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65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AD185-788B-4638-AA8D-15F4B5967FE7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4E238-73A6-464F-8B4B-958D3A0F6B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4E238-73A6-464F-8B4B-958D3A0F6B93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A1ABDB-5547-4AEF-A63C-EFCECA5353BA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4B5E0B-D303-4861-B98A-4ED0C97AE552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B22B23-DAFA-412F-BCBF-83772C39B386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B7AFBB-5FAF-4EA4-84CB-07B5A233C3B0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861860-0C6D-489F-B9C6-4956A566516B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CA270A-A3CD-4323-AA0A-E17CCC0FE615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45872A-EC67-4245-B751-CCA138F49DD5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6B1643-84A8-4C4C-AB0B-97626E8AA450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4/19/2012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83560"/>
            <a:ext cx="80772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solidFill>
                  <a:srgbClr val="00B0F0"/>
                </a:solidFill>
                <a:latin typeface="Algerian" pitchFamily="82" charset="0"/>
              </a:rPr>
              <a:t>NILAI UANG MENURUT WAKTU</a:t>
            </a:r>
          </a:p>
          <a:p>
            <a:pPr algn="ctr">
              <a:buNone/>
            </a:pPr>
            <a:r>
              <a:rPr lang="en-US" sz="4400" dirty="0" smtClean="0">
                <a:solidFill>
                  <a:srgbClr val="00B0F0"/>
                </a:solidFill>
                <a:latin typeface="Algerian" pitchFamily="82" charset="0"/>
              </a:rPr>
              <a:t>(TIME VALUE OF MONEY)</a:t>
            </a:r>
            <a:endParaRPr lang="en-US" sz="4400" dirty="0">
              <a:solidFill>
                <a:srgbClr val="00B0F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2391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</a:t>
            </a:r>
            <a:r>
              <a:rPr lang="en-US" sz="2800" dirty="0" err="1" smtClean="0"/>
              <a:t>menurut</a:t>
            </a:r>
            <a:r>
              <a:rPr lang="en-US" sz="2800" dirty="0" smtClean="0"/>
              <a:t> </a:t>
            </a:r>
            <a:r>
              <a:rPr lang="en-US" sz="2800" dirty="0" err="1" smtClean="0"/>
              <a:t>Waktu</a:t>
            </a:r>
            <a:endParaRPr lang="en-US" sz="28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458200" cy="5791200"/>
          </a:xfrm>
        </p:spPr>
        <p:txBody>
          <a:bodyPr>
            <a:normAutofit fontScale="25000" lnSpcReduction="20000"/>
          </a:bodyPr>
          <a:lstStyle/>
          <a:p>
            <a:pPr eaLnBrk="1" hangingPunct="1"/>
            <a:r>
              <a:rPr lang="en-US" sz="9600" dirty="0" err="1" smtClean="0"/>
              <a:t>Analisis</a:t>
            </a:r>
            <a:r>
              <a:rPr lang="en-US" sz="9600" dirty="0" smtClean="0"/>
              <a:t> </a:t>
            </a:r>
            <a:r>
              <a:rPr lang="en-US" sz="9600" dirty="0" err="1" smtClean="0"/>
              <a:t>Investasi</a:t>
            </a:r>
            <a:r>
              <a:rPr lang="en-US" sz="9600" dirty="0" smtClean="0"/>
              <a:t> /</a:t>
            </a:r>
            <a:r>
              <a:rPr lang="en-US" sz="9600" dirty="0" err="1" smtClean="0"/>
              <a:t>proyek</a:t>
            </a:r>
            <a:r>
              <a:rPr lang="en-US" sz="9600" dirty="0" smtClean="0"/>
              <a:t> </a:t>
            </a:r>
            <a:r>
              <a:rPr lang="en-US" sz="9600" dirty="0" err="1" smtClean="0"/>
              <a:t>merupakan</a:t>
            </a:r>
            <a:r>
              <a:rPr lang="en-US" sz="9600" dirty="0" smtClean="0"/>
              <a:t> </a:t>
            </a:r>
            <a:r>
              <a:rPr lang="en-US" sz="9600" dirty="0" err="1" smtClean="0"/>
              <a:t>analisis</a:t>
            </a:r>
            <a:r>
              <a:rPr lang="en-US" sz="9600" dirty="0" smtClean="0"/>
              <a:t> </a:t>
            </a:r>
            <a:r>
              <a:rPr lang="en-US" sz="9600" dirty="0" err="1" smtClean="0"/>
              <a:t>dengan</a:t>
            </a:r>
            <a:r>
              <a:rPr lang="en-US" sz="9600" dirty="0" smtClean="0"/>
              <a:t> </a:t>
            </a:r>
            <a:r>
              <a:rPr lang="en-US" sz="9600" dirty="0" err="1" smtClean="0">
                <a:solidFill>
                  <a:schemeClr val="accent1"/>
                </a:solidFill>
              </a:rPr>
              <a:t>periode</a:t>
            </a:r>
            <a:r>
              <a:rPr lang="en-US" sz="9600" dirty="0" smtClean="0">
                <a:solidFill>
                  <a:schemeClr val="accent1"/>
                </a:solidFill>
              </a:rPr>
              <a:t> </a:t>
            </a:r>
            <a:r>
              <a:rPr lang="en-US" sz="9600" dirty="0" err="1" smtClean="0">
                <a:solidFill>
                  <a:schemeClr val="accent1"/>
                </a:solidFill>
              </a:rPr>
              <a:t>waktu</a:t>
            </a:r>
            <a:r>
              <a:rPr lang="en-US" sz="9600" dirty="0" smtClean="0">
                <a:solidFill>
                  <a:schemeClr val="accent1"/>
                </a:solidFill>
              </a:rPr>
              <a:t> </a:t>
            </a:r>
            <a:r>
              <a:rPr lang="en-US" sz="9600" dirty="0" err="1" smtClean="0">
                <a:solidFill>
                  <a:schemeClr val="accent1"/>
                </a:solidFill>
              </a:rPr>
              <a:t>tertentu</a:t>
            </a:r>
            <a:r>
              <a:rPr lang="en-US" sz="9600" dirty="0" smtClean="0">
                <a:solidFill>
                  <a:schemeClr val="accent1"/>
                </a:solidFill>
              </a:rPr>
              <a:t> yang </a:t>
            </a:r>
            <a:r>
              <a:rPr lang="en-US" sz="9600" dirty="0" err="1" smtClean="0">
                <a:solidFill>
                  <a:schemeClr val="accent1"/>
                </a:solidFill>
              </a:rPr>
              <a:t>relatif</a:t>
            </a:r>
            <a:r>
              <a:rPr lang="en-US" sz="9600" dirty="0" smtClean="0">
                <a:solidFill>
                  <a:schemeClr val="accent1"/>
                </a:solidFill>
              </a:rPr>
              <a:t> </a:t>
            </a:r>
            <a:r>
              <a:rPr lang="en-US" sz="9600" dirty="0" err="1" smtClean="0">
                <a:solidFill>
                  <a:schemeClr val="accent1"/>
                </a:solidFill>
              </a:rPr>
              <a:t>panjang</a:t>
            </a:r>
            <a:r>
              <a:rPr lang="en-US" sz="9600" dirty="0" smtClean="0"/>
              <a:t> </a:t>
            </a:r>
            <a:r>
              <a:rPr lang="en-US" sz="9600" dirty="0" err="1" smtClean="0"/>
              <a:t>berdasarkan</a:t>
            </a:r>
            <a:r>
              <a:rPr lang="en-US" sz="9600" dirty="0" smtClean="0"/>
              <a:t> </a:t>
            </a:r>
            <a:r>
              <a:rPr lang="en-US" sz="9600" dirty="0" err="1" smtClean="0"/>
              <a:t>umur</a:t>
            </a:r>
            <a:r>
              <a:rPr lang="en-US" sz="9600" dirty="0" smtClean="0"/>
              <a:t> </a:t>
            </a:r>
            <a:r>
              <a:rPr lang="en-US" sz="9600" dirty="0" err="1" smtClean="0"/>
              <a:t>investasi</a:t>
            </a:r>
            <a:r>
              <a:rPr lang="en-US" sz="9600" dirty="0" smtClean="0"/>
              <a:t> </a:t>
            </a:r>
            <a:r>
              <a:rPr lang="en-US" sz="9600" dirty="0" err="1" smtClean="0"/>
              <a:t>atau</a:t>
            </a:r>
            <a:r>
              <a:rPr lang="en-US" sz="9600" dirty="0" smtClean="0"/>
              <a:t> </a:t>
            </a:r>
            <a:r>
              <a:rPr lang="en-US" sz="9600" dirty="0" err="1" smtClean="0"/>
              <a:t>umur</a:t>
            </a:r>
            <a:r>
              <a:rPr lang="en-US" sz="9600" dirty="0" smtClean="0"/>
              <a:t> </a:t>
            </a:r>
            <a:r>
              <a:rPr lang="en-US" sz="9600" dirty="0" err="1" smtClean="0"/>
              <a:t>proyek</a:t>
            </a:r>
            <a:r>
              <a:rPr lang="en-US" sz="9600" dirty="0" smtClean="0"/>
              <a:t>.</a:t>
            </a:r>
          </a:p>
          <a:p>
            <a:pPr eaLnBrk="1" hangingPunct="1"/>
            <a:r>
              <a:rPr lang="en-US" sz="9600" dirty="0" err="1" smtClean="0"/>
              <a:t>Besarnya</a:t>
            </a:r>
            <a:r>
              <a:rPr lang="en-US" sz="9600" dirty="0" smtClean="0"/>
              <a:t> </a:t>
            </a:r>
            <a:r>
              <a:rPr lang="en-US" sz="9600" dirty="0" err="1" smtClean="0"/>
              <a:t>Nilai</a:t>
            </a:r>
            <a:r>
              <a:rPr lang="en-US" sz="9600" dirty="0" smtClean="0"/>
              <a:t> </a:t>
            </a:r>
            <a:r>
              <a:rPr lang="en-US" sz="9600" dirty="0" err="1" smtClean="0"/>
              <a:t>uang</a:t>
            </a:r>
            <a:r>
              <a:rPr lang="en-US" sz="9600" dirty="0" smtClean="0"/>
              <a:t> </a:t>
            </a:r>
            <a:r>
              <a:rPr lang="en-US" sz="9600" dirty="0" err="1" smtClean="0"/>
              <a:t>Rp</a:t>
            </a:r>
            <a:r>
              <a:rPr lang="en-US" sz="9600" dirty="0" smtClean="0"/>
              <a:t> 1 </a:t>
            </a:r>
            <a:r>
              <a:rPr lang="en-US" sz="9600" dirty="0" err="1" smtClean="0"/>
              <a:t>juta</a:t>
            </a:r>
            <a:r>
              <a:rPr lang="en-US" sz="9600" dirty="0" smtClean="0"/>
              <a:t> </a:t>
            </a:r>
            <a:r>
              <a:rPr lang="en-US" sz="9600" dirty="0" err="1" smtClean="0"/>
              <a:t>tahun</a:t>
            </a:r>
            <a:r>
              <a:rPr lang="en-US" sz="9600" dirty="0" smtClean="0"/>
              <a:t> </a:t>
            </a:r>
            <a:r>
              <a:rPr lang="en-US" sz="9600" dirty="0" err="1" smtClean="0"/>
              <a:t>ini</a:t>
            </a:r>
            <a:r>
              <a:rPr lang="en-US" sz="9600" dirty="0" smtClean="0"/>
              <a:t> </a:t>
            </a:r>
            <a:r>
              <a:rPr lang="en-US" sz="9600" dirty="0" err="1" smtClean="0"/>
              <a:t>akan</a:t>
            </a:r>
            <a:r>
              <a:rPr lang="en-US" sz="9600" dirty="0" smtClean="0"/>
              <a:t> </a:t>
            </a:r>
            <a:r>
              <a:rPr lang="en-US" sz="9600" dirty="0" err="1" smtClean="0"/>
              <a:t>tidak</a:t>
            </a:r>
            <a:r>
              <a:rPr lang="en-US" sz="9600" dirty="0" smtClean="0"/>
              <a:t> </a:t>
            </a:r>
            <a:r>
              <a:rPr lang="en-US" sz="9600" dirty="0" err="1" smtClean="0"/>
              <a:t>sama</a:t>
            </a:r>
            <a:r>
              <a:rPr lang="en-US" sz="9600" dirty="0" smtClean="0"/>
              <a:t> </a:t>
            </a:r>
            <a:r>
              <a:rPr lang="en-US" sz="9600" dirty="0" err="1" smtClean="0"/>
              <a:t>dengan</a:t>
            </a:r>
            <a:r>
              <a:rPr lang="en-US" sz="9600" dirty="0" smtClean="0"/>
              <a:t> </a:t>
            </a:r>
            <a:r>
              <a:rPr lang="en-US" sz="9600" dirty="0" err="1" smtClean="0"/>
              <a:t>nilai</a:t>
            </a:r>
            <a:r>
              <a:rPr lang="en-US" sz="9600" dirty="0" smtClean="0"/>
              <a:t> </a:t>
            </a:r>
            <a:r>
              <a:rPr lang="en-US" sz="9600" dirty="0" err="1" smtClean="0"/>
              <a:t>uang</a:t>
            </a:r>
            <a:r>
              <a:rPr lang="en-US" sz="9600" dirty="0" smtClean="0"/>
              <a:t>   </a:t>
            </a:r>
            <a:r>
              <a:rPr lang="en-US" sz="9600" dirty="0" err="1" smtClean="0"/>
              <a:t>Rp</a:t>
            </a:r>
            <a:r>
              <a:rPr lang="en-US" sz="9600" dirty="0" smtClean="0"/>
              <a:t> 1 </a:t>
            </a:r>
            <a:r>
              <a:rPr lang="en-US" sz="9600" dirty="0" err="1" smtClean="0"/>
              <a:t>juta</a:t>
            </a:r>
            <a:r>
              <a:rPr lang="en-US" sz="9600" dirty="0" smtClean="0"/>
              <a:t> pada1 </a:t>
            </a:r>
            <a:r>
              <a:rPr lang="en-US" sz="9600" dirty="0" err="1" smtClean="0"/>
              <a:t>tahun</a:t>
            </a:r>
            <a:r>
              <a:rPr lang="en-US" sz="9600" dirty="0" smtClean="0"/>
              <a:t> yang </a:t>
            </a:r>
            <a:r>
              <a:rPr lang="en-US" sz="9600" dirty="0" err="1" smtClean="0"/>
              <a:t>akan</a:t>
            </a:r>
            <a:r>
              <a:rPr lang="en-US" sz="9600" dirty="0" smtClean="0"/>
              <a:t> </a:t>
            </a:r>
            <a:r>
              <a:rPr lang="en-US" sz="9600" dirty="0" err="1" smtClean="0"/>
              <a:t>datang</a:t>
            </a:r>
            <a:r>
              <a:rPr lang="en-US" sz="9600" dirty="0" smtClean="0"/>
              <a:t>, </a:t>
            </a:r>
            <a:r>
              <a:rPr lang="en-US" sz="9600" dirty="0" err="1" smtClean="0"/>
              <a:t>atau</a:t>
            </a:r>
            <a:r>
              <a:rPr lang="en-US" sz="9600" dirty="0" smtClean="0"/>
              <a:t> </a:t>
            </a:r>
            <a:r>
              <a:rPr lang="en-US" sz="9600" dirty="0" err="1" smtClean="0"/>
              <a:t>sebaliknya</a:t>
            </a:r>
            <a:r>
              <a:rPr lang="en-US" sz="9600" dirty="0" smtClean="0"/>
              <a:t> </a:t>
            </a:r>
            <a:r>
              <a:rPr lang="en-US" sz="9600" dirty="0" err="1" smtClean="0"/>
              <a:t>nilai</a:t>
            </a:r>
            <a:r>
              <a:rPr lang="en-US" sz="9600" dirty="0" smtClean="0"/>
              <a:t> </a:t>
            </a:r>
            <a:r>
              <a:rPr lang="en-US" sz="9600" dirty="0" err="1" smtClean="0"/>
              <a:t>Rp</a:t>
            </a:r>
            <a:r>
              <a:rPr lang="en-US" sz="9600" dirty="0" smtClean="0"/>
              <a:t> 1 </a:t>
            </a:r>
            <a:r>
              <a:rPr lang="en-US" sz="9600" dirty="0" err="1" smtClean="0"/>
              <a:t>juta</a:t>
            </a:r>
            <a:r>
              <a:rPr lang="en-US" sz="9600" dirty="0" smtClean="0"/>
              <a:t> </a:t>
            </a:r>
            <a:r>
              <a:rPr lang="en-US" sz="9600" dirty="0" err="1" smtClean="0"/>
              <a:t>dimasa</a:t>
            </a:r>
            <a:r>
              <a:rPr lang="en-US" sz="9600" dirty="0" smtClean="0"/>
              <a:t> yang </a:t>
            </a:r>
            <a:r>
              <a:rPr lang="en-US" sz="9600" dirty="0" err="1" smtClean="0"/>
              <a:t>akan</a:t>
            </a:r>
            <a:r>
              <a:rPr lang="en-US" sz="9600" dirty="0" smtClean="0"/>
              <a:t> </a:t>
            </a:r>
            <a:r>
              <a:rPr lang="en-US" sz="9600" dirty="0" err="1" smtClean="0"/>
              <a:t>datang</a:t>
            </a:r>
            <a:r>
              <a:rPr lang="en-US" sz="9600" dirty="0" smtClean="0"/>
              <a:t> </a:t>
            </a:r>
            <a:r>
              <a:rPr lang="en-US" sz="9600" dirty="0" err="1" smtClean="0"/>
              <a:t>berbeda</a:t>
            </a:r>
            <a:r>
              <a:rPr lang="en-US" sz="9600" dirty="0" smtClean="0"/>
              <a:t> </a:t>
            </a:r>
            <a:r>
              <a:rPr lang="en-US" sz="9600" dirty="0" err="1" smtClean="0"/>
              <a:t>dengan</a:t>
            </a:r>
            <a:r>
              <a:rPr lang="en-US" sz="9600" dirty="0" smtClean="0"/>
              <a:t> </a:t>
            </a:r>
            <a:r>
              <a:rPr lang="en-US" sz="9600" dirty="0" err="1" smtClean="0"/>
              <a:t>nilai</a:t>
            </a:r>
            <a:r>
              <a:rPr lang="en-US" sz="9600" dirty="0" smtClean="0"/>
              <a:t> </a:t>
            </a:r>
            <a:r>
              <a:rPr lang="en-US" sz="9600" dirty="0" err="1" smtClean="0"/>
              <a:t>sekarang</a:t>
            </a:r>
            <a:r>
              <a:rPr lang="en-US" sz="9600" dirty="0" smtClean="0"/>
              <a:t> </a:t>
            </a:r>
            <a:r>
              <a:rPr lang="en-US" sz="9600" dirty="0" err="1" smtClean="0"/>
              <a:t>karena</a:t>
            </a:r>
            <a:r>
              <a:rPr lang="en-US" sz="9600" dirty="0" smtClean="0"/>
              <a:t> </a:t>
            </a:r>
            <a:r>
              <a:rPr lang="en-US" sz="9600" dirty="0" err="1" smtClean="0"/>
              <a:t>ada</a:t>
            </a:r>
            <a:r>
              <a:rPr lang="en-US" sz="9600" dirty="0" smtClean="0"/>
              <a:t> </a:t>
            </a:r>
            <a:r>
              <a:rPr lang="en-US" sz="9600" dirty="0" err="1" smtClean="0"/>
              <a:t>nilai</a:t>
            </a:r>
            <a:r>
              <a:rPr lang="en-US" sz="9600" dirty="0" smtClean="0"/>
              <a:t> </a:t>
            </a:r>
            <a:r>
              <a:rPr lang="en-US" sz="9600" dirty="0" err="1" smtClean="0"/>
              <a:t>penyusutan</a:t>
            </a:r>
            <a:r>
              <a:rPr lang="en-US" sz="9600" dirty="0" smtClean="0"/>
              <a:t> </a:t>
            </a:r>
            <a:r>
              <a:rPr lang="en-US" sz="9600" dirty="0" err="1" smtClean="0"/>
              <a:t>uang</a:t>
            </a:r>
            <a:r>
              <a:rPr lang="en-US" sz="9600" dirty="0" smtClean="0"/>
              <a:t>.</a:t>
            </a:r>
          </a:p>
          <a:p>
            <a:pPr eaLnBrk="1" hangingPunct="1"/>
            <a:endParaRPr lang="en-US" sz="9600" dirty="0" smtClean="0"/>
          </a:p>
          <a:p>
            <a:pPr eaLnBrk="1" hangingPunct="1"/>
            <a:r>
              <a:rPr lang="en-US" sz="9600" dirty="0" err="1" smtClean="0"/>
              <a:t>Th</a:t>
            </a:r>
            <a:r>
              <a:rPr lang="en-US" sz="9600" dirty="0" smtClean="0"/>
              <a:t>        1         2        3         4          5          6         7         8  </a:t>
            </a:r>
          </a:p>
          <a:p>
            <a:pPr eaLnBrk="1" hangingPunct="1"/>
            <a:endParaRPr lang="en-US" sz="9600" dirty="0" smtClean="0"/>
          </a:p>
          <a:p>
            <a:pPr eaLnBrk="1" hangingPunct="1">
              <a:buFontTx/>
              <a:buNone/>
            </a:pPr>
            <a:r>
              <a:rPr lang="en-US" sz="9600" dirty="0" smtClean="0"/>
              <a:t>              Present                                                                     Future</a:t>
            </a:r>
          </a:p>
          <a:p>
            <a:pPr eaLnBrk="1" hangingPunct="1">
              <a:buFontTx/>
              <a:buNone/>
            </a:pPr>
            <a:r>
              <a:rPr lang="en-US" sz="9600" dirty="0" smtClean="0"/>
              <a:t>                 (P)                                                                             (F)</a:t>
            </a:r>
          </a:p>
          <a:p>
            <a:pPr eaLnBrk="1" hangingPunct="1">
              <a:buNone/>
            </a:pPr>
            <a:r>
              <a:rPr lang="en-US" sz="9600" dirty="0" smtClean="0"/>
              <a:t>	</a:t>
            </a:r>
            <a:r>
              <a:rPr lang="en-US" sz="9600" dirty="0" err="1" smtClean="0"/>
              <a:t>Nilai</a:t>
            </a:r>
            <a:r>
              <a:rPr lang="en-US" sz="9600" dirty="0" smtClean="0"/>
              <a:t> </a:t>
            </a:r>
            <a:r>
              <a:rPr lang="en-US" sz="9600" dirty="0" err="1" smtClean="0"/>
              <a:t>sekarang</a:t>
            </a:r>
            <a:r>
              <a:rPr lang="en-US" sz="9600" dirty="0" smtClean="0"/>
              <a:t>                                        </a:t>
            </a:r>
            <a:r>
              <a:rPr lang="en-US" sz="9600" dirty="0" err="1" smtClean="0"/>
              <a:t>Nilai</a:t>
            </a:r>
            <a:r>
              <a:rPr lang="en-US" sz="9600" dirty="0" smtClean="0"/>
              <a:t> yang </a:t>
            </a:r>
            <a:r>
              <a:rPr lang="en-US" sz="9600" dirty="0" err="1" smtClean="0"/>
              <a:t>akan</a:t>
            </a:r>
            <a:r>
              <a:rPr lang="en-US" sz="9600" dirty="0" smtClean="0"/>
              <a:t> </a:t>
            </a:r>
            <a:r>
              <a:rPr lang="en-US" sz="9600" dirty="0" err="1" smtClean="0"/>
              <a:t>datang</a:t>
            </a:r>
            <a:r>
              <a:rPr lang="en-US" sz="9600" dirty="0" smtClean="0"/>
              <a:t>    </a:t>
            </a:r>
          </a:p>
          <a:p>
            <a:pPr eaLnBrk="1" hangingPunct="1">
              <a:buNone/>
            </a:pPr>
            <a:r>
              <a:rPr lang="en-US" sz="9600" dirty="0" smtClean="0"/>
              <a:t>	                    </a:t>
            </a:r>
            <a:r>
              <a:rPr lang="en-US" sz="9600" dirty="0" smtClean="0"/>
              <a:t>1</a:t>
            </a:r>
          </a:p>
          <a:p>
            <a:pPr eaLnBrk="1" hangingPunct="1"/>
            <a:r>
              <a:rPr lang="en-US" sz="9600" dirty="0" smtClean="0"/>
              <a:t>P  =  F                                                      </a:t>
            </a:r>
            <a:r>
              <a:rPr lang="en-US" sz="9600" dirty="0" err="1" smtClean="0"/>
              <a:t>F</a:t>
            </a:r>
            <a:r>
              <a:rPr lang="en-US" sz="9600" dirty="0" smtClean="0"/>
              <a:t> =  P ( 1 + </a:t>
            </a:r>
            <a:r>
              <a:rPr lang="en-US" sz="9600" dirty="0" err="1" smtClean="0"/>
              <a:t>i</a:t>
            </a:r>
            <a:r>
              <a:rPr lang="en-US" sz="9600" dirty="0" smtClean="0"/>
              <a:t> )t</a:t>
            </a:r>
          </a:p>
          <a:p>
            <a:pPr eaLnBrk="1" hangingPunct="1">
              <a:buFontTx/>
              <a:buNone/>
            </a:pPr>
            <a:r>
              <a:rPr lang="en-US" sz="9600" dirty="0" smtClean="0"/>
              <a:t>                  ( 1 + </a:t>
            </a:r>
            <a:r>
              <a:rPr lang="en-US" sz="9600" dirty="0" err="1" smtClean="0"/>
              <a:t>i</a:t>
            </a:r>
            <a:r>
              <a:rPr lang="en-US" sz="9600" dirty="0" smtClean="0"/>
              <a:t> )</a:t>
            </a:r>
            <a:r>
              <a:rPr lang="en-US" sz="9600" baseline="30000" dirty="0" smtClean="0"/>
              <a:t>t</a:t>
            </a:r>
          </a:p>
          <a:p>
            <a:pPr eaLnBrk="1" hangingPunct="1">
              <a:buFontTx/>
              <a:buNone/>
            </a:pPr>
            <a:endParaRPr lang="en-US" sz="1600" dirty="0" smtClean="0"/>
          </a:p>
          <a:p>
            <a:pPr eaLnBrk="1" hangingPunct="1"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None/>
            </a:pPr>
            <a:endParaRPr lang="en-US" sz="2000" dirty="0" smtClean="0"/>
          </a:p>
        </p:txBody>
      </p:sp>
      <p:sp>
        <p:nvSpPr>
          <p:cNvPr id="3076" name="Line 8"/>
          <p:cNvSpPr>
            <a:spLocks noChangeShapeType="1"/>
          </p:cNvSpPr>
          <p:nvPr/>
        </p:nvSpPr>
        <p:spPr bwMode="auto">
          <a:xfrm flipV="1">
            <a:off x="2268538" y="3500438"/>
            <a:ext cx="3527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10"/>
          <p:cNvSpPr>
            <a:spLocks noChangeShapeType="1"/>
          </p:cNvSpPr>
          <p:nvPr/>
        </p:nvSpPr>
        <p:spPr bwMode="auto">
          <a:xfrm flipH="1">
            <a:off x="2268538" y="3716338"/>
            <a:ext cx="3457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8" name="Line 11"/>
          <p:cNvSpPr>
            <a:spLocks noChangeShapeType="1"/>
          </p:cNvSpPr>
          <p:nvPr/>
        </p:nvSpPr>
        <p:spPr bwMode="auto">
          <a:xfrm>
            <a:off x="1676400" y="5562600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828800" y="61722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33375"/>
            <a:ext cx="8229600" cy="61436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z="1800" dirty="0" smtClean="0"/>
          </a:p>
          <a:p>
            <a:pPr eaLnBrk="1" hangingPunct="1"/>
            <a:endParaRPr lang="en-US" sz="1800" dirty="0" smtClean="0"/>
          </a:p>
          <a:p>
            <a:pPr algn="ctr" eaLnBrk="1" hangingPunct="1">
              <a:buFontTx/>
              <a:buNone/>
            </a:pPr>
            <a:r>
              <a:rPr lang="en-US" sz="3500" dirty="0" err="1" smtClean="0"/>
              <a:t>Beberapa</a:t>
            </a:r>
            <a:r>
              <a:rPr lang="en-US" sz="3500" dirty="0" smtClean="0"/>
              <a:t> </a:t>
            </a:r>
            <a:r>
              <a:rPr lang="en-US" sz="3500" dirty="0" err="1" smtClean="0"/>
              <a:t>penilaian</a:t>
            </a:r>
            <a:r>
              <a:rPr lang="en-US" sz="3500" dirty="0" smtClean="0"/>
              <a:t> </a:t>
            </a:r>
            <a:r>
              <a:rPr lang="en-US" sz="3500" dirty="0" err="1" smtClean="0"/>
              <a:t>uang</a:t>
            </a:r>
            <a:r>
              <a:rPr lang="en-US" sz="3500" dirty="0" smtClean="0"/>
              <a:t> </a:t>
            </a:r>
            <a:r>
              <a:rPr lang="en-US" sz="3500" dirty="0" err="1" smtClean="0"/>
              <a:t>berdasarkan</a:t>
            </a:r>
            <a:r>
              <a:rPr lang="en-US" sz="3500" dirty="0" smtClean="0"/>
              <a:t> </a:t>
            </a:r>
            <a:r>
              <a:rPr lang="en-US" sz="3500" dirty="0" err="1" smtClean="0"/>
              <a:t>waktu</a:t>
            </a:r>
            <a:endParaRPr lang="en-US" sz="3500" dirty="0" smtClean="0"/>
          </a:p>
          <a:p>
            <a:pPr algn="ctr" eaLnBrk="1" hangingPunct="1"/>
            <a:endParaRPr lang="en-US" sz="3500" dirty="0" smtClean="0"/>
          </a:p>
          <a:p>
            <a:pPr algn="ctr" eaLnBrk="1" hangingPunct="1">
              <a:buFontTx/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1</a:t>
            </a:r>
            <a:r>
              <a:rPr lang="en-US" sz="3500" dirty="0" smtClean="0"/>
              <a:t>. Compounding Factor</a:t>
            </a:r>
          </a:p>
          <a:p>
            <a:pPr algn="ctr" eaLnBrk="1" hangingPunct="1">
              <a:buFontTx/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2</a:t>
            </a:r>
            <a:r>
              <a:rPr lang="en-US" sz="3500" dirty="0" smtClean="0"/>
              <a:t>. Compounding </a:t>
            </a:r>
            <a:r>
              <a:rPr lang="en-US" sz="3500" dirty="0" err="1" smtClean="0"/>
              <a:t>Facor</a:t>
            </a:r>
            <a:r>
              <a:rPr lang="en-US" sz="3500" dirty="0" smtClean="0"/>
              <a:t> for 1 per </a:t>
            </a:r>
            <a:r>
              <a:rPr lang="en-US" sz="3500" dirty="0" err="1" smtClean="0"/>
              <a:t>anum</a:t>
            </a:r>
            <a:endParaRPr lang="en-US" sz="3500" dirty="0" smtClean="0"/>
          </a:p>
          <a:p>
            <a:pPr algn="ctr" eaLnBrk="1" hangingPunct="1">
              <a:buFontTx/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3</a:t>
            </a:r>
            <a:r>
              <a:rPr lang="en-US" sz="3500" dirty="0" smtClean="0"/>
              <a:t>. Sinking Fund Factor</a:t>
            </a:r>
          </a:p>
          <a:p>
            <a:pPr algn="ctr" eaLnBrk="1" hangingPunct="1">
              <a:buFontTx/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4</a:t>
            </a:r>
            <a:r>
              <a:rPr lang="en-US" sz="3500" dirty="0" smtClean="0"/>
              <a:t>. Discount Factor</a:t>
            </a:r>
          </a:p>
          <a:p>
            <a:pPr algn="ctr" eaLnBrk="1" hangingPunct="1">
              <a:buFontTx/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5</a:t>
            </a:r>
            <a:r>
              <a:rPr lang="en-US" sz="3500" dirty="0" smtClean="0"/>
              <a:t>. Present Worth (Value) of an Annuity Factor</a:t>
            </a:r>
          </a:p>
          <a:p>
            <a:pPr algn="ctr" eaLnBrk="1" hangingPunct="1">
              <a:buFontTx/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6</a:t>
            </a:r>
            <a:r>
              <a:rPr lang="en-US" sz="3500" dirty="0" smtClean="0"/>
              <a:t>. Capital Recovery Factor</a:t>
            </a:r>
          </a:p>
          <a:p>
            <a:pPr eaLnBrk="1" hangingPunct="1">
              <a:buFontTx/>
              <a:buNone/>
            </a:pPr>
            <a:r>
              <a:rPr lang="en-US" sz="3500" dirty="0" smtClean="0"/>
              <a:t>          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     </a:t>
            </a:r>
            <a:r>
              <a:rPr lang="en-US" sz="2800" dirty="0" err="1" smtClean="0"/>
              <a:t>Masing-masing</a:t>
            </a:r>
            <a:r>
              <a:rPr lang="en-US" sz="2800" dirty="0" smtClean="0"/>
              <a:t>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kegunaan</a:t>
            </a:r>
            <a:r>
              <a:rPr lang="en-US" sz="2800" dirty="0" smtClean="0"/>
              <a:t> </a:t>
            </a:r>
            <a:r>
              <a:rPr lang="en-US" sz="2800" dirty="0" err="1" smtClean="0"/>
              <a:t>sendiri-sendiri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6355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Compounding Factor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043487"/>
          </a:xfrm>
          <a:solidFill>
            <a:schemeClr val="tx2"/>
          </a:solidFill>
        </p:spPr>
        <p:txBody>
          <a:bodyPr>
            <a:normAutofit/>
          </a:bodyPr>
          <a:lstStyle/>
          <a:p>
            <a:pPr lvl="4" eaLnBrk="1" hangingPunct="1">
              <a:lnSpc>
                <a:spcPct val="90000"/>
              </a:lnSpc>
            </a:pPr>
            <a:r>
              <a:rPr lang="en-US" sz="2800" dirty="0" err="1" smtClean="0">
                <a:solidFill>
                  <a:schemeClr val="bg1"/>
                </a:solidFill>
              </a:rPr>
              <a:t>Kegunaan</a:t>
            </a:r>
            <a:r>
              <a:rPr lang="en-US" sz="2800" dirty="0" smtClean="0">
                <a:solidFill>
                  <a:schemeClr val="bg1"/>
                </a:solidFill>
              </a:rPr>
              <a:t> : </a:t>
            </a:r>
            <a:r>
              <a:rPr lang="en-US" sz="2800" dirty="0" err="1" smtClean="0">
                <a:solidFill>
                  <a:schemeClr val="bg1"/>
                </a:solidFill>
              </a:rPr>
              <a:t>untuk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mencari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nilai</a:t>
            </a:r>
            <a:r>
              <a:rPr lang="en-US" sz="2800" dirty="0" smtClean="0">
                <a:solidFill>
                  <a:schemeClr val="bg1"/>
                </a:solidFill>
              </a:rPr>
              <a:t> yang </a:t>
            </a:r>
            <a:r>
              <a:rPr lang="en-US" sz="2800" dirty="0" err="1" smtClean="0">
                <a:solidFill>
                  <a:schemeClr val="bg1"/>
                </a:solidFill>
              </a:rPr>
              <a:t>akan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datang</a:t>
            </a:r>
            <a:r>
              <a:rPr lang="en-US" sz="2800" dirty="0" smtClean="0">
                <a:solidFill>
                  <a:schemeClr val="bg1"/>
                </a:solidFill>
              </a:rPr>
              <a:t> (F) </a:t>
            </a:r>
            <a:r>
              <a:rPr lang="en-US" sz="2800" dirty="0" err="1" smtClean="0">
                <a:solidFill>
                  <a:schemeClr val="bg1"/>
                </a:solidFill>
              </a:rPr>
              <a:t>jika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diketahui</a:t>
            </a:r>
            <a:r>
              <a:rPr lang="en-US" sz="2800" dirty="0" smtClean="0">
                <a:solidFill>
                  <a:schemeClr val="bg1"/>
                </a:solidFill>
              </a:rPr>
              <a:t> P, </a:t>
            </a:r>
            <a:r>
              <a:rPr lang="en-US" sz="2800" dirty="0" err="1" smtClean="0">
                <a:solidFill>
                  <a:schemeClr val="bg1"/>
                </a:solidFill>
              </a:rPr>
              <a:t>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dan</a:t>
            </a:r>
            <a:r>
              <a:rPr lang="en-US" sz="2800" dirty="0" smtClean="0">
                <a:solidFill>
                  <a:schemeClr val="bg1"/>
                </a:solidFill>
              </a:rPr>
              <a:t> t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err="1" smtClean="0">
                <a:solidFill>
                  <a:schemeClr val="bg1"/>
                </a:solidFill>
              </a:rPr>
              <a:t>Rumus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                                 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1C1C1C"/>
                </a:solidFill>
              </a:rPr>
              <a:t>F = P ( 1 + </a:t>
            </a:r>
            <a:r>
              <a:rPr lang="en-US" sz="2800" dirty="0" err="1" smtClean="0">
                <a:solidFill>
                  <a:srgbClr val="1C1C1C"/>
                </a:solidFill>
              </a:rPr>
              <a:t>i</a:t>
            </a:r>
            <a:r>
              <a:rPr lang="en-US" sz="2800" dirty="0" smtClean="0">
                <a:solidFill>
                  <a:srgbClr val="1C1C1C"/>
                </a:solidFill>
              </a:rPr>
              <a:t> )</a:t>
            </a:r>
            <a:r>
              <a:rPr lang="en-US" sz="2800" baseline="30000" dirty="0" smtClean="0">
                <a:solidFill>
                  <a:srgbClr val="1C1C1C"/>
                </a:solidFill>
              </a:rPr>
              <a:t>t</a:t>
            </a:r>
            <a:r>
              <a:rPr lang="en-US" sz="2800" dirty="0" smtClean="0">
                <a:solidFill>
                  <a:srgbClr val="1C1C1C"/>
                </a:solidFill>
              </a:rPr>
              <a:t>  , </a:t>
            </a:r>
            <a:r>
              <a:rPr lang="en-US" sz="2800" dirty="0" err="1" smtClean="0">
                <a:solidFill>
                  <a:srgbClr val="1C1C1C"/>
                </a:solidFill>
              </a:rPr>
              <a:t>dimana</a:t>
            </a:r>
            <a:endParaRPr lang="en-US" sz="2800" dirty="0" smtClean="0">
              <a:solidFill>
                <a:srgbClr val="1C1C1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1C1C1C"/>
                </a:solidFill>
              </a:rPr>
              <a:t>                                                                 </a:t>
            </a:r>
            <a:r>
              <a:rPr lang="en-US" sz="2800" dirty="0" smtClean="0">
                <a:solidFill>
                  <a:srgbClr val="1C1C1C"/>
                </a:solidFill>
              </a:rPr>
              <a:t>  </a:t>
            </a:r>
            <a:r>
              <a:rPr lang="en-US" sz="2800" dirty="0" smtClean="0">
                <a:solidFill>
                  <a:srgbClr val="1C1C1C"/>
                </a:solidFill>
              </a:rPr>
              <a:t>P = </a:t>
            </a:r>
            <a:r>
              <a:rPr lang="en-US" sz="2800" dirty="0" err="1" smtClean="0">
                <a:solidFill>
                  <a:srgbClr val="1C1C1C"/>
                </a:solidFill>
              </a:rPr>
              <a:t>nilai</a:t>
            </a:r>
            <a:r>
              <a:rPr lang="en-US" sz="2800" dirty="0" smtClean="0">
                <a:solidFill>
                  <a:srgbClr val="1C1C1C"/>
                </a:solidFill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</a:rPr>
              <a:t>sekarang</a:t>
            </a:r>
            <a:endParaRPr lang="en-US" sz="2800" dirty="0" smtClean="0">
              <a:solidFill>
                <a:srgbClr val="1C1C1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1C1C1C"/>
                </a:solidFill>
              </a:rPr>
              <a:t>                                                            </a:t>
            </a:r>
            <a:r>
              <a:rPr lang="en-US" sz="2800" dirty="0" smtClean="0">
                <a:solidFill>
                  <a:srgbClr val="1C1C1C"/>
                </a:solidFill>
              </a:rPr>
              <a:t>       </a:t>
            </a:r>
            <a:r>
              <a:rPr lang="en-US" sz="2800" dirty="0" err="1" smtClean="0">
                <a:solidFill>
                  <a:srgbClr val="1C1C1C"/>
                </a:solidFill>
              </a:rPr>
              <a:t>i</a:t>
            </a:r>
            <a:r>
              <a:rPr lang="en-US" sz="2800" dirty="0" smtClean="0">
                <a:solidFill>
                  <a:srgbClr val="1C1C1C"/>
                </a:solidFill>
              </a:rPr>
              <a:t>  = Tingkat </a:t>
            </a:r>
            <a:r>
              <a:rPr lang="en-US" sz="2800" dirty="0" err="1" smtClean="0">
                <a:solidFill>
                  <a:srgbClr val="1C1C1C"/>
                </a:solidFill>
              </a:rPr>
              <a:t>Bunga</a:t>
            </a:r>
            <a:endParaRPr lang="en-US" sz="2800" dirty="0" smtClean="0">
              <a:solidFill>
                <a:srgbClr val="1C1C1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1C1C1C"/>
                </a:solidFill>
              </a:rPr>
              <a:t>                                                                 </a:t>
            </a:r>
            <a:r>
              <a:rPr lang="en-US" sz="2800" dirty="0" smtClean="0">
                <a:solidFill>
                  <a:srgbClr val="1C1C1C"/>
                </a:solidFill>
              </a:rPr>
              <a:t>   </a:t>
            </a:r>
            <a:r>
              <a:rPr lang="en-US" sz="2800" dirty="0" smtClean="0">
                <a:solidFill>
                  <a:srgbClr val="1C1C1C"/>
                </a:solidFill>
              </a:rPr>
              <a:t>t = </a:t>
            </a:r>
            <a:r>
              <a:rPr lang="en-US" sz="2800" dirty="0" err="1" smtClean="0">
                <a:solidFill>
                  <a:srgbClr val="1C1C1C"/>
                </a:solidFill>
              </a:rPr>
              <a:t>waktu</a:t>
            </a:r>
            <a:r>
              <a:rPr lang="en-US" sz="2800" dirty="0" smtClean="0">
                <a:solidFill>
                  <a:srgbClr val="1C1C1C"/>
                </a:solidFill>
              </a:rPr>
              <a:t>/ </a:t>
            </a:r>
            <a:r>
              <a:rPr lang="en-US" sz="2800" dirty="0" err="1" smtClean="0">
                <a:solidFill>
                  <a:srgbClr val="1C1C1C"/>
                </a:solidFill>
              </a:rPr>
              <a:t>thn</a:t>
            </a:r>
            <a:r>
              <a:rPr lang="en-US" sz="2800" dirty="0" smtClean="0">
                <a:solidFill>
                  <a:srgbClr val="1C1C1C"/>
                </a:solidFill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</a:rPr>
              <a:t>proyek</a:t>
            </a:r>
            <a:endParaRPr lang="en-US" sz="2800" dirty="0" smtClean="0">
              <a:solidFill>
                <a:srgbClr val="1C1C1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63550"/>
          </a:xfrm>
          <a:solidFill>
            <a:srgbClr val="FF0000"/>
          </a:solidFill>
        </p:spPr>
        <p:txBody>
          <a:bodyPr/>
          <a:lstStyle/>
          <a:p>
            <a:pPr algn="l" eaLnBrk="1" hangingPunct="1"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Compounding Factor for 1 per </a:t>
            </a:r>
            <a:r>
              <a:rPr lang="en-US" sz="2800" dirty="0" err="1" smtClean="0">
                <a:solidFill>
                  <a:schemeClr val="bg1"/>
                </a:solidFill>
              </a:rPr>
              <a:t>Anum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043487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/>
            <a:r>
              <a:rPr lang="en-US" sz="3200" dirty="0" err="1" smtClean="0">
                <a:solidFill>
                  <a:srgbClr val="FF0000"/>
                </a:solidFill>
              </a:rPr>
              <a:t>Kegunaan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: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mencari</a:t>
            </a:r>
            <a:r>
              <a:rPr lang="en-US" sz="3200" dirty="0" smtClean="0"/>
              <a:t> </a:t>
            </a:r>
            <a:r>
              <a:rPr lang="en-US" sz="3200" dirty="0" err="1" smtClean="0"/>
              <a:t>nilai</a:t>
            </a:r>
            <a:r>
              <a:rPr lang="en-US" sz="3200" dirty="0" smtClean="0"/>
              <a:t> yang </a:t>
            </a:r>
            <a:r>
              <a:rPr lang="en-US" sz="3200" dirty="0" err="1" smtClean="0"/>
              <a:t>akan</a:t>
            </a:r>
            <a:r>
              <a:rPr lang="en-US" sz="3200" dirty="0" smtClean="0"/>
              <a:t> </a:t>
            </a:r>
            <a:r>
              <a:rPr lang="en-US" sz="3200" dirty="0" err="1" smtClean="0"/>
              <a:t>datang</a:t>
            </a:r>
            <a:r>
              <a:rPr lang="en-US" sz="3200" dirty="0" smtClean="0"/>
              <a:t> (F) </a:t>
            </a:r>
            <a:r>
              <a:rPr lang="en-US" sz="3200" dirty="0" err="1" smtClean="0"/>
              <a:t>jika</a:t>
            </a:r>
            <a:r>
              <a:rPr lang="en-US" sz="3200" dirty="0" smtClean="0"/>
              <a:t> </a:t>
            </a:r>
            <a:r>
              <a:rPr lang="en-US" sz="3200" dirty="0" err="1" smtClean="0"/>
              <a:t>diketahui</a:t>
            </a:r>
            <a:r>
              <a:rPr lang="en-US" sz="3200" dirty="0" smtClean="0"/>
              <a:t> A,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t </a:t>
            </a:r>
            <a:r>
              <a:rPr lang="en-US" sz="3200" dirty="0" smtClean="0"/>
              <a:t>.</a:t>
            </a:r>
          </a:p>
          <a:p>
            <a:pPr marL="609600" indent="-609600"/>
            <a:r>
              <a:rPr lang="en-US" sz="3200" dirty="0" smtClean="0"/>
              <a:t>A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jumlah</a:t>
            </a:r>
            <a:r>
              <a:rPr lang="en-US" sz="3200" dirty="0" smtClean="0"/>
              <a:t> </a:t>
            </a:r>
            <a:r>
              <a:rPr lang="en-US" sz="3200" dirty="0" err="1" smtClean="0"/>
              <a:t>uang</a:t>
            </a:r>
            <a:r>
              <a:rPr lang="en-US" sz="3200" dirty="0" smtClean="0"/>
              <a:t> </a:t>
            </a:r>
            <a:r>
              <a:rPr lang="en-US" sz="3200" dirty="0" err="1" smtClean="0"/>
              <a:t>tetap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dibayarkan</a:t>
            </a:r>
            <a:r>
              <a:rPr lang="en-US" sz="3200" dirty="0" smtClean="0"/>
              <a:t> </a:t>
            </a:r>
            <a:r>
              <a:rPr lang="en-US" sz="3200" dirty="0" err="1" smtClean="0"/>
              <a:t>setiap</a:t>
            </a:r>
            <a:r>
              <a:rPr lang="en-US" sz="3200" dirty="0" smtClean="0"/>
              <a:t> </a:t>
            </a:r>
            <a:r>
              <a:rPr lang="en-US" sz="3200" dirty="0" err="1" smtClean="0"/>
              <a:t>tahun</a:t>
            </a:r>
            <a:r>
              <a:rPr lang="en-US" sz="3200" dirty="0" smtClean="0"/>
              <a:t> / </a:t>
            </a:r>
            <a:r>
              <a:rPr lang="en-US" sz="3200" dirty="0" err="1" smtClean="0"/>
              <a:t>setiap</a:t>
            </a:r>
            <a:r>
              <a:rPr lang="en-US" sz="3200" dirty="0" smtClean="0"/>
              <a:t> </a:t>
            </a:r>
            <a:r>
              <a:rPr lang="en-US" sz="3200" dirty="0" err="1" smtClean="0"/>
              <a:t>periode</a:t>
            </a:r>
            <a:r>
              <a:rPr lang="en-US" sz="3200" dirty="0" smtClean="0"/>
              <a:t>.</a:t>
            </a:r>
          </a:p>
          <a:p>
            <a:pPr marL="609600" indent="-609600" eaLnBrk="1" hangingPunct="1">
              <a:buFontTx/>
              <a:buNone/>
            </a:pPr>
            <a:r>
              <a:rPr lang="en-US" sz="3200" dirty="0" smtClean="0"/>
              <a:t>                                    </a:t>
            </a:r>
            <a:r>
              <a:rPr lang="en-US" sz="3200" dirty="0" smtClean="0"/>
              <a:t>     (</a:t>
            </a:r>
            <a:r>
              <a:rPr lang="en-US" sz="3200" dirty="0" smtClean="0"/>
              <a:t>1+i)</a:t>
            </a:r>
            <a:r>
              <a:rPr lang="en-US" sz="3200" baseline="30000" dirty="0" smtClean="0"/>
              <a:t>t</a:t>
            </a:r>
            <a:r>
              <a:rPr lang="en-US" sz="3200" dirty="0" smtClean="0"/>
              <a:t> - 1</a:t>
            </a:r>
          </a:p>
          <a:p>
            <a:pPr marL="609600" indent="-609600" eaLnBrk="1" hangingPunct="1"/>
            <a:r>
              <a:rPr lang="en-US" sz="3200" dirty="0" err="1" smtClean="0">
                <a:solidFill>
                  <a:srgbClr val="FF0000"/>
                </a:solidFill>
              </a:rPr>
              <a:t>Rumus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: F = A                       </a:t>
            </a:r>
            <a:endParaRPr lang="en-US" sz="3200" dirty="0" smtClean="0"/>
          </a:p>
          <a:p>
            <a:pPr marL="609600" indent="-609600" eaLnBrk="1" hangingPunct="1"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				</a:t>
            </a:r>
            <a:r>
              <a:rPr lang="en-US" sz="3200" dirty="0" err="1" smtClean="0"/>
              <a:t>i</a:t>
            </a:r>
            <a:endParaRPr lang="en-US" sz="3200" dirty="0" smtClean="0"/>
          </a:p>
          <a:p>
            <a:pPr marL="609600" indent="-609600" eaLnBrk="1" hangingPunct="1"/>
            <a:r>
              <a:rPr lang="en-US" sz="3200" dirty="0" err="1" smtClean="0"/>
              <a:t>i</a:t>
            </a:r>
            <a:r>
              <a:rPr lang="en-US" sz="3200" dirty="0" smtClean="0"/>
              <a:t>  </a:t>
            </a:r>
            <a:r>
              <a:rPr lang="en-US" sz="3200" dirty="0" smtClean="0"/>
              <a:t>= </a:t>
            </a:r>
            <a:r>
              <a:rPr lang="en-US" sz="3200" dirty="0" err="1" smtClean="0"/>
              <a:t>tingkat</a:t>
            </a:r>
            <a:r>
              <a:rPr lang="en-US" sz="3200" dirty="0" smtClean="0"/>
              <a:t> </a:t>
            </a:r>
            <a:r>
              <a:rPr lang="en-US" sz="3200" dirty="0" err="1" smtClean="0"/>
              <a:t>bunga</a:t>
            </a:r>
            <a:endParaRPr lang="en-US" sz="3200" dirty="0" smtClean="0"/>
          </a:p>
          <a:p>
            <a:pPr marL="609600" indent="-609600" eaLnBrk="1" hangingPunct="1">
              <a:buFontTx/>
              <a:buNone/>
            </a:pPr>
            <a:r>
              <a:rPr lang="en-US" sz="3200" dirty="0" smtClean="0"/>
              <a:t>                                          </a:t>
            </a:r>
            <a:r>
              <a:rPr lang="en-US" sz="3200" dirty="0" smtClean="0"/>
              <a:t>        </a:t>
            </a:r>
            <a:endParaRPr lang="en-US" sz="3200" dirty="0" smtClean="0"/>
          </a:p>
          <a:p>
            <a:pPr marL="609600" indent="-609600" eaLnBrk="1" hangingPunct="1">
              <a:buFontTx/>
              <a:buNone/>
            </a:pPr>
            <a:r>
              <a:rPr lang="en-US" sz="1600" dirty="0" smtClean="0"/>
              <a:t> </a:t>
            </a:r>
          </a:p>
          <a:p>
            <a:pPr marL="609600" indent="-609600" eaLnBrk="1" hangingPunct="1">
              <a:buFontTx/>
              <a:buNone/>
            </a:pPr>
            <a:r>
              <a:rPr lang="en-US" sz="1800" dirty="0" smtClean="0"/>
              <a:t>                  </a:t>
            </a:r>
            <a:endParaRPr lang="en-US" sz="1800" dirty="0" smtClean="0"/>
          </a:p>
          <a:p>
            <a:pPr marL="609600" indent="-609600" eaLnBrk="1" hangingPunct="1">
              <a:buFontTx/>
              <a:buNone/>
            </a:pPr>
            <a:endParaRPr lang="en-US" sz="1800" dirty="0" smtClean="0"/>
          </a:p>
          <a:p>
            <a:pPr marL="609600" indent="-609600" eaLnBrk="1" hangingPunct="1">
              <a:buFontTx/>
              <a:buNone/>
            </a:pPr>
            <a:endParaRPr lang="en-US" sz="1800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581400" y="3733800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392113"/>
          </a:xfrm>
          <a:solidFill>
            <a:srgbClr val="FF0000"/>
          </a:solidFill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n-US" sz="2800" dirty="0" smtClean="0"/>
              <a:t>Sinking Fund Factor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4899025"/>
          </a:xfrm>
        </p:spPr>
        <p:txBody>
          <a:bodyPr/>
          <a:lstStyle/>
          <a:p>
            <a:pPr eaLnBrk="1" hangingPunct="1"/>
            <a:r>
              <a:rPr lang="en-US" sz="3200" dirty="0" err="1" smtClean="0">
                <a:solidFill>
                  <a:srgbClr val="FF0000"/>
                </a:solidFill>
              </a:rPr>
              <a:t>Kegunaan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: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menghitung</a:t>
            </a:r>
            <a:r>
              <a:rPr lang="en-US" sz="3200" dirty="0" smtClean="0"/>
              <a:t> </a:t>
            </a:r>
            <a:r>
              <a:rPr lang="en-US" sz="3200" dirty="0" err="1" smtClean="0"/>
              <a:t>jumlah</a:t>
            </a:r>
            <a:r>
              <a:rPr lang="en-US" sz="3200" dirty="0" smtClean="0"/>
              <a:t> </a:t>
            </a:r>
            <a:r>
              <a:rPr lang="en-US" sz="3200" dirty="0" err="1" smtClean="0"/>
              <a:t>uang</a:t>
            </a:r>
            <a:r>
              <a:rPr lang="en-US" sz="3200" dirty="0" smtClean="0"/>
              <a:t> </a:t>
            </a:r>
            <a:r>
              <a:rPr lang="en-US" sz="3200" dirty="0" err="1" smtClean="0"/>
              <a:t>tetap</a:t>
            </a:r>
            <a:r>
              <a:rPr lang="en-US" sz="3200" dirty="0" smtClean="0"/>
              <a:t> yang </a:t>
            </a:r>
            <a:r>
              <a:rPr lang="en-US" sz="3200" dirty="0" err="1" smtClean="0"/>
              <a:t>harus</a:t>
            </a:r>
            <a:r>
              <a:rPr lang="en-US" sz="3200" dirty="0" smtClean="0"/>
              <a:t> </a:t>
            </a:r>
            <a:r>
              <a:rPr lang="en-US" sz="3200" dirty="0" err="1" smtClean="0"/>
              <a:t>dibayar</a:t>
            </a:r>
            <a:r>
              <a:rPr lang="en-US" sz="3200" dirty="0" smtClean="0"/>
              <a:t> </a:t>
            </a:r>
            <a:r>
              <a:rPr lang="en-US" sz="3200" dirty="0" err="1" smtClean="0"/>
              <a:t>setiap</a:t>
            </a:r>
            <a:r>
              <a:rPr lang="en-US" sz="3200" dirty="0" smtClean="0"/>
              <a:t> </a:t>
            </a:r>
            <a:r>
              <a:rPr lang="en-US" sz="3200" dirty="0" err="1" smtClean="0"/>
              <a:t>tahun</a:t>
            </a:r>
            <a:r>
              <a:rPr lang="en-US" sz="3200" dirty="0" smtClean="0"/>
              <a:t> (A) </a:t>
            </a:r>
            <a:r>
              <a:rPr lang="en-US" sz="3200" dirty="0" err="1" smtClean="0"/>
              <a:t>apabila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akhir</a:t>
            </a:r>
            <a:r>
              <a:rPr lang="en-US" sz="3200" dirty="0" smtClean="0"/>
              <a:t> </a:t>
            </a:r>
            <a:r>
              <a:rPr lang="en-US" sz="3200" dirty="0" err="1" smtClean="0"/>
              <a:t>tahun</a:t>
            </a:r>
            <a:r>
              <a:rPr lang="en-US" sz="3200" dirty="0" smtClean="0"/>
              <a:t> </a:t>
            </a:r>
            <a:r>
              <a:rPr lang="en-US" sz="3200" dirty="0" err="1" smtClean="0"/>
              <a:t>tertentu</a:t>
            </a:r>
            <a:r>
              <a:rPr lang="en-US" sz="3200" dirty="0" smtClean="0"/>
              <a:t>  </a:t>
            </a:r>
            <a:r>
              <a:rPr lang="en-US" sz="3200" dirty="0" err="1" smtClean="0"/>
              <a:t>harus</a:t>
            </a:r>
            <a:r>
              <a:rPr lang="en-US" sz="3200" dirty="0" smtClean="0"/>
              <a:t> </a:t>
            </a: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 smtClean="0"/>
              <a:t>mengumpulkan</a:t>
            </a:r>
            <a:r>
              <a:rPr lang="en-US" sz="3200" dirty="0" smtClean="0"/>
              <a:t> </a:t>
            </a:r>
            <a:r>
              <a:rPr lang="en-US" sz="3200" dirty="0" err="1" smtClean="0"/>
              <a:t>sejumlah</a:t>
            </a:r>
            <a:r>
              <a:rPr lang="en-US" sz="3200" dirty="0" smtClean="0"/>
              <a:t> </a:t>
            </a:r>
            <a:r>
              <a:rPr lang="en-US" sz="3200" dirty="0" err="1" smtClean="0"/>
              <a:t>uang</a:t>
            </a:r>
            <a:r>
              <a:rPr lang="en-US" sz="3200" dirty="0" smtClean="0"/>
              <a:t> yang </a:t>
            </a:r>
            <a:r>
              <a:rPr lang="en-US" sz="3200" dirty="0" err="1" smtClean="0"/>
              <a:t>telah</a:t>
            </a:r>
            <a:r>
              <a:rPr lang="en-US" sz="3200" dirty="0" smtClean="0"/>
              <a:t> </a:t>
            </a:r>
            <a:r>
              <a:rPr lang="en-US" sz="3200" dirty="0" err="1" smtClean="0"/>
              <a:t>ditetapkan</a:t>
            </a:r>
            <a:r>
              <a:rPr lang="en-US" sz="3200" dirty="0" smtClean="0"/>
              <a:t>.</a:t>
            </a:r>
          </a:p>
          <a:p>
            <a:pPr eaLnBrk="1" hangingPunct="1">
              <a:buFontTx/>
              <a:buNone/>
            </a:pPr>
            <a:r>
              <a:rPr lang="en-US" sz="3200" dirty="0" smtClean="0"/>
              <a:t>                                 </a:t>
            </a:r>
            <a:r>
              <a:rPr lang="en-US" sz="3200" dirty="0" smtClean="0"/>
              <a:t>         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</a:p>
          <a:p>
            <a:pPr eaLnBrk="1" hangingPunct="1"/>
            <a:r>
              <a:rPr lang="en-US" sz="3200" dirty="0" err="1" smtClean="0">
                <a:solidFill>
                  <a:srgbClr val="FF0000"/>
                </a:solidFill>
              </a:rPr>
              <a:t>Rumus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: A = F                       </a:t>
            </a:r>
          </a:p>
          <a:p>
            <a:pPr eaLnBrk="1" hangingPunct="1">
              <a:buFontTx/>
              <a:buNone/>
            </a:pPr>
            <a:r>
              <a:rPr lang="en-US" sz="3200" dirty="0" smtClean="0"/>
              <a:t>                               </a:t>
            </a:r>
            <a:r>
              <a:rPr lang="en-US" sz="3200" dirty="0" smtClean="0"/>
              <a:t>    (</a:t>
            </a:r>
            <a:r>
              <a:rPr lang="en-US" sz="3200" dirty="0" smtClean="0"/>
              <a:t>1+i)</a:t>
            </a:r>
            <a:r>
              <a:rPr lang="en-US" sz="3200" baseline="30000" dirty="0" smtClean="0"/>
              <a:t>t</a:t>
            </a:r>
            <a:r>
              <a:rPr lang="en-US" sz="3200" dirty="0" smtClean="0"/>
              <a:t> – 1</a:t>
            </a:r>
          </a:p>
          <a:p>
            <a:pPr eaLnBrk="1" hangingPunct="1">
              <a:buFontTx/>
              <a:buNone/>
            </a:pPr>
            <a:endParaRPr lang="en-US" sz="1600" dirty="0" smtClean="0"/>
          </a:p>
          <a:p>
            <a:pPr eaLnBrk="1" hangingPunct="1">
              <a:buFontTx/>
              <a:buNone/>
            </a:pPr>
            <a:endParaRPr lang="en-US" sz="1600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29000" y="45720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63550"/>
          </a:xfrm>
          <a:solidFill>
            <a:srgbClr val="FF0000"/>
          </a:solidFill>
        </p:spPr>
        <p:txBody>
          <a:bodyPr/>
          <a:lstStyle/>
          <a:p>
            <a:pPr algn="l" eaLnBrk="1" hangingPunct="1">
              <a:defRPr/>
            </a:pPr>
            <a:r>
              <a:rPr lang="en-US" sz="2800" dirty="0" smtClean="0"/>
              <a:t>Discount Factor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dirty="0" err="1" smtClean="0">
                <a:solidFill>
                  <a:srgbClr val="FF0000"/>
                </a:solidFill>
              </a:rPr>
              <a:t>Kegunaan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: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mencari</a:t>
            </a:r>
            <a:r>
              <a:rPr lang="en-US" sz="3200" dirty="0" smtClean="0"/>
              <a:t> P </a:t>
            </a:r>
            <a:r>
              <a:rPr lang="en-US" sz="3200" dirty="0" err="1" smtClean="0"/>
              <a:t>jika</a:t>
            </a:r>
            <a:r>
              <a:rPr lang="en-US" sz="3200" dirty="0" smtClean="0"/>
              <a:t> </a:t>
            </a:r>
            <a:r>
              <a:rPr lang="en-US" sz="3200" dirty="0" err="1" smtClean="0"/>
              <a:t>diketahui</a:t>
            </a:r>
            <a:r>
              <a:rPr lang="en-US" sz="3200" dirty="0" smtClean="0"/>
              <a:t> F,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200" dirty="0" smtClean="0"/>
              <a:t>                                     1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err="1" smtClean="0">
                <a:solidFill>
                  <a:srgbClr val="FF0000"/>
                </a:solidFill>
              </a:rPr>
              <a:t>Rumus</a:t>
            </a:r>
            <a:r>
              <a:rPr lang="en-US" sz="3200" dirty="0" smtClean="0"/>
              <a:t> : P =  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200" dirty="0" smtClean="0"/>
              <a:t>                             (1 + </a:t>
            </a:r>
            <a:r>
              <a:rPr lang="en-US" sz="3200" dirty="0" err="1" smtClean="0"/>
              <a:t>i</a:t>
            </a:r>
            <a:r>
              <a:rPr lang="en-US" sz="3200" dirty="0" smtClean="0"/>
              <a:t>) </a:t>
            </a:r>
            <a:r>
              <a:rPr lang="en-US" sz="3200" baseline="30000" dirty="0" smtClean="0"/>
              <a:t>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200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3810000" y="3581400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463550"/>
          </a:xfrm>
          <a:solidFill>
            <a:srgbClr val="FF0000"/>
          </a:solidFill>
        </p:spPr>
        <p:txBody>
          <a:bodyPr/>
          <a:lstStyle/>
          <a:p>
            <a:pPr algn="l" eaLnBrk="1" hangingPunct="1">
              <a:defRPr/>
            </a:pPr>
            <a:r>
              <a:rPr lang="en-US" sz="2800" dirty="0" smtClean="0"/>
              <a:t>Present Worth of an </a:t>
            </a:r>
            <a:r>
              <a:rPr lang="en-US" sz="2800" dirty="0" err="1" smtClean="0"/>
              <a:t>Anuity</a:t>
            </a:r>
            <a:r>
              <a:rPr lang="en-US" sz="2800" dirty="0" smtClean="0"/>
              <a:t> Factor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114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dirty="0" err="1" smtClean="0">
                <a:solidFill>
                  <a:srgbClr val="FF0000"/>
                </a:solidFill>
              </a:rPr>
              <a:t>Kegunaan</a:t>
            </a:r>
            <a:r>
              <a:rPr lang="en-US" sz="3200" dirty="0" smtClean="0"/>
              <a:t> :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mencari</a:t>
            </a:r>
            <a:r>
              <a:rPr lang="en-US" sz="3200" dirty="0" smtClean="0"/>
              <a:t> P </a:t>
            </a:r>
            <a:r>
              <a:rPr lang="en-US" sz="3200" dirty="0" err="1" smtClean="0"/>
              <a:t>jika</a:t>
            </a:r>
            <a:r>
              <a:rPr lang="en-US" sz="3200" dirty="0" smtClean="0"/>
              <a:t> </a:t>
            </a:r>
            <a:r>
              <a:rPr lang="en-US" sz="3200" dirty="0" err="1" smtClean="0"/>
              <a:t>diketahui</a:t>
            </a:r>
            <a:r>
              <a:rPr lang="en-US" sz="3200" dirty="0" smtClean="0"/>
              <a:t> A,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200" dirty="0" smtClean="0"/>
              <a:t>                               ( 1 + </a:t>
            </a:r>
            <a:r>
              <a:rPr lang="en-US" sz="3200" dirty="0" err="1" smtClean="0"/>
              <a:t>i</a:t>
            </a:r>
            <a:r>
              <a:rPr lang="en-US" sz="3200" dirty="0" smtClean="0"/>
              <a:t> )</a:t>
            </a:r>
            <a:r>
              <a:rPr lang="en-US" sz="3200" baseline="30000" dirty="0" smtClean="0"/>
              <a:t>t </a:t>
            </a:r>
            <a:r>
              <a:rPr lang="en-US" sz="3200" dirty="0" smtClean="0"/>
              <a:t> - 1</a:t>
            </a:r>
            <a:endParaRPr lang="en-US" sz="3200" baseline="30000" dirty="0" smtClean="0"/>
          </a:p>
          <a:p>
            <a:pPr eaLnBrk="1" hangingPunct="1">
              <a:lnSpc>
                <a:spcPct val="90000"/>
              </a:lnSpc>
            </a:pPr>
            <a:r>
              <a:rPr lang="en-US" sz="3200" dirty="0" err="1" smtClean="0">
                <a:solidFill>
                  <a:srgbClr val="FF0000"/>
                </a:solidFill>
              </a:rPr>
              <a:t>Rumus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:  P = 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200" dirty="0" smtClean="0"/>
              <a:t>                                 </a:t>
            </a:r>
            <a:r>
              <a:rPr lang="en-US" sz="3200" dirty="0" err="1" smtClean="0"/>
              <a:t>i</a:t>
            </a:r>
            <a:r>
              <a:rPr lang="en-US" sz="3200" dirty="0" smtClean="0"/>
              <a:t> (1 +</a:t>
            </a:r>
            <a:r>
              <a:rPr lang="en-US" sz="3200" dirty="0" err="1" smtClean="0"/>
              <a:t>i</a:t>
            </a:r>
            <a:r>
              <a:rPr lang="en-US" sz="3200" dirty="0" smtClean="0"/>
              <a:t> )</a:t>
            </a:r>
            <a:r>
              <a:rPr lang="en-US" sz="3200" baseline="30000" dirty="0" smtClean="0"/>
              <a:t>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aseline="30000" dirty="0" smtClean="0"/>
          </a:p>
          <a:p>
            <a:pPr eaLnBrk="1" hangingPunct="1">
              <a:lnSpc>
                <a:spcPct val="90000"/>
              </a:lnSpc>
            </a:pPr>
            <a:endParaRPr lang="en-US" sz="2000" baseline="30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                               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V="1">
            <a:off x="3581400" y="2743200"/>
            <a:ext cx="935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36575"/>
          </a:xfrm>
          <a:solidFill>
            <a:srgbClr val="FF0000"/>
          </a:solidFill>
        </p:spPr>
        <p:txBody>
          <a:bodyPr/>
          <a:lstStyle/>
          <a:p>
            <a:pPr algn="l" eaLnBrk="1" hangingPunct="1">
              <a:defRPr/>
            </a:pPr>
            <a:r>
              <a:rPr lang="en-US" sz="2800" dirty="0" smtClean="0"/>
              <a:t>Capital Recovery Factor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err="1" smtClean="0">
                <a:solidFill>
                  <a:srgbClr val="FF0000"/>
                </a:solidFill>
              </a:rPr>
              <a:t>Kegunaan</a:t>
            </a:r>
            <a:r>
              <a:rPr lang="en-US" sz="2800" dirty="0" smtClean="0"/>
              <a:t> :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Mencari</a:t>
            </a:r>
            <a:r>
              <a:rPr lang="en-US" sz="2800" dirty="0" smtClean="0"/>
              <a:t> A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diketahui</a:t>
            </a:r>
            <a:r>
              <a:rPr lang="en-US" sz="2800" dirty="0" smtClean="0"/>
              <a:t> </a:t>
            </a:r>
            <a:r>
              <a:rPr lang="en-US" sz="2800" dirty="0" smtClean="0"/>
              <a:t>P,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n.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err="1" smtClean="0">
                <a:solidFill>
                  <a:srgbClr val="FF0000"/>
                </a:solidFill>
              </a:rPr>
              <a:t>Rumus</a:t>
            </a:r>
            <a:r>
              <a:rPr lang="en-US" sz="2800" dirty="0" smtClean="0"/>
              <a:t> :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              </a:t>
            </a:r>
            <a:r>
              <a:rPr lang="en-US" sz="2800" dirty="0" err="1" smtClean="0"/>
              <a:t>i</a:t>
            </a:r>
            <a:r>
              <a:rPr lang="en-US" sz="2800" dirty="0" smtClean="0"/>
              <a:t> (1 +</a:t>
            </a:r>
            <a:r>
              <a:rPr lang="en-US" sz="2800" dirty="0" err="1" smtClean="0"/>
              <a:t>i</a:t>
            </a:r>
            <a:r>
              <a:rPr lang="en-US" sz="2800" dirty="0" smtClean="0"/>
              <a:t> )</a:t>
            </a:r>
            <a:r>
              <a:rPr lang="en-US" sz="2800" baseline="30000" dirty="0" smtClean="0"/>
              <a:t>t</a:t>
            </a:r>
            <a:r>
              <a:rPr lang="en-US" sz="2800" dirty="0" smtClean="0"/>
              <a:t>               </a:t>
            </a:r>
            <a:endParaRPr lang="en-US" sz="2800" baseline="30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  A = 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             ( 1 + </a:t>
            </a:r>
            <a:r>
              <a:rPr lang="en-US" sz="2800" dirty="0" err="1" smtClean="0"/>
              <a:t>i</a:t>
            </a:r>
            <a:r>
              <a:rPr lang="en-US" sz="2800" dirty="0" smtClean="0"/>
              <a:t> )</a:t>
            </a:r>
            <a:r>
              <a:rPr lang="en-US" sz="2800" baseline="30000" dirty="0" smtClean="0"/>
              <a:t>t </a:t>
            </a:r>
            <a:r>
              <a:rPr lang="en-US" sz="2800" dirty="0" smtClean="0"/>
              <a:t> - 1</a:t>
            </a:r>
            <a:endParaRPr lang="en-US" sz="2800" dirty="0" smtClean="0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2133600" y="4267200"/>
            <a:ext cx="935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26</TotalTime>
  <Words>404</Words>
  <Application>Microsoft Office PowerPoint</Application>
  <PresentationFormat>On-screen Show (4:3)</PresentationFormat>
  <Paragraphs>79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Metro</vt:lpstr>
      <vt:lpstr>Slide 1</vt:lpstr>
      <vt:lpstr>Nilai uang menurut Waktu</vt:lpstr>
      <vt:lpstr>Slide 3</vt:lpstr>
      <vt:lpstr>Compounding Factor</vt:lpstr>
      <vt:lpstr>Compounding Factor for 1 per Anum</vt:lpstr>
      <vt:lpstr>Sinking Fund Factor</vt:lpstr>
      <vt:lpstr>Discount Factor</vt:lpstr>
      <vt:lpstr>Present Worth of an Anuity Factor</vt:lpstr>
      <vt:lpstr>Capital Recovery Factor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Nilai uang menurut Waktu</dc:title>
  <dc:creator>Windows User</dc:creator>
  <cp:lastModifiedBy>Windows User</cp:lastModifiedBy>
  <cp:revision>4</cp:revision>
  <dcterms:created xsi:type="dcterms:W3CDTF">2012-04-19T23:30:00Z</dcterms:created>
  <dcterms:modified xsi:type="dcterms:W3CDTF">2012-04-19T23:56:35Z</dcterms:modified>
</cp:coreProperties>
</file>