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CA38D-2F8D-4B4D-BA8E-31EAE0B5A1B0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25FD-14DA-4A83-A504-B4AD913BE8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25FD-14DA-4A83-A504-B4AD913BE82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823E1D-A327-47AA-871A-E2EAF4C6265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EF6C8-B812-44AA-9710-22311A10700A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4F765-CDCA-4FB4-817C-688FB783BF90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BFE3C5-74A3-4D29-9B9A-7699852C2040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d-ID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CC9E5-5A36-49F3-A8E8-014E374DEFB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d-ID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46B628-D8D8-43CA-9F8F-E11D431D2656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d-ID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5DD9C1-7299-45A0-BBA1-27F99B688DDA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d-ID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E9B041-C038-4B3D-BE97-5D94C3C576AC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d-ID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84892C-CA39-471C-9E3D-A18D0F92026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d-ID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34FC8-F309-4FDE-B27D-9C3EFA1C89D7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B120DA-FF8E-48DC-BACC-586AF8FCB178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1C9D64-1ABB-49B2-83F8-3C820E5E6663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ABA10A-B023-45A1-AD6B-437696D1F557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DDCB25-0ECF-4EE9-8404-6AFD2711B009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40D66C-DFAA-4E55-A930-1873973700B9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6278A-54D6-4745-8925-CFCF9AE6F91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8C2DA4-6846-48E8-82DC-08F7C72E51E5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4BE98B-47A8-4A0A-B749-0F8990227A49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10/6/2013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857875"/>
            <a:ext cx="818356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0"/>
            <a:ext cx="8858250" cy="585787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c. Bunga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- finansial, bunga hrs dibayarkan dlm proyek krn mrpk komponen biaya dan mrpk unsur yg mengurangi benefit.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- ekonomi, bunga modal tdk dipisahkan / dikurangkan dlm perhitungan benefit.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 smtClean="0"/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BENEFIT dr proyek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id-ID" dirty="0" smtClean="0"/>
              <a:t>Direct benefit, yg dpt berupa 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kenaikan out put fisik, yg dpt diketahui dr elastisitas permintaan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 shg perlu dilihat sensitivitas analisis thd perubahan harga produk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786438"/>
            <a:ext cx="8183562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643563"/>
          </a:xfrm>
        </p:spPr>
        <p:txBody>
          <a:bodyPr/>
          <a:lstStyle/>
          <a:p>
            <a:pPr eaLnBrk="1" hangingPunct="1"/>
            <a:r>
              <a:rPr lang="id-ID" smtClean="0"/>
              <a:t>Kenaikan output dpt terjadi krn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- kenaikan kualitas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- perubahan lokasi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- perubahan wkt penjualan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- perubahan dlm bentuk (rading dan processing)</a:t>
            </a:r>
          </a:p>
          <a:p>
            <a:pPr eaLnBrk="1" hangingPunct="1">
              <a:buFontTx/>
              <a:buChar char="-"/>
            </a:pPr>
            <a:r>
              <a:rPr lang="id-ID" smtClean="0"/>
              <a:t>Penurunan cost (biaya), krn :</a:t>
            </a:r>
          </a:p>
          <a:p>
            <a:pPr eaLnBrk="1" hangingPunct="1">
              <a:buFontTx/>
              <a:buChar char="-"/>
            </a:pPr>
            <a:r>
              <a:rPr lang="id-ID" smtClean="0"/>
              <a:t>* keuntungan mekanisasi</a:t>
            </a:r>
          </a:p>
          <a:p>
            <a:pPr eaLnBrk="1" hangingPunct="1">
              <a:buFontTx/>
              <a:buChar char="-"/>
            </a:pPr>
            <a:r>
              <a:rPr lang="id-ID" smtClean="0"/>
              <a:t>* penurunan biaya transportasi</a:t>
            </a:r>
          </a:p>
          <a:p>
            <a:pPr algn="just" eaLnBrk="1" hangingPunct="1">
              <a:buFontTx/>
              <a:buChar char="-"/>
            </a:pPr>
            <a:r>
              <a:rPr lang="id-ID" smtClean="0"/>
              <a:t>* penurunan atau pengawetan spt pengawetan tanah, proyek penyimpanan.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857875"/>
            <a:ext cx="818356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0"/>
            <a:ext cx="8572500" cy="585787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2. Indirect benefit (secondary benefit)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mrpk benefit yg timbul diluar proyek, yaitu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induced proyek atau multiplier dr proyek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economic of scale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dynamic secondary effect, yaitu perubahan produktivitas tenaga kerja krn perbaikan sarana kerja atau keahlian.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3. Intangible benefit, yaitu benefit yg sulit dinilai dg uang, spt :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perbaikan lingkungan hidup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perbaikan pemandangan krn adanya taman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perbaikan distribusi pendapatan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integrasi nasional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id-ID" smtClean="0"/>
              <a:t>Alasan dilakukan analisis ekonomi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- ketidaksempurnaan pasar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- pajak dan subsidi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- konsep consumers surplus and producers surplus yg berkaitan dg willingness to pay</a:t>
            </a:r>
          </a:p>
          <a:p>
            <a:pPr eaLnBrk="1" hangingPunct="1">
              <a:buFont typeface="Wingdings 2" pitchFamily="18" charset="2"/>
              <a:buNone/>
            </a:pPr>
            <a:endParaRPr lang="id-ID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715000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Jenis biaya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572125"/>
          </a:xfrm>
        </p:spPr>
        <p:txBody>
          <a:bodyPr/>
          <a:lstStyle/>
          <a:p>
            <a:pPr eaLnBrk="1" hangingPunct="1"/>
            <a:r>
              <a:rPr lang="id-ID" b="1" smtClean="0"/>
              <a:t>Sunk cost</a:t>
            </a:r>
            <a:r>
              <a:rPr lang="id-ID" smtClean="0"/>
              <a:t>,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biaya yg telah dikeluarkan diwkt lampau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biaya yg sudah dikeluarkan sebelum diambil keputusan utk menjalankan proyek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biaya ini tdk dihitung dlm evaluasi proyek dan tdk mempengaruhi proyek</a:t>
            </a:r>
          </a:p>
          <a:p>
            <a:pPr algn="just" eaLnBrk="1" hangingPunct="1">
              <a:buFont typeface="Arial" charset="0"/>
              <a:buChar char="•"/>
            </a:pPr>
            <a:endParaRPr lang="id-ID" smtClean="0"/>
          </a:p>
          <a:p>
            <a:pPr algn="just" eaLnBrk="1" hangingPunct="1">
              <a:buFont typeface="Arial" charset="0"/>
              <a:buChar char="•"/>
            </a:pPr>
            <a:r>
              <a:rPr lang="id-ID" b="1" smtClean="0"/>
              <a:t>Penyusutan atau depresiasi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yaitu pengalokasian biaya investasi suatu proyek pd setiap tahun sepanjang umur ekonomis proyek guna biaya operasional benar2 mencerminkan biaya modal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857875"/>
            <a:ext cx="818356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572125"/>
          </a:xfrm>
        </p:spPr>
        <p:txBody>
          <a:bodyPr>
            <a:normAutofit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Tdk mengandung unsur pengeluaran uang atau sumber riil      mbtk suatu dana yg dpt dipergunakan utk kegiatan proyek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Penyusutan bersama laba termasuk cash flow atau benefit tahunan bersih dr proyek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 smtClean="0"/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b="1" dirty="0" smtClean="0"/>
              <a:t>Pelunasan hutang dan bunga</a:t>
            </a:r>
            <a:r>
              <a:rPr lang="id-ID" dirty="0" smtClean="0"/>
              <a:t> 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Adapun biaya investasi suatu proyek dpt diperhitungkan pd wkt 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id-ID" dirty="0" smtClean="0"/>
              <a:t>Investasi tersebut dikeluarkan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cara ini timbul pd proyek yg dana investasinya tdk terikat pd proyek ttt.</a:t>
            </a:r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3857625" y="1025525"/>
            <a:ext cx="357188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6072188"/>
            <a:ext cx="8183562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285750" y="0"/>
            <a:ext cx="8572500" cy="600075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id-ID" smtClean="0"/>
              <a:t>Proyek pemerintah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b. Pinjaman utk investasi dilunasi beserta bunganya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cara ini timbul jk proyek dibiayai oleh pinjaman/kredit yg mengikat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beban sosial (economic cost) yg diperhitungkan bukanlah jml investasi, ttpi arus pelunasan kredit dan bunga.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- social opportunity cost pelaksanaan investasi dibebankan pd wkt pembiayaan dilunasi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id-ID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b="1" dirty="0" smtClean="0"/>
              <a:t>Engineering and feasibility studies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id-ID" dirty="0" smtClean="0"/>
              <a:t>Preliminary design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      biayanya tdk dihitung dlm invest krn dianggap sbg sunk cost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b. Final design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     mrpk biaya krn sudah ada keputusan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 utk melaksanakan proyek     biaya proyek </a:t>
            </a:r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1214438" y="1714500"/>
            <a:ext cx="5000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1000125" y="3071813"/>
            <a:ext cx="500063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Right Arrow 5"/>
          <p:cNvSpPr/>
          <p:nvPr/>
        </p:nvSpPr>
        <p:spPr>
          <a:xfrm>
            <a:off x="5929313" y="3571875"/>
            <a:ext cx="5000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857875"/>
            <a:ext cx="818356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572125"/>
          </a:xfrm>
        </p:spPr>
        <p:txBody>
          <a:bodyPr>
            <a:normAutofit fontScale="925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b="1" dirty="0" smtClean="0"/>
              <a:t>Tanah 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b="1" dirty="0" smtClean="0"/>
              <a:t>Biaya konstruksi dan pengadaan peralatan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- alat impor      shadow prices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- bahan/alat       barang impor/ekspor bila tdk dipakai proyek.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- tenaga kerja      shadow prices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dirty="0" smtClean="0"/>
              <a:t>Modal kerja (working capital)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b="1" dirty="0" smtClean="0"/>
              <a:t>  - </a:t>
            </a:r>
            <a:r>
              <a:rPr lang="id-ID" dirty="0" smtClean="0"/>
              <a:t>tdk kelihatan dlm pengeluaran proyek ttpi terikat dlm proyek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- masuk dlm biaya tahun I dan pd akhir proyek dihitung sbg salvage value (biaya residu dr cpital assets yg tdk terpakai habis selama umur proyek.   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2786063" y="1428750"/>
            <a:ext cx="5000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3071813" y="1857375"/>
            <a:ext cx="5000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Right Arrow 5"/>
          <p:cNvSpPr/>
          <p:nvPr/>
        </p:nvSpPr>
        <p:spPr>
          <a:xfrm>
            <a:off x="3357563" y="2714625"/>
            <a:ext cx="5000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id-ID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ANALISIS FINANSIAL </a:t>
            </a:r>
            <a:r>
              <a:rPr lang="en-US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&amp;</a:t>
            </a:r>
            <a:r>
              <a:rPr lang="id-ID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EKONOMI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Dalam ilmu evaluasi proyek, biasanya ditekankan hanya 2 macam analisa 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Analisa finansial, dimana proyek dilihat dr sudut badan2 / orang2 yg menanam modalnya dlm proyek atau yg berkepentingan lsg dlm proyek.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Analisa ekonomis, dimana proyek dilihat dr sudut perekonomian sbg keseluruhan.  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643563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03238" y="312738"/>
            <a:ext cx="8183562" cy="5545137"/>
          </a:xfrm>
        </p:spPr>
        <p:txBody>
          <a:bodyPr/>
          <a:lstStyle/>
          <a:p>
            <a:pPr algn="just" eaLnBrk="1" hangingPunct="1"/>
            <a:r>
              <a:rPr lang="id-ID" smtClean="0"/>
              <a:t>Dlm analisa finansial, yg diperhatikan adl hasil utk modal saham (equity capital) yg ditanam dlm proyek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    yaitu hasil yg harus diterima oleh para petani, pengusaha, perusahaan swasta, suatu badan pemerintah dll yg berkepentingan dlm pembangunan proyek.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    hasil finansial sering juga disebut “private returns”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071563" y="1928813"/>
            <a:ext cx="500062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/>
              <a:t>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071563" y="4097338"/>
            <a:ext cx="500062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786438"/>
            <a:ext cx="8183562" cy="785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327650"/>
          </a:xfrm>
        </p:spPr>
        <p:txBody>
          <a:bodyPr>
            <a:normAutofit fontScale="92500"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Analisa finansial penting artinya dlm memperhitungkan insentif bagi orang2 yg terlibat dlm mensukseskan pelaksanaan proyek.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Yg jg perlu diperhatikan dlm analisa finansial adl wkt didapatkannya returns.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Dlm analisa ekonomi, yg diperhatikan ialah 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hasil total/ produktivitas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keuntungan dr keseluruhan sumber yg dipergunakan pd proyek utk masyarakat  tanpa melihat siapa yg menyediakan sumber dan siapa yg menerima manfaat.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857875"/>
            <a:ext cx="8183562" cy="714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39908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3) Perekonomian dilihat secara keseluruhan atau makro</a:t>
            </a:r>
          </a:p>
          <a:p>
            <a:pPr eaLnBrk="1" hangingPunct="1"/>
            <a:r>
              <a:rPr lang="id-ID" smtClean="0"/>
              <a:t>Hasil itu disebut “the social returns” atau “the economic returns” dr proyek.</a:t>
            </a:r>
          </a:p>
          <a:p>
            <a:pPr eaLnBrk="1" hangingPunct="1"/>
            <a:r>
              <a:rPr lang="id-ID" smtClean="0"/>
              <a:t>Shg seringkali analisis ekonomi dilakukan pd proyek besar ini akan berpengaruh thd supply dan demand 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         perekonomian regional dan nasional</a:t>
            </a:r>
          </a:p>
          <a:p>
            <a:pPr eaLnBrk="1" hangingPunct="1">
              <a:buFont typeface="Wingdings 2" pitchFamily="18" charset="2"/>
              <a:buNone/>
            </a:pPr>
            <a:endParaRPr lang="id-ID" smtClean="0"/>
          </a:p>
        </p:txBody>
      </p:sp>
      <p:sp>
        <p:nvSpPr>
          <p:cNvPr id="4" name="Right Arrow 3"/>
          <p:cNvSpPr/>
          <p:nvPr/>
        </p:nvSpPr>
        <p:spPr>
          <a:xfrm>
            <a:off x="1071563" y="3929063"/>
            <a:ext cx="571500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643563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113338"/>
          </a:xfrm>
        </p:spPr>
        <p:txBody>
          <a:bodyPr>
            <a:normAutofit/>
          </a:bodyPr>
          <a:lstStyle/>
          <a:p>
            <a:pPr eaLnBrk="1" hangingPunct="1"/>
            <a:r>
              <a:rPr lang="id-ID" smtClean="0"/>
              <a:t>Lebih bersifat analisis tentang arus dana.</a:t>
            </a:r>
          </a:p>
          <a:p>
            <a:pPr algn="just" eaLnBrk="1" hangingPunct="1"/>
            <a:r>
              <a:rPr lang="id-ID" smtClean="0"/>
              <a:t>Dana investasi bagi perusahaan bersumber dr perusahaan itu sendiri yg berupa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- dana penyusutan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- laba yg ditahan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atau dari luar yg dpt berupa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- kredit bank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- penjualan saham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mtClean="0"/>
              <a:t>      - penjualan obligasi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id-ID" smtClean="0"/>
              <a:t>Alat utk mempelajari arus dana, ada 2 jenis perkiraan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 - perhitungan laba-rugi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   - neraca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mtClean="0"/>
              <a:t>Perkiraan yg lain :</a:t>
            </a:r>
          </a:p>
          <a:p>
            <a:pPr eaLnBrk="1" hangingPunct="1">
              <a:buFontTx/>
              <a:buChar char="-"/>
            </a:pPr>
            <a:r>
              <a:rPr lang="id-ID" smtClean="0"/>
              <a:t>Perkiraan sumber dana</a:t>
            </a:r>
          </a:p>
          <a:p>
            <a:pPr eaLnBrk="1" hangingPunct="1">
              <a:buFontTx/>
              <a:buChar char="-"/>
            </a:pPr>
            <a:r>
              <a:rPr lang="id-ID" smtClean="0"/>
              <a:t>Penggunaan dana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643563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572125"/>
          </a:xfrm>
        </p:spPr>
        <p:txBody>
          <a:bodyPr>
            <a:normAutofit fontScale="92500"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Hal yg membedakan analisis finansial dan ekonomi antara lain 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id-ID" dirty="0" smtClean="0"/>
              <a:t>Harga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- finansial        harga berdasar harga pasar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- ekonomi         harga perlu disesuaikan dg perhitungan </a:t>
            </a:r>
            <a:r>
              <a:rPr lang="id-ID" b="1" i="1" dirty="0" smtClean="0"/>
              <a:t>shadow prices</a:t>
            </a:r>
            <a:r>
              <a:rPr lang="id-ID" dirty="0" smtClean="0"/>
              <a:t> atau </a:t>
            </a:r>
            <a:r>
              <a:rPr lang="id-ID" b="1" i="1" dirty="0" smtClean="0"/>
              <a:t>accounting prices </a:t>
            </a:r>
            <a:r>
              <a:rPr lang="id-ID" dirty="0" smtClean="0"/>
              <a:t>yg menggambarkan nilai total atau nilai ekonomi yg sesungguhnya dr unsur biaya atau hasil.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2. Pembayaran transfer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a. Pajak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     - finansial        pajak mrpk komponen biaya dan mrpk unsur yg mengurangi benefit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857500" y="1857375"/>
            <a:ext cx="357188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3000375" y="2286000"/>
            <a:ext cx="5715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Right Arrow 5"/>
          <p:cNvSpPr/>
          <p:nvPr/>
        </p:nvSpPr>
        <p:spPr>
          <a:xfrm>
            <a:off x="3071813" y="5214938"/>
            <a:ext cx="571500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29313"/>
            <a:ext cx="8183562" cy="6429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Lanjutan.........</a:t>
            </a:r>
            <a:endParaRPr lang="id-ID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285750" y="0"/>
            <a:ext cx="8572500" cy="5929313"/>
          </a:xfrm>
        </p:spPr>
        <p:txBody>
          <a:bodyPr/>
          <a:lstStyle/>
          <a:p>
            <a:pPr algn="just" eaLnBrk="1" hangingPunct="1">
              <a:buFontTx/>
              <a:buChar char="-"/>
            </a:pPr>
            <a:r>
              <a:rPr lang="id-ID" smtClean="0"/>
              <a:t>Ekonomi       pajak tdk dikurangkan dlm perhitungan benefit krn mrpk bag dr hasil yg diserahkan kpd pemerintah utk kepentingan masyarakat, shg tdk dianggap sbg biaya. </a:t>
            </a:r>
          </a:p>
          <a:p>
            <a:pPr algn="just" eaLnBrk="1" hangingPunct="1">
              <a:buFontTx/>
              <a:buChar char="-"/>
            </a:pPr>
            <a:r>
              <a:rPr lang="id-ID" smtClean="0"/>
              <a:t>b. Subsidi</a:t>
            </a:r>
          </a:p>
          <a:p>
            <a:pPr algn="just" eaLnBrk="1" hangingPunct="1">
              <a:buFontTx/>
              <a:buChar char="-"/>
            </a:pPr>
            <a:r>
              <a:rPr lang="id-ID" smtClean="0"/>
              <a:t> - finansial       subsidi mengurangi biaya proyek, shg akan menambah benefit proyek</a:t>
            </a:r>
          </a:p>
          <a:p>
            <a:pPr algn="just" eaLnBrk="1" hangingPunct="1">
              <a:buFontTx/>
              <a:buChar char="-"/>
            </a:pPr>
            <a:r>
              <a:rPr lang="id-ID" smtClean="0"/>
              <a:t> - ekonomi, subsidi pd harga pasar hrs disesuaikan utk menghilangkan efek subsidi, jk subsidi akan menurunkan input mk subsidi hrs ditambahkan pd harga pasar barang input</a:t>
            </a:r>
          </a:p>
        </p:txBody>
      </p:sp>
      <p:sp>
        <p:nvSpPr>
          <p:cNvPr id="4" name="Right Arrow 3"/>
          <p:cNvSpPr/>
          <p:nvPr/>
        </p:nvSpPr>
        <p:spPr>
          <a:xfrm flipV="1">
            <a:off x="2643188" y="214313"/>
            <a:ext cx="571500" cy="142875"/>
          </a:xfrm>
          <a:prstGeom prst="rightArrow">
            <a:avLst>
              <a:gd name="adj1" fmla="val 50000"/>
              <a:gd name="adj2" fmla="val 425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/>
              <a:t> y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714625" y="2928938"/>
            <a:ext cx="571500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1004</Words>
  <Application>Microsoft Office PowerPoint</Application>
  <PresentationFormat>On-screen Show (4:3)</PresentationFormat>
  <Paragraphs>144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Theme</vt:lpstr>
      <vt:lpstr>Aspect</vt:lpstr>
      <vt:lpstr>Analisis finansial dan analisis ekonomi</vt:lpstr>
      <vt:lpstr>ANALISIS FINANSIAL &amp; EKONOMI</vt:lpstr>
      <vt:lpstr>Lanjutan.......</vt:lpstr>
      <vt:lpstr>Lanjutan......</vt:lpstr>
      <vt:lpstr>Lanjutan..........</vt:lpstr>
      <vt:lpstr>Lanjutan............</vt:lpstr>
      <vt:lpstr>lanjutan</vt:lpstr>
      <vt:lpstr>Lanjutan...........</vt:lpstr>
      <vt:lpstr>Lanjutan.........</vt:lpstr>
      <vt:lpstr>Lanjutan....</vt:lpstr>
      <vt:lpstr>Lanjutan...</vt:lpstr>
      <vt:lpstr>Lanjutan...</vt:lpstr>
      <vt:lpstr>Lanjutan..</vt:lpstr>
      <vt:lpstr>Jenis biaya</vt:lpstr>
      <vt:lpstr>Lanjutan..............</vt:lpstr>
      <vt:lpstr>Lanjutan....</vt:lpstr>
      <vt:lpstr>Slide 17</vt:lpstr>
      <vt:lpstr>Lanjutan....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finansial dan analisis ekonomi</dc:title>
  <dc:creator>Windows User</dc:creator>
  <cp:lastModifiedBy>Windows User</cp:lastModifiedBy>
  <cp:revision>1</cp:revision>
  <dcterms:created xsi:type="dcterms:W3CDTF">2013-10-06T15:23:58Z</dcterms:created>
  <dcterms:modified xsi:type="dcterms:W3CDTF">2013-10-06T15:26:25Z</dcterms:modified>
</cp:coreProperties>
</file>