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30"/>
  </p:notesMasterIdLst>
  <p:handoutMasterIdLst>
    <p:handoutMasterId r:id="rId31"/>
  </p:handoutMasterIdLst>
  <p:sldIdLst>
    <p:sldId id="257" r:id="rId2"/>
    <p:sldId id="307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35" r:id="rId19"/>
    <p:sldId id="336" r:id="rId20"/>
    <p:sldId id="337" r:id="rId21"/>
    <p:sldId id="338" r:id="rId22"/>
    <p:sldId id="339" r:id="rId23"/>
    <p:sldId id="340" r:id="rId24"/>
    <p:sldId id="341" r:id="rId25"/>
    <p:sldId id="342" r:id="rId26"/>
    <p:sldId id="343" r:id="rId27"/>
    <p:sldId id="344" r:id="rId28"/>
    <p:sldId id="334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2625"/>
    <a:srgbClr val="FFCC00"/>
    <a:srgbClr val="CC3300"/>
    <a:srgbClr val="C4E4E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12Pebr'08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164F41D-0001-4FBA-BA34-423F53742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12Pebr'08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E82A9BF-9737-4654-817B-A7EE6AF6B7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9BEA90-5176-476F-B2DE-C2C042CA8A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2924A-0C76-4293-8732-F43ECEBD79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7A5990-3659-49A9-BA18-BF80C1AE9F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6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13B54-5D68-4426-A5F4-A259CA9AE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9621C-2FB6-4156-836D-F1934D530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97EFEC-D86E-469E-ABFB-DD24ECA980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E76E9C-58E5-4F5E-8CE8-114FBBF313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B142C8-7FE2-4BC1-BA9E-B64AA2184B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1BAE46-69AF-41CF-A2CF-4E8B2643DC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BD99FC-285A-447B-B942-425FCA62A7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79D295-0336-4B8A-BEFB-A6677717966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4C6906F6-6891-4C8F-BA8E-82E908FEE8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7221808-1267-40C9-BB46-1D0A8EBFEA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8DDB632-4DE7-4401-903E-AB5CEF0E835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714348" y="1557338"/>
            <a:ext cx="79296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KOMUNIKASI</a:t>
            </a:r>
            <a:endParaRPr lang="en-US" sz="48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B03BEBD-4F1E-42C5-A979-00BCC5A6E352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3600" b="1" dirty="0" smtClean="0">
                <a:solidFill>
                  <a:srgbClr val="002060"/>
                </a:solidFill>
                <a:latin typeface="Garamond" pitchFamily="18" charset="0"/>
              </a:rPr>
              <a:t>6. Saluran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142984"/>
            <a:ext cx="842962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Saluran komunikasi adalah media yang dilalui pesan. Jarang sekali </a:t>
            </a:r>
            <a:r>
              <a:rPr lang="id-ID" sz="2400" dirty="0" smtClean="0">
                <a:latin typeface="Garamond" pitchFamily="18" charset="0"/>
              </a:rPr>
              <a:t>komunikasi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berlangsung </a:t>
            </a:r>
            <a:r>
              <a:rPr lang="id-ID" sz="2400" dirty="0">
                <a:latin typeface="Garamond" pitchFamily="18" charset="0"/>
              </a:rPr>
              <a:t>melalui hanya satu saluran, yaitu umumnya kita menggunakan dua, tiga</a:t>
            </a:r>
            <a:r>
              <a:rPr lang="id-ID" sz="2400" dirty="0" smtClean="0">
                <a:latin typeface="Garamond" pitchFamily="18" charset="0"/>
              </a:rPr>
              <a:t>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atau </a:t>
            </a:r>
            <a:r>
              <a:rPr lang="id-ID" sz="2400" dirty="0">
                <a:latin typeface="Garamond" pitchFamily="18" charset="0"/>
              </a:rPr>
              <a:t>empat saluran yang berbeda secara simultan.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Sebagai </a:t>
            </a:r>
            <a:r>
              <a:rPr lang="id-ID" sz="2400" dirty="0">
                <a:latin typeface="Garamond" pitchFamily="18" charset="0"/>
              </a:rPr>
              <a:t>contoh, dalam </a:t>
            </a:r>
            <a:r>
              <a:rPr lang="id-ID" sz="2400" dirty="0" smtClean="0">
                <a:latin typeface="Garamond" pitchFamily="18" charset="0"/>
              </a:rPr>
              <a:t>interaksi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tatap </a:t>
            </a:r>
            <a:r>
              <a:rPr lang="id-ID" sz="2400" dirty="0">
                <a:latin typeface="Garamond" pitchFamily="18" charset="0"/>
              </a:rPr>
              <a:t>muka kita berbicara dan mendengarkan (</a:t>
            </a:r>
            <a:r>
              <a:rPr lang="id-ID" sz="2400" b="1" dirty="0">
                <a:latin typeface="Garamond" pitchFamily="18" charset="0"/>
              </a:rPr>
              <a:t>saluran suara), </a:t>
            </a:r>
            <a:r>
              <a:rPr lang="id-ID" sz="2400" dirty="0">
                <a:latin typeface="Garamond" pitchFamily="18" charset="0"/>
              </a:rPr>
              <a:t>tetapi kita </a:t>
            </a:r>
            <a:r>
              <a:rPr lang="id-ID" sz="2400" dirty="0" smtClean="0">
                <a:latin typeface="Garamond" pitchFamily="18" charset="0"/>
              </a:rPr>
              <a:t>juga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memberikan </a:t>
            </a:r>
            <a:r>
              <a:rPr lang="id-ID" sz="2400" dirty="0">
                <a:latin typeface="Garamond" pitchFamily="18" charset="0"/>
              </a:rPr>
              <a:t>isyarat tubuh dan menerima isyarat ini secara visual (</a:t>
            </a:r>
            <a:r>
              <a:rPr lang="id-ID" sz="2400" b="1" dirty="0">
                <a:latin typeface="Garamond" pitchFamily="18" charset="0"/>
              </a:rPr>
              <a:t>saluran visual). </a:t>
            </a:r>
            <a:endParaRPr lang="en-US" sz="2400" b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Kita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>
                <a:latin typeface="Garamond" pitchFamily="18" charset="0"/>
              </a:rPr>
              <a:t>juga memancarkan dan mencium bau-bauan (</a:t>
            </a:r>
            <a:r>
              <a:rPr lang="sv-SE" sz="2400" b="1" dirty="0">
                <a:latin typeface="Garamond" pitchFamily="18" charset="0"/>
              </a:rPr>
              <a:t>saluran </a:t>
            </a:r>
            <a:r>
              <a:rPr lang="sv-SE" sz="2400" b="1" dirty="0" smtClean="0">
                <a:latin typeface="Garamond" pitchFamily="18" charset="0"/>
              </a:rPr>
              <a:t>olfaktori</a:t>
            </a:r>
            <a:r>
              <a:rPr lang="sv-SE" sz="2400" b="1" dirty="0">
                <a:latin typeface="Garamond" pitchFamily="18" charset="0"/>
              </a:rPr>
              <a:t>). </a:t>
            </a:r>
            <a:r>
              <a:rPr lang="sv-SE" sz="2400" dirty="0">
                <a:latin typeface="Garamond" pitchFamily="18" charset="0"/>
              </a:rPr>
              <a:t>Seringkali kita </a:t>
            </a:r>
            <a:r>
              <a:rPr lang="sv-SE" sz="2400" dirty="0" smtClean="0">
                <a:latin typeface="Garamond" pitchFamily="18" charset="0"/>
              </a:rPr>
              <a:t>saling </a:t>
            </a:r>
            <a:r>
              <a:rPr lang="fi-FI" sz="2400" dirty="0" smtClean="0">
                <a:latin typeface="Garamond" pitchFamily="18" charset="0"/>
              </a:rPr>
              <a:t>menyentuh</a:t>
            </a:r>
            <a:r>
              <a:rPr lang="fi-FI" sz="2400" dirty="0">
                <a:latin typeface="Garamond" pitchFamily="18" charset="0"/>
              </a:rPr>
              <a:t>, inipun merupakan komunikasi (</a:t>
            </a:r>
            <a:r>
              <a:rPr lang="fi-FI" sz="2400" b="1" dirty="0">
                <a:latin typeface="Garamond" pitchFamily="18" charset="0"/>
              </a:rPr>
              <a:t>saluran taktil).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1B17A99-D9D6-4C9C-B866-2C2E01B5511A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496872"/>
            <a:ext cx="8429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3600" b="1" dirty="0" smtClean="0">
                <a:solidFill>
                  <a:srgbClr val="002060"/>
                </a:solidFill>
                <a:latin typeface="Garamond" pitchFamily="18" charset="0"/>
              </a:rPr>
              <a:t>7. Umpan Balik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357188" y="1428750"/>
            <a:ext cx="842962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Umpan balik adalah informasi yang dikirimkan balik ke sumbernya.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Umpan balik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pt-BR" sz="2400" dirty="0" smtClean="0">
                <a:latin typeface="Garamond" pitchFamily="18" charset="0"/>
              </a:rPr>
              <a:t>dapat </a:t>
            </a:r>
            <a:r>
              <a:rPr lang="pt-BR" sz="2400" dirty="0">
                <a:latin typeface="Garamond" pitchFamily="18" charset="0"/>
              </a:rPr>
              <a:t>berasal dari anda sendiri atau dari orang lain. </a:t>
            </a:r>
            <a:endParaRPr lang="pt-BR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pt-BR" sz="2400" dirty="0" smtClean="0">
                <a:latin typeface="Garamond" pitchFamily="18" charset="0"/>
              </a:rPr>
              <a:t>Dalam </a:t>
            </a:r>
            <a:r>
              <a:rPr lang="pt-BR" sz="2400" dirty="0">
                <a:latin typeface="Garamond" pitchFamily="18" charset="0"/>
              </a:rPr>
              <a:t>diagram </a:t>
            </a:r>
            <a:r>
              <a:rPr lang="pt-BR" sz="2400" dirty="0" smtClean="0">
                <a:latin typeface="Garamond" pitchFamily="18" charset="0"/>
              </a:rPr>
              <a:t>universal </a:t>
            </a:r>
            <a:r>
              <a:rPr lang="id-ID" sz="2400" dirty="0" smtClean="0">
                <a:latin typeface="Garamond" pitchFamily="18" charset="0"/>
              </a:rPr>
              <a:t>komunikasi </a:t>
            </a:r>
            <a:r>
              <a:rPr lang="id-ID" sz="2400" dirty="0">
                <a:latin typeface="Garamond" pitchFamily="18" charset="0"/>
              </a:rPr>
              <a:t>tanda panah dari satu sumber-penerima ke sumber-penerima yang </a:t>
            </a:r>
            <a:r>
              <a:rPr lang="id-ID" sz="2400" dirty="0" smtClean="0">
                <a:latin typeface="Garamond" pitchFamily="18" charset="0"/>
              </a:rPr>
              <a:t>lain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dalam </a:t>
            </a:r>
            <a:r>
              <a:rPr lang="sv-SE" sz="2400" dirty="0">
                <a:latin typeface="Garamond" pitchFamily="18" charset="0"/>
              </a:rPr>
              <a:t>kedua arah adalah umpan balik. </a:t>
            </a:r>
            <a:endParaRPr lang="sv-SE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 smtClean="0">
                <a:latin typeface="Garamond" pitchFamily="18" charset="0"/>
              </a:rPr>
              <a:t>Bila </a:t>
            </a:r>
            <a:r>
              <a:rPr lang="sv-SE" sz="2400" dirty="0">
                <a:latin typeface="Garamond" pitchFamily="18" charset="0"/>
              </a:rPr>
              <a:t>anda menyampaikan pesan, </a:t>
            </a:r>
            <a:r>
              <a:rPr lang="sv-SE" sz="2400" dirty="0" smtClean="0">
                <a:latin typeface="Garamond" pitchFamily="18" charset="0"/>
              </a:rPr>
              <a:t>misalnya </a:t>
            </a:r>
            <a:r>
              <a:rPr lang="pt-BR" sz="2400" dirty="0" smtClean="0">
                <a:latin typeface="Garamond" pitchFamily="18" charset="0"/>
              </a:rPr>
              <a:t>dengan </a:t>
            </a:r>
            <a:r>
              <a:rPr lang="pt-BR" sz="2400" dirty="0">
                <a:latin typeface="Garamond" pitchFamily="18" charset="0"/>
              </a:rPr>
              <a:t>cara berbicara kepada orang lain anda juga mendengar diri anda sendiri.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pt-BR" sz="2400" dirty="0">
                <a:latin typeface="Garamond" pitchFamily="18" charset="0"/>
              </a:rPr>
              <a:t>Artinya, anda menerima umpan balik dari pesan anda sendiri. Anda mendengar </a:t>
            </a:r>
            <a:r>
              <a:rPr lang="pt-BR" sz="2400" dirty="0" smtClean="0">
                <a:latin typeface="Garamond" pitchFamily="18" charset="0"/>
              </a:rPr>
              <a:t>apa </a:t>
            </a:r>
            <a:r>
              <a:rPr lang="fi-FI" sz="2400" dirty="0" smtClean="0">
                <a:latin typeface="Garamond" pitchFamily="18" charset="0"/>
              </a:rPr>
              <a:t>yang </a:t>
            </a:r>
            <a:r>
              <a:rPr lang="fi-FI" sz="2400" dirty="0">
                <a:latin typeface="Garamond" pitchFamily="18" charset="0"/>
              </a:rPr>
              <a:t>anda katakan, anda merasakan gerakan anda, anda melihat apa yang anda tulis.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FAD2CD5-6D40-4311-8A2F-776C9AF3D13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3600" b="1" dirty="0" smtClean="0">
                <a:latin typeface="Garamond" pitchFamily="18" charset="0"/>
              </a:rPr>
              <a:t>8. Gangguan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357188" y="1071546"/>
            <a:ext cx="842962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Gangguan (</a:t>
            </a:r>
            <a:r>
              <a:rPr lang="id-ID" sz="2400" i="1" dirty="0">
                <a:latin typeface="Garamond" pitchFamily="18" charset="0"/>
              </a:rPr>
              <a:t>noise) </a:t>
            </a:r>
            <a:r>
              <a:rPr lang="id-ID" sz="2400" dirty="0">
                <a:latin typeface="Garamond" pitchFamily="18" charset="0"/>
              </a:rPr>
              <a:t>adalah gangguan dalam komunikasi yang mendistorsi pesan.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Gangguan menghalangi penerima dalam menerima pesan dan sumber </a:t>
            </a:r>
            <a:r>
              <a:rPr lang="id-ID" sz="2400" dirty="0" smtClean="0">
                <a:latin typeface="Garamond" pitchFamily="18" charset="0"/>
              </a:rPr>
              <a:t>dalam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mengirimkan </a:t>
            </a:r>
            <a:r>
              <a:rPr lang="sv-SE" sz="2400" dirty="0">
                <a:latin typeface="Garamond" pitchFamily="18" charset="0"/>
              </a:rPr>
              <a:t>pesan. </a:t>
            </a:r>
            <a:endParaRPr lang="sv-SE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 smtClean="0">
                <a:latin typeface="Garamond" pitchFamily="18" charset="0"/>
              </a:rPr>
              <a:t>Gangguan </a:t>
            </a:r>
            <a:r>
              <a:rPr lang="sv-SE" sz="2400" dirty="0">
                <a:latin typeface="Garamond" pitchFamily="18" charset="0"/>
              </a:rPr>
              <a:t>dikatakan ada dalam suatu sistem komunikasi, hal </a:t>
            </a:r>
            <a:r>
              <a:rPr lang="sv-SE" sz="2400" dirty="0" smtClean="0">
                <a:latin typeface="Garamond" pitchFamily="18" charset="0"/>
              </a:rPr>
              <a:t>ini </a:t>
            </a:r>
            <a:r>
              <a:rPr lang="id-ID" sz="2400" dirty="0" smtClean="0">
                <a:latin typeface="Garamond" pitchFamily="18" charset="0"/>
              </a:rPr>
              <a:t>membuat </a:t>
            </a:r>
            <a:r>
              <a:rPr lang="id-ID" sz="2400" dirty="0">
                <a:latin typeface="Garamond" pitchFamily="18" charset="0"/>
              </a:rPr>
              <a:t>pesan yang disampaikan berbeda dengan pesan yang diterima.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Gangguan ini dapat berupa gangguan </a:t>
            </a:r>
            <a:r>
              <a:rPr lang="id-ID" sz="2400" b="1" dirty="0">
                <a:latin typeface="Garamond" pitchFamily="18" charset="0"/>
              </a:rPr>
              <a:t>fisik (ada orang lain berbicara), </a:t>
            </a:r>
            <a:r>
              <a:rPr lang="id-ID" sz="2400" b="1" dirty="0" smtClean="0">
                <a:latin typeface="Garamond" pitchFamily="18" charset="0"/>
              </a:rPr>
              <a:t>psikologis</a:t>
            </a: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(</a:t>
            </a:r>
            <a:r>
              <a:rPr lang="id-ID" sz="2400" dirty="0">
                <a:latin typeface="Garamond" pitchFamily="18" charset="0"/>
              </a:rPr>
              <a:t>pemikiran yang sudah ada di kepala kita), atau </a:t>
            </a:r>
            <a:r>
              <a:rPr lang="id-ID" sz="2400" b="1" dirty="0">
                <a:latin typeface="Garamond" pitchFamily="18" charset="0"/>
              </a:rPr>
              <a:t>semantik </a:t>
            </a:r>
            <a:r>
              <a:rPr lang="id-ID" sz="2400" dirty="0">
                <a:latin typeface="Garamond" pitchFamily="18" charset="0"/>
              </a:rPr>
              <a:t>(salah mengartikan makna</a:t>
            </a:r>
            <a:r>
              <a:rPr lang="id-ID" sz="2400" dirty="0" smtClean="0">
                <a:latin typeface="Garamond" pitchFamily="18" charset="0"/>
              </a:rPr>
              <a:t>).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Gangguan dalam komunikasi tidak terhindarkan. Semua komunikasi </a:t>
            </a:r>
            <a:r>
              <a:rPr lang="id-ID" sz="2400" dirty="0" smtClean="0">
                <a:latin typeface="Garamond" pitchFamily="18" charset="0"/>
              </a:rPr>
              <a:t>mengandung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gangguan </a:t>
            </a:r>
            <a:r>
              <a:rPr lang="id-ID" sz="2400" dirty="0">
                <a:latin typeface="Garamond" pitchFamily="18" charset="0"/>
              </a:rPr>
              <a:t>dan walaupun tidak dapat meniadakannya samasekali, kita dapat </a:t>
            </a:r>
            <a:r>
              <a:rPr lang="id-ID" sz="2400" dirty="0" smtClean="0">
                <a:latin typeface="Garamond" pitchFamily="18" charset="0"/>
              </a:rPr>
              <a:t>mengurangi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gangguan </a:t>
            </a:r>
            <a:r>
              <a:rPr lang="id-ID" sz="2400" dirty="0">
                <a:latin typeface="Garamond" pitchFamily="18" charset="0"/>
              </a:rPr>
              <a:t>dan dampaknya.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44D8A41-F724-4BF2-B0E2-9E0EC0644670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3600" b="1" dirty="0" smtClean="0">
                <a:solidFill>
                  <a:srgbClr val="002060"/>
                </a:solidFill>
                <a:latin typeface="Garamond" pitchFamily="18" charset="0"/>
              </a:rPr>
              <a:t>Model Universal Komunikasi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/>
          <a:srcRect l="28942" t="35033" r="25482" b="25721"/>
          <a:stretch>
            <a:fillRect/>
          </a:stretch>
        </p:blipFill>
        <p:spPr bwMode="auto">
          <a:xfrm>
            <a:off x="785786" y="1214422"/>
            <a:ext cx="750099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229996C-3AF1-4791-B915-AB5653ECBB2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4968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Kegunaan Mempelajari </a:t>
            </a:r>
            <a:r>
              <a:rPr lang="id-ID" sz="3600" b="1" dirty="0" smtClean="0">
                <a:solidFill>
                  <a:srgbClr val="002060"/>
                </a:solidFill>
                <a:latin typeface="Garamond" pitchFamily="18" charset="0"/>
              </a:rPr>
              <a:t>I</a:t>
            </a: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l</a:t>
            </a:r>
            <a:r>
              <a:rPr lang="id-ID" sz="3600" b="1" dirty="0" smtClean="0">
                <a:solidFill>
                  <a:srgbClr val="002060"/>
                </a:solidFill>
                <a:latin typeface="Garamond" pitchFamily="18" charset="0"/>
              </a:rPr>
              <a:t>mu </a:t>
            </a: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Komunikasi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357188" y="1285860"/>
            <a:ext cx="842962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v-SE" sz="2400" dirty="0">
                <a:latin typeface="Garamond" pitchFamily="18" charset="0"/>
              </a:rPr>
              <a:t>Ruben and Steward (2005) menyatakan bahwa alasan mempelajari ilmu </a:t>
            </a:r>
            <a:r>
              <a:rPr lang="sv-SE" sz="2400" dirty="0" smtClean="0">
                <a:latin typeface="Garamond" pitchFamily="18" charset="0"/>
              </a:rPr>
              <a:t>komunikasi </a:t>
            </a:r>
            <a:r>
              <a:rPr lang="id-ID" sz="2400" dirty="0" smtClean="0">
                <a:latin typeface="Garamond" pitchFamily="18" charset="0"/>
              </a:rPr>
              <a:t>adalah </a:t>
            </a:r>
            <a:r>
              <a:rPr lang="id-ID" sz="2400" dirty="0">
                <a:latin typeface="Garamond" pitchFamily="18" charset="0"/>
              </a:rPr>
              <a:t>:</a:t>
            </a:r>
          </a:p>
          <a:p>
            <a:pPr marL="457200" indent="-457200">
              <a:buAutoNum type="arabicPeriod"/>
            </a:pPr>
            <a:r>
              <a:rPr lang="id-ID" sz="2400" b="1" dirty="0" smtClean="0">
                <a:latin typeface="Garamond" pitchFamily="18" charset="0"/>
              </a:rPr>
              <a:t>Komunikasi </a:t>
            </a:r>
            <a:r>
              <a:rPr lang="id-ID" sz="2400" b="1" dirty="0">
                <a:latin typeface="Garamond" pitchFamily="18" charset="0"/>
              </a:rPr>
              <a:t>adalah fundamental dalam kehidupan </a:t>
            </a:r>
            <a:r>
              <a:rPr lang="id-ID" sz="2400" b="1" dirty="0" smtClean="0">
                <a:latin typeface="Garamond" pitchFamily="18" charset="0"/>
              </a:rPr>
              <a:t>kita.</a:t>
            </a:r>
            <a:r>
              <a:rPr lang="en-US" sz="2400" b="1" dirty="0" smtClean="0">
                <a:latin typeface="Garamond" pitchFamily="18" charset="0"/>
              </a:rPr>
              <a:t> </a:t>
            </a:r>
          </a:p>
          <a:p>
            <a:pPr marL="457200" indent="-457200"/>
            <a:r>
              <a:rPr lang="en-US" sz="2400" dirty="0">
                <a:latin typeface="Garamond" pitchFamily="18" charset="0"/>
              </a:rPr>
              <a:t>	</a:t>
            </a:r>
            <a:r>
              <a:rPr lang="id-ID" sz="2400" dirty="0" smtClean="0">
                <a:latin typeface="Garamond" pitchFamily="18" charset="0"/>
              </a:rPr>
              <a:t>Dalam </a:t>
            </a:r>
            <a:r>
              <a:rPr lang="id-ID" sz="2400" dirty="0">
                <a:latin typeface="Garamond" pitchFamily="18" charset="0"/>
              </a:rPr>
              <a:t>kehidupan kita sehari-hari, komunikasi memegang peranan yang </a:t>
            </a:r>
            <a:r>
              <a:rPr lang="id-ID" sz="2400" dirty="0" smtClean="0">
                <a:latin typeface="Garamond" pitchFamily="18" charset="0"/>
              </a:rPr>
              <a:t>sangat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penting. Tidak </a:t>
            </a:r>
            <a:r>
              <a:rPr lang="id-ID" sz="2400" dirty="0">
                <a:latin typeface="Garamond" pitchFamily="18" charset="0"/>
              </a:rPr>
              <a:t>ada aktifitas yang dilakukan </a:t>
            </a:r>
            <a:r>
              <a:rPr lang="id-ID" sz="2400" dirty="0" smtClean="0">
                <a:latin typeface="Garamond" pitchFamily="18" charset="0"/>
              </a:rPr>
              <a:t>tanpa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komunikasi</a:t>
            </a:r>
            <a:r>
              <a:rPr lang="id-ID" sz="2400" dirty="0">
                <a:latin typeface="Garamond" pitchFamily="18" charset="0"/>
              </a:rPr>
              <a:t>, dikarenakan kita dapat membuat beberapa perbedaan esensial, manakala </a:t>
            </a:r>
            <a:r>
              <a:rPr lang="id-ID" sz="2400" dirty="0" smtClean="0">
                <a:latin typeface="Garamond" pitchFamily="18" charset="0"/>
              </a:rPr>
              <a:t>kita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berkomunikasi </a:t>
            </a:r>
            <a:r>
              <a:rPr lang="id-ID" sz="2400" dirty="0">
                <a:latin typeface="Garamond" pitchFamily="18" charset="0"/>
              </a:rPr>
              <a:t>dengan orang </a:t>
            </a:r>
            <a:r>
              <a:rPr lang="id-ID" sz="2400" dirty="0" smtClean="0">
                <a:latin typeface="Garamond" pitchFamily="18" charset="0"/>
              </a:rPr>
              <a:t>lain.</a:t>
            </a:r>
            <a:endParaRPr lang="en-US" sz="2400" dirty="0">
              <a:latin typeface="Garamond" pitchFamily="18" charset="0"/>
            </a:endParaRPr>
          </a:p>
          <a:p>
            <a:pPr marL="457200" indent="-457200"/>
            <a:r>
              <a:rPr lang="en-US" sz="2400" b="1" dirty="0" smtClean="0">
                <a:latin typeface="Garamond" pitchFamily="18" charset="0"/>
              </a:rPr>
              <a:t>2.   </a:t>
            </a:r>
            <a:r>
              <a:rPr lang="id-ID" sz="2400" b="1" dirty="0" smtClean="0">
                <a:latin typeface="Garamond" pitchFamily="18" charset="0"/>
              </a:rPr>
              <a:t>Komunikasi </a:t>
            </a:r>
            <a:r>
              <a:rPr lang="id-ID" sz="2400" b="1" dirty="0">
                <a:latin typeface="Garamond" pitchFamily="18" charset="0"/>
              </a:rPr>
              <a:t>adalah merupakan suatu aktifitas kompleks</a:t>
            </a:r>
            <a:r>
              <a:rPr lang="id-ID" sz="2400" b="1" dirty="0" smtClean="0">
                <a:latin typeface="Garamond" pitchFamily="18" charset="0"/>
              </a:rPr>
              <a:t>.</a:t>
            </a:r>
            <a:r>
              <a:rPr lang="id-ID" sz="2400" b="1" dirty="0">
                <a:latin typeface="Garamond" pitchFamily="18" charset="0"/>
              </a:rPr>
              <a:t> </a:t>
            </a:r>
            <a:endParaRPr lang="en-US" sz="2400" b="1" dirty="0" smtClean="0">
              <a:latin typeface="Garamond" pitchFamily="18" charset="0"/>
            </a:endParaRPr>
          </a:p>
          <a:p>
            <a:pPr marL="457200" indent="-457200"/>
            <a:r>
              <a:rPr lang="en-US" sz="2400" dirty="0">
                <a:latin typeface="Garamond" pitchFamily="18" charset="0"/>
              </a:rPr>
              <a:t>	</a:t>
            </a:r>
            <a:r>
              <a:rPr lang="id-ID" sz="2400" dirty="0" smtClean="0">
                <a:latin typeface="Garamond" pitchFamily="18" charset="0"/>
              </a:rPr>
              <a:t>Komunikasi </a:t>
            </a:r>
            <a:r>
              <a:rPr lang="id-ID" sz="2400" dirty="0">
                <a:latin typeface="Garamond" pitchFamily="18" charset="0"/>
              </a:rPr>
              <a:t>adalah suatu aktifitas kompleks dan menantang. </a:t>
            </a:r>
            <a:r>
              <a:rPr lang="id-ID" sz="2400" dirty="0" smtClean="0">
                <a:latin typeface="Garamond" pitchFamily="18" charset="0"/>
              </a:rPr>
              <a:t>Dalam </a:t>
            </a:r>
            <a:r>
              <a:rPr lang="id-ID" sz="2400" dirty="0">
                <a:latin typeface="Garamond" pitchFamily="18" charset="0"/>
              </a:rPr>
              <a:t>hal ini </a:t>
            </a:r>
            <a:r>
              <a:rPr lang="id-ID" sz="2400" dirty="0" smtClean="0">
                <a:latin typeface="Garamond" pitchFamily="18" charset="0"/>
              </a:rPr>
              <a:t>ternyata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aktifitas </a:t>
            </a:r>
            <a:r>
              <a:rPr lang="id-ID" sz="2400" dirty="0">
                <a:latin typeface="Garamond" pitchFamily="18" charset="0"/>
              </a:rPr>
              <a:t>komunikasi bukanlah suatu aktifitas yang mudah. Untuk mencapai </a:t>
            </a:r>
            <a:r>
              <a:rPr lang="id-ID" sz="2400" dirty="0" smtClean="0">
                <a:latin typeface="Garamond" pitchFamily="18" charset="0"/>
              </a:rPr>
              <a:t>kompetensi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komunikasi diperlukan </a:t>
            </a:r>
            <a:r>
              <a:rPr lang="sv-SE" sz="2400" i="1" dirty="0">
                <a:latin typeface="Garamond" pitchFamily="18" charset="0"/>
              </a:rPr>
              <a:t>understanding dan suatu keterampilan sehingga komunikasi </a:t>
            </a:r>
            <a:r>
              <a:rPr lang="sv-SE" sz="2400" i="1" dirty="0" smtClean="0">
                <a:latin typeface="Garamond" pitchFamily="18" charset="0"/>
              </a:rPr>
              <a:t>yang </a:t>
            </a:r>
            <a:r>
              <a:rPr lang="id-ID" sz="2400" dirty="0" smtClean="0">
                <a:latin typeface="Garamond" pitchFamily="18" charset="0"/>
              </a:rPr>
              <a:t>dilakukan </a:t>
            </a:r>
            <a:r>
              <a:rPr lang="id-ID" sz="2400" dirty="0">
                <a:latin typeface="Garamond" pitchFamily="18" charset="0"/>
              </a:rPr>
              <a:t>menjadi efektif.</a:t>
            </a:r>
            <a:endParaRPr lang="en-US" sz="2400" dirty="0" smtClean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3A7C9DE-7E81-4C13-9E56-EC94E969EE0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3600" b="1" dirty="0" smtClean="0">
                <a:solidFill>
                  <a:srgbClr val="002060"/>
                </a:solidFill>
                <a:latin typeface="Garamond" pitchFamily="18" charset="0"/>
              </a:rPr>
              <a:t>Kegunaan mempelajari Ilmu Komunikasi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878681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en-US" sz="2400" b="1" dirty="0" smtClean="0">
                <a:latin typeface="Garamond" pitchFamily="18" charset="0"/>
              </a:rPr>
              <a:t>3. </a:t>
            </a:r>
            <a:r>
              <a:rPr lang="id-ID" sz="2400" b="1" dirty="0" smtClean="0">
                <a:latin typeface="Garamond" pitchFamily="18" charset="0"/>
              </a:rPr>
              <a:t>Komunikasi </a:t>
            </a:r>
            <a:r>
              <a:rPr lang="id-ID" sz="2400" b="1" dirty="0">
                <a:latin typeface="Garamond" pitchFamily="18" charset="0"/>
              </a:rPr>
              <a:t>adalah vital untuk suatu kedudukan/posisi efektif.</a:t>
            </a:r>
          </a:p>
          <a:p>
            <a:pPr marL="265113"/>
            <a:r>
              <a:rPr lang="id-ID" sz="2400" dirty="0">
                <a:latin typeface="Garamond" pitchFamily="18" charset="0"/>
              </a:rPr>
              <a:t>Karir dalam bisnis, pemerintah, atau pendidikan memerlukan kemampuan </a:t>
            </a:r>
            <a:r>
              <a:rPr lang="id-ID" sz="2400" dirty="0" smtClean="0">
                <a:latin typeface="Garamond" pitchFamily="18" charset="0"/>
              </a:rPr>
              <a:t>dalam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memahami </a:t>
            </a:r>
            <a:r>
              <a:rPr lang="id-ID" sz="2400" dirty="0">
                <a:latin typeface="Garamond" pitchFamily="18" charset="0"/>
              </a:rPr>
              <a:t>situasi komunikasi, mengembangkan strategi komunikasi efektif, </a:t>
            </a:r>
            <a:r>
              <a:rPr lang="id-ID" sz="2400" dirty="0" smtClean="0">
                <a:latin typeface="Garamond" pitchFamily="18" charset="0"/>
              </a:rPr>
              <a:t>memerlukan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kerjasama </a:t>
            </a:r>
            <a:r>
              <a:rPr lang="id-ID" sz="2400" dirty="0">
                <a:latin typeface="Garamond" pitchFamily="18" charset="0"/>
              </a:rPr>
              <a:t>antara satu dengan yang lain dan dapat menerima atas kehadiran ide-ide </a:t>
            </a:r>
            <a:r>
              <a:rPr lang="id-ID" sz="2400" dirty="0" smtClean="0">
                <a:latin typeface="Garamond" pitchFamily="18" charset="0"/>
              </a:rPr>
              <a:t>efektif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fi-FI" sz="2400" dirty="0" smtClean="0">
                <a:latin typeface="Garamond" pitchFamily="18" charset="0"/>
              </a:rPr>
              <a:t>melalui </a:t>
            </a:r>
            <a:r>
              <a:rPr lang="fi-FI" sz="2400" dirty="0">
                <a:latin typeface="Garamond" pitchFamily="18" charset="0"/>
              </a:rPr>
              <a:t>saluran saluran komunikasi. </a:t>
            </a:r>
            <a:endParaRPr lang="fi-FI" sz="2400" dirty="0" smtClean="0">
              <a:latin typeface="Garamond" pitchFamily="18" charset="0"/>
            </a:endParaRPr>
          </a:p>
          <a:p>
            <a:pPr marL="265113" indent="-265113"/>
            <a:r>
              <a:rPr lang="en-US" sz="2400" b="1" dirty="0" smtClean="0">
                <a:latin typeface="Garamond" pitchFamily="18" charset="0"/>
              </a:rPr>
              <a:t>4. </a:t>
            </a:r>
            <a:r>
              <a:rPr lang="id-ID" sz="2400" b="1" dirty="0" smtClean="0">
                <a:latin typeface="Garamond" pitchFamily="18" charset="0"/>
              </a:rPr>
              <a:t>Suatu </a:t>
            </a:r>
            <a:r>
              <a:rPr lang="id-ID" sz="2400" b="1" dirty="0">
                <a:latin typeface="Garamond" pitchFamily="18" charset="0"/>
              </a:rPr>
              <a:t>pendidikan tinggi tidak menjamin </a:t>
            </a:r>
            <a:r>
              <a:rPr lang="id-ID" sz="2400" b="1" dirty="0" smtClean="0">
                <a:latin typeface="Garamond" pitchFamily="18" charset="0"/>
              </a:rPr>
              <a:t>kompetensi</a:t>
            </a: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id-ID" sz="2400" b="1" dirty="0" smtClean="0">
                <a:latin typeface="Garamond" pitchFamily="18" charset="0"/>
              </a:rPr>
              <a:t>komunikasi </a:t>
            </a:r>
            <a:r>
              <a:rPr lang="id-ID" sz="2400" b="1" dirty="0">
                <a:latin typeface="Garamond" pitchFamily="18" charset="0"/>
              </a:rPr>
              <a:t>yang baik.</a:t>
            </a:r>
          </a:p>
          <a:p>
            <a:pPr marL="176213"/>
            <a:r>
              <a:rPr lang="id-ID" sz="2400" dirty="0">
                <a:latin typeface="Garamond" pitchFamily="18" charset="0"/>
              </a:rPr>
              <a:t>Kadang-kadang kita menganggap bahwa komunikasi itu hanyalah suatu yang </a:t>
            </a:r>
            <a:r>
              <a:rPr lang="id-ID" sz="2400" dirty="0" smtClean="0">
                <a:latin typeface="Garamond" pitchFamily="18" charset="0"/>
              </a:rPr>
              <a:t>bersifat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i="1" dirty="0" smtClean="0">
                <a:latin typeface="Garamond" pitchFamily="18" charset="0"/>
              </a:rPr>
              <a:t>common </a:t>
            </a:r>
            <a:r>
              <a:rPr lang="id-ID" sz="2400" i="1" dirty="0">
                <a:latin typeface="Garamond" pitchFamily="18" charset="0"/>
              </a:rPr>
              <a:t>sense dan setiap orang pasti mengetahui bagaimana berkomunikasi. </a:t>
            </a:r>
            <a:r>
              <a:rPr lang="id-ID" sz="2400" dirty="0" smtClean="0">
                <a:latin typeface="Garamond" pitchFamily="18" charset="0"/>
              </a:rPr>
              <a:t>Padahal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sesungguhnya </a:t>
            </a:r>
            <a:r>
              <a:rPr lang="id-ID" sz="2400" dirty="0">
                <a:latin typeface="Garamond" pitchFamily="18" charset="0"/>
              </a:rPr>
              <a:t>banyak yang tidak memilki keterampilan berkomunikasi yang baik, </a:t>
            </a:r>
            <a:r>
              <a:rPr lang="id-ID" sz="2400" dirty="0" smtClean="0">
                <a:latin typeface="Garamond" pitchFamily="18" charset="0"/>
              </a:rPr>
              <a:t>karena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ternyata </a:t>
            </a:r>
            <a:r>
              <a:rPr lang="id-ID" sz="2400" dirty="0">
                <a:latin typeface="Garamond" pitchFamily="18" charset="0"/>
              </a:rPr>
              <a:t>banyak pesan-pesan dalam komunikasi manusia itu yang disampaikan tidak </a:t>
            </a:r>
            <a:r>
              <a:rPr lang="id-ID" sz="2400" dirty="0" smtClean="0">
                <a:latin typeface="Garamond" pitchFamily="18" charset="0"/>
              </a:rPr>
              <a:t>hanya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dalam </a:t>
            </a:r>
            <a:r>
              <a:rPr lang="sv-SE" sz="2400" dirty="0">
                <a:latin typeface="Garamond" pitchFamily="18" charset="0"/>
              </a:rPr>
              <a:t>bentuk verbal, tetapi </a:t>
            </a:r>
            <a:r>
              <a:rPr lang="sv-SE" sz="2400" dirty="0" smtClean="0">
                <a:latin typeface="Garamond" pitchFamily="18" charset="0"/>
              </a:rPr>
              <a:t>nonverbal</a:t>
            </a:r>
            <a:r>
              <a:rPr lang="sv-SE" sz="2400" dirty="0">
                <a:latin typeface="Garamond" pitchFamily="18" charset="0"/>
              </a:rPr>
              <a:t>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A52E3C4-F008-42F0-AA90-D890B17965F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3600" b="1" dirty="0" smtClean="0">
                <a:latin typeface="Garamond" pitchFamily="18" charset="0"/>
              </a:rPr>
              <a:t>Komunikasi dalam Organisasi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357188" y="1428750"/>
            <a:ext cx="842962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Dalam dunia kerja, komunikasi merupakan satu hal yang paling penting dan </a:t>
            </a:r>
            <a:r>
              <a:rPr lang="id-ID" sz="2400" dirty="0" smtClean="0">
                <a:latin typeface="Garamond" pitchFamily="18" charset="0"/>
              </a:rPr>
              <a:t>menjadi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bagian </a:t>
            </a:r>
            <a:r>
              <a:rPr lang="id-ID" sz="2400" dirty="0">
                <a:latin typeface="Garamond" pitchFamily="18" charset="0"/>
              </a:rPr>
              <a:t>dari tuntutan profesi (keahlian).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Kadang-kadang </a:t>
            </a:r>
            <a:r>
              <a:rPr lang="id-ID" sz="2400" dirty="0">
                <a:latin typeface="Garamond" pitchFamily="18" charset="0"/>
              </a:rPr>
              <a:t>penyebab rusaknya hubungan </a:t>
            </a:r>
            <a:r>
              <a:rPr lang="id-ID" sz="2400" dirty="0" smtClean="0">
                <a:latin typeface="Garamond" pitchFamily="18" charset="0"/>
              </a:rPr>
              <a:t>antar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individu </a:t>
            </a:r>
            <a:r>
              <a:rPr lang="id-ID" sz="2400" dirty="0">
                <a:latin typeface="Garamond" pitchFamily="18" charset="0"/>
              </a:rPr>
              <a:t>dalam suatu organisasi, misalnya antara manajer atau supervisor dengan </a:t>
            </a:r>
            <a:r>
              <a:rPr lang="id-ID" sz="2400" dirty="0" smtClean="0">
                <a:latin typeface="Garamond" pitchFamily="18" charset="0"/>
              </a:rPr>
              <a:t>karyawan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atau </a:t>
            </a:r>
            <a:r>
              <a:rPr lang="id-ID" sz="2400" dirty="0">
                <a:latin typeface="Garamond" pitchFamily="18" charset="0"/>
              </a:rPr>
              <a:t>di antara karyawan itu sendiri adalah terjadinya miskomunikasi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id-ID" sz="2400" dirty="0">
                <a:latin typeface="Garamond" pitchFamily="18" charset="0"/>
              </a:rPr>
              <a:t>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Keterampilan </a:t>
            </a:r>
            <a:r>
              <a:rPr lang="id-ID" sz="2400" dirty="0">
                <a:latin typeface="Garamond" pitchFamily="18" charset="0"/>
              </a:rPr>
              <a:t>berkomunikasi yang baik meliputi kemampuan </a:t>
            </a:r>
            <a:r>
              <a:rPr lang="id-ID" sz="2400" dirty="0" smtClean="0">
                <a:latin typeface="Garamond" pitchFamily="18" charset="0"/>
              </a:rPr>
              <a:t>dasar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untuk </a:t>
            </a:r>
            <a:r>
              <a:rPr lang="id-ID" sz="2400" dirty="0">
                <a:latin typeface="Garamond" pitchFamily="18" charset="0"/>
              </a:rPr>
              <a:t>mengirim dan menguraikan pesan secara akurat dan efektif untuk </a:t>
            </a:r>
            <a:r>
              <a:rPr lang="id-ID" sz="2400" dirty="0" smtClean="0">
                <a:latin typeface="Garamond" pitchFamily="18" charset="0"/>
              </a:rPr>
              <a:t>memperlancar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pertemuan</a:t>
            </a:r>
            <a:r>
              <a:rPr lang="id-ID" sz="2400" dirty="0">
                <a:latin typeface="Garamond" pitchFamily="18" charset="0"/>
              </a:rPr>
              <a:t>, untuk memahami cara terbaik dalam penyebaran informasi dalam </a:t>
            </a:r>
            <a:r>
              <a:rPr lang="id-ID" sz="2400" dirty="0" smtClean="0">
                <a:latin typeface="Garamond" pitchFamily="18" charset="0"/>
              </a:rPr>
              <a:t>sebuah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organisasi</a:t>
            </a:r>
            <a:r>
              <a:rPr lang="id-ID" sz="2400" dirty="0">
                <a:latin typeface="Garamond" pitchFamily="18" charset="0"/>
              </a:rPr>
              <a:t>, serta memahami makna simbolis tindakan-tindakan </a:t>
            </a:r>
            <a:r>
              <a:rPr lang="id-ID" sz="2400" dirty="0" smtClean="0">
                <a:latin typeface="Garamond" pitchFamily="18" charset="0"/>
              </a:rPr>
              <a:t>seseorang</a:t>
            </a:r>
            <a:r>
              <a:rPr lang="en-US" sz="2400" dirty="0" smtClean="0">
                <a:latin typeface="Garamond" pitchFamily="18" charset="0"/>
              </a:rPr>
              <a:t>.</a:t>
            </a:r>
            <a:endParaRPr lang="id-ID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3600" b="1" dirty="0" smtClean="0">
                <a:latin typeface="Garamond" pitchFamily="18" charset="0"/>
              </a:rPr>
              <a:t>Komunikasi dalam Organisasi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188" y="1298564"/>
            <a:ext cx="842962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400" dirty="0">
                <a:latin typeface="Garamond" pitchFamily="18" charset="0"/>
              </a:rPr>
              <a:t>Dalam organisasi, ada 2 (dua) komunikasi yang terjadi</a:t>
            </a:r>
            <a:r>
              <a:rPr lang="id-ID" sz="2400" dirty="0" smtClean="0">
                <a:latin typeface="Garamond" pitchFamily="18" charset="0"/>
              </a:rPr>
              <a:t>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fi-FI" sz="2400" dirty="0" smtClean="0">
                <a:latin typeface="Garamond" pitchFamily="18" charset="0"/>
              </a:rPr>
              <a:t>yaitu </a:t>
            </a:r>
            <a:r>
              <a:rPr lang="fi-FI" sz="2400" dirty="0">
                <a:latin typeface="Garamond" pitchFamily="18" charset="0"/>
              </a:rPr>
              <a:t>komunikasi organisasi secara makro dan secara mikro. </a:t>
            </a:r>
            <a:endParaRPr lang="fi-FI" sz="2400" dirty="0" smtClean="0">
              <a:latin typeface="Garamond" pitchFamily="18" charset="0"/>
            </a:endParaRPr>
          </a:p>
          <a:p>
            <a:pPr marL="457200" indent="-457200">
              <a:buFont typeface="+mj-lt"/>
              <a:buAutoNum type="alphaLcPeriod"/>
            </a:pPr>
            <a:r>
              <a:rPr lang="fi-FI" sz="2400" dirty="0" smtClean="0">
                <a:latin typeface="Garamond" pitchFamily="18" charset="0"/>
              </a:rPr>
              <a:t>Komunikasi </a:t>
            </a:r>
            <a:r>
              <a:rPr lang="fi-FI" sz="2400" dirty="0">
                <a:latin typeface="Garamond" pitchFamily="18" charset="0"/>
              </a:rPr>
              <a:t>makro terjadi </a:t>
            </a:r>
            <a:r>
              <a:rPr lang="fi-FI" sz="2400" dirty="0" smtClean="0">
                <a:latin typeface="Garamond" pitchFamily="18" charset="0"/>
              </a:rPr>
              <a:t>antara </a:t>
            </a:r>
            <a:r>
              <a:rPr lang="id-ID" sz="2400" dirty="0" smtClean="0">
                <a:latin typeface="Garamond" pitchFamily="18" charset="0"/>
              </a:rPr>
              <a:t>organisasi </a:t>
            </a:r>
            <a:r>
              <a:rPr lang="id-ID" sz="2400" dirty="0">
                <a:latin typeface="Garamond" pitchFamily="18" charset="0"/>
              </a:rPr>
              <a:t>tersebut dengan lingkungannya, atau dengan organisasi lainnya.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+mj-lt"/>
              <a:buAutoNum type="alphaLcPeriod"/>
            </a:pPr>
            <a:r>
              <a:rPr lang="id-ID" sz="2400" dirty="0" smtClean="0">
                <a:latin typeface="Garamond" pitchFamily="18" charset="0"/>
              </a:rPr>
              <a:t>Komunikasi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mikro </a:t>
            </a:r>
            <a:r>
              <a:rPr lang="id-ID" sz="2400" dirty="0">
                <a:latin typeface="Garamond" pitchFamily="18" charset="0"/>
              </a:rPr>
              <a:t>terjadi di dalam organisasi, yaitu komunikasi yang </a:t>
            </a:r>
            <a:r>
              <a:rPr lang="id-ID" sz="2400" dirty="0" smtClean="0">
                <a:latin typeface="Garamond" pitchFamily="18" charset="0"/>
              </a:rPr>
              <a:t>terjadi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diantara </a:t>
            </a:r>
            <a:r>
              <a:rPr lang="id-ID" sz="2400" dirty="0">
                <a:latin typeface="Garamond" pitchFamily="18" charset="0"/>
              </a:rPr>
              <a:t>para </a:t>
            </a:r>
            <a:r>
              <a:rPr lang="id-ID" sz="2400" dirty="0" smtClean="0">
                <a:latin typeface="Garamond" pitchFamily="18" charset="0"/>
              </a:rPr>
              <a:t>anggota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organisasi</a:t>
            </a:r>
            <a:r>
              <a:rPr lang="es-ES" sz="2400" dirty="0">
                <a:latin typeface="Garamond" pitchFamily="18" charset="0"/>
              </a:rPr>
              <a:t>, antara </a:t>
            </a:r>
            <a:r>
              <a:rPr lang="es-ES" sz="2400" dirty="0" err="1">
                <a:latin typeface="Garamond" pitchFamily="18" charset="0"/>
              </a:rPr>
              <a:t>atasan</a:t>
            </a:r>
            <a:r>
              <a:rPr lang="es-ES" sz="2400" dirty="0">
                <a:latin typeface="Garamond" pitchFamily="18" charset="0"/>
              </a:rPr>
              <a:t> dan </a:t>
            </a:r>
            <a:r>
              <a:rPr lang="es-ES" sz="2400" dirty="0" err="1">
                <a:latin typeface="Garamond" pitchFamily="18" charset="0"/>
              </a:rPr>
              <a:t>bawahan</a:t>
            </a:r>
            <a:r>
              <a:rPr lang="es-ES" sz="2400" dirty="0">
                <a:latin typeface="Garamond" pitchFamily="18" charset="0"/>
              </a:rPr>
              <a:t>, </a:t>
            </a:r>
            <a:r>
              <a:rPr lang="es-ES" sz="2400" dirty="0" err="1">
                <a:latin typeface="Garamond" pitchFamily="18" charset="0"/>
              </a:rPr>
              <a:t>antar</a:t>
            </a:r>
            <a:r>
              <a:rPr lang="es-ES" sz="2400" dirty="0">
                <a:latin typeface="Garamond" pitchFamily="18" charset="0"/>
              </a:rPr>
              <a:t> para </a:t>
            </a:r>
            <a:r>
              <a:rPr lang="es-ES" sz="2400" dirty="0" err="1">
                <a:latin typeface="Garamond" pitchFamily="18" charset="0"/>
              </a:rPr>
              <a:t>pemimpin</a:t>
            </a:r>
            <a:r>
              <a:rPr lang="es-ES" sz="2400" dirty="0">
                <a:latin typeface="Garamond" pitchFamily="18" charset="0"/>
              </a:rPr>
              <a:t>, dan </a:t>
            </a:r>
            <a:r>
              <a:rPr lang="es-ES" sz="2400" dirty="0" err="1">
                <a:latin typeface="Garamond" pitchFamily="18" charset="0"/>
              </a:rPr>
              <a:t>antar</a:t>
            </a:r>
            <a:r>
              <a:rPr lang="es-ES" sz="2400" dirty="0">
                <a:latin typeface="Garamond" pitchFamily="18" charset="0"/>
              </a:rPr>
              <a:t> </a:t>
            </a:r>
            <a:r>
              <a:rPr lang="es-ES" sz="2400" dirty="0" err="1">
                <a:latin typeface="Garamond" pitchFamily="18" charset="0"/>
              </a:rPr>
              <a:t>kelompok</a:t>
            </a:r>
            <a:r>
              <a:rPr lang="es-ES" sz="2400" dirty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kerja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fi-FI" sz="2400" dirty="0">
                <a:latin typeface="Garamond" pitchFamily="18" charset="0"/>
              </a:rPr>
              <a:t>atau antar divisi.  </a:t>
            </a:r>
            <a:r>
              <a:rPr lang="fi-FI" sz="2400" dirty="0" smtClean="0">
                <a:latin typeface="Garamond" pitchFamily="18" charset="0"/>
              </a:rPr>
              <a:t>Jadi</a:t>
            </a:r>
            <a:r>
              <a:rPr lang="fi-FI" sz="2400" dirty="0">
                <a:latin typeface="Garamond" pitchFamily="18" charset="0"/>
              </a:rPr>
              <a:t>, komunikasi organisasi secara mikro merupakan </a:t>
            </a:r>
            <a:r>
              <a:rPr lang="fi-FI" sz="2400" dirty="0" smtClean="0">
                <a:latin typeface="Garamond" pitchFamily="18" charset="0"/>
              </a:rPr>
              <a:t>komunikasi </a:t>
            </a:r>
            <a:r>
              <a:rPr lang="id-ID" sz="2400" dirty="0" smtClean="0">
                <a:latin typeface="Garamond" pitchFamily="18" charset="0"/>
              </a:rPr>
              <a:t>interpersonal </a:t>
            </a:r>
            <a:r>
              <a:rPr lang="id-ID" sz="2400" dirty="0">
                <a:latin typeface="Garamond" pitchFamily="18" charset="0"/>
              </a:rPr>
              <a:t>di dalam organisasi.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3600" b="1" dirty="0" smtClean="0">
                <a:latin typeface="Garamond" pitchFamily="18" charset="0"/>
              </a:rPr>
              <a:t>Komunikasi Formal dan Informal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158" y="1285860"/>
            <a:ext cx="842962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b="1" dirty="0">
                <a:latin typeface="Garamond" pitchFamily="18" charset="0"/>
              </a:rPr>
              <a:t>Komunikasi formal </a:t>
            </a:r>
            <a:r>
              <a:rPr lang="id-ID" sz="2400" dirty="0">
                <a:latin typeface="Garamond" pitchFamily="18" charset="0"/>
              </a:rPr>
              <a:t>ialah komunikasi resmi yang menempuh jaringan </a:t>
            </a:r>
            <a:r>
              <a:rPr lang="id-ID" sz="2400" dirty="0" smtClean="0">
                <a:latin typeface="Garamond" pitchFamily="18" charset="0"/>
              </a:rPr>
              <a:t>organisasi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struktur </a:t>
            </a:r>
            <a:r>
              <a:rPr lang="id-ID" sz="2400" dirty="0">
                <a:latin typeface="Garamond" pitchFamily="18" charset="0"/>
              </a:rPr>
              <a:t>formal </a:t>
            </a:r>
            <a:r>
              <a:rPr lang="id-ID" sz="2400" dirty="0" smtClean="0">
                <a:latin typeface="Garamond" pitchFamily="18" charset="0"/>
              </a:rPr>
              <a:t>dimana, </a:t>
            </a:r>
            <a:r>
              <a:rPr lang="id-ID" sz="2400" dirty="0">
                <a:latin typeface="Garamond" pitchFamily="18" charset="0"/>
              </a:rPr>
              <a:t>informasi 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ini </a:t>
            </a:r>
            <a:r>
              <a:rPr lang="id-ID" sz="2400" dirty="0">
                <a:latin typeface="Garamond" pitchFamily="18" charset="0"/>
              </a:rPr>
              <a:t>tampaknya mengalir dengan arah yang </a:t>
            </a:r>
            <a:r>
              <a:rPr lang="id-ID" sz="2400" dirty="0" smtClean="0">
                <a:latin typeface="Garamond" pitchFamily="18" charset="0"/>
              </a:rPr>
              <a:t>dapat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diduga </a:t>
            </a:r>
            <a:r>
              <a:rPr lang="id-ID" sz="2400" dirty="0">
                <a:latin typeface="Garamond" pitchFamily="18" charset="0"/>
              </a:rPr>
              <a:t>dan </a:t>
            </a:r>
            <a:r>
              <a:rPr lang="en-US" sz="2400" dirty="0" err="1" smtClean="0">
                <a:latin typeface="Garamond" pitchFamily="18" charset="0"/>
              </a:rPr>
              <a:t>bersifat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struktural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dari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atasan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bawahan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maupun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sebaliknya</a:t>
            </a:r>
            <a:r>
              <a:rPr lang="en-US" sz="2400" dirty="0" smtClean="0">
                <a:latin typeface="Garamond" pitchFamily="18" charset="0"/>
              </a:rPr>
              <a:t>.</a:t>
            </a:r>
            <a:endParaRPr lang="id-ID" sz="24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b="1" dirty="0">
                <a:latin typeface="Garamond" pitchFamily="18" charset="0"/>
              </a:rPr>
              <a:t>Komunikasi informal </a:t>
            </a:r>
            <a:r>
              <a:rPr lang="id-ID" sz="2400" dirty="0">
                <a:latin typeface="Garamond" pitchFamily="18" charset="0"/>
              </a:rPr>
              <a:t>ialah komunikasi yang menempuh saluran yang sering </a:t>
            </a:r>
            <a:r>
              <a:rPr lang="id-ID" sz="2400" dirty="0" smtClean="0">
                <a:latin typeface="Garamond" pitchFamily="18" charset="0"/>
              </a:rPr>
              <a:t>disebut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“</a:t>
            </a:r>
            <a:r>
              <a:rPr lang="id-ID" sz="2400" dirty="0">
                <a:latin typeface="Garamond" pitchFamily="18" charset="0"/>
              </a:rPr>
              <a:t>selentingan”, yaitu suatu jaringan yang biasanya jauh lebih cepat dibandingkan </a:t>
            </a:r>
            <a:r>
              <a:rPr lang="id-ID" sz="2400" dirty="0" smtClean="0">
                <a:latin typeface="Garamond" pitchFamily="18" charset="0"/>
              </a:rPr>
              <a:t>dengan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t-IT" sz="2400" dirty="0" smtClean="0">
                <a:latin typeface="Garamond" pitchFamily="18" charset="0"/>
              </a:rPr>
              <a:t>saluran-saluran </a:t>
            </a:r>
            <a:r>
              <a:rPr lang="it-IT" sz="2400" dirty="0">
                <a:latin typeface="Garamond" pitchFamily="18" charset="0"/>
              </a:rPr>
              <a:t>resmi. Informasi informal/personal ini muncul dari interaksi diantara orangorang.</a:t>
            </a:r>
            <a:endParaRPr lang="id-ID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latin typeface="Garamond" pitchFamily="18" charset="0"/>
              </a:rPr>
              <a:t>Komunikasi ke </a:t>
            </a:r>
            <a:r>
              <a:rPr lang="id-ID" sz="3600" b="1" dirty="0" smtClean="0">
                <a:latin typeface="Garamond" pitchFamily="18" charset="0"/>
              </a:rPr>
              <a:t>atas</a:t>
            </a:r>
            <a:r>
              <a:rPr lang="en-US" sz="3600" b="1" dirty="0" smtClean="0">
                <a:latin typeface="Garamond" pitchFamily="18" charset="0"/>
              </a:rPr>
              <a:t> </a:t>
            </a:r>
            <a:r>
              <a:rPr lang="en-US" sz="3600" b="1" dirty="0" err="1" smtClean="0">
                <a:latin typeface="Garamond" pitchFamily="18" charset="0"/>
              </a:rPr>
              <a:t>dan</a:t>
            </a:r>
            <a:r>
              <a:rPr lang="id-ID" sz="3600" b="1" dirty="0" smtClean="0">
                <a:latin typeface="Garamond" pitchFamily="18" charset="0"/>
              </a:rPr>
              <a:t> </a:t>
            </a:r>
            <a:r>
              <a:rPr lang="id-ID" sz="3600" b="1" dirty="0">
                <a:latin typeface="Garamond" pitchFamily="18" charset="0"/>
              </a:rPr>
              <a:t>ke </a:t>
            </a:r>
            <a:r>
              <a:rPr lang="id-ID" sz="3600" b="1" dirty="0" smtClean="0">
                <a:latin typeface="Garamond" pitchFamily="18" charset="0"/>
              </a:rPr>
              <a:t>bawah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217" y="1428736"/>
            <a:ext cx="84296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400" b="1" dirty="0">
                <a:latin typeface="Garamond" pitchFamily="18" charset="0"/>
              </a:rPr>
              <a:t>Komunikasi ke atas (</a:t>
            </a:r>
            <a:r>
              <a:rPr lang="id-ID" sz="2400" b="1" i="1" dirty="0">
                <a:latin typeface="Garamond" pitchFamily="18" charset="0"/>
              </a:rPr>
              <a:t>upward communication)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Komunikasi dari bawahan ke atasan yang mencakup sistem-sistem saran</a:t>
            </a:r>
            <a:r>
              <a:rPr lang="id-ID" sz="2400" dirty="0" smtClean="0">
                <a:latin typeface="Garamond" pitchFamily="18" charset="0"/>
              </a:rPr>
              <a:t>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fi-FI" sz="2400" dirty="0" smtClean="0">
                <a:latin typeface="Garamond" pitchFamily="18" charset="0"/>
              </a:rPr>
              <a:t>kebijaksanaan </a:t>
            </a:r>
            <a:r>
              <a:rPr lang="fi-FI" sz="2400" dirty="0">
                <a:latin typeface="Garamond" pitchFamily="18" charset="0"/>
              </a:rPr>
              <a:t>pintu terbuka, mendengarkan keluhan-keluhan karyawan dan </a:t>
            </a:r>
            <a:r>
              <a:rPr lang="fi-FI" sz="2400" dirty="0" smtClean="0">
                <a:latin typeface="Garamond" pitchFamily="18" charset="0"/>
              </a:rPr>
              <a:t>survei </a:t>
            </a:r>
            <a:r>
              <a:rPr lang="id-ID" sz="2400" dirty="0" smtClean="0">
                <a:latin typeface="Garamond" pitchFamily="18" charset="0"/>
              </a:rPr>
              <a:t>semangat</a:t>
            </a:r>
            <a:r>
              <a:rPr lang="id-ID" sz="2400" dirty="0">
                <a:latin typeface="Garamond" pitchFamily="18" charset="0"/>
              </a:rPr>
              <a:t>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Komunikasi </a:t>
            </a:r>
            <a:r>
              <a:rPr lang="id-ID" sz="2400" dirty="0">
                <a:latin typeface="Garamond" pitchFamily="18" charset="0"/>
              </a:rPr>
              <a:t>ke atas dalam sebuah organisasi dapat diartikan bahwa </a:t>
            </a:r>
            <a:r>
              <a:rPr lang="id-ID" sz="2400" dirty="0" smtClean="0">
                <a:latin typeface="Garamond" pitchFamily="18" charset="0"/>
              </a:rPr>
              <a:t>informasi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mengalir </a:t>
            </a:r>
            <a:r>
              <a:rPr lang="id-ID" sz="2400" dirty="0">
                <a:latin typeface="Garamond" pitchFamily="18" charset="0"/>
              </a:rPr>
              <a:t>dari tingkat yang lebih rendah ke tingkat lebih tinggi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id-ID" sz="2400" dirty="0">
                <a:latin typeface="Garamond" pitchFamily="18" charset="0"/>
              </a:rPr>
              <a:t>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Kebanyakan </a:t>
            </a:r>
            <a:r>
              <a:rPr lang="id-ID" sz="2400" dirty="0">
                <a:latin typeface="Garamond" pitchFamily="18" charset="0"/>
              </a:rPr>
              <a:t>analisis dan penelitian dalam komunikasi ke atas menyatakan </a:t>
            </a:r>
            <a:r>
              <a:rPr lang="id-ID" sz="2400" dirty="0" smtClean="0">
                <a:latin typeface="Garamond" pitchFamily="18" charset="0"/>
              </a:rPr>
              <a:t>bahwa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penyelia </a:t>
            </a:r>
            <a:r>
              <a:rPr lang="id-ID" sz="2400" dirty="0">
                <a:latin typeface="Garamond" pitchFamily="18" charset="0"/>
              </a:rPr>
              <a:t>dan manajer harus menerima informasi berupa : informasi yang </a:t>
            </a:r>
            <a:r>
              <a:rPr lang="id-ID" sz="2400" dirty="0" smtClean="0">
                <a:latin typeface="Garamond" pitchFamily="18" charset="0"/>
              </a:rPr>
              <a:t>memberitahukan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apa </a:t>
            </a:r>
            <a:r>
              <a:rPr lang="id-ID" sz="2400" dirty="0">
                <a:latin typeface="Garamond" pitchFamily="18" charset="0"/>
              </a:rPr>
              <a:t>yang dilakukan bawahan, menjelaskan persoalan-persoalan kerja, memberi saran </a:t>
            </a:r>
            <a:r>
              <a:rPr lang="id-ID" sz="2400" dirty="0" smtClean="0">
                <a:latin typeface="Garamond" pitchFamily="18" charset="0"/>
              </a:rPr>
              <a:t>atau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gagasan </a:t>
            </a:r>
            <a:r>
              <a:rPr lang="sv-SE" sz="2400" dirty="0">
                <a:latin typeface="Garamond" pitchFamily="18" charset="0"/>
              </a:rPr>
              <a:t>untuk perbaikan dalam unit-unitnya</a:t>
            </a:r>
            <a:endParaRPr lang="id-ID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55BE90E-1E4C-4AAD-A742-F598A4CF132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428604"/>
            <a:ext cx="75612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Latar</a:t>
            </a:r>
            <a:r>
              <a:rPr lang="en-US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belakang</a:t>
            </a:r>
            <a:endParaRPr lang="en-US" sz="44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428596" y="1321435"/>
            <a:ext cx="8215313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fi-FI" sz="2400" dirty="0">
                <a:latin typeface="Garamond" pitchFamily="18" charset="0"/>
              </a:rPr>
              <a:t>Seorang wirausaha sangat memerlukan kemampuan komunikasi</a:t>
            </a:r>
            <a:r>
              <a:rPr lang="fi-FI" sz="2400" dirty="0" smtClean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fi-FI" sz="2400" dirty="0" smtClean="0">
                <a:latin typeface="Garamond" pitchFamily="18" charset="0"/>
              </a:rPr>
              <a:t>Komunikasi merupakan </a:t>
            </a:r>
            <a:r>
              <a:rPr lang="id-ID" sz="2400" dirty="0" smtClean="0">
                <a:latin typeface="Garamond" pitchFamily="18" charset="0"/>
              </a:rPr>
              <a:t>dasar </a:t>
            </a:r>
            <a:r>
              <a:rPr lang="id-ID" sz="2400" dirty="0">
                <a:latin typeface="Garamond" pitchFamily="18" charset="0"/>
              </a:rPr>
              <a:t>bagi seorang wirausaha untuk menyampaikan pesan, mendekati pelanggan</a:t>
            </a:r>
            <a:r>
              <a:rPr lang="id-ID" sz="2400" dirty="0" smtClean="0">
                <a:latin typeface="Garamond" pitchFamily="18" charset="0"/>
              </a:rPr>
              <a:t>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memimpin </a:t>
            </a:r>
            <a:r>
              <a:rPr lang="id-ID" sz="2400" dirty="0">
                <a:latin typeface="Garamond" pitchFamily="18" charset="0"/>
              </a:rPr>
              <a:t>karyawan dan memotivasi.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Seorang </a:t>
            </a:r>
            <a:r>
              <a:rPr lang="id-ID" sz="2400" dirty="0">
                <a:latin typeface="Garamond" pitchFamily="18" charset="0"/>
              </a:rPr>
              <a:t>wirausaha sekalipun memiliki </a:t>
            </a:r>
            <a:r>
              <a:rPr lang="id-ID" sz="2400" dirty="0" smtClean="0">
                <a:latin typeface="Garamond" pitchFamily="18" charset="0"/>
              </a:rPr>
              <a:t>produk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unggulan</a:t>
            </a:r>
            <a:r>
              <a:rPr lang="id-ID" sz="2400" dirty="0">
                <a:latin typeface="Garamond" pitchFamily="18" charset="0"/>
              </a:rPr>
              <a:t>, konsep layanan prima dan gagasan-gagasan kreatif, tetapi tidak </a:t>
            </a:r>
            <a:r>
              <a:rPr lang="en-US" sz="2400" dirty="0">
                <a:latin typeface="Garamond" pitchFamily="18" charset="0"/>
              </a:rPr>
              <a:t>d</a:t>
            </a:r>
            <a:r>
              <a:rPr lang="id-ID" sz="2400" dirty="0" smtClean="0">
                <a:latin typeface="Garamond" pitchFamily="18" charset="0"/>
              </a:rPr>
              <a:t>ikomunikasikan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kepada </a:t>
            </a:r>
            <a:r>
              <a:rPr lang="id-ID" sz="2400" dirty="0">
                <a:latin typeface="Garamond" pitchFamily="18" charset="0"/>
              </a:rPr>
              <a:t>orang lain, maka hal tersebut menjadi tidak berguna.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Menurut </a:t>
            </a:r>
            <a:r>
              <a:rPr lang="id-ID" sz="2400" dirty="0">
                <a:latin typeface="Garamond" pitchFamily="18" charset="0"/>
              </a:rPr>
              <a:t>Ilik (2011</a:t>
            </a:r>
            <a:r>
              <a:rPr lang="id-ID" sz="2400" dirty="0" smtClean="0">
                <a:latin typeface="Garamond" pitchFamily="18" charset="0"/>
              </a:rPr>
              <a:t>),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fi-FI" sz="2400" dirty="0" smtClean="0">
                <a:latin typeface="Garamond" pitchFamily="18" charset="0"/>
              </a:rPr>
              <a:t>komunikasi </a:t>
            </a:r>
            <a:r>
              <a:rPr lang="fi-FI" sz="2400" dirty="0">
                <a:latin typeface="Garamond" pitchFamily="18" charset="0"/>
              </a:rPr>
              <a:t>menjadi salah satu elemen terpenting dalam menjalankan kewirausahaan. </a:t>
            </a:r>
            <a:endParaRPr lang="fi-FI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fi-FI" sz="2400" dirty="0" smtClean="0">
                <a:latin typeface="Garamond" pitchFamily="18" charset="0"/>
              </a:rPr>
              <a:t>Hal </a:t>
            </a:r>
            <a:r>
              <a:rPr lang="id-ID" sz="2400" dirty="0" smtClean="0">
                <a:latin typeface="Garamond" pitchFamily="18" charset="0"/>
              </a:rPr>
              <a:t>tersebut </a:t>
            </a:r>
            <a:r>
              <a:rPr lang="id-ID" sz="2400" dirty="0">
                <a:latin typeface="Garamond" pitchFamily="18" charset="0"/>
              </a:rPr>
              <a:t>dikarenakan seorang wirausahawan adalah seorang leader dan seorang </a:t>
            </a:r>
            <a:r>
              <a:rPr lang="id-ID" sz="2400" dirty="0" smtClean="0">
                <a:latin typeface="Garamond" pitchFamily="18" charset="0"/>
              </a:rPr>
              <a:t>leader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mutlak </a:t>
            </a:r>
            <a:r>
              <a:rPr lang="id-ID" sz="2400" dirty="0">
                <a:latin typeface="Garamond" pitchFamily="18" charset="0"/>
              </a:rPr>
              <a:t>harus mampu </a:t>
            </a:r>
            <a:r>
              <a:rPr lang="en-US" sz="2400" dirty="0" err="1" smtClean="0">
                <a:latin typeface="Garamond" pitchFamily="18" charset="0"/>
              </a:rPr>
              <a:t>komunikasi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dengan</a:t>
            </a:r>
            <a:r>
              <a:rPr lang="en-US" sz="2400" dirty="0" smtClean="0">
                <a:latin typeface="Garamond" pitchFamily="18" charset="0"/>
              </a:rPr>
              <a:t>  </a:t>
            </a:r>
            <a:r>
              <a:rPr lang="id-ID" sz="2400" dirty="0" smtClean="0">
                <a:latin typeface="Garamond" pitchFamily="18" charset="0"/>
              </a:rPr>
              <a:t>bawahannya </a:t>
            </a:r>
            <a:r>
              <a:rPr lang="id-ID" sz="2400" dirty="0">
                <a:latin typeface="Garamond" pitchFamily="18" charset="0"/>
              </a:rPr>
              <a:t>untuk mencapai tujuan organisasi.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496653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latin typeface="Garamond" pitchFamily="18" charset="0"/>
              </a:rPr>
              <a:t>Komunikasi ke </a:t>
            </a:r>
            <a:r>
              <a:rPr lang="id-ID" sz="3600" b="1" dirty="0" smtClean="0">
                <a:latin typeface="Garamond" pitchFamily="18" charset="0"/>
              </a:rPr>
              <a:t>atas</a:t>
            </a:r>
            <a:r>
              <a:rPr lang="en-US" sz="3600" b="1" dirty="0" smtClean="0">
                <a:latin typeface="Garamond" pitchFamily="18" charset="0"/>
              </a:rPr>
              <a:t> </a:t>
            </a:r>
            <a:r>
              <a:rPr lang="en-US" sz="3600" b="1" dirty="0" err="1" smtClean="0">
                <a:latin typeface="Garamond" pitchFamily="18" charset="0"/>
              </a:rPr>
              <a:t>dan</a:t>
            </a:r>
            <a:r>
              <a:rPr lang="id-ID" sz="3600" b="1" dirty="0" smtClean="0">
                <a:latin typeface="Garamond" pitchFamily="18" charset="0"/>
              </a:rPr>
              <a:t> </a:t>
            </a:r>
            <a:r>
              <a:rPr lang="id-ID" sz="3600" b="1" dirty="0">
                <a:latin typeface="Garamond" pitchFamily="18" charset="0"/>
              </a:rPr>
              <a:t>ke </a:t>
            </a:r>
            <a:r>
              <a:rPr lang="id-ID" sz="3600" b="1" dirty="0" smtClean="0">
                <a:latin typeface="Garamond" pitchFamily="18" charset="0"/>
              </a:rPr>
              <a:t>bawah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217" y="1500174"/>
            <a:ext cx="842962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err="1">
                <a:latin typeface="Garamond" pitchFamily="18" charset="0"/>
              </a:rPr>
              <a:t>Komunikasi</a:t>
            </a: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 err="1">
                <a:latin typeface="Garamond" pitchFamily="18" charset="0"/>
              </a:rPr>
              <a:t>ke</a:t>
            </a: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 err="1">
                <a:latin typeface="Garamond" pitchFamily="18" charset="0"/>
              </a:rPr>
              <a:t>bawah</a:t>
            </a:r>
            <a:r>
              <a:rPr lang="en-US" sz="2400" b="1" dirty="0">
                <a:latin typeface="Garamond" pitchFamily="18" charset="0"/>
              </a:rPr>
              <a:t> (downward communication)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Komunikasi dari tingkat yang lebih tinggi ke tingkat yang lebih rendah dari </a:t>
            </a:r>
            <a:r>
              <a:rPr lang="id-ID" sz="2400" dirty="0" smtClean="0">
                <a:latin typeface="Garamond" pitchFamily="18" charset="0"/>
              </a:rPr>
              <a:t>suatu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organisasi</a:t>
            </a:r>
            <a:r>
              <a:rPr lang="id-ID" sz="2400" dirty="0">
                <a:latin typeface="Garamond" pitchFamily="18" charset="0"/>
              </a:rPr>
              <a:t>, mencakup pedoman perusahaan, publikasi ke dalam, memo, papan buletin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rak </a:t>
            </a:r>
            <a:r>
              <a:rPr lang="id-ID" sz="2400" dirty="0">
                <a:latin typeface="Garamond" pitchFamily="18" charset="0"/>
              </a:rPr>
              <a:t>informasi.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Komunikasi </a:t>
            </a:r>
            <a:r>
              <a:rPr lang="id-ID" sz="2400" dirty="0">
                <a:latin typeface="Garamond" pitchFamily="18" charset="0"/>
              </a:rPr>
              <a:t>ke bawah dalam sebuah organisasi berarti bahwa </a:t>
            </a:r>
            <a:r>
              <a:rPr lang="id-ID" sz="2400" dirty="0" smtClean="0">
                <a:latin typeface="Garamond" pitchFamily="18" charset="0"/>
              </a:rPr>
              <a:t>informasi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>
                <a:latin typeface="Garamond" pitchFamily="18" charset="0"/>
              </a:rPr>
              <a:t>mengalir dari jabatan berotoritas lebih tinggi kepada yang berotoritas lebih rendah.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>
                <a:latin typeface="Garamond" pitchFamily="18" charset="0"/>
              </a:rPr>
              <a:t>Informasi yang dikomunikasikan dari atasan kepada </a:t>
            </a:r>
            <a:r>
              <a:rPr lang="sv-SE" sz="2400" dirty="0" smtClean="0">
                <a:latin typeface="Garamond" pitchFamily="18" charset="0"/>
              </a:rPr>
              <a:t>bawahan. </a:t>
            </a:r>
            <a:r>
              <a:rPr lang="sv-SE" sz="2400" dirty="0">
                <a:latin typeface="Garamond" pitchFamily="18" charset="0"/>
              </a:rPr>
              <a:t>Informasi yang disampaikan dari seorang atasan kepada bawahan tidaklah begitu </a:t>
            </a:r>
            <a:r>
              <a:rPr lang="sv-SE" sz="2400" dirty="0" smtClean="0">
                <a:latin typeface="Garamond" pitchFamily="18" charset="0"/>
              </a:rPr>
              <a:t>saja </a:t>
            </a:r>
            <a:r>
              <a:rPr lang="id-ID" sz="2400" dirty="0" smtClean="0">
                <a:latin typeface="Garamond" pitchFamily="18" charset="0"/>
              </a:rPr>
              <a:t>disampaikan</a:t>
            </a:r>
            <a:r>
              <a:rPr lang="id-ID" sz="2400" dirty="0">
                <a:latin typeface="Garamond" pitchFamily="18" charset="0"/>
              </a:rPr>
              <a:t>, utamanya harus melewati pemilihan metode dan media informasi.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latin typeface="Garamond" pitchFamily="18" charset="0"/>
              </a:rPr>
              <a:t>Komunikasi </a:t>
            </a:r>
            <a:r>
              <a:rPr lang="en-US" sz="3600" b="1" dirty="0" err="1" smtClean="0">
                <a:latin typeface="Garamond" pitchFamily="18" charset="0"/>
              </a:rPr>
              <a:t>Horisontal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217" y="1428736"/>
            <a:ext cx="842962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Tipe </a:t>
            </a:r>
            <a:r>
              <a:rPr lang="id-ID" sz="2400" dirty="0">
                <a:latin typeface="Garamond" pitchFamily="18" charset="0"/>
              </a:rPr>
              <a:t>komunikasi ini memungkinkan para manajer pada tingkat sama dalam </a:t>
            </a:r>
            <a:r>
              <a:rPr lang="id-ID" sz="2400" dirty="0" smtClean="0">
                <a:latin typeface="Garamond" pitchFamily="18" charset="0"/>
              </a:rPr>
              <a:t>satu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organisasi </a:t>
            </a:r>
            <a:r>
              <a:rPr lang="id-ID" sz="2400" dirty="0">
                <a:latin typeface="Garamond" pitchFamily="18" charset="0"/>
              </a:rPr>
              <a:t>mengkoordinasikan kegiatannya lebih efektif, misalnya rapat staf dan </a:t>
            </a:r>
            <a:r>
              <a:rPr lang="id-ID" sz="2400" dirty="0" smtClean="0">
                <a:latin typeface="Garamond" pitchFamily="18" charset="0"/>
              </a:rPr>
              <a:t>konferensi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tatap </a:t>
            </a:r>
            <a:r>
              <a:rPr lang="id-ID" sz="2400" dirty="0">
                <a:latin typeface="Garamond" pitchFamily="18" charset="0"/>
              </a:rPr>
              <a:t>muka.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Komunikasi horizontal terdiri dari penyampaian informasi diantara rekan </a:t>
            </a:r>
            <a:r>
              <a:rPr lang="id-ID" sz="2400" dirty="0" smtClean="0">
                <a:latin typeface="Garamond" pitchFamily="18" charset="0"/>
              </a:rPr>
              <a:t>sejawat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dalam </a:t>
            </a:r>
            <a:r>
              <a:rPr lang="id-ID" sz="2400" dirty="0">
                <a:latin typeface="Garamond" pitchFamily="18" charset="0"/>
              </a:rPr>
              <a:t>unit kerja yang sama.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Unit </a:t>
            </a:r>
            <a:r>
              <a:rPr lang="id-ID" sz="2400" dirty="0">
                <a:latin typeface="Garamond" pitchFamily="18" charset="0"/>
              </a:rPr>
              <a:t>kerja meliputi individu-individu yang ditempatkan </a:t>
            </a:r>
            <a:r>
              <a:rPr lang="id-ID" sz="2400" dirty="0" smtClean="0">
                <a:latin typeface="Garamond" pitchFamily="18" charset="0"/>
              </a:rPr>
              <a:t>pada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tingkat </a:t>
            </a:r>
            <a:r>
              <a:rPr lang="id-ID" sz="2400" dirty="0">
                <a:latin typeface="Garamond" pitchFamily="18" charset="0"/>
              </a:rPr>
              <a:t>otoritas yang sama dalam organisasi dan mempunyai atasan yang sama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en-US" sz="2400" dirty="0" smtClean="0">
                <a:latin typeface="Garamond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Komunikasi </a:t>
            </a:r>
            <a:r>
              <a:rPr lang="id-ID" sz="2400" dirty="0">
                <a:latin typeface="Garamond" pitchFamily="18" charset="0"/>
              </a:rPr>
              <a:t>horizontal paling sering terjadi dalam rapat komisi, interaksi pribadi, </a:t>
            </a:r>
            <a:r>
              <a:rPr lang="id-ID" sz="2400" dirty="0" smtClean="0">
                <a:latin typeface="Garamond" pitchFamily="18" charset="0"/>
              </a:rPr>
              <a:t>selama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waktu </a:t>
            </a:r>
            <a:r>
              <a:rPr lang="id-ID" sz="2400" dirty="0">
                <a:latin typeface="Garamond" pitchFamily="18" charset="0"/>
              </a:rPr>
              <a:t>istirahat, obrolan di telepon, memo dan catatan, kegiatan sosial dan </a:t>
            </a:r>
            <a:r>
              <a:rPr lang="id-ID" sz="2400" dirty="0" smtClean="0">
                <a:latin typeface="Garamond" pitchFamily="18" charset="0"/>
              </a:rPr>
              <a:t>lingkaran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kualitas</a:t>
            </a:r>
            <a:r>
              <a:rPr lang="id-ID" sz="2400" dirty="0">
                <a:latin typeface="Garamond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latin typeface="Garamond" pitchFamily="18" charset="0"/>
              </a:rPr>
              <a:t>Komunikasi </a:t>
            </a:r>
            <a:r>
              <a:rPr lang="en-US" sz="3600" b="1" dirty="0" smtClean="0">
                <a:latin typeface="Garamond" pitchFamily="18" charset="0"/>
              </a:rPr>
              <a:t>Non Verbal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158" y="1428736"/>
            <a:ext cx="842962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400" dirty="0">
                <a:latin typeface="Garamond" pitchFamily="18" charset="0"/>
              </a:rPr>
              <a:t>Komunikasi yang berdasarkan faktor-faktor lain daripada lambang verbal :</a:t>
            </a:r>
          </a:p>
          <a:p>
            <a:r>
              <a:rPr lang="id-ID" sz="2400" dirty="0">
                <a:latin typeface="Garamond" pitchFamily="18" charset="0"/>
              </a:rPr>
              <a:t>a. </a:t>
            </a:r>
            <a:r>
              <a:rPr lang="en-US" sz="2400" dirty="0" smtClean="0">
                <a:latin typeface="Garamond" pitchFamily="18" charset="0"/>
              </a:rPr>
              <a:t>B</a:t>
            </a:r>
            <a:r>
              <a:rPr lang="id-ID" sz="2400" dirty="0" smtClean="0">
                <a:latin typeface="Garamond" pitchFamily="18" charset="0"/>
              </a:rPr>
              <a:t>ahasa </a:t>
            </a:r>
            <a:r>
              <a:rPr lang="id-ID" sz="2400" dirty="0">
                <a:latin typeface="Garamond" pitchFamily="18" charset="0"/>
              </a:rPr>
              <a:t>tubuh</a:t>
            </a:r>
          </a:p>
          <a:p>
            <a:r>
              <a:rPr lang="id-ID" sz="2400" dirty="0">
                <a:latin typeface="Garamond" pitchFamily="18" charset="0"/>
              </a:rPr>
              <a:t>b. </a:t>
            </a:r>
            <a:r>
              <a:rPr lang="en-US" sz="2400" dirty="0" smtClean="0">
                <a:latin typeface="Garamond" pitchFamily="18" charset="0"/>
              </a:rPr>
              <a:t>L</a:t>
            </a:r>
            <a:r>
              <a:rPr lang="id-ID" sz="2400" dirty="0" smtClean="0">
                <a:latin typeface="Garamond" pitchFamily="18" charset="0"/>
              </a:rPr>
              <a:t>ambang-lambang </a:t>
            </a:r>
            <a:r>
              <a:rPr lang="id-ID" sz="2400" dirty="0">
                <a:latin typeface="Garamond" pitchFamily="18" charset="0"/>
              </a:rPr>
              <a:t>non verbal</a:t>
            </a:r>
          </a:p>
          <a:p>
            <a:r>
              <a:rPr lang="id-ID" sz="2400" dirty="0">
                <a:latin typeface="Garamond" pitchFamily="18" charset="0"/>
              </a:rPr>
              <a:t>c. </a:t>
            </a:r>
            <a:r>
              <a:rPr lang="en-US" sz="2400" dirty="0" smtClean="0">
                <a:latin typeface="Garamond" pitchFamily="18" charset="0"/>
              </a:rPr>
              <a:t>K</a:t>
            </a:r>
            <a:r>
              <a:rPr lang="id-ID" sz="2400" dirty="0" smtClean="0">
                <a:latin typeface="Garamond" pitchFamily="18" charset="0"/>
              </a:rPr>
              <a:t>etidak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aktifan</a:t>
            </a:r>
            <a:endParaRPr lang="id-ID" sz="2400" dirty="0">
              <a:latin typeface="Garamond" pitchFamily="18" charset="0"/>
            </a:endParaRPr>
          </a:p>
          <a:p>
            <a:r>
              <a:rPr lang="fi-FI" sz="2400" dirty="0">
                <a:latin typeface="Garamond" pitchFamily="18" charset="0"/>
              </a:rPr>
              <a:t>d. </a:t>
            </a:r>
            <a:r>
              <a:rPr lang="fi-FI" sz="2400" dirty="0" smtClean="0">
                <a:latin typeface="Garamond" pitchFamily="18" charset="0"/>
              </a:rPr>
              <a:t>Pernyataan-pernyataan </a:t>
            </a:r>
            <a:r>
              <a:rPr lang="fi-FI" sz="2400" dirty="0">
                <a:latin typeface="Garamond" pitchFamily="18" charset="0"/>
              </a:rPr>
              <a:t>yang dinyatakan oleh suara</a:t>
            </a:r>
          </a:p>
          <a:p>
            <a:r>
              <a:rPr lang="id-ID" sz="2400" dirty="0">
                <a:latin typeface="Garamond" pitchFamily="18" charset="0"/>
              </a:rPr>
              <a:t>e. </a:t>
            </a:r>
            <a:r>
              <a:rPr lang="en-US" sz="2400" dirty="0" smtClean="0">
                <a:latin typeface="Garamond" pitchFamily="18" charset="0"/>
              </a:rPr>
              <a:t>J</a:t>
            </a:r>
            <a:r>
              <a:rPr lang="id-ID" sz="2400" dirty="0" smtClean="0">
                <a:latin typeface="Garamond" pitchFamily="18" charset="0"/>
              </a:rPr>
              <a:t>abatan </a:t>
            </a:r>
            <a:r>
              <a:rPr lang="id-ID" sz="2400" dirty="0">
                <a:latin typeface="Garamond" pitchFamily="18" charset="0"/>
              </a:rPr>
              <a:t>tangan</a:t>
            </a:r>
          </a:p>
          <a:p>
            <a:r>
              <a:rPr lang="id-ID" sz="2400" dirty="0">
                <a:latin typeface="Garamond" pitchFamily="18" charset="0"/>
              </a:rPr>
              <a:t>f. </a:t>
            </a:r>
            <a:r>
              <a:rPr lang="en-US" sz="2400" dirty="0" smtClean="0">
                <a:latin typeface="Garamond" pitchFamily="18" charset="0"/>
              </a:rPr>
              <a:t>P</a:t>
            </a:r>
            <a:r>
              <a:rPr lang="id-ID" sz="2400" dirty="0" smtClean="0">
                <a:latin typeface="Garamond" pitchFamily="18" charset="0"/>
              </a:rPr>
              <a:t>enggunaan </a:t>
            </a:r>
            <a:r>
              <a:rPr lang="id-ID" sz="2400" dirty="0">
                <a:latin typeface="Garamond" pitchFamily="18" charset="0"/>
              </a:rPr>
              <a:t>waktu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latin typeface="Garamond" pitchFamily="18" charset="0"/>
              </a:rPr>
              <a:t>Komunikasi </a:t>
            </a:r>
            <a:r>
              <a:rPr lang="en-US" sz="3600" b="1" dirty="0" smtClean="0">
                <a:latin typeface="Garamond" pitchFamily="18" charset="0"/>
              </a:rPr>
              <a:t>Non Verbal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285720" y="1142984"/>
            <a:ext cx="8429625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1" dirty="0" smtClean="0">
                <a:latin typeface="Garamond" pitchFamily="18" charset="0"/>
              </a:rPr>
              <a:t>a</a:t>
            </a:r>
            <a:r>
              <a:rPr lang="en-US" sz="2000" b="1" i="1" dirty="0" smtClean="0">
                <a:latin typeface="Garamond" pitchFamily="18" charset="0"/>
              </a:rPr>
              <a:t>. </a:t>
            </a:r>
            <a:r>
              <a:rPr lang="id-ID" sz="2000" b="1" i="1" dirty="0" smtClean="0">
                <a:latin typeface="Garamond" pitchFamily="18" charset="0"/>
              </a:rPr>
              <a:t>Ekspresi </a:t>
            </a:r>
            <a:r>
              <a:rPr lang="id-ID" sz="2000" b="1" i="1" dirty="0">
                <a:latin typeface="Garamond" pitchFamily="18" charset="0"/>
              </a:rPr>
              <a:t>wajah</a:t>
            </a:r>
          </a:p>
          <a:p>
            <a:r>
              <a:rPr lang="id-ID" sz="2000" dirty="0">
                <a:latin typeface="Garamond" pitchFamily="18" charset="0"/>
              </a:rPr>
              <a:t>Wajah merupakan sumber yang kaya dengan komunikasi, karena ekspresi </a:t>
            </a:r>
            <a:r>
              <a:rPr lang="id-ID" sz="2000" dirty="0" smtClean="0">
                <a:latin typeface="Garamond" pitchFamily="18" charset="0"/>
              </a:rPr>
              <a:t>wajah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id-ID" sz="2000" dirty="0" smtClean="0">
                <a:latin typeface="Garamond" pitchFamily="18" charset="0"/>
              </a:rPr>
              <a:t>adalah </a:t>
            </a:r>
            <a:r>
              <a:rPr lang="id-ID" sz="2000" dirty="0">
                <a:latin typeface="Garamond" pitchFamily="18" charset="0"/>
              </a:rPr>
              <a:t>cerminan suasana emosi seseorang.</a:t>
            </a:r>
          </a:p>
          <a:p>
            <a:r>
              <a:rPr lang="sv-SE" sz="2000" dirty="0">
                <a:latin typeface="Garamond" pitchFamily="18" charset="0"/>
              </a:rPr>
              <a:t>b. </a:t>
            </a:r>
            <a:r>
              <a:rPr lang="sv-SE" sz="2000" b="1" i="1" dirty="0">
                <a:latin typeface="Garamond" pitchFamily="18" charset="0"/>
              </a:rPr>
              <a:t>Kontak mata </a:t>
            </a:r>
            <a:endParaRPr lang="sv-SE" sz="2000" b="1" i="1" dirty="0" smtClean="0">
              <a:latin typeface="Garamond" pitchFamily="18" charset="0"/>
            </a:endParaRPr>
          </a:p>
          <a:p>
            <a:r>
              <a:rPr lang="sv-SE" sz="2000" dirty="0" smtClean="0">
                <a:latin typeface="Garamond" pitchFamily="18" charset="0"/>
              </a:rPr>
              <a:t>Dengan mengadakan kontak </a:t>
            </a:r>
            <a:r>
              <a:rPr lang="sv-SE" sz="2000" dirty="0">
                <a:latin typeface="Garamond" pitchFamily="18" charset="0"/>
              </a:rPr>
              <a:t>mata selama berinterakasi atau tanya jawab berarti orang tersebut </a:t>
            </a:r>
            <a:r>
              <a:rPr lang="sv-SE" sz="2000" dirty="0" smtClean="0">
                <a:latin typeface="Garamond" pitchFamily="18" charset="0"/>
              </a:rPr>
              <a:t>terlibat </a:t>
            </a:r>
            <a:r>
              <a:rPr lang="id-ID" sz="2000" dirty="0" smtClean="0">
                <a:latin typeface="Garamond" pitchFamily="18" charset="0"/>
              </a:rPr>
              <a:t>dan </a:t>
            </a:r>
            <a:r>
              <a:rPr lang="id-ID" sz="2000" dirty="0">
                <a:latin typeface="Garamond" pitchFamily="18" charset="0"/>
              </a:rPr>
              <a:t>menghargai lawan bicaranya dengan kemauan untuk memperhatikan </a:t>
            </a:r>
            <a:r>
              <a:rPr lang="id-ID" sz="2000" dirty="0" smtClean="0">
                <a:latin typeface="Garamond" pitchFamily="18" charset="0"/>
              </a:rPr>
              <a:t>bukan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id-ID" sz="2000" dirty="0" smtClean="0">
                <a:latin typeface="Garamond" pitchFamily="18" charset="0"/>
              </a:rPr>
              <a:t>sekedar </a:t>
            </a:r>
            <a:r>
              <a:rPr lang="id-ID" sz="2000" dirty="0">
                <a:latin typeface="Garamond" pitchFamily="18" charset="0"/>
              </a:rPr>
              <a:t>mendengarkan</a:t>
            </a:r>
            <a:r>
              <a:rPr lang="id-ID" sz="2000" dirty="0" smtClean="0">
                <a:latin typeface="Garamond" pitchFamily="18" charset="0"/>
              </a:rPr>
              <a:t>.</a:t>
            </a:r>
            <a:endParaRPr lang="id-ID" sz="2000" dirty="0">
              <a:latin typeface="Garamond" pitchFamily="18" charset="0"/>
            </a:endParaRPr>
          </a:p>
          <a:p>
            <a:r>
              <a:rPr lang="sv-SE" sz="2000" dirty="0">
                <a:latin typeface="Garamond" pitchFamily="18" charset="0"/>
              </a:rPr>
              <a:t>c. </a:t>
            </a:r>
            <a:r>
              <a:rPr lang="sv-SE" sz="2000" b="1" i="1" dirty="0">
                <a:latin typeface="Garamond" pitchFamily="18" charset="0"/>
              </a:rPr>
              <a:t>Sentuhan </a:t>
            </a:r>
            <a:endParaRPr lang="sv-SE" sz="2000" b="1" i="1" dirty="0" smtClean="0">
              <a:latin typeface="Garamond" pitchFamily="18" charset="0"/>
            </a:endParaRPr>
          </a:p>
          <a:p>
            <a:r>
              <a:rPr lang="id-ID" sz="2000" dirty="0" smtClean="0">
                <a:latin typeface="Garamond" pitchFamily="18" charset="0"/>
              </a:rPr>
              <a:t>Beberapa </a:t>
            </a:r>
            <a:r>
              <a:rPr lang="id-ID" sz="2000" dirty="0">
                <a:latin typeface="Garamond" pitchFamily="18" charset="0"/>
              </a:rPr>
              <a:t>pesan seperti perhatian </a:t>
            </a:r>
            <a:r>
              <a:rPr lang="id-ID" sz="2000" dirty="0" smtClean="0">
                <a:latin typeface="Garamond" pitchFamily="18" charset="0"/>
              </a:rPr>
              <a:t>yang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id-ID" sz="2000" dirty="0" smtClean="0">
                <a:latin typeface="Garamond" pitchFamily="18" charset="0"/>
              </a:rPr>
              <a:t>sungguh-sungguh</a:t>
            </a:r>
            <a:r>
              <a:rPr lang="id-ID" sz="2000" dirty="0">
                <a:latin typeface="Garamond" pitchFamily="18" charset="0"/>
              </a:rPr>
              <a:t>, dukungan emosional, kasih sayang atau simpati dapat </a:t>
            </a:r>
            <a:r>
              <a:rPr lang="id-ID" sz="2000" dirty="0" smtClean="0">
                <a:latin typeface="Garamond" pitchFamily="18" charset="0"/>
              </a:rPr>
              <a:t>dilakukan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id-ID" sz="2000" dirty="0" smtClean="0">
                <a:latin typeface="Garamond" pitchFamily="18" charset="0"/>
              </a:rPr>
              <a:t>melalui </a:t>
            </a:r>
            <a:r>
              <a:rPr lang="id-ID" sz="2000" dirty="0">
                <a:latin typeface="Garamond" pitchFamily="18" charset="0"/>
              </a:rPr>
              <a:t>sentuhan.</a:t>
            </a:r>
          </a:p>
          <a:p>
            <a:r>
              <a:rPr lang="id-ID" sz="2000" dirty="0">
                <a:latin typeface="Garamond" pitchFamily="18" charset="0"/>
              </a:rPr>
              <a:t>d. </a:t>
            </a:r>
            <a:r>
              <a:rPr lang="id-ID" sz="2000" b="1" i="1" dirty="0">
                <a:latin typeface="Garamond" pitchFamily="18" charset="0"/>
              </a:rPr>
              <a:t>Postur tubuh dan gaya berjalan. </a:t>
            </a:r>
            <a:r>
              <a:rPr lang="id-ID" sz="2000" dirty="0">
                <a:latin typeface="Garamond" pitchFamily="18" charset="0"/>
              </a:rPr>
              <a:t>Cara seseorang berjalan, duduk, berdiri </a:t>
            </a:r>
            <a:r>
              <a:rPr lang="id-ID" sz="2000" dirty="0" smtClean="0">
                <a:latin typeface="Garamond" pitchFamily="18" charset="0"/>
              </a:rPr>
              <a:t>dan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id-ID" sz="2000" dirty="0" smtClean="0">
                <a:latin typeface="Garamond" pitchFamily="18" charset="0"/>
              </a:rPr>
              <a:t>bergerak </a:t>
            </a:r>
            <a:r>
              <a:rPr lang="id-ID" sz="2000" dirty="0">
                <a:latin typeface="Garamond" pitchFamily="18" charset="0"/>
              </a:rPr>
              <a:t>memperlihatkan ekspresi dirinya. </a:t>
            </a:r>
            <a:endParaRPr lang="nn-NO" sz="2000" dirty="0">
              <a:latin typeface="Garamond" pitchFamily="18" charset="0"/>
            </a:endParaRPr>
          </a:p>
          <a:p>
            <a:r>
              <a:rPr lang="id-ID" sz="2000" dirty="0">
                <a:latin typeface="Garamond" pitchFamily="18" charset="0"/>
              </a:rPr>
              <a:t>e. </a:t>
            </a:r>
            <a:r>
              <a:rPr lang="id-ID" sz="2000" b="1" i="1" dirty="0">
                <a:latin typeface="Garamond" pitchFamily="18" charset="0"/>
              </a:rPr>
              <a:t>Sound (Suara). </a:t>
            </a:r>
            <a:r>
              <a:rPr lang="id-ID" sz="2000" dirty="0">
                <a:latin typeface="Garamond" pitchFamily="18" charset="0"/>
              </a:rPr>
              <a:t>Rintihan, menarik napas panjang, tangisan juga salah satu </a:t>
            </a:r>
            <a:r>
              <a:rPr lang="id-ID" sz="2000" dirty="0" smtClean="0">
                <a:latin typeface="Garamond" pitchFamily="18" charset="0"/>
              </a:rPr>
              <a:t>ungkapan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sv-SE" sz="2000" dirty="0" smtClean="0">
                <a:latin typeface="Garamond" pitchFamily="18" charset="0"/>
              </a:rPr>
              <a:t>perasaan </a:t>
            </a:r>
            <a:r>
              <a:rPr lang="sv-SE" sz="2000" dirty="0">
                <a:latin typeface="Garamond" pitchFamily="18" charset="0"/>
              </a:rPr>
              <a:t>dan pikiran seseorang yang dapat dijadikan komunikasi. </a:t>
            </a:r>
            <a:endParaRPr lang="id-ID" sz="2000" dirty="0">
              <a:latin typeface="Garamond" pitchFamily="18" charset="0"/>
            </a:endParaRPr>
          </a:p>
          <a:p>
            <a:r>
              <a:rPr lang="id-ID" sz="2000" dirty="0">
                <a:latin typeface="Garamond" pitchFamily="18" charset="0"/>
              </a:rPr>
              <a:t>f. </a:t>
            </a:r>
            <a:r>
              <a:rPr lang="id-ID" sz="2000" b="1" i="1" dirty="0">
                <a:latin typeface="Garamond" pitchFamily="18" charset="0"/>
              </a:rPr>
              <a:t>Gerak </a:t>
            </a:r>
            <a:r>
              <a:rPr lang="id-ID" sz="2000" b="1" i="1" dirty="0" smtClean="0">
                <a:latin typeface="Garamond" pitchFamily="18" charset="0"/>
              </a:rPr>
              <a:t>isyarat</a:t>
            </a:r>
            <a:r>
              <a:rPr lang="en-US" sz="2000" b="1" i="1" dirty="0" smtClean="0">
                <a:latin typeface="Garamond" pitchFamily="18" charset="0"/>
              </a:rPr>
              <a:t>,</a:t>
            </a:r>
            <a:r>
              <a:rPr lang="id-ID" sz="2000" b="1" i="1" dirty="0" smtClean="0">
                <a:latin typeface="Garamond" pitchFamily="18" charset="0"/>
              </a:rPr>
              <a:t> </a:t>
            </a:r>
            <a:r>
              <a:rPr lang="id-ID" sz="2000" dirty="0">
                <a:latin typeface="Garamond" pitchFamily="18" charset="0"/>
              </a:rPr>
              <a:t>adalah hal yang dapat mempertegas pembicaraan . </a:t>
            </a:r>
            <a:r>
              <a:rPr lang="id-ID" sz="2000" dirty="0" smtClean="0">
                <a:latin typeface="Garamond" pitchFamily="18" charset="0"/>
              </a:rPr>
              <a:t>Menggunakan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id-ID" sz="2000" dirty="0" smtClean="0">
                <a:latin typeface="Garamond" pitchFamily="18" charset="0"/>
              </a:rPr>
              <a:t>isyarat </a:t>
            </a:r>
            <a:r>
              <a:rPr lang="id-ID" sz="2000" dirty="0">
                <a:latin typeface="Garamond" pitchFamily="18" charset="0"/>
              </a:rPr>
              <a:t>sebagai bagian total dari komunikasi seperti mengetukan kaki </a:t>
            </a:r>
            <a:r>
              <a:rPr lang="id-ID" sz="2000" dirty="0" smtClean="0">
                <a:latin typeface="Garamond" pitchFamily="18" charset="0"/>
              </a:rPr>
              <a:t>atau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tangan</a:t>
            </a:r>
            <a:r>
              <a:rPr lang="en-US" sz="2000" dirty="0" smtClean="0">
                <a:latin typeface="Garamond" pitchFamily="18" charset="0"/>
              </a:rPr>
              <a:t>.</a:t>
            </a:r>
            <a:endParaRPr lang="id-ID" sz="20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latin typeface="Garamond" pitchFamily="18" charset="0"/>
              </a:rPr>
              <a:t>5 </a:t>
            </a:r>
            <a:r>
              <a:rPr lang="en-US" sz="3600" b="1" dirty="0" err="1" smtClean="0">
                <a:latin typeface="Garamond" pitchFamily="18" charset="0"/>
              </a:rPr>
              <a:t>Kaidah</a:t>
            </a:r>
            <a:r>
              <a:rPr lang="en-US" sz="3600" b="1" dirty="0" smtClean="0">
                <a:latin typeface="Garamond" pitchFamily="18" charset="0"/>
              </a:rPr>
              <a:t> </a:t>
            </a:r>
            <a:r>
              <a:rPr lang="id-ID" sz="3600" b="1" dirty="0" smtClean="0">
                <a:latin typeface="Garamond" pitchFamily="18" charset="0"/>
              </a:rPr>
              <a:t>Komunikasi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285720" y="1310706"/>
            <a:ext cx="842962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Telah dikenal 5 (lima) Kaidah Komunikasi efektif (</a:t>
            </a:r>
            <a:r>
              <a:rPr lang="id-ID" sz="2400" i="1" dirty="0">
                <a:latin typeface="Garamond" pitchFamily="18" charset="0"/>
              </a:rPr>
              <a:t>The 5 Inevitable Laws of </a:t>
            </a:r>
            <a:r>
              <a:rPr lang="id-ID" sz="2400" i="1" dirty="0" smtClean="0">
                <a:latin typeface="Garamond" pitchFamily="18" charset="0"/>
              </a:rPr>
              <a:t>Efffective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i="1" dirty="0" smtClean="0">
                <a:latin typeface="Garamond" pitchFamily="18" charset="0"/>
              </a:rPr>
              <a:t>Communication</a:t>
            </a:r>
            <a:r>
              <a:rPr lang="id-ID" sz="2400" i="1" dirty="0">
                <a:latin typeface="Garamond" pitchFamily="18" charset="0"/>
              </a:rPr>
              <a:t>), </a:t>
            </a:r>
            <a:r>
              <a:rPr lang="id-ID" sz="2400" dirty="0">
                <a:latin typeface="Garamond" pitchFamily="18" charset="0"/>
              </a:rPr>
              <a:t>dirangkum dalam satu kata yang mencerminkan esensi dari komunikasi </a:t>
            </a:r>
            <a:r>
              <a:rPr lang="id-ID" sz="2400" dirty="0" smtClean="0">
                <a:latin typeface="Garamond" pitchFamily="18" charset="0"/>
              </a:rPr>
              <a:t>itu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sendiri</a:t>
            </a:r>
            <a:r>
              <a:rPr lang="id-ID" sz="2400" dirty="0">
                <a:latin typeface="Garamond" pitchFamily="18" charset="0"/>
              </a:rPr>
              <a:t>, yaitu </a:t>
            </a:r>
            <a:r>
              <a:rPr lang="id-ID" sz="2400" b="1" dirty="0">
                <a:latin typeface="Garamond" pitchFamily="18" charset="0"/>
              </a:rPr>
              <a:t>REACH (</a:t>
            </a:r>
            <a:r>
              <a:rPr lang="id-ID" sz="2400" b="1" i="1" dirty="0">
                <a:latin typeface="Garamond" pitchFamily="18" charset="0"/>
              </a:rPr>
              <a:t>Respect, Empathy, Audible, Clarity, dan Humble</a:t>
            </a:r>
            <a:r>
              <a:rPr lang="id-ID" sz="2400" b="1" i="1" dirty="0" smtClean="0">
                <a:latin typeface="Garamond" pitchFamily="18" charset="0"/>
              </a:rPr>
              <a:t>)</a:t>
            </a:r>
            <a:r>
              <a:rPr lang="en-US" sz="2400" b="1" i="1" dirty="0" smtClean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b="1" i="1" dirty="0" smtClean="0">
                <a:latin typeface="Garamond" pitchFamily="18" charset="0"/>
              </a:rPr>
              <a:t>Reach </a:t>
            </a:r>
            <a:r>
              <a:rPr lang="id-ID" sz="2400" dirty="0" smtClean="0">
                <a:latin typeface="Garamond" pitchFamily="18" charset="0"/>
              </a:rPr>
              <a:t>berarti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merengkuh </a:t>
            </a:r>
            <a:r>
              <a:rPr lang="id-ID" sz="2400" dirty="0">
                <a:latin typeface="Garamond" pitchFamily="18" charset="0"/>
              </a:rPr>
              <a:t>atau meraih. Ada keyakinan bahwa komunikasi itu pada dasarnya adalah </a:t>
            </a:r>
            <a:r>
              <a:rPr lang="id-ID" sz="2400" dirty="0" smtClean="0">
                <a:latin typeface="Garamond" pitchFamily="18" charset="0"/>
              </a:rPr>
              <a:t>upaya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fi-FI" sz="2400" dirty="0" smtClean="0">
                <a:latin typeface="Garamond" pitchFamily="18" charset="0"/>
              </a:rPr>
              <a:t>bagaimana </a:t>
            </a:r>
            <a:r>
              <a:rPr lang="fi-FI" sz="2400" dirty="0">
                <a:latin typeface="Garamond" pitchFamily="18" charset="0"/>
              </a:rPr>
              <a:t>meraih perhatian, cinta kasih, minat, kepedulian, simpati, tanggapan, </a:t>
            </a:r>
            <a:r>
              <a:rPr lang="fi-FI" sz="2400" dirty="0" smtClean="0">
                <a:latin typeface="Garamond" pitchFamily="18" charset="0"/>
              </a:rPr>
              <a:t>maupun </a:t>
            </a:r>
            <a:r>
              <a:rPr lang="fr-FR" sz="2400" dirty="0" err="1" smtClean="0">
                <a:latin typeface="Garamond" pitchFamily="18" charset="0"/>
              </a:rPr>
              <a:t>respon</a:t>
            </a:r>
            <a:r>
              <a:rPr lang="fr-FR" sz="2400" dirty="0" smtClean="0">
                <a:latin typeface="Garamond" pitchFamily="18" charset="0"/>
              </a:rPr>
              <a:t> </a:t>
            </a:r>
            <a:r>
              <a:rPr lang="fr-FR" sz="2400" dirty="0">
                <a:latin typeface="Garamond" pitchFamily="18" charset="0"/>
              </a:rPr>
              <a:t>positif dari orang </a:t>
            </a:r>
            <a:r>
              <a:rPr lang="fr-FR" sz="2400" dirty="0" err="1">
                <a:latin typeface="Garamond" pitchFamily="18" charset="0"/>
              </a:rPr>
              <a:t>lain</a:t>
            </a:r>
            <a:r>
              <a:rPr lang="fr-FR" sz="2400" dirty="0">
                <a:latin typeface="Garamond" pitchFamily="18" charset="0"/>
              </a:rPr>
              <a:t>.</a:t>
            </a:r>
            <a:endParaRPr lang="id-ID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28572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latin typeface="Garamond" pitchFamily="18" charset="0"/>
              </a:rPr>
              <a:t>5 </a:t>
            </a:r>
            <a:r>
              <a:rPr lang="en-US" sz="3600" b="1" dirty="0" err="1" smtClean="0">
                <a:latin typeface="Garamond" pitchFamily="18" charset="0"/>
              </a:rPr>
              <a:t>Kaidah</a:t>
            </a:r>
            <a:r>
              <a:rPr lang="en-US" sz="3600" b="1" dirty="0" smtClean="0">
                <a:latin typeface="Garamond" pitchFamily="18" charset="0"/>
              </a:rPr>
              <a:t> </a:t>
            </a:r>
            <a:r>
              <a:rPr lang="id-ID" sz="3600" b="1" dirty="0" smtClean="0">
                <a:latin typeface="Garamond" pitchFamily="18" charset="0"/>
              </a:rPr>
              <a:t>Komunikasi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285720" y="1071546"/>
            <a:ext cx="84296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latin typeface="Garamond" pitchFamily="18" charset="0"/>
              </a:rPr>
              <a:t>1. </a:t>
            </a:r>
            <a:r>
              <a:rPr lang="id-ID" sz="2400" b="1" i="1" dirty="0" smtClean="0">
                <a:latin typeface="Garamond" pitchFamily="18" charset="0"/>
              </a:rPr>
              <a:t>Respect</a:t>
            </a:r>
            <a:endParaRPr lang="id-ID" sz="2400" b="1" i="1" dirty="0">
              <a:latin typeface="Garamond" pitchFamily="18" charset="0"/>
            </a:endParaRPr>
          </a:p>
          <a:p>
            <a:r>
              <a:rPr lang="id-ID" sz="2400" dirty="0">
                <a:latin typeface="Garamond" pitchFamily="18" charset="0"/>
              </a:rPr>
              <a:t>Kaidah </a:t>
            </a:r>
            <a:r>
              <a:rPr lang="id-ID" sz="2400" dirty="0" smtClean="0">
                <a:latin typeface="Garamond" pitchFamily="18" charset="0"/>
              </a:rPr>
              <a:t>pertama </a:t>
            </a:r>
            <a:r>
              <a:rPr lang="id-ID" sz="2400" dirty="0">
                <a:latin typeface="Garamond" pitchFamily="18" charset="0"/>
              </a:rPr>
              <a:t>khususnya dalam berbicara </a:t>
            </a:r>
            <a:r>
              <a:rPr lang="id-ID" sz="2400" dirty="0" smtClean="0">
                <a:latin typeface="Garamond" pitchFamily="18" charset="0"/>
              </a:rPr>
              <a:t>di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depan </a:t>
            </a:r>
            <a:r>
              <a:rPr lang="id-ID" sz="2400" dirty="0">
                <a:latin typeface="Garamond" pitchFamily="18" charset="0"/>
              </a:rPr>
              <a:t>publik adalah sikap hormat dan sikap menghargai terhadap khalayak atau hadirin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Hal </a:t>
            </a:r>
            <a:r>
              <a:rPr lang="sv-SE" sz="2400" dirty="0">
                <a:latin typeface="Garamond" pitchFamily="18" charset="0"/>
              </a:rPr>
              <a:t>ini merupakan kaidah pertama dalam berkomunikasi dengan orang lain, </a:t>
            </a:r>
            <a:r>
              <a:rPr lang="sv-SE" sz="2400" dirty="0" smtClean="0">
                <a:latin typeface="Garamond" pitchFamily="18" charset="0"/>
              </a:rPr>
              <a:t>termasuk </a:t>
            </a:r>
            <a:r>
              <a:rPr lang="id-ID" sz="2400" dirty="0" smtClean="0">
                <a:latin typeface="Garamond" pitchFamily="18" charset="0"/>
              </a:rPr>
              <a:t>berbicara </a:t>
            </a:r>
            <a:r>
              <a:rPr lang="id-ID" sz="2400" dirty="0">
                <a:latin typeface="Garamond" pitchFamily="18" charset="0"/>
              </a:rPr>
              <a:t>di depan publik. Pembicara atau </a:t>
            </a:r>
            <a:r>
              <a:rPr lang="id-ID" sz="2400" i="1" dirty="0">
                <a:latin typeface="Garamond" pitchFamily="18" charset="0"/>
              </a:rPr>
              <a:t>presenter harus memiliki sikap (attitude</a:t>
            </a:r>
            <a:r>
              <a:rPr lang="id-ID" sz="2400" i="1" dirty="0" smtClean="0">
                <a:latin typeface="Garamond" pitchFamily="18" charset="0"/>
              </a:rPr>
              <a:t>)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menghormati </a:t>
            </a:r>
            <a:r>
              <a:rPr lang="id-ID" sz="2400" dirty="0">
                <a:latin typeface="Garamond" pitchFamily="18" charset="0"/>
              </a:rPr>
              <a:t>dan menghargai hadirin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id-ID" sz="2400" i="1" dirty="0">
                <a:latin typeface="Garamond" pitchFamily="18" charset="0"/>
              </a:rPr>
              <a:t> </a:t>
            </a:r>
            <a:endParaRPr lang="en-US" sz="2400" i="1" dirty="0" smtClean="0">
              <a:latin typeface="Garamond" pitchFamily="18" charset="0"/>
            </a:endParaRPr>
          </a:p>
          <a:p>
            <a:r>
              <a:rPr lang="en-US" sz="2400" b="1" i="1" dirty="0" smtClean="0">
                <a:latin typeface="Garamond" pitchFamily="18" charset="0"/>
              </a:rPr>
              <a:t>2. </a:t>
            </a:r>
            <a:r>
              <a:rPr lang="id-ID" sz="2400" b="1" i="1" dirty="0" smtClean="0">
                <a:latin typeface="Garamond" pitchFamily="18" charset="0"/>
              </a:rPr>
              <a:t>Empathy</a:t>
            </a:r>
            <a:r>
              <a:rPr lang="en-US" sz="2400" b="1" i="1" dirty="0" smtClean="0">
                <a:latin typeface="Garamond" pitchFamily="18" charset="0"/>
              </a:rPr>
              <a:t> </a:t>
            </a:r>
          </a:p>
          <a:p>
            <a:r>
              <a:rPr lang="en-US" sz="2400" dirty="0" smtClean="0">
                <a:latin typeface="Garamond" pitchFamily="18" charset="0"/>
              </a:rPr>
              <a:t>Y</a:t>
            </a:r>
            <a:r>
              <a:rPr lang="id-ID" sz="2400" dirty="0" smtClean="0">
                <a:latin typeface="Garamond" pitchFamily="18" charset="0"/>
              </a:rPr>
              <a:t>aitu </a:t>
            </a:r>
            <a:r>
              <a:rPr lang="id-ID" sz="2400" dirty="0">
                <a:latin typeface="Garamond" pitchFamily="18" charset="0"/>
              </a:rPr>
              <a:t>kemampuan untuk menempatkan diri </a:t>
            </a:r>
            <a:r>
              <a:rPr lang="id-ID" sz="2400" dirty="0" smtClean="0">
                <a:latin typeface="Garamond" pitchFamily="18" charset="0"/>
              </a:rPr>
              <a:t>pada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situasi </a:t>
            </a:r>
            <a:r>
              <a:rPr lang="id-ID" sz="2400" dirty="0">
                <a:latin typeface="Garamond" pitchFamily="18" charset="0"/>
              </a:rPr>
              <a:t>atau kondisi yang dihadapi oleh orang lain. Rasa empati akan memberi 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kemampuan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untuk </a:t>
            </a:r>
            <a:r>
              <a:rPr lang="id-ID" sz="2400" dirty="0">
                <a:latin typeface="Garamond" pitchFamily="18" charset="0"/>
              </a:rPr>
              <a:t>dapat menyampaikan pesan (</a:t>
            </a:r>
            <a:r>
              <a:rPr lang="id-ID" sz="2400" i="1" dirty="0">
                <a:latin typeface="Garamond" pitchFamily="18" charset="0"/>
              </a:rPr>
              <a:t>message) dengan cara dan sikap yang </a:t>
            </a:r>
            <a:r>
              <a:rPr lang="id-ID" sz="2400" i="1" dirty="0" smtClean="0">
                <a:latin typeface="Garamond" pitchFamily="18" charset="0"/>
              </a:rPr>
              <a:t>akan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memudahkan </a:t>
            </a:r>
            <a:r>
              <a:rPr lang="id-ID" sz="2400" dirty="0">
                <a:latin typeface="Garamond" pitchFamily="18" charset="0"/>
              </a:rPr>
              <a:t>penerima pesan (</a:t>
            </a:r>
            <a:r>
              <a:rPr lang="id-ID" sz="2400" i="1" dirty="0">
                <a:latin typeface="Garamond" pitchFamily="18" charset="0"/>
              </a:rPr>
              <a:t>receiver) menerimanya. </a:t>
            </a:r>
            <a:endParaRPr lang="id-ID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28572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latin typeface="Garamond" pitchFamily="18" charset="0"/>
              </a:rPr>
              <a:t>5 </a:t>
            </a:r>
            <a:r>
              <a:rPr lang="en-US" sz="3600" b="1" dirty="0" err="1" smtClean="0">
                <a:latin typeface="Garamond" pitchFamily="18" charset="0"/>
              </a:rPr>
              <a:t>Kaidah</a:t>
            </a:r>
            <a:r>
              <a:rPr lang="en-US" sz="3600" b="1" dirty="0" smtClean="0">
                <a:latin typeface="Garamond" pitchFamily="18" charset="0"/>
              </a:rPr>
              <a:t> </a:t>
            </a:r>
            <a:r>
              <a:rPr lang="id-ID" sz="3600" b="1" dirty="0" smtClean="0">
                <a:latin typeface="Garamond" pitchFamily="18" charset="0"/>
              </a:rPr>
              <a:t>Komunikasi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285720" y="1190701"/>
            <a:ext cx="84296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latin typeface="Garamond" pitchFamily="18" charset="0"/>
              </a:rPr>
              <a:t>3. </a:t>
            </a:r>
            <a:r>
              <a:rPr lang="id-ID" sz="2400" b="1" i="1" dirty="0" smtClean="0">
                <a:latin typeface="Garamond" pitchFamily="18" charset="0"/>
              </a:rPr>
              <a:t>Audible</a:t>
            </a:r>
            <a:endParaRPr lang="id-ID" sz="2400" b="1" i="1" dirty="0">
              <a:latin typeface="Garamond" pitchFamily="18" charset="0"/>
            </a:endParaRPr>
          </a:p>
          <a:p>
            <a:r>
              <a:rPr lang="id-ID" sz="2400" dirty="0">
                <a:latin typeface="Garamond" pitchFamily="18" charset="0"/>
              </a:rPr>
              <a:t>Kaidah ketiga adalah </a:t>
            </a:r>
            <a:r>
              <a:rPr lang="id-ID" sz="2400" i="1" dirty="0">
                <a:latin typeface="Garamond" pitchFamily="18" charset="0"/>
              </a:rPr>
              <a:t>audible, </a:t>
            </a:r>
            <a:r>
              <a:rPr lang="id-ID" sz="2400" dirty="0">
                <a:latin typeface="Garamond" pitchFamily="18" charset="0"/>
              </a:rPr>
              <a:t>yaitu dapat didengarkan atau dimengerti dengan baik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Audible </a:t>
            </a:r>
            <a:r>
              <a:rPr lang="id-ID" sz="2400" dirty="0">
                <a:latin typeface="Garamond" pitchFamily="18" charset="0"/>
              </a:rPr>
              <a:t>dalam hal ini berarti pesan yang disampaikan dapat diterima oleh penerima pesan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Kaidah </a:t>
            </a:r>
            <a:r>
              <a:rPr lang="id-ID" sz="2400" dirty="0">
                <a:latin typeface="Garamond" pitchFamily="18" charset="0"/>
              </a:rPr>
              <a:t>ini mengatakan bahwa pesan harus disampaikan melalui medium atau </a:t>
            </a:r>
            <a:r>
              <a:rPr lang="id-ID" sz="2400" i="1" dirty="0" smtClean="0">
                <a:latin typeface="Garamond" pitchFamily="18" charset="0"/>
              </a:rPr>
              <a:t>delivery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i="1" dirty="0" smtClean="0">
                <a:latin typeface="Garamond" pitchFamily="18" charset="0"/>
              </a:rPr>
              <a:t>channel</a:t>
            </a:r>
            <a:r>
              <a:rPr lang="id-ID" sz="2400" i="1" dirty="0">
                <a:latin typeface="Garamond" pitchFamily="18" charset="0"/>
              </a:rPr>
              <a:t>, </a:t>
            </a:r>
            <a:r>
              <a:rPr lang="id-ID" sz="2400" dirty="0">
                <a:latin typeface="Garamond" pitchFamily="18" charset="0"/>
              </a:rPr>
              <a:t>sedemikian dapat diterima dengan baik oleh penerima pesan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id-ID" sz="2400" dirty="0">
                <a:latin typeface="Garamond" pitchFamily="18" charset="0"/>
              </a:rPr>
              <a:t> </a:t>
            </a:r>
            <a:endParaRPr lang="en-US" sz="2400" dirty="0" smtClean="0">
              <a:latin typeface="Garamond" pitchFamily="18" charset="0"/>
            </a:endParaRPr>
          </a:p>
          <a:p>
            <a:r>
              <a:rPr lang="en-US" sz="2400" b="1" i="1" dirty="0" smtClean="0">
                <a:latin typeface="Garamond" pitchFamily="18" charset="0"/>
              </a:rPr>
              <a:t>4. </a:t>
            </a:r>
            <a:r>
              <a:rPr lang="id-ID" sz="2400" b="1" i="1" dirty="0" smtClean="0">
                <a:latin typeface="Garamond" pitchFamily="18" charset="0"/>
              </a:rPr>
              <a:t>Clarity</a:t>
            </a:r>
            <a:endParaRPr lang="id-ID" sz="2400" b="1" i="1" dirty="0">
              <a:latin typeface="Garamond" pitchFamily="18" charset="0"/>
            </a:endParaRPr>
          </a:p>
          <a:p>
            <a:r>
              <a:rPr lang="id-ID" sz="2400" dirty="0">
                <a:latin typeface="Garamond" pitchFamily="18" charset="0"/>
              </a:rPr>
              <a:t>Kaidah keempat adalah kejelasan dari pesan yang disampaikan (</a:t>
            </a:r>
            <a:r>
              <a:rPr lang="id-ID" sz="2400" i="1" dirty="0">
                <a:latin typeface="Garamond" pitchFamily="18" charset="0"/>
              </a:rPr>
              <a:t>clarity). </a:t>
            </a:r>
            <a:r>
              <a:rPr lang="id-ID" sz="2400" dirty="0">
                <a:latin typeface="Garamond" pitchFamily="18" charset="0"/>
              </a:rPr>
              <a:t>Selain </a:t>
            </a:r>
            <a:r>
              <a:rPr lang="id-ID" sz="2400" dirty="0" smtClean="0">
                <a:latin typeface="Garamond" pitchFamily="18" charset="0"/>
              </a:rPr>
              <a:t>bahwa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pesan </a:t>
            </a:r>
            <a:r>
              <a:rPr lang="id-ID" sz="2400" dirty="0">
                <a:latin typeface="Garamond" pitchFamily="18" charset="0"/>
              </a:rPr>
              <a:t>harus dapat diterima dengan baik, maka kaidah keempat yang terkait dengan </a:t>
            </a:r>
            <a:r>
              <a:rPr lang="id-ID" sz="2400" dirty="0" smtClean="0">
                <a:latin typeface="Garamond" pitchFamily="18" charset="0"/>
              </a:rPr>
              <a:t>itu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adalah </a:t>
            </a:r>
            <a:r>
              <a:rPr lang="id-ID" sz="2400" dirty="0">
                <a:latin typeface="Garamond" pitchFamily="18" charset="0"/>
              </a:rPr>
              <a:t>kejelasan dari pesan itu sendiri, sehingga tidak menimbulkan multi interpretasi atau</a:t>
            </a:r>
          </a:p>
          <a:p>
            <a:r>
              <a:rPr lang="id-ID" sz="2400" dirty="0">
                <a:latin typeface="Garamond" pitchFamily="18" charset="0"/>
              </a:rPr>
              <a:t>berbagai penafsiran yang berlainan.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28572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latin typeface="Garamond" pitchFamily="18" charset="0"/>
              </a:rPr>
              <a:t>5 </a:t>
            </a:r>
            <a:r>
              <a:rPr lang="en-US" sz="3600" b="1" dirty="0" err="1" smtClean="0">
                <a:latin typeface="Garamond" pitchFamily="18" charset="0"/>
              </a:rPr>
              <a:t>Kaidah</a:t>
            </a:r>
            <a:r>
              <a:rPr lang="en-US" sz="3600" b="1" dirty="0" smtClean="0">
                <a:latin typeface="Garamond" pitchFamily="18" charset="0"/>
              </a:rPr>
              <a:t> </a:t>
            </a:r>
            <a:r>
              <a:rPr lang="id-ID" sz="3600" b="1" dirty="0" smtClean="0">
                <a:latin typeface="Garamond" pitchFamily="18" charset="0"/>
              </a:rPr>
              <a:t>Komunikasi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214282" y="1262139"/>
            <a:ext cx="878684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latin typeface="Garamond" pitchFamily="18" charset="0"/>
              </a:rPr>
              <a:t>5. </a:t>
            </a:r>
            <a:r>
              <a:rPr lang="id-ID" sz="2400" b="1" i="1" dirty="0" smtClean="0">
                <a:latin typeface="Garamond" pitchFamily="18" charset="0"/>
              </a:rPr>
              <a:t>Humble</a:t>
            </a:r>
            <a:endParaRPr lang="id-ID" sz="2400" b="1" i="1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Kaidah kelima dalam komunikasi yang efektif adalah sikap rendah hati.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Sikap ini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merupakan </a:t>
            </a:r>
            <a:r>
              <a:rPr lang="id-ID" sz="2400" dirty="0">
                <a:latin typeface="Garamond" pitchFamily="18" charset="0"/>
              </a:rPr>
              <a:t>unsur yang terkait dengan hukum pertama untuk membangun rasa </a:t>
            </a:r>
            <a:r>
              <a:rPr lang="id-ID" sz="2400" dirty="0" smtClean="0">
                <a:latin typeface="Garamond" pitchFamily="18" charset="0"/>
              </a:rPr>
              <a:t>menghargai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orang </a:t>
            </a:r>
            <a:r>
              <a:rPr lang="id-ID" sz="2400" dirty="0">
                <a:latin typeface="Garamond" pitchFamily="18" charset="0"/>
              </a:rPr>
              <a:t>lain, biasanya didasari oleh sikap rendah hati yang dimiliki.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Kerendahan </a:t>
            </a:r>
            <a:r>
              <a:rPr lang="id-ID" sz="2400" dirty="0">
                <a:latin typeface="Garamond" pitchFamily="18" charset="0"/>
              </a:rPr>
              <a:t>hati </a:t>
            </a:r>
            <a:r>
              <a:rPr lang="id-ID" sz="2400" dirty="0" smtClean="0">
                <a:latin typeface="Garamond" pitchFamily="18" charset="0"/>
              </a:rPr>
              <a:t>juga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berarti </a:t>
            </a:r>
            <a:r>
              <a:rPr lang="id-ID" sz="2400" dirty="0">
                <a:latin typeface="Garamond" pitchFamily="18" charset="0"/>
              </a:rPr>
              <a:t>tidak sombong dan menganggap diri penting ketika berbicara di depan publik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en-US" sz="2400" dirty="0" smtClean="0">
                <a:latin typeface="Garamond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 err="1" smtClean="0">
                <a:latin typeface="Garamond" pitchFamily="18" charset="0"/>
              </a:rPr>
              <a:t>Justru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dengan </a:t>
            </a:r>
            <a:r>
              <a:rPr lang="id-ID" sz="2400" dirty="0">
                <a:latin typeface="Garamond" pitchFamily="18" charset="0"/>
              </a:rPr>
              <a:t>kerendahan hatilah, pembicara atau presenter dapat menangkap perhatian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respon </a:t>
            </a:r>
            <a:r>
              <a:rPr lang="id-ID" sz="2400" dirty="0">
                <a:latin typeface="Garamond" pitchFamily="18" charset="0"/>
              </a:rPr>
              <a:t>positif dari publik </a:t>
            </a:r>
            <a:r>
              <a:rPr lang="id-ID" sz="2400" dirty="0" smtClean="0">
                <a:latin typeface="Garamond" pitchFamily="18" charset="0"/>
              </a:rPr>
              <a:t>pendengarnya</a:t>
            </a:r>
            <a:r>
              <a:rPr lang="id-ID" sz="2400" dirty="0">
                <a:latin typeface="Garamond" pitchFamily="18" charset="0"/>
              </a:rPr>
              <a:t>. Kelima hukum komunikasi tersebut sangat </a:t>
            </a:r>
            <a:r>
              <a:rPr lang="id-ID" sz="2400" dirty="0" smtClean="0">
                <a:latin typeface="Garamond" pitchFamily="18" charset="0"/>
              </a:rPr>
              <a:t>penting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untuk </a:t>
            </a:r>
            <a:r>
              <a:rPr lang="id-ID" sz="2400" dirty="0">
                <a:latin typeface="Garamond" pitchFamily="18" charset="0"/>
              </a:rPr>
              <a:t>menjadi dasar dalam melakukan pembicaraan di depan publik.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08FF52E-9992-4B8F-A2ED-39CB0C053BED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571500" y="2143125"/>
            <a:ext cx="7929563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adley Hand ITC" pitchFamily="66" charset="0"/>
              </a:rPr>
              <a:t>SEKIAN</a:t>
            </a:r>
          </a:p>
          <a:p>
            <a:pPr algn="ctr">
              <a:defRPr/>
            </a:pPr>
            <a:r>
              <a:rPr lang="en-US" sz="48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adley Hand ITC" pitchFamily="66" charset="0"/>
              </a:rPr>
              <a:t>THANKS PERHATIANNYA</a:t>
            </a:r>
            <a:endParaRPr lang="en-US" sz="48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2F79065-E4DE-44B1-8C5E-28DB06D5C6C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571500"/>
            <a:ext cx="756126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Pengertian</a:t>
            </a:r>
            <a:r>
              <a:rPr lang="en-US" sz="4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Komunikasi</a:t>
            </a:r>
            <a:endParaRPr lang="en-US" sz="44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500034" y="1774346"/>
            <a:ext cx="821531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Kata atau istilah komunikasi (dari bahasa Inggris </a:t>
            </a:r>
            <a:r>
              <a:rPr lang="id-ID" sz="2400" i="1" dirty="0" smtClean="0">
                <a:latin typeface="Garamond" pitchFamily="18" charset="0"/>
              </a:rPr>
              <a:t>communication</a:t>
            </a:r>
            <a:r>
              <a:rPr lang="id-ID" sz="2400" i="1" dirty="0">
                <a:latin typeface="Garamond" pitchFamily="18" charset="0"/>
              </a:rPr>
              <a:t>”), secara </a:t>
            </a:r>
            <a:r>
              <a:rPr lang="id-ID" sz="2400" i="1" dirty="0" smtClean="0">
                <a:latin typeface="Garamond" pitchFamily="18" charset="0"/>
              </a:rPr>
              <a:t>etimologis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atau </a:t>
            </a:r>
            <a:r>
              <a:rPr lang="id-ID" sz="2400" dirty="0">
                <a:latin typeface="Garamond" pitchFamily="18" charset="0"/>
              </a:rPr>
              <a:t>menurut asal katanya adalah dari bahasa Latin </a:t>
            </a:r>
            <a:r>
              <a:rPr lang="id-ID" sz="2400" i="1" dirty="0">
                <a:latin typeface="Garamond" pitchFamily="18" charset="0"/>
              </a:rPr>
              <a:t>communicatus, dan perkataan </a:t>
            </a:r>
            <a:r>
              <a:rPr lang="id-ID" sz="2400" i="1" dirty="0" smtClean="0">
                <a:latin typeface="Garamond" pitchFamily="18" charset="0"/>
              </a:rPr>
              <a:t>ini</a:t>
            </a:r>
            <a:r>
              <a:rPr lang="en-US" sz="2400" i="1" dirty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bersumber </a:t>
            </a:r>
            <a:r>
              <a:rPr lang="id-ID" sz="2400" dirty="0">
                <a:latin typeface="Garamond" pitchFamily="18" charset="0"/>
              </a:rPr>
              <a:t>pada kata </a:t>
            </a:r>
            <a:r>
              <a:rPr lang="id-ID" sz="2400" i="1" dirty="0">
                <a:latin typeface="Garamond" pitchFamily="18" charset="0"/>
              </a:rPr>
              <a:t>communis. </a:t>
            </a:r>
            <a:endParaRPr lang="en-US" sz="2400" i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i="1" dirty="0" smtClean="0">
                <a:latin typeface="Garamond" pitchFamily="18" charset="0"/>
              </a:rPr>
              <a:t>Kata </a:t>
            </a:r>
            <a:r>
              <a:rPr lang="id-ID" sz="2400" i="1" dirty="0">
                <a:latin typeface="Garamond" pitchFamily="18" charset="0"/>
              </a:rPr>
              <a:t>communis memiliki makna ‘berbagi’ atau ‘</a:t>
            </a:r>
            <a:r>
              <a:rPr lang="id-ID" sz="2400" i="1" dirty="0" smtClean="0">
                <a:latin typeface="Garamond" pitchFamily="18" charset="0"/>
              </a:rPr>
              <a:t>menjadi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milik </a:t>
            </a:r>
            <a:r>
              <a:rPr lang="id-ID" sz="2400" dirty="0">
                <a:latin typeface="Garamond" pitchFamily="18" charset="0"/>
              </a:rPr>
              <a:t>bersama’ yaitu suatu usaha yang memiliki tujuan untuk kebersamaan atau </a:t>
            </a:r>
            <a:r>
              <a:rPr lang="id-ID" sz="2400" dirty="0" smtClean="0">
                <a:latin typeface="Garamond" pitchFamily="18" charset="0"/>
              </a:rPr>
              <a:t>kesamaan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makna.</a:t>
            </a:r>
            <a:r>
              <a:rPr lang="id-ID" sz="2400" dirty="0">
                <a:latin typeface="Garamond" pitchFamily="18" charset="0"/>
              </a:rPr>
              <a:t>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Komunikasi </a:t>
            </a:r>
            <a:r>
              <a:rPr lang="id-ID" sz="2400" dirty="0">
                <a:latin typeface="Garamond" pitchFamily="18" charset="0"/>
              </a:rPr>
              <a:t>adalah proses penyampaian suatu pesan oleh seseorang kepada orang </a:t>
            </a:r>
            <a:r>
              <a:rPr lang="id-ID" sz="2400" dirty="0" smtClean="0">
                <a:latin typeface="Garamond" pitchFamily="18" charset="0"/>
              </a:rPr>
              <a:t>lain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untuk </a:t>
            </a:r>
            <a:r>
              <a:rPr lang="id-ID" sz="2400" dirty="0">
                <a:latin typeface="Garamond" pitchFamily="18" charset="0"/>
              </a:rPr>
              <a:t>memberitahu atau untuk mengubah sikap, pendapat, atau perilaku, baik </a:t>
            </a:r>
            <a:r>
              <a:rPr lang="id-ID" sz="2400" dirty="0" smtClean="0">
                <a:latin typeface="Garamond" pitchFamily="18" charset="0"/>
              </a:rPr>
              <a:t>langsung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secara </a:t>
            </a:r>
            <a:r>
              <a:rPr lang="id-ID" sz="2400" dirty="0">
                <a:latin typeface="Garamond" pitchFamily="18" charset="0"/>
              </a:rPr>
              <a:t>lisan maupun tidak langsung melalui </a:t>
            </a:r>
            <a:r>
              <a:rPr lang="id-ID" sz="2400" dirty="0" smtClean="0">
                <a:latin typeface="Garamond" pitchFamily="18" charset="0"/>
              </a:rPr>
              <a:t>media</a:t>
            </a:r>
            <a:r>
              <a:rPr lang="en-US" sz="2400" dirty="0">
                <a:latin typeface="Garamond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614E7A9-307B-4F05-A957-E00FE70C53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587375"/>
            <a:ext cx="75612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Komponen</a:t>
            </a:r>
            <a:r>
              <a:rPr lang="en-US" sz="4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Komunikasi</a:t>
            </a:r>
            <a:endParaRPr lang="en-US" sz="44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571500" y="1774825"/>
            <a:ext cx="8215313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Lingkungan komunikasi</a:t>
            </a:r>
            <a:endParaRPr lang="en-US" sz="28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Sumber-Penerima</a:t>
            </a:r>
            <a:endParaRPr lang="en-US" sz="28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Enkoding-Dekoding</a:t>
            </a:r>
            <a:endParaRPr lang="en-US" sz="28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800" b="1" dirty="0">
                <a:solidFill>
                  <a:srgbClr val="002060"/>
                </a:solidFill>
                <a:latin typeface="Garamond" pitchFamily="18" charset="0"/>
              </a:rPr>
              <a:t>Kompetensi </a:t>
            </a: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Komunikasi</a:t>
            </a:r>
            <a:endParaRPr lang="en-US" sz="28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002060"/>
                </a:solidFill>
                <a:latin typeface="Garamond" pitchFamily="18" charset="0"/>
              </a:rPr>
              <a:t>Pesan</a:t>
            </a:r>
            <a:endParaRPr lang="en-US" sz="28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002060"/>
                </a:solidFill>
                <a:latin typeface="Garamond" pitchFamily="18" charset="0"/>
              </a:rPr>
              <a:t>Saluran</a:t>
            </a:r>
            <a:endParaRPr lang="en-US" sz="28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002060"/>
                </a:solidFill>
                <a:latin typeface="Garamond" pitchFamily="18" charset="0"/>
              </a:rPr>
              <a:t>Umpan</a:t>
            </a: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Garamond" pitchFamily="18" charset="0"/>
              </a:rPr>
              <a:t>Balik</a:t>
            </a:r>
            <a:endParaRPr lang="en-US" sz="28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002060"/>
                </a:solidFill>
                <a:latin typeface="Garamond" pitchFamily="18" charset="0"/>
              </a:rPr>
              <a:t>Gangguan</a:t>
            </a:r>
            <a:endParaRPr lang="en-US" sz="2800" dirty="0">
              <a:solidFill>
                <a:srgbClr val="00206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FE67BE7-D631-4C0E-B3C8-F2F85BB97D0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285750"/>
            <a:ext cx="75612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1. </a:t>
            </a:r>
            <a:r>
              <a:rPr lang="en-US" sz="40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Lingkungan</a:t>
            </a:r>
            <a:r>
              <a:rPr lang="en-US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r>
              <a:rPr lang="en-US" sz="40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Komunikasi</a:t>
            </a:r>
            <a:endParaRPr lang="en-US" sz="40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357158" y="1000109"/>
            <a:ext cx="857256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nn-NO" sz="2400" b="1" dirty="0">
                <a:latin typeface="Garamond" pitchFamily="18" charset="0"/>
              </a:rPr>
              <a:t>Fisik, </a:t>
            </a:r>
            <a:r>
              <a:rPr lang="nn-NO" sz="2400" dirty="0">
                <a:latin typeface="Garamond" pitchFamily="18" charset="0"/>
              </a:rPr>
              <a:t>adalah ruang di mana komunikasi berlangsung nyata atau berwujud.</a:t>
            </a:r>
          </a:p>
          <a:p>
            <a:pPr marL="457200" indent="-457200">
              <a:buFont typeface="+mj-lt"/>
              <a:buAutoNum type="alphaLcPeriod"/>
            </a:pPr>
            <a:r>
              <a:rPr lang="id-ID" sz="2400" b="1" dirty="0" smtClean="0">
                <a:latin typeface="Garamond" pitchFamily="18" charset="0"/>
              </a:rPr>
              <a:t>Sosial-psikologis</a:t>
            </a:r>
            <a:r>
              <a:rPr lang="id-ID" sz="2400" b="1" dirty="0">
                <a:latin typeface="Garamond" pitchFamily="18" charset="0"/>
              </a:rPr>
              <a:t>, </a:t>
            </a:r>
            <a:r>
              <a:rPr lang="id-ID" sz="2400" dirty="0">
                <a:latin typeface="Garamond" pitchFamily="18" charset="0"/>
              </a:rPr>
              <a:t>misalnya tata hubungan status di antara pihak yang terlibat, </a:t>
            </a:r>
            <a:r>
              <a:rPr lang="id-ID" sz="2400" dirty="0" smtClean="0">
                <a:latin typeface="Garamond" pitchFamily="18" charset="0"/>
              </a:rPr>
              <a:t>peran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</a:t>
            </a:r>
            <a:r>
              <a:rPr lang="id-ID" sz="2400" dirty="0">
                <a:latin typeface="Garamond" pitchFamily="18" charset="0"/>
              </a:rPr>
              <a:t>dijalankan orang dan aturan budaya masyarakat di mana </a:t>
            </a:r>
            <a:r>
              <a:rPr lang="id-ID" sz="2400" dirty="0" smtClean="0">
                <a:latin typeface="Garamond" pitchFamily="18" charset="0"/>
              </a:rPr>
              <a:t>orang-orang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berkomunikasi</a:t>
            </a:r>
            <a:r>
              <a:rPr lang="id-ID" sz="2400" dirty="0">
                <a:latin typeface="Garamond" pitchFamily="18" charset="0"/>
              </a:rPr>
              <a:t>. </a:t>
            </a:r>
            <a:r>
              <a:rPr lang="en-US" sz="2400" dirty="0" smtClean="0">
                <a:latin typeface="Garamond" pitchFamily="18" charset="0"/>
              </a:rPr>
              <a:t>K</a:t>
            </a:r>
            <a:r>
              <a:rPr lang="id-ID" sz="2400" dirty="0" smtClean="0">
                <a:latin typeface="Garamond" pitchFamily="18" charset="0"/>
              </a:rPr>
              <a:t>onteks </a:t>
            </a:r>
            <a:r>
              <a:rPr lang="id-ID" sz="2400" dirty="0">
                <a:latin typeface="Garamond" pitchFamily="18" charset="0"/>
              </a:rPr>
              <a:t>ini mencakup rasa persahabatan </a:t>
            </a:r>
            <a:r>
              <a:rPr lang="id-ID" sz="2400" dirty="0" smtClean="0">
                <a:latin typeface="Garamond" pitchFamily="18" charset="0"/>
              </a:rPr>
              <a:t>atau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pt-BR" sz="2400" dirty="0" smtClean="0">
                <a:latin typeface="Garamond" pitchFamily="18" charset="0"/>
              </a:rPr>
              <a:t>permusuhan</a:t>
            </a:r>
            <a:r>
              <a:rPr lang="pt-BR" sz="2400" dirty="0">
                <a:latin typeface="Garamond" pitchFamily="18" charset="0"/>
              </a:rPr>
              <a:t>, formalitas atau informalitas, serius atau senda gurau.</a:t>
            </a:r>
          </a:p>
          <a:p>
            <a:pPr marL="457200" indent="-457200">
              <a:buFont typeface="+mj-lt"/>
              <a:buAutoNum type="alphaLcPeriod"/>
            </a:pPr>
            <a:r>
              <a:rPr lang="id-ID" sz="2400" b="1" i="1" dirty="0" smtClean="0">
                <a:latin typeface="Garamond" pitchFamily="18" charset="0"/>
              </a:rPr>
              <a:t>Temporal </a:t>
            </a:r>
            <a:r>
              <a:rPr lang="id-ID" sz="2400" b="1" i="1" dirty="0">
                <a:latin typeface="Garamond" pitchFamily="18" charset="0"/>
              </a:rPr>
              <a:t>(waktu), </a:t>
            </a:r>
            <a:r>
              <a:rPr lang="id-ID" sz="2400" dirty="0">
                <a:latin typeface="Garamond" pitchFamily="18" charset="0"/>
              </a:rPr>
              <a:t>mencakup waktu dalam hitungan jam, hari, atau sejarah di </a:t>
            </a:r>
            <a:r>
              <a:rPr lang="id-ID" sz="2400" dirty="0" smtClean="0">
                <a:latin typeface="Garamond" pitchFamily="18" charset="0"/>
              </a:rPr>
              <a:t>mana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komunikasi </a:t>
            </a:r>
            <a:r>
              <a:rPr lang="id-ID" sz="2400" dirty="0">
                <a:latin typeface="Garamond" pitchFamily="18" charset="0"/>
              </a:rPr>
              <a:t>berlangsung.</a:t>
            </a:r>
          </a:p>
          <a:p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Ketiga </a:t>
            </a:r>
            <a:r>
              <a:rPr lang="id-ID" sz="2400" dirty="0">
                <a:latin typeface="Garamond" pitchFamily="18" charset="0"/>
              </a:rPr>
              <a:t>(3) dimensi lingkungan ini saling berinteraksi; yaitu </a:t>
            </a:r>
            <a:r>
              <a:rPr lang="id-ID" sz="2400" dirty="0" smtClean="0">
                <a:latin typeface="Garamond" pitchFamily="18" charset="0"/>
              </a:rPr>
              <a:t>masing-masing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mempengaruhi </a:t>
            </a:r>
            <a:r>
              <a:rPr lang="id-ID" sz="2400" dirty="0">
                <a:latin typeface="Garamond" pitchFamily="18" charset="0"/>
              </a:rPr>
              <a:t>dan dipengaruhi oleh yang lain.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Sebagai </a:t>
            </a:r>
            <a:r>
              <a:rPr lang="id-ID" sz="2400" dirty="0">
                <a:latin typeface="Garamond" pitchFamily="18" charset="0"/>
              </a:rPr>
              <a:t>contoh, terlambat </a:t>
            </a:r>
            <a:r>
              <a:rPr lang="id-ID" sz="2400" dirty="0" smtClean="0">
                <a:latin typeface="Garamond" pitchFamily="18" charset="0"/>
              </a:rPr>
              <a:t>memenuhi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janji </a:t>
            </a:r>
            <a:r>
              <a:rPr lang="id-ID" sz="2400" dirty="0">
                <a:latin typeface="Garamond" pitchFamily="18" charset="0"/>
              </a:rPr>
              <a:t>dengan seseorang (dimensi temporal), dapat mengakibatkan berubahnya </a:t>
            </a:r>
            <a:r>
              <a:rPr lang="id-ID" sz="2400" dirty="0" smtClean="0">
                <a:latin typeface="Garamond" pitchFamily="18" charset="0"/>
              </a:rPr>
              <a:t>suasana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persahabatan-permusuhan </a:t>
            </a:r>
            <a:r>
              <a:rPr lang="id-ID" sz="2400" dirty="0">
                <a:latin typeface="Garamond" pitchFamily="18" charset="0"/>
              </a:rPr>
              <a:t>(dimensi </a:t>
            </a:r>
            <a:r>
              <a:rPr lang="id-ID" sz="2400" dirty="0" smtClean="0">
                <a:latin typeface="Garamond" pitchFamily="18" charset="0"/>
              </a:rPr>
              <a:t>sosial-psikologis</a:t>
            </a:r>
            <a:r>
              <a:rPr lang="en-US" sz="2400" dirty="0" smtClean="0">
                <a:latin typeface="Garamond" pitchFamily="18" charset="0"/>
              </a:rPr>
              <a:t>)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B89FE4D-0A2B-4C64-A0A3-153D0D0D550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285750"/>
            <a:ext cx="75612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2. </a:t>
            </a:r>
            <a:r>
              <a:rPr lang="en-US" sz="40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Sumber</a:t>
            </a:r>
            <a:r>
              <a:rPr lang="en-US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r>
              <a:rPr lang="en-US" sz="40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dan</a:t>
            </a:r>
            <a:r>
              <a:rPr lang="en-US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r>
              <a:rPr lang="en-US" sz="40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Penerima</a:t>
            </a:r>
            <a:endParaRPr lang="en-US" sz="40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357158" y="1214422"/>
            <a:ext cx="842965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Kita menggunakan istilah sumber (komunikator)-penerima (komunikan) </a:t>
            </a:r>
            <a:r>
              <a:rPr lang="id-ID" sz="2400" dirty="0" smtClean="0">
                <a:latin typeface="Garamond" pitchFamily="18" charset="0"/>
              </a:rPr>
              <a:t>sebagai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satu </a:t>
            </a:r>
            <a:r>
              <a:rPr lang="id-ID" sz="2400" dirty="0">
                <a:latin typeface="Garamond" pitchFamily="18" charset="0"/>
              </a:rPr>
              <a:t>kesatuan yang tak terpisahkan untuk menegaskan bahwa setiap orang yang </a:t>
            </a:r>
            <a:r>
              <a:rPr lang="id-ID" sz="2400" dirty="0" smtClean="0">
                <a:latin typeface="Garamond" pitchFamily="18" charset="0"/>
              </a:rPr>
              <a:t>terlibat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dalam </a:t>
            </a:r>
            <a:r>
              <a:rPr lang="id-ID" sz="2400" dirty="0">
                <a:latin typeface="Garamond" pitchFamily="18" charset="0"/>
              </a:rPr>
              <a:t>komunikasi adalah sumber (atau pembicara), sekaligus penerima (</a:t>
            </a:r>
            <a:r>
              <a:rPr lang="id-ID" sz="2400" dirty="0" smtClean="0">
                <a:latin typeface="Garamond" pitchFamily="18" charset="0"/>
              </a:rPr>
              <a:t>atau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pendengar</a:t>
            </a:r>
            <a:r>
              <a:rPr lang="id-ID" sz="2400" dirty="0">
                <a:latin typeface="Garamond" pitchFamily="18" charset="0"/>
              </a:rPr>
              <a:t>).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Anda </a:t>
            </a:r>
            <a:r>
              <a:rPr lang="id-ID" sz="2400" dirty="0">
                <a:latin typeface="Garamond" pitchFamily="18" charset="0"/>
              </a:rPr>
              <a:t>mengirimkan pesan ketika anda berbicara, menulis, atau </a:t>
            </a:r>
            <a:r>
              <a:rPr lang="id-ID" sz="2400" dirty="0" smtClean="0">
                <a:latin typeface="Garamond" pitchFamily="18" charset="0"/>
              </a:rPr>
              <a:t>memberikan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isyarat </a:t>
            </a:r>
            <a:r>
              <a:rPr lang="id-ID" sz="2400" dirty="0">
                <a:latin typeface="Garamond" pitchFamily="18" charset="0"/>
              </a:rPr>
              <a:t>tubuh. Anda menerima pesan dengan mendengarkan, membaca, membaui,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sebagainya</a:t>
            </a:r>
            <a:r>
              <a:rPr lang="id-ID" sz="2400" dirty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pt-BR" sz="2400" dirty="0">
                <a:latin typeface="Garamond" pitchFamily="18" charset="0"/>
              </a:rPr>
              <a:t>Tetapi, ketika anda mengirimkan pesan, anda juga menerima pesan. </a:t>
            </a:r>
            <a:r>
              <a:rPr lang="pt-BR" sz="2400" dirty="0" smtClean="0">
                <a:latin typeface="Garamond" pitchFamily="18" charset="0"/>
              </a:rPr>
              <a:t>Anda </a:t>
            </a:r>
            <a:r>
              <a:rPr lang="it-IT" sz="2400" dirty="0" smtClean="0">
                <a:latin typeface="Garamond" pitchFamily="18" charset="0"/>
              </a:rPr>
              <a:t>menerima </a:t>
            </a:r>
            <a:r>
              <a:rPr lang="it-IT" sz="2400" dirty="0">
                <a:latin typeface="Garamond" pitchFamily="18" charset="0"/>
              </a:rPr>
              <a:t>pesan anda sendiri (mendengar diri sendiri, merasakan gerakan sendiri, </a:t>
            </a:r>
            <a:r>
              <a:rPr lang="it-IT" sz="2400" dirty="0" smtClean="0">
                <a:latin typeface="Garamond" pitchFamily="18" charset="0"/>
              </a:rPr>
              <a:t>dan </a:t>
            </a:r>
            <a:r>
              <a:rPr lang="id-ID" sz="2400" dirty="0" smtClean="0">
                <a:latin typeface="Garamond" pitchFamily="18" charset="0"/>
              </a:rPr>
              <a:t>melihat </a:t>
            </a:r>
            <a:r>
              <a:rPr lang="id-ID" sz="2400" dirty="0">
                <a:latin typeface="Garamond" pitchFamily="18" charset="0"/>
              </a:rPr>
              <a:t>banyak isyarat tubuh sendiri) serta anda menerima pesan dari orang lain (</a:t>
            </a:r>
            <a:r>
              <a:rPr lang="id-ID" sz="2400" dirty="0" smtClean="0">
                <a:latin typeface="Garamond" pitchFamily="18" charset="0"/>
              </a:rPr>
              <a:t>secara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visual</a:t>
            </a:r>
            <a:r>
              <a:rPr lang="id-ID" sz="2400" dirty="0">
                <a:latin typeface="Garamond" pitchFamily="18" charset="0"/>
              </a:rPr>
              <a:t>, melalui pendengaran, atau bahkan melalui rabaan dan penciuman).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7FCFA87-DD5E-4935-8487-0A099390167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506413"/>
            <a:ext cx="75612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3. </a:t>
            </a:r>
            <a:r>
              <a:rPr lang="en-US" sz="40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Enkoding-Dekoding</a:t>
            </a:r>
            <a:endParaRPr lang="en-US" sz="40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500063" y="1285861"/>
            <a:ext cx="821531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Dalam ilmu komunikasi kita menamai tindakan menghasilkan pesan (misalnya</a:t>
            </a:r>
            <a:r>
              <a:rPr lang="id-ID" sz="2400" dirty="0" smtClean="0">
                <a:latin typeface="Garamond" pitchFamily="18" charset="0"/>
              </a:rPr>
              <a:t>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berbicara </a:t>
            </a:r>
            <a:r>
              <a:rPr lang="id-ID" sz="2400" dirty="0">
                <a:latin typeface="Garamond" pitchFamily="18" charset="0"/>
              </a:rPr>
              <a:t>atau menulis) sebagai </a:t>
            </a:r>
            <a:r>
              <a:rPr lang="id-ID" sz="2400" b="1" dirty="0">
                <a:latin typeface="Garamond" pitchFamily="18" charset="0"/>
              </a:rPr>
              <a:t>enkoding (</a:t>
            </a:r>
            <a:r>
              <a:rPr lang="id-ID" sz="2400" b="1" i="1" dirty="0">
                <a:latin typeface="Garamond" pitchFamily="18" charset="0"/>
              </a:rPr>
              <a:t>encoding atau penyandian). </a:t>
            </a:r>
            <a:endParaRPr lang="en-US" sz="2400" b="1" i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Dengan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menuangkan </a:t>
            </a:r>
            <a:r>
              <a:rPr lang="id-ID" sz="2400" dirty="0">
                <a:latin typeface="Garamond" pitchFamily="18" charset="0"/>
              </a:rPr>
              <a:t>gagasan-gagasan kita ke dalam gelombang suara atau ke atas </a:t>
            </a:r>
            <a:r>
              <a:rPr lang="id-ID" sz="2400" dirty="0" smtClean="0">
                <a:latin typeface="Garamond" pitchFamily="18" charset="0"/>
              </a:rPr>
              <a:t>selembar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kertas</a:t>
            </a:r>
            <a:r>
              <a:rPr lang="id-ID" sz="2400" dirty="0">
                <a:latin typeface="Garamond" pitchFamily="18" charset="0"/>
              </a:rPr>
              <a:t>, maka kita menjelmakan gagasan-gagasan tadi ke dalam kode tertentu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id-ID" sz="2400" dirty="0">
                <a:latin typeface="Garamond" pitchFamily="18" charset="0"/>
              </a:rPr>
              <a:t>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Garamond" pitchFamily="18" charset="0"/>
              </a:rPr>
              <a:t>K</a:t>
            </a:r>
            <a:r>
              <a:rPr lang="id-ID" sz="2400" dirty="0" smtClean="0">
                <a:latin typeface="Garamond" pitchFamily="18" charset="0"/>
              </a:rPr>
              <a:t>ita </a:t>
            </a:r>
            <a:r>
              <a:rPr lang="id-ID" sz="2400" dirty="0">
                <a:latin typeface="Garamond" pitchFamily="18" charset="0"/>
              </a:rPr>
              <a:t>menamai pembicara atau penulis sebagai </a:t>
            </a:r>
            <a:r>
              <a:rPr lang="id-ID" sz="2400" b="1" dirty="0">
                <a:latin typeface="Garamond" pitchFamily="18" charset="0"/>
              </a:rPr>
              <a:t>enkoder (</a:t>
            </a:r>
            <a:r>
              <a:rPr lang="id-ID" sz="2400" b="1" i="1" dirty="0">
                <a:latin typeface="Garamond" pitchFamily="18" charset="0"/>
              </a:rPr>
              <a:t>encoder</a:t>
            </a:r>
            <a:r>
              <a:rPr lang="id-ID" sz="2400" b="1" i="1" dirty="0" smtClean="0">
                <a:latin typeface="Garamond" pitchFamily="18" charset="0"/>
              </a:rPr>
              <a:t>)</a:t>
            </a:r>
            <a:r>
              <a:rPr lang="en-US" sz="2400" b="1" i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dan </a:t>
            </a:r>
            <a:r>
              <a:rPr lang="id-ID" sz="2400" dirty="0">
                <a:latin typeface="Garamond" pitchFamily="18" charset="0"/>
              </a:rPr>
              <a:t>pendengar atau pembaca sebagai </a:t>
            </a:r>
            <a:r>
              <a:rPr lang="id-ID" sz="2400" b="1" dirty="0">
                <a:latin typeface="Garamond" pitchFamily="18" charset="0"/>
              </a:rPr>
              <a:t>dekoder (</a:t>
            </a:r>
            <a:r>
              <a:rPr lang="id-ID" sz="2400" b="1" i="1" dirty="0">
                <a:latin typeface="Garamond" pitchFamily="18" charset="0"/>
              </a:rPr>
              <a:t>decoder). </a:t>
            </a:r>
            <a:endParaRPr lang="en-US" sz="2400" b="1" i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Seperti </a:t>
            </a:r>
            <a:r>
              <a:rPr lang="id-ID" sz="2400" dirty="0">
                <a:latin typeface="Garamond" pitchFamily="18" charset="0"/>
              </a:rPr>
              <a:t>halnya </a:t>
            </a:r>
            <a:r>
              <a:rPr lang="id-ID" sz="2400" dirty="0" smtClean="0">
                <a:latin typeface="Garamond" pitchFamily="18" charset="0"/>
              </a:rPr>
              <a:t>sumber</a:t>
            </a:r>
            <a:r>
              <a:rPr lang="en-US" sz="2400" dirty="0" smtClean="0">
                <a:latin typeface="Garamond" pitchFamily="18" charset="0"/>
              </a:rPr>
              <a:t>-</a:t>
            </a:r>
            <a:r>
              <a:rPr lang="id-ID" sz="2400" dirty="0" smtClean="0">
                <a:latin typeface="Garamond" pitchFamily="18" charset="0"/>
              </a:rPr>
              <a:t>penerima,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fi-FI" sz="2400" dirty="0" smtClean="0">
                <a:latin typeface="Garamond" pitchFamily="18" charset="0"/>
              </a:rPr>
              <a:t>kita </a:t>
            </a:r>
            <a:r>
              <a:rPr lang="fi-FI" sz="2400" dirty="0">
                <a:latin typeface="Garamond" pitchFamily="18" charset="0"/>
              </a:rPr>
              <a:t>menuliskan enkoding-dekoding sebagai satu kesatuan yang </a:t>
            </a:r>
            <a:r>
              <a:rPr lang="fi-FI" sz="2400" dirty="0" smtClean="0">
                <a:latin typeface="Garamond" pitchFamily="18" charset="0"/>
              </a:rPr>
              <a:t>tak </a:t>
            </a:r>
            <a:r>
              <a:rPr lang="id-ID" sz="2400" dirty="0" smtClean="0">
                <a:latin typeface="Garamond" pitchFamily="18" charset="0"/>
              </a:rPr>
              <a:t>terpisahkan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FFB0F27-30E9-4D0F-94AF-5712D01E98C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2060"/>
                </a:solidFill>
                <a:latin typeface="Garamond" pitchFamily="18" charset="0"/>
              </a:rPr>
              <a:t>4. </a:t>
            </a:r>
            <a:r>
              <a:rPr lang="en-US" sz="4000" b="1" dirty="0" err="1" smtClean="0">
                <a:solidFill>
                  <a:srgbClr val="002060"/>
                </a:solidFill>
                <a:latin typeface="Garamond" pitchFamily="18" charset="0"/>
              </a:rPr>
              <a:t>Kompetensi</a:t>
            </a:r>
            <a:r>
              <a:rPr lang="en-US" sz="40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Garamond" pitchFamily="18" charset="0"/>
              </a:rPr>
              <a:t>Komunikasi</a:t>
            </a:r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500063" y="1143000"/>
            <a:ext cx="821531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fi-FI" sz="2400" dirty="0">
                <a:latin typeface="Garamond" pitchFamily="18" charset="0"/>
              </a:rPr>
              <a:t>Kompetensi komunikasi mengacu pada kemampuan seseorang </a:t>
            </a:r>
            <a:r>
              <a:rPr lang="fi-FI" sz="2400" dirty="0" smtClean="0">
                <a:latin typeface="Garamond" pitchFamily="18" charset="0"/>
              </a:rPr>
              <a:t>untuk </a:t>
            </a:r>
            <a:r>
              <a:rPr lang="id-ID" sz="2400" dirty="0" smtClean="0">
                <a:latin typeface="Garamond" pitchFamily="18" charset="0"/>
              </a:rPr>
              <a:t>berkomunikasi </a:t>
            </a:r>
            <a:r>
              <a:rPr lang="id-ID" sz="2400" dirty="0">
                <a:latin typeface="Garamond" pitchFamily="18" charset="0"/>
              </a:rPr>
              <a:t>secara efektif (Spitzberg dan Cupach, 1989).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Kompetensi </a:t>
            </a:r>
            <a:r>
              <a:rPr lang="id-ID" sz="2400" dirty="0">
                <a:latin typeface="Garamond" pitchFamily="18" charset="0"/>
              </a:rPr>
              <a:t>ini </a:t>
            </a:r>
            <a:r>
              <a:rPr lang="id-ID" sz="2400" dirty="0" smtClean="0">
                <a:latin typeface="Garamond" pitchFamily="18" charset="0"/>
              </a:rPr>
              <a:t>mencakup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hal-hal </a:t>
            </a:r>
            <a:r>
              <a:rPr lang="id-ID" sz="2400" dirty="0">
                <a:latin typeface="Garamond" pitchFamily="18" charset="0"/>
              </a:rPr>
              <a:t>seperti pengetahuan tentang peran lingkungan (</a:t>
            </a:r>
            <a:r>
              <a:rPr lang="id-ID" sz="2400" i="1" dirty="0">
                <a:latin typeface="Garamond" pitchFamily="18" charset="0"/>
              </a:rPr>
              <a:t>konteks) </a:t>
            </a:r>
            <a:r>
              <a:rPr lang="id-ID" sz="2400" dirty="0">
                <a:latin typeface="Garamond" pitchFamily="18" charset="0"/>
              </a:rPr>
              <a:t>dalam </a:t>
            </a:r>
            <a:r>
              <a:rPr lang="id-ID" sz="2400" dirty="0" smtClean="0">
                <a:latin typeface="Garamond" pitchFamily="18" charset="0"/>
              </a:rPr>
              <a:t>mempengaruhi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kandungan </a:t>
            </a:r>
            <a:r>
              <a:rPr lang="id-ID" sz="2400" dirty="0">
                <a:latin typeface="Garamond" pitchFamily="18" charset="0"/>
              </a:rPr>
              <a:t>(</a:t>
            </a:r>
            <a:r>
              <a:rPr lang="id-ID" sz="2400" i="1" dirty="0">
                <a:latin typeface="Garamond" pitchFamily="18" charset="0"/>
              </a:rPr>
              <a:t>content) </a:t>
            </a:r>
            <a:r>
              <a:rPr lang="id-ID" sz="2400" dirty="0">
                <a:latin typeface="Garamond" pitchFamily="18" charset="0"/>
              </a:rPr>
              <a:t>dan bentuk pesan komunikasi (misalnya, pengetahuan </a:t>
            </a:r>
            <a:r>
              <a:rPr lang="id-ID" sz="2400" dirty="0" smtClean="0">
                <a:latin typeface="Garamond" pitchFamily="18" charset="0"/>
              </a:rPr>
              <a:t>bahwa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suatu </a:t>
            </a:r>
            <a:r>
              <a:rPr lang="id-ID" sz="2400" dirty="0">
                <a:latin typeface="Garamond" pitchFamily="18" charset="0"/>
              </a:rPr>
              <a:t>topik mungkin layak dikomunikasikan kepada pendengar tertentu di </a:t>
            </a:r>
            <a:r>
              <a:rPr lang="id-ID" sz="2400" dirty="0" smtClean="0">
                <a:latin typeface="Garamond" pitchFamily="18" charset="0"/>
              </a:rPr>
              <a:t>lingkungan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tertentu</a:t>
            </a:r>
            <a:r>
              <a:rPr lang="id-ID" sz="2400" dirty="0">
                <a:latin typeface="Garamond" pitchFamily="18" charset="0"/>
              </a:rPr>
              <a:t>, tetapi mungkin tidak layak bagi pendengar dan lingkungan yang lain).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Pengetahuan tentang tatacara perilaku </a:t>
            </a:r>
            <a:r>
              <a:rPr lang="id-ID" sz="2400" dirty="0" smtClean="0">
                <a:latin typeface="Garamond" pitchFamily="18" charset="0"/>
              </a:rPr>
              <a:t>nonverbal</a:t>
            </a:r>
            <a:r>
              <a:rPr lang="en-US" sz="2400" dirty="0" smtClean="0">
                <a:latin typeface="Garamond" pitchFamily="18" charset="0"/>
              </a:rPr>
              <a:t>, </a:t>
            </a:r>
            <a:r>
              <a:rPr lang="sv-SE" sz="2400" dirty="0" smtClean="0">
                <a:latin typeface="Garamond" pitchFamily="18" charset="0"/>
              </a:rPr>
              <a:t>merupakan </a:t>
            </a:r>
            <a:r>
              <a:rPr lang="sv-SE" sz="2400" dirty="0">
                <a:latin typeface="Garamond" pitchFamily="18" charset="0"/>
              </a:rPr>
              <a:t>bagian dari kompetensi komunikasi.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3BDE91D-6F5D-4543-9DF5-E216EAD6C44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sv-SE" sz="3600" b="1" dirty="0" smtClean="0">
                <a:solidFill>
                  <a:srgbClr val="002060"/>
                </a:solidFill>
                <a:latin typeface="Garamond" pitchFamily="18" charset="0"/>
              </a:rPr>
              <a:t>5. Pesan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500063" y="1286422"/>
            <a:ext cx="821531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Pesan komunikasi dapat mempunyai banyak bentuk. Kita mengirimkan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menerima </a:t>
            </a:r>
            <a:r>
              <a:rPr lang="id-ID" sz="2400" dirty="0">
                <a:latin typeface="Garamond" pitchFamily="18" charset="0"/>
              </a:rPr>
              <a:t>pesan ini melalui salah satu atau kombinasi tertentu dari panca indra.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Walaupun kita menganggap pesan selalu dalam bentuk </a:t>
            </a:r>
            <a:r>
              <a:rPr lang="id-ID" sz="2400" b="1" dirty="0">
                <a:latin typeface="Garamond" pitchFamily="18" charset="0"/>
              </a:rPr>
              <a:t>verbal (lisan atau tertulis), </a:t>
            </a:r>
            <a:r>
              <a:rPr lang="id-ID" sz="2400" b="1" dirty="0" smtClean="0">
                <a:latin typeface="Garamond" pitchFamily="18" charset="0"/>
              </a:rPr>
              <a:t>ini</a:t>
            </a: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bukanlah </a:t>
            </a:r>
            <a:r>
              <a:rPr lang="id-ID" sz="2400" dirty="0">
                <a:latin typeface="Garamond" pitchFamily="18" charset="0"/>
              </a:rPr>
              <a:t>satu-satunya jenis pesan.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Kita </a:t>
            </a:r>
            <a:r>
              <a:rPr lang="id-ID" sz="2400" dirty="0">
                <a:latin typeface="Garamond" pitchFamily="18" charset="0"/>
              </a:rPr>
              <a:t>juga berkomunikasi secara </a:t>
            </a:r>
            <a:r>
              <a:rPr lang="id-ID" sz="2400" b="1" dirty="0">
                <a:latin typeface="Garamond" pitchFamily="18" charset="0"/>
              </a:rPr>
              <a:t>nonverbal (</a:t>
            </a:r>
            <a:r>
              <a:rPr lang="id-ID" sz="2400" b="1" dirty="0" smtClean="0">
                <a:latin typeface="Garamond" pitchFamily="18" charset="0"/>
              </a:rPr>
              <a:t>tanpa</a:t>
            </a: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id-ID" sz="2400" b="1" dirty="0" smtClean="0">
                <a:latin typeface="Garamond" pitchFamily="18" charset="0"/>
              </a:rPr>
              <a:t>kata </a:t>
            </a:r>
            <a:r>
              <a:rPr lang="id-ID" sz="2400" b="1" dirty="0">
                <a:latin typeface="Garamond" pitchFamily="18" charset="0"/>
              </a:rPr>
              <a:t>atau isyarat, gerak dan mimik</a:t>
            </a:r>
            <a:r>
              <a:rPr lang="id-ID" sz="2400" dirty="0">
                <a:latin typeface="Garamond" pitchFamily="18" charset="0"/>
              </a:rPr>
              <a:t>).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Sebagai </a:t>
            </a:r>
            <a:r>
              <a:rPr lang="id-ID" sz="2400" dirty="0">
                <a:latin typeface="Garamond" pitchFamily="18" charset="0"/>
              </a:rPr>
              <a:t>contoh, busana yang kita kenakan, </a:t>
            </a:r>
            <a:r>
              <a:rPr lang="id-ID" sz="2400" dirty="0" smtClean="0">
                <a:latin typeface="Garamond" pitchFamily="18" charset="0"/>
              </a:rPr>
              <a:t>seperti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juga </a:t>
            </a:r>
            <a:r>
              <a:rPr lang="id-ID" sz="2400" dirty="0">
                <a:latin typeface="Garamond" pitchFamily="18" charset="0"/>
              </a:rPr>
              <a:t>cara kita berjalan, berjabatan tangan, menggelengkan kepala, menyisir rambut</a:t>
            </a:r>
            <a:r>
              <a:rPr lang="id-ID" sz="2400" dirty="0" smtClean="0">
                <a:latin typeface="Garamond" pitchFamily="18" charset="0"/>
              </a:rPr>
              <a:t>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duduk </a:t>
            </a:r>
            <a:r>
              <a:rPr lang="id-ID" sz="2400" dirty="0">
                <a:latin typeface="Garamond" pitchFamily="18" charset="0"/>
              </a:rPr>
              <a:t>dan tersenyum. Pendeknya, segala hal yang kita ungkapkan dalam </a:t>
            </a:r>
            <a:r>
              <a:rPr lang="id-ID" sz="2400" dirty="0" smtClean="0">
                <a:latin typeface="Garamond" pitchFamily="18" charset="0"/>
              </a:rPr>
              <a:t>melakukan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komunikasi</a:t>
            </a:r>
            <a:r>
              <a:rPr lang="id-ID" sz="2400" dirty="0">
                <a:latin typeface="Garamond" pitchFamily="18" charset="0"/>
              </a:rPr>
              <a:t>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2828</TotalTime>
  <Words>2342</Words>
  <Application>Microsoft Office PowerPoint</Application>
  <PresentationFormat>On-screen Show (4:3)</PresentationFormat>
  <Paragraphs>251</Paragraphs>
  <Slides>28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Deni</dc:creator>
  <cp:lastModifiedBy>Windows User</cp:lastModifiedBy>
  <cp:revision>108</cp:revision>
  <dcterms:created xsi:type="dcterms:W3CDTF">2008-01-25T12:23:22Z</dcterms:created>
  <dcterms:modified xsi:type="dcterms:W3CDTF">2016-04-05T00:05:22Z</dcterms:modified>
</cp:coreProperties>
</file>