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27"/>
  </p:notesMasterIdLst>
  <p:handoutMasterIdLst>
    <p:handoutMasterId r:id="rId28"/>
  </p:handoutMasterIdLst>
  <p:sldIdLst>
    <p:sldId id="318" r:id="rId2"/>
    <p:sldId id="307" r:id="rId3"/>
    <p:sldId id="319" r:id="rId4"/>
    <p:sldId id="320" r:id="rId5"/>
    <p:sldId id="322" r:id="rId6"/>
    <p:sldId id="323" r:id="rId7"/>
    <p:sldId id="324" r:id="rId8"/>
    <p:sldId id="325" r:id="rId9"/>
    <p:sldId id="340" r:id="rId10"/>
    <p:sldId id="326" r:id="rId11"/>
    <p:sldId id="327" r:id="rId12"/>
    <p:sldId id="329" r:id="rId13"/>
    <p:sldId id="330" r:id="rId14"/>
    <p:sldId id="331" r:id="rId15"/>
    <p:sldId id="332" r:id="rId16"/>
    <p:sldId id="341" r:id="rId17"/>
    <p:sldId id="333" r:id="rId18"/>
    <p:sldId id="335" r:id="rId19"/>
    <p:sldId id="337" r:id="rId20"/>
    <p:sldId id="338" r:id="rId21"/>
    <p:sldId id="339" r:id="rId22"/>
    <p:sldId id="342" r:id="rId23"/>
    <p:sldId id="343" r:id="rId24"/>
    <p:sldId id="344" r:id="rId25"/>
    <p:sldId id="33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2625"/>
    <a:srgbClr val="FFCC00"/>
    <a:srgbClr val="CC3300"/>
    <a:srgbClr val="C4E4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12Pebr'08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4A4586-6111-4CA4-9D6A-56117D8C6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12Pebr'08</a:t>
            </a:r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5BB7B8-D83F-46E5-A193-52315BCA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0C544F-B67A-4A79-8C7E-10C9F2C94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ADB2B-9BB6-4BA1-94A4-D0CE58164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A5F0B-1D64-4041-9B05-CEDDD90C5E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A934A-E38A-403F-A695-822E2BA50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94D77-CF2E-49E4-A173-7605862EB4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1F345-5178-4D96-A496-6D9BB98D2E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586E2-EA15-482E-97DF-16CC91FA96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4507803-BE0F-477B-8735-D5B4658D96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48EDF695-A888-4499-A138-430229747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6E339-E5B8-4B3F-8238-452CC378AA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0B1CA-F344-4450-A5EE-7239B00004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082AA-D0F7-4656-AE23-4E17A4F506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56FD3D-4AE9-4567-8207-90E6AE2C38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63F42AA-2744-47D8-9D21-D9EEAB70E2E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311275" y="1557338"/>
            <a:ext cx="624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MOTIVASI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F844224-7DEA-4406-836E-5A9658B7F3F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639529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Kenaikan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dan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Penurunan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57188" y="1500174"/>
            <a:ext cx="8429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Motivasi yang dimiliki oleh individu seringkali akan mengalami pasang surut.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Pada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suatu saat motivasi bis</a:t>
            </a:r>
            <a:r>
              <a:rPr lang="en-US" sz="2400" dirty="0" smtClean="0">
                <a:latin typeface="Garamond" pitchFamily="18" charset="0"/>
              </a:rPr>
              <a:t>a</a:t>
            </a:r>
            <a:r>
              <a:rPr lang="id-ID" sz="2400" dirty="0" smtClean="0">
                <a:latin typeface="Garamond" pitchFamily="18" charset="0"/>
              </a:rPr>
              <a:t> tinggi dan sebaliknya suatu saat bis</a:t>
            </a:r>
            <a:r>
              <a:rPr lang="en-US" sz="2400" dirty="0" smtClean="0">
                <a:latin typeface="Garamond" pitchFamily="18" charset="0"/>
              </a:rPr>
              <a:t>a</a:t>
            </a:r>
            <a:r>
              <a:rPr lang="id-ID" sz="2400" dirty="0" smtClean="0">
                <a:latin typeface="Garamond" pitchFamily="18" charset="0"/>
              </a:rPr>
              <a:t> menurun juga.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Persoalan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akan muncul di dunia pekerjaan, ketika motivasi seseorang perlahan tapi pasti mengalami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penurunan.</a:t>
            </a:r>
            <a:r>
              <a:rPr lang="en-US" sz="2400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Motivasi belajar setiap orang, satu dengan yang lainnya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tidak sama.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Biasanya, hal itu bergantung dari apa yang diinginkan orang yang bersangkutan.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Misalnya,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seorang anak mau belajar dan mengejar rangking pertama karena diiming-imingi akan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dibelikan sepeda oleh orangtuanya.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04C6C48-8169-4454-90C5-7DAA3566CF0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639529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Perbedaan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antar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Individu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57188" y="1561446"/>
            <a:ext cx="84296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id-ID" sz="2400" dirty="0" smtClean="0">
                <a:latin typeface="Garamond" pitchFamily="18" charset="0"/>
              </a:rPr>
              <a:t>Perbedaan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fisiologis </a:t>
            </a:r>
            <a:r>
              <a:rPr lang="id-ID" sz="2400" i="1" dirty="0" smtClean="0">
                <a:latin typeface="Garamond" pitchFamily="18" charset="0"/>
              </a:rPr>
              <a:t>(physiological needs), </a:t>
            </a:r>
            <a:r>
              <a:rPr lang="id-ID" sz="2400" dirty="0" smtClean="0">
                <a:latin typeface="Garamond" pitchFamily="18" charset="0"/>
              </a:rPr>
              <a:t>seperti rasa lapar, haus, dan hasrat seksual;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Garamond" pitchFamily="18" charset="0"/>
              </a:rPr>
              <a:t>P</a:t>
            </a:r>
            <a:r>
              <a:rPr lang="id-ID" sz="2400" dirty="0" smtClean="0">
                <a:latin typeface="Garamond" pitchFamily="18" charset="0"/>
              </a:rPr>
              <a:t>erbedaan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rasa aman </a:t>
            </a:r>
            <a:r>
              <a:rPr lang="id-ID" sz="2400" i="1" dirty="0" smtClean="0">
                <a:latin typeface="Garamond" pitchFamily="18" charset="0"/>
              </a:rPr>
              <a:t>(safety needs), </a:t>
            </a:r>
            <a:r>
              <a:rPr lang="id-ID" sz="2400" dirty="0" smtClean="0">
                <a:latin typeface="Garamond" pitchFamily="18" charset="0"/>
              </a:rPr>
              <a:t>baik secara mental, fisik, dan intelektual;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id-ID" sz="2400" dirty="0" smtClean="0">
                <a:latin typeface="Garamond" pitchFamily="18" charset="0"/>
              </a:rPr>
              <a:t>Perbedaan kasih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sayang atau afeksi </a:t>
            </a:r>
            <a:r>
              <a:rPr lang="id-ID" sz="2400" i="1" dirty="0" smtClean="0">
                <a:latin typeface="Garamond" pitchFamily="18" charset="0"/>
              </a:rPr>
              <a:t>(love needs) yang diterimanya; </a:t>
            </a:r>
            <a:endParaRPr lang="en-US" sz="2400" i="1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id-ID" sz="2400" dirty="0" smtClean="0">
                <a:latin typeface="Garamond" pitchFamily="18" charset="0"/>
              </a:rPr>
              <a:t>Perbedaan harga diri </a:t>
            </a:r>
            <a:r>
              <a:rPr lang="id-ID" sz="2400" i="1" dirty="0" smtClean="0">
                <a:latin typeface="Garamond" pitchFamily="18" charset="0"/>
              </a:rPr>
              <a:t>(self esteem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i="1" dirty="0" smtClean="0">
                <a:latin typeface="Garamond" pitchFamily="18" charset="0"/>
              </a:rPr>
              <a:t>needs). Contohnya prestise memiliki mobil atau rumah mewah, jabatan, dan lain-lain; </a:t>
            </a:r>
            <a:endParaRPr lang="en-US" sz="2400" i="1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id-ID" sz="2400" dirty="0" smtClean="0">
                <a:latin typeface="Garamond" pitchFamily="18" charset="0"/>
              </a:rPr>
              <a:t>Perbedaan aktualisasi diri </a:t>
            </a:r>
            <a:r>
              <a:rPr lang="id-ID" sz="2400" i="1" dirty="0" smtClean="0">
                <a:latin typeface="Garamond" pitchFamily="18" charset="0"/>
              </a:rPr>
              <a:t>(self actualization), </a:t>
            </a:r>
            <a:r>
              <a:rPr lang="id-ID" sz="2400" dirty="0" smtClean="0">
                <a:latin typeface="Garamond" pitchFamily="18" charset="0"/>
              </a:rPr>
              <a:t>tersedianya kesempatan bagi seseorang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untuk mengembangkan potensi yang terdapat dalam dirinya sehingga berubah menjadi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kemampuan nyata.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1D1786F-A0DB-4EE8-89A2-96B18FEA9DB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568091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Teori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296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Motivasi kerja memang merupakan suatu hal yang sangat penting dalam suatu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organisasi 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Garamond" pitchFamily="18" charset="0"/>
              </a:rPr>
              <a:t>S</a:t>
            </a:r>
            <a:r>
              <a:rPr lang="id-ID" sz="2400" dirty="0" smtClean="0">
                <a:latin typeface="Garamond" pitchFamily="18" charset="0"/>
              </a:rPr>
              <a:t>etiap pimpinan perlu memahami apa arti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hakikat motivasi, teori motivasi, dan yang tidak kalah pentingnya ialah mengetahui bawahan </a:t>
            </a:r>
            <a:r>
              <a:rPr lang="id-ID" sz="2400" dirty="0" smtClean="0">
                <a:latin typeface="Garamond" pitchFamily="18" charset="0"/>
              </a:rPr>
              <a:t>yang perlu dimotivasi.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Stoner dan Duncan (1986)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mengelompokkan teori motivasi kedalam dua kelompok</a:t>
            </a:r>
            <a:r>
              <a:rPr lang="en-US" sz="2400" dirty="0" smtClean="0">
                <a:latin typeface="Garamond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Kelompok pertama yang tergolong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teori motivasi kebutuhan </a:t>
            </a:r>
            <a:r>
              <a:rPr lang="id-ID" sz="2400" i="1" dirty="0" smtClean="0">
                <a:latin typeface="Garamond" pitchFamily="18" charset="0"/>
              </a:rPr>
              <a:t>(content theories of motivation), </a:t>
            </a:r>
            <a:endParaRPr lang="en-US" sz="2400" i="1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K</a:t>
            </a:r>
            <a:r>
              <a:rPr lang="id-ID" sz="2400" dirty="0" smtClean="0">
                <a:latin typeface="Garamond" pitchFamily="18" charset="0"/>
              </a:rPr>
              <a:t>elompok kedua ialah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tergolong teori motivasi instrumental </a:t>
            </a:r>
            <a:r>
              <a:rPr lang="id-ID" sz="2400" i="1" dirty="0" smtClean="0">
                <a:latin typeface="Garamond" pitchFamily="18" charset="0"/>
              </a:rPr>
              <a:t>(instrumental theories of motivation). 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7126F0C-3726-4B21-B3C4-6F748726239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782405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Teori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Kebutuhan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57188" y="1739334"/>
            <a:ext cx="84296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Teori ini beranggapan bahwa tindakan manusia pada hakikatnya untuk memenuhi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kebutuhannya.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Oleh sebab itu apabila pimpinan ingin memotivasi bawahannya, harus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mengetahui apa kebutuhan-kebutuhan bawahannya.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b="1" dirty="0" smtClean="0">
                <a:latin typeface="Garamond" pitchFamily="18" charset="0"/>
              </a:rPr>
              <a:t>Maslow </a:t>
            </a:r>
            <a:r>
              <a:rPr lang="id-ID" sz="2400" dirty="0" smtClean="0">
                <a:latin typeface="Garamond" pitchFamily="18" charset="0"/>
              </a:rPr>
              <a:t>salah seorang yang mengkaji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teori kebutuhan </a:t>
            </a:r>
            <a:r>
              <a:rPr lang="en-US" sz="2400" dirty="0" smtClean="0">
                <a:latin typeface="Garamond" pitchFamily="18" charset="0"/>
              </a:rPr>
              <a:t>(</a:t>
            </a:r>
            <a:r>
              <a:rPr lang="en-US" sz="2400" i="1" dirty="0" smtClean="0">
                <a:latin typeface="Garamond" pitchFamily="18" charset="0"/>
              </a:rPr>
              <a:t>Needs</a:t>
            </a:r>
            <a:r>
              <a:rPr lang="en-US" sz="2400" dirty="0" smtClean="0">
                <a:latin typeface="Garamond" pitchFamily="18" charset="0"/>
              </a:rPr>
              <a:t>) </a:t>
            </a:r>
            <a:r>
              <a:rPr lang="id-ID" sz="2400" dirty="0" smtClean="0">
                <a:latin typeface="Garamond" pitchFamily="18" charset="0"/>
              </a:rPr>
              <a:t>berpendapat bahwa kebutuhan yang diinginkan seseorang berjenjang,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artinya bila kebutuhan yang pertama telah terpenuhi, maka kebutuhan tingkat kedua akanmenjadi yang utama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736458E-2384-4D10-8EBE-14F606330E0A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629647"/>
            <a:ext cx="842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Garamond" pitchFamily="18" charset="0"/>
              </a:rPr>
              <a:t>Hirarki</a:t>
            </a: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</a:rPr>
              <a:t> Maslow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1357298"/>
            <a:ext cx="6286544" cy="528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22A8DEC-9493-4424-89C7-5A442A34DFF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Hirarki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Maslow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09" y="1397000"/>
          <a:ext cx="8072494" cy="461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76"/>
                <a:gridCol w="2193607"/>
                <a:gridCol w="5286411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Jenjang</a:t>
                      </a:r>
                      <a:r>
                        <a:rPr lang="en-US" dirty="0" smtClean="0"/>
                        <a:t> Needs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Deskripsi</a:t>
                      </a:r>
                      <a:endParaRPr lang="id-ID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Psychological needs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homeostatik makan, minum, gula, garam,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i-FI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protein, serta kebutuhan istirahat dan seks.</a:t>
                      </a:r>
                      <a:endParaRPr lang="id-ID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Safety needs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keamanan, stabilitas, proteksi, struktur,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keteraturan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batas, bebas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takut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cemas</a:t>
                      </a:r>
                      <a:endParaRPr lang="id-ID" dirty="0"/>
                    </a:p>
                  </a:txBody>
                  <a:tcPr/>
                </a:tc>
              </a:tr>
              <a:tr h="134408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Love needs/ Belongingness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kasih sayang, keluarga, sejawat, pasangan,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anak. </a:t>
                      </a:r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menjadi bagian kelompok,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masyarakat. </a:t>
                      </a:r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Menurut Maslow,kegagalan kebutuhan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cinta &amp; memiliki ini menjadi sumber hampir semua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bentuk psikopatologi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kejiwaan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22A8DEC-9493-4424-89C7-5A442A34DFF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Hirarki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Maslow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1" y="1397000"/>
          <a:ext cx="7786742" cy="4483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3"/>
                <a:gridCol w="2440103"/>
                <a:gridCol w="4775136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Jenjang</a:t>
                      </a:r>
                      <a:r>
                        <a:rPr lang="en-US" dirty="0" smtClean="0"/>
                        <a:t> Needs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Deskripsi</a:t>
                      </a:r>
                      <a:endParaRPr lang="id-ID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Esteem needs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fi-FI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kekuatan, penguasaan, kompetensi,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kepercayaan diri, kemandirian.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nb-N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prestise, penghargaan dari orang lain,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status, ketenaran, dominasi, menjadi penting,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kehormatan dan apresiasi.</a:t>
                      </a:r>
                      <a:endParaRPr lang="id-ID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 actualization needs</a:t>
                      </a:r>
                      <a:r>
                        <a:rPr kumimoji="0"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(Metaneeds)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orang untuk menjadi yang seharusnya sesuai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dengan potensinya. Kebutuhan kreatif, realisasi diri,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perkembangan self.</a:t>
                      </a:r>
                      <a:r>
                        <a:rPr kumimoji="0" lang="fi-FI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fi-FI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harkat kemanusiaan untuk mencapai tujuan,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terus maju, menjadi lebih baik. 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Macam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motif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berprestasi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071563"/>
            <a:ext cx="84296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 dirty="0" smtClean="0">
                <a:latin typeface="Garamond" pitchFamily="18" charset="0"/>
              </a:rPr>
              <a:t>Secara teoritis, dalam diri manusia terdapat tiga macam motif, yaitu motif berprestasi</a:t>
            </a:r>
            <a:r>
              <a:rPr lang="en-US" sz="2400" dirty="0" smtClean="0">
                <a:latin typeface="Garamond" pitchFamily="18" charset="0"/>
              </a:rPr>
              <a:t> (</a:t>
            </a:r>
            <a:r>
              <a:rPr lang="en-US" sz="2400" i="1" dirty="0" smtClean="0">
                <a:latin typeface="Garamond" pitchFamily="18" charset="0"/>
              </a:rPr>
              <a:t>need for achievement), motif </a:t>
            </a:r>
            <a:r>
              <a:rPr lang="en-US" sz="2400" i="1" dirty="0" err="1" smtClean="0">
                <a:latin typeface="Garamond" pitchFamily="18" charset="0"/>
              </a:rPr>
              <a:t>untuk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en-US" sz="2400" i="1" dirty="0" err="1" smtClean="0">
                <a:latin typeface="Garamond" pitchFamily="18" charset="0"/>
              </a:rPr>
              <a:t>beralfiliasi</a:t>
            </a:r>
            <a:r>
              <a:rPr lang="en-US" sz="2400" i="1" dirty="0" smtClean="0">
                <a:latin typeface="Garamond" pitchFamily="18" charset="0"/>
              </a:rPr>
              <a:t> (need for </a:t>
            </a:r>
            <a:r>
              <a:rPr lang="en-US" sz="2400" i="1" dirty="0" err="1" smtClean="0">
                <a:latin typeface="Garamond" pitchFamily="18" charset="0"/>
              </a:rPr>
              <a:t>affilition</a:t>
            </a:r>
            <a:r>
              <a:rPr lang="en-US" sz="2400" i="1" dirty="0" smtClean="0">
                <a:latin typeface="Garamond" pitchFamily="18" charset="0"/>
              </a:rPr>
              <a:t>) </a:t>
            </a:r>
            <a:r>
              <a:rPr lang="en-US" sz="2400" i="1" dirty="0" err="1" smtClean="0">
                <a:latin typeface="Garamond" pitchFamily="18" charset="0"/>
              </a:rPr>
              <a:t>dan</a:t>
            </a:r>
            <a:r>
              <a:rPr lang="en-US" sz="2400" i="1" dirty="0" smtClean="0">
                <a:latin typeface="Garamond" pitchFamily="18" charset="0"/>
              </a:rPr>
              <a:t> motif </a:t>
            </a:r>
            <a:r>
              <a:rPr lang="en-US" sz="2400" i="1" dirty="0" err="1" smtClean="0">
                <a:latin typeface="Garamond" pitchFamily="18" charset="0"/>
              </a:rPr>
              <a:t>berkuasa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i="1" dirty="0" smtClean="0">
                <a:latin typeface="Garamond" pitchFamily="18" charset="0"/>
              </a:rPr>
              <a:t>(need for power).</a:t>
            </a:r>
            <a:endParaRPr lang="en-US" sz="2400" i="1" dirty="0" smtClean="0">
              <a:latin typeface="Garamond" pitchFamily="18" charset="0"/>
            </a:endParaRPr>
          </a:p>
          <a:p>
            <a:r>
              <a:rPr lang="it-IT" sz="2400" dirty="0" smtClean="0">
                <a:latin typeface="Garamond" pitchFamily="18" charset="0"/>
              </a:rPr>
              <a:t>(1) </a:t>
            </a:r>
            <a:r>
              <a:rPr lang="it-IT" sz="2400" b="1" dirty="0" smtClean="0">
                <a:latin typeface="Garamond" pitchFamily="18" charset="0"/>
              </a:rPr>
              <a:t>N</a:t>
            </a:r>
            <a:r>
              <a:rPr lang="en-US" sz="2400" b="1" i="1" dirty="0" err="1" smtClean="0">
                <a:latin typeface="Garamond" pitchFamily="18" charset="0"/>
              </a:rPr>
              <a:t>eed</a:t>
            </a:r>
            <a:r>
              <a:rPr lang="en-US" sz="2400" b="1" i="1" dirty="0" smtClean="0">
                <a:latin typeface="Garamond" pitchFamily="18" charset="0"/>
              </a:rPr>
              <a:t> for achievement</a:t>
            </a:r>
            <a:r>
              <a:rPr lang="en-US" sz="2400" i="1" dirty="0" smtClean="0">
                <a:latin typeface="Garamond" pitchFamily="18" charset="0"/>
              </a:rPr>
              <a:t>.  </a:t>
            </a:r>
            <a:r>
              <a:rPr lang="it-IT" sz="2400" dirty="0" smtClean="0">
                <a:latin typeface="Garamond" pitchFamily="18" charset="0"/>
              </a:rPr>
              <a:t>Apabila seseorang memiliki motivasi </a:t>
            </a:r>
            <a:r>
              <a:rPr lang="id-ID" sz="2400" dirty="0" smtClean="0">
                <a:latin typeface="Garamond" pitchFamily="18" charset="0"/>
              </a:rPr>
              <a:t>berprestasi yang tinggi, sangat menyukai pekerjaan yang sangat menantang</a:t>
            </a:r>
            <a:r>
              <a:rPr lang="en-US" sz="2400" dirty="0" smtClean="0">
                <a:latin typeface="Garamond" pitchFamily="18" charset="0"/>
              </a:rPr>
              <a:t>. </a:t>
            </a:r>
          </a:p>
          <a:p>
            <a:r>
              <a:rPr lang="id-ID" sz="2400" dirty="0" smtClean="0">
                <a:latin typeface="Garamond" pitchFamily="18" charset="0"/>
              </a:rPr>
              <a:t>(2</a:t>
            </a:r>
            <a:r>
              <a:rPr lang="id-ID" sz="2400" b="1" dirty="0" smtClean="0">
                <a:latin typeface="Garamond" pitchFamily="18" charset="0"/>
              </a:rPr>
              <a:t>) </a:t>
            </a:r>
            <a:r>
              <a:rPr lang="en-US" sz="2400" b="1" dirty="0" smtClean="0">
                <a:latin typeface="Garamond" pitchFamily="18" charset="0"/>
              </a:rPr>
              <a:t>N</a:t>
            </a:r>
            <a:r>
              <a:rPr lang="en-US" sz="2400" b="1" i="1" dirty="0" smtClean="0">
                <a:latin typeface="Garamond" pitchFamily="18" charset="0"/>
              </a:rPr>
              <a:t>eed for affiliation</a:t>
            </a:r>
            <a:r>
              <a:rPr lang="en-US" sz="2400" i="1" dirty="0" smtClean="0">
                <a:latin typeface="Garamond" pitchFamily="18" charset="0"/>
              </a:rPr>
              <a:t>. </a:t>
            </a:r>
            <a:r>
              <a:rPr lang="id-ID" sz="2400" dirty="0" smtClean="0">
                <a:latin typeface="Garamond" pitchFamily="18" charset="0"/>
              </a:rPr>
              <a:t>Mempunyai motif berafiliasi tinggi tercermin pada keingianan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untuk menciptakan,memelihara dan mengembangkan hubungan dan suasana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perasaan yang saling menyenangkan antar sesama manusia.</a:t>
            </a:r>
            <a:endParaRPr lang="en-US" sz="2400" dirty="0" smtClean="0">
              <a:latin typeface="Garamond" pitchFamily="18" charset="0"/>
            </a:endParaRPr>
          </a:p>
          <a:p>
            <a:r>
              <a:rPr lang="pt-BR" sz="2400" dirty="0" smtClean="0">
                <a:latin typeface="Garamond" pitchFamily="18" charset="0"/>
              </a:rPr>
              <a:t>(3) </a:t>
            </a:r>
            <a:r>
              <a:rPr lang="pt-BR" sz="2400" b="1" dirty="0" smtClean="0">
                <a:latin typeface="Garamond" pitchFamily="18" charset="0"/>
              </a:rPr>
              <a:t>N</a:t>
            </a:r>
            <a:r>
              <a:rPr lang="id-ID" sz="2400" b="1" i="1" dirty="0" smtClean="0">
                <a:latin typeface="Garamond" pitchFamily="18" charset="0"/>
              </a:rPr>
              <a:t>eed for power</a:t>
            </a:r>
            <a:r>
              <a:rPr lang="en-US" sz="2400" i="1" dirty="0" smtClean="0">
                <a:latin typeface="Garamond" pitchFamily="18" charset="0"/>
              </a:rPr>
              <a:t>.</a:t>
            </a:r>
            <a:r>
              <a:rPr lang="id-ID" sz="2400" i="1" dirty="0" smtClean="0">
                <a:latin typeface="Garamond" pitchFamily="18" charset="0"/>
              </a:rPr>
              <a:t> </a:t>
            </a:r>
            <a:r>
              <a:rPr lang="pt-BR" sz="2400" dirty="0" smtClean="0">
                <a:latin typeface="Garamond" pitchFamily="18" charset="0"/>
              </a:rPr>
              <a:t>Motivasi berkuasa, ia mendapat </a:t>
            </a:r>
            <a:r>
              <a:rPr lang="id-ID" sz="2400" dirty="0" smtClean="0">
                <a:latin typeface="Garamond" pitchFamily="18" charset="0"/>
              </a:rPr>
              <a:t>dorongan apabila ia dapat mengawasi dan mempengaruhi tindakan orang lain. Oleh karena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itu perlu mempunyai motivasi untuk berkuasa, sebab kalau tidak akan kehilangan hak dan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kewenangan untuk mengambil tindakan</a:t>
            </a:r>
            <a:r>
              <a:rPr lang="id-ID" sz="2400" dirty="0" smtClean="0"/>
              <a:t>.</a:t>
            </a:r>
            <a:endParaRPr lang="id-ID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496653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Teori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Instrumental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441440"/>
            <a:ext cx="84296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Teori Instrumental ini meliputi teori tukar menukar (</a:t>
            </a:r>
            <a:r>
              <a:rPr lang="id-ID" sz="2400" i="1" dirty="0" smtClean="0">
                <a:latin typeface="Garamond" pitchFamily="18" charset="0"/>
              </a:rPr>
              <a:t>exchange theory</a:t>
            </a:r>
            <a:r>
              <a:rPr lang="id-ID" sz="2400" dirty="0" smtClean="0">
                <a:latin typeface="Garamond" pitchFamily="18" charset="0"/>
              </a:rPr>
              <a:t>) dan teori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harapan (</a:t>
            </a:r>
            <a:r>
              <a:rPr lang="id-ID" sz="2400" i="1" dirty="0" smtClean="0">
                <a:latin typeface="Garamond" pitchFamily="18" charset="0"/>
              </a:rPr>
              <a:t>expectancy theory</a:t>
            </a:r>
            <a:r>
              <a:rPr lang="id-ID" sz="2400" dirty="0" smtClean="0">
                <a:latin typeface="Garamond" pitchFamily="18" charset="0"/>
              </a:rPr>
              <a:t>).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Secara ringkas mengenai teori tukar menukar dalam buku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Administrative Behavior tulisan Simon (1997:141) lebih dikenal dengan sebutan </a:t>
            </a:r>
            <a:r>
              <a:rPr lang="id-ID" sz="2400" i="1" dirty="0" smtClean="0">
                <a:latin typeface="Garamond" pitchFamily="18" charset="0"/>
              </a:rPr>
              <a:t>model of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i="1" dirty="0" smtClean="0">
                <a:latin typeface="Garamond" pitchFamily="18" charset="0"/>
              </a:rPr>
              <a:t>organizational equilibrium</a:t>
            </a:r>
            <a:r>
              <a:rPr lang="en-US" sz="2400" i="1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Garamond" pitchFamily="18" charset="0"/>
              </a:rPr>
              <a:t>Model </a:t>
            </a:r>
            <a:r>
              <a:rPr lang="en-US" sz="2400" dirty="0" err="1" smtClean="0">
                <a:latin typeface="Garamond" pitchFamily="18" charset="0"/>
              </a:rPr>
              <a:t>tsb</a:t>
            </a:r>
            <a:r>
              <a:rPr lang="en-US" sz="2400" dirty="0" smtClean="0">
                <a:latin typeface="Garamond" pitchFamily="18" charset="0"/>
              </a:rPr>
              <a:t> men</a:t>
            </a:r>
            <a:r>
              <a:rPr lang="id-ID" sz="2400" dirty="0" smtClean="0">
                <a:latin typeface="Garamond" pitchFamily="18" charset="0"/>
              </a:rPr>
              <a:t>jelaskan bahwa, dalam setiap organisasi selalu terjadi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proses tukar menukar atau jual beli antara organisasi dengan orang – orang yang bekerja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didalamnya.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Dalam Teori Harapan, Motivasi seseorang dalam organisasi bergantung kepada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harapannya</a:t>
            </a:r>
            <a:r>
              <a:rPr lang="en-US" sz="2400" dirty="0" smtClean="0">
                <a:latin typeface="Garamond" pitchFamily="18" charset="0"/>
              </a:rPr>
              <a:t>.</a:t>
            </a:r>
            <a:r>
              <a:rPr lang="id-ID" sz="2400" dirty="0" smtClean="0">
                <a:latin typeface="Garamond" pitchFamily="18" charset="0"/>
              </a:rPr>
              <a:t>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Seseorang akan mempunyai motivasi yang tinggi untuk berprestasi tinggi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dalam organisasi kalau ia berkeyakinan bahwa dari prestasinya dapat mengharapkan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imbalan yang lebih besar</a:t>
            </a:r>
            <a:endParaRPr lang="id-ID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568091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dan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Kepuasan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Kerja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441440"/>
            <a:ext cx="84296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fi-FI" sz="2400" dirty="0" smtClean="0">
                <a:latin typeface="Garamond" pitchFamily="18" charset="0"/>
              </a:rPr>
              <a:t>Teori kepuasaan kerja dengan teori motivasi ibarat dua sisi mata uang.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i-FI" sz="2400" dirty="0" smtClean="0">
                <a:latin typeface="Garamond" pitchFamily="18" charset="0"/>
              </a:rPr>
              <a:t>Pada kenyataannnya kepuasaan kerja itu dapat meningkatkan motivasi kerja seseorang.</a:t>
            </a:r>
            <a:r>
              <a:rPr lang="id-ID" sz="2400" dirty="0" smtClean="0">
                <a:latin typeface="Garamond" pitchFamily="18" charset="0"/>
              </a:rPr>
              <a:t>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Dalam teori di atas dikatakan apabila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terpuaskan dalam kebutuhan sosial dan aktualisasi diri maka orang akan semakin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termotivasi untuk bekerja.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Misalnya, seseorang menpunyai gaji yang memuaskan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dalam bekerja, tentu ia merasa puas, tetapi belum tentu ia termotivasi bekerja secara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bertanggungjawab. </a:t>
            </a:r>
            <a:r>
              <a:rPr lang="en-US" sz="2400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Garamond" pitchFamily="18" charset="0"/>
              </a:rPr>
              <a:t>Hal </a:t>
            </a:r>
            <a:r>
              <a:rPr lang="en-US" sz="2400" dirty="0" err="1" smtClean="0">
                <a:latin typeface="Garamond" pitchFamily="18" charset="0"/>
              </a:rPr>
              <a:t>ini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dipengaruhi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oleh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kebutuhan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aktualisasi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diri</a:t>
            </a:r>
            <a:r>
              <a:rPr lang="en-US" sz="2400" dirty="0" smtClean="0">
                <a:latin typeface="Garamond" pitchFamily="18" charset="0"/>
              </a:rPr>
              <a:t>, </a:t>
            </a:r>
            <a:r>
              <a:rPr lang="id-ID" sz="2400" dirty="0" smtClean="0">
                <a:latin typeface="Garamond" pitchFamily="18" charset="0"/>
              </a:rPr>
              <a:t>apabila orang puas terhadap kebutuhan aktualisasi dirinya maka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fi-FI" sz="2400" dirty="0" smtClean="0">
                <a:latin typeface="Garamond" pitchFamily="18" charset="0"/>
              </a:rPr>
              <a:t>pasti oleh tersebut termotivasi untuk bekerja bertanggungjawab.</a:t>
            </a:r>
            <a:endParaRPr lang="id-ID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F439AF4-282D-4833-8771-CB36D987FDA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827088" y="571500"/>
            <a:ext cx="75612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Pendahuluan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71500" y="1631950"/>
            <a:ext cx="82153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Keberhasilan merupakan sebuah output dari proses yang berkesinambungan dan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akumulasi berbagai faktor pendorong.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Menurut Basith (2000), Keberhasilan seseorang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tergantung dari berbagai faktor. Faktor yang paling berpengaruh adalah motivasi, sehingga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dapat dirumuskan dalam fungsi berikut:</a:t>
            </a:r>
          </a:p>
          <a:p>
            <a:pPr algn="ctr"/>
            <a:r>
              <a:rPr lang="id-ID" sz="2400" b="1" dirty="0" smtClean="0">
                <a:latin typeface="Garamond" pitchFamily="18" charset="0"/>
              </a:rPr>
              <a:t>P = f (M,A,O)</a:t>
            </a:r>
          </a:p>
          <a:p>
            <a:r>
              <a:rPr lang="id-ID" sz="2400" dirty="0" smtClean="0">
                <a:latin typeface="Garamond" pitchFamily="18" charset="0"/>
              </a:rPr>
              <a:t>Dimana:</a:t>
            </a:r>
          </a:p>
          <a:p>
            <a:r>
              <a:rPr lang="id-ID" sz="2400" dirty="0" smtClean="0">
                <a:latin typeface="Garamond" pitchFamily="18" charset="0"/>
              </a:rPr>
              <a:t>P = Performen</a:t>
            </a:r>
            <a:r>
              <a:rPr lang="en-US" sz="2400" dirty="0" smtClean="0">
                <a:latin typeface="Garamond" pitchFamily="18" charset="0"/>
              </a:rPr>
              <a:t>s</a:t>
            </a:r>
            <a:r>
              <a:rPr lang="id-ID" sz="2400" dirty="0" smtClean="0">
                <a:latin typeface="Garamond" pitchFamily="18" charset="0"/>
              </a:rPr>
              <a:t> /Produktivitas</a:t>
            </a:r>
          </a:p>
          <a:p>
            <a:r>
              <a:rPr lang="id-ID" sz="2400" dirty="0" smtClean="0">
                <a:latin typeface="Garamond" pitchFamily="18" charset="0"/>
              </a:rPr>
              <a:t>F = Fungsi</a:t>
            </a:r>
          </a:p>
          <a:p>
            <a:r>
              <a:rPr lang="id-ID" sz="2400" dirty="0" smtClean="0">
                <a:latin typeface="Garamond" pitchFamily="18" charset="0"/>
              </a:rPr>
              <a:t>M = Motivation (Motivasi)</a:t>
            </a:r>
          </a:p>
          <a:p>
            <a:r>
              <a:rPr lang="id-ID" sz="2400" dirty="0" smtClean="0">
                <a:latin typeface="Garamond" pitchFamily="18" charset="0"/>
              </a:rPr>
              <a:t>A = Ability (Kemampuan)</a:t>
            </a:r>
          </a:p>
          <a:p>
            <a:r>
              <a:rPr lang="id-ID" sz="2400" dirty="0" smtClean="0">
                <a:latin typeface="Garamond" pitchFamily="18" charset="0"/>
              </a:rPr>
              <a:t>O = Opportunity (kesempatan)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357166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Pendekatan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dalam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Bekerja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178559"/>
            <a:ext cx="8429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Dalam pandangan sistem, motivasi terdiri dari tiga komponen dasar yang saling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berhubungan dan saling berinteraksi, yaitu komponen </a:t>
            </a:r>
            <a:r>
              <a:rPr lang="id-ID" sz="2400" b="1" i="1" dirty="0" smtClean="0">
                <a:latin typeface="Garamond" pitchFamily="18" charset="0"/>
              </a:rPr>
              <a:t>kebutuhan (needs), dorongan (drives),</a:t>
            </a:r>
            <a:r>
              <a:rPr lang="en-US" sz="2400" b="1" i="1" dirty="0" smtClean="0">
                <a:latin typeface="Garamond" pitchFamily="18" charset="0"/>
              </a:rPr>
              <a:t> </a:t>
            </a:r>
            <a:r>
              <a:rPr lang="id-ID" sz="2400" b="1" i="1" dirty="0" smtClean="0">
                <a:latin typeface="Garamond" pitchFamily="18" charset="0"/>
              </a:rPr>
              <a:t>dan komponen imbalan (incentives). </a:t>
            </a:r>
            <a:endParaRPr lang="en-US" sz="2400" b="1" i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Kebutuhan merupakan sesuatu yang menyebabkan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terjadinya ketidakseimbangan dalam diri seseorang, baik yang bersifat fisik maupun psihis.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Dorongan merupakan suatu kekuatan jiwa yang menggerakkan seseorang untuk bertindak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dalam memenuhi kebutuhan yang diinginkannya.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Garamond" pitchFamily="18" charset="0"/>
              </a:rPr>
              <a:t>I</a:t>
            </a:r>
            <a:r>
              <a:rPr lang="id-ID" sz="2400" dirty="0" smtClean="0">
                <a:latin typeface="Garamond" pitchFamily="18" charset="0"/>
              </a:rPr>
              <a:t>mbalan merupakan tujuan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telah dicapai sebagai hasil tindakan atau perbuatan tersebut.</a:t>
            </a:r>
            <a:endParaRPr lang="id-ID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357166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Pendekatan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dalam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Bekerja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441440"/>
            <a:ext cx="850109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000" dirty="0" smtClean="0">
                <a:latin typeface="Garamond" pitchFamily="18" charset="0"/>
              </a:rPr>
              <a:t>Herzberg menjelaskan bahwa faktor-faktor yang menyebabkan kepuasan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dalam bekerja dinamakan </a:t>
            </a:r>
            <a:r>
              <a:rPr lang="en-US" sz="2000" dirty="0" smtClean="0">
                <a:latin typeface="Garamond" pitchFamily="18" charset="0"/>
              </a:rPr>
              <a:t>“</a:t>
            </a:r>
            <a:r>
              <a:rPr lang="id-ID" sz="2000" b="1" dirty="0" smtClean="0">
                <a:latin typeface="Garamond" pitchFamily="18" charset="0"/>
              </a:rPr>
              <a:t>factor motivasi</a:t>
            </a:r>
            <a:r>
              <a:rPr lang="id-ID" sz="2000" dirty="0" smtClean="0">
                <a:latin typeface="Garamond" pitchFamily="18" charset="0"/>
              </a:rPr>
              <a:t>‟. Sedangkan faktor-faktor yang menyebabkan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ketidakpuasan dalam bekerja disebut </a:t>
            </a:r>
            <a:r>
              <a:rPr lang="en-US" sz="2000" dirty="0" smtClean="0">
                <a:latin typeface="Garamond" pitchFamily="18" charset="0"/>
              </a:rPr>
              <a:t>“</a:t>
            </a:r>
            <a:r>
              <a:rPr lang="id-ID" sz="2000" b="1" dirty="0" smtClean="0">
                <a:latin typeface="Garamond" pitchFamily="18" charset="0"/>
              </a:rPr>
              <a:t>faktor hygiene</a:t>
            </a:r>
            <a:r>
              <a:rPr lang="id-ID" sz="2000" dirty="0" smtClean="0">
                <a:latin typeface="Garamond" pitchFamily="18" charset="0"/>
              </a:rPr>
              <a:t>‟. </a:t>
            </a:r>
            <a:endParaRPr lang="en-US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000" dirty="0" smtClean="0">
                <a:latin typeface="Garamond" pitchFamily="18" charset="0"/>
              </a:rPr>
              <a:t>Kedua faktor inilah yang kemudian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dikenal dengan “</a:t>
            </a:r>
            <a:r>
              <a:rPr lang="id-ID" sz="2000" b="1" dirty="0" smtClean="0">
                <a:latin typeface="Garamond" pitchFamily="18" charset="0"/>
              </a:rPr>
              <a:t>Dua Faktor Teori Motivasi dari Herzberg”. </a:t>
            </a:r>
            <a:endParaRPr lang="en-US" sz="20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b="1" dirty="0" err="1" smtClean="0">
                <a:latin typeface="Garamond" pitchFamily="18" charset="0"/>
              </a:rPr>
              <a:t>Faktor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id-ID" sz="2000" b="1" dirty="0" smtClean="0">
                <a:latin typeface="Garamond" pitchFamily="18" charset="0"/>
              </a:rPr>
              <a:t>Motiva</a:t>
            </a:r>
            <a:r>
              <a:rPr lang="en-US" sz="2000" b="1" dirty="0" err="1" smtClean="0">
                <a:latin typeface="Garamond" pitchFamily="18" charset="0"/>
              </a:rPr>
              <a:t>si</a:t>
            </a:r>
            <a:r>
              <a:rPr lang="id-ID" sz="2000" dirty="0" smtClean="0">
                <a:latin typeface="Garamond" pitchFamily="18" charset="0"/>
              </a:rPr>
              <a:t>, yaitu sejumlah kondisi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internal pekerjaan yang apabila kondisi itu ada akan berfungsi sebagai motivator yang dapat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menghasilkan prestasi pekerjaan yang lebih baik. </a:t>
            </a:r>
            <a:endParaRPr lang="en-US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sv-SE" sz="2000" dirty="0" smtClean="0">
                <a:latin typeface="Garamond" pitchFamily="18" charset="0"/>
              </a:rPr>
              <a:t>Faktor ini berkenaan dengan: </a:t>
            </a:r>
            <a:r>
              <a:rPr lang="sv-SE" sz="2000" i="1" dirty="0" smtClean="0">
                <a:latin typeface="Garamond" pitchFamily="18" charset="0"/>
              </a:rPr>
              <a:t>prestasi</a:t>
            </a:r>
            <a:r>
              <a:rPr lang="en-US" sz="2000" i="1" dirty="0" smtClean="0">
                <a:latin typeface="Garamond" pitchFamily="18" charset="0"/>
              </a:rPr>
              <a:t>, </a:t>
            </a:r>
            <a:r>
              <a:rPr lang="id-ID" sz="2000" i="1" dirty="0" smtClean="0">
                <a:latin typeface="Garamond" pitchFamily="18" charset="0"/>
              </a:rPr>
              <a:t>pengakuan, pekerjaan, tanggungjawab, kemajuan-kemajuan, dan perkembangan</a:t>
            </a:r>
            <a:r>
              <a:rPr lang="en-US" sz="2000" i="1" dirty="0" smtClean="0">
                <a:latin typeface="Garamond" pitchFamily="18" charset="0"/>
              </a:rPr>
              <a:t> </a:t>
            </a:r>
            <a:r>
              <a:rPr lang="id-ID" sz="2000" i="1" dirty="0" smtClean="0">
                <a:latin typeface="Garamond" pitchFamily="18" charset="0"/>
              </a:rPr>
              <a:t>kematangan individu itu sendiri.</a:t>
            </a:r>
            <a:endParaRPr lang="en-US" sz="2000" i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b="1" dirty="0" err="1" smtClean="0">
                <a:latin typeface="Garamond" pitchFamily="18" charset="0"/>
              </a:rPr>
              <a:t>Faktor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id-ID" sz="2000" b="1" dirty="0" smtClean="0">
                <a:latin typeface="Garamond" pitchFamily="18" charset="0"/>
              </a:rPr>
              <a:t>Hygiene</a:t>
            </a:r>
            <a:r>
              <a:rPr lang="id-ID" sz="2000" dirty="0" smtClean="0">
                <a:latin typeface="Garamond" pitchFamily="18" charset="0"/>
              </a:rPr>
              <a:t>, yaitu sejumlah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kondisi eksternal pekerjaan yang apabila kondisi itu tidak ada menyebabkan ketidakpuasan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bagi para pekerja.</a:t>
            </a:r>
            <a:endParaRPr lang="en-US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i-FI" sz="2000" dirty="0" smtClean="0">
                <a:latin typeface="Garamond" pitchFamily="18" charset="0"/>
              </a:rPr>
              <a:t>Faktor-faktor ini, antara lain: </a:t>
            </a:r>
            <a:r>
              <a:rPr lang="fi-FI" sz="2000" i="1" dirty="0" smtClean="0">
                <a:latin typeface="Garamond" pitchFamily="18" charset="0"/>
              </a:rPr>
              <a:t>gaji, jaminan pekerjaan, kondisi pekerjaan, </a:t>
            </a:r>
            <a:r>
              <a:rPr lang="id-ID" sz="2000" i="1" dirty="0" smtClean="0">
                <a:latin typeface="Garamond" pitchFamily="18" charset="0"/>
              </a:rPr>
              <a:t>status, kebijakan-kebijakan perusahaan, kualitas supervisi, kualitas hubungan pribadi dengan</a:t>
            </a:r>
            <a:r>
              <a:rPr lang="en-US" sz="2000" i="1" dirty="0" smtClean="0">
                <a:latin typeface="Garamond" pitchFamily="18" charset="0"/>
              </a:rPr>
              <a:t> </a:t>
            </a:r>
            <a:r>
              <a:rPr lang="fi-FI" sz="2000" i="1" dirty="0" smtClean="0">
                <a:latin typeface="Garamond" pitchFamily="18" charset="0"/>
              </a:rPr>
              <a:t>atasan dan rekan sejawat, serta jaminan sosial.</a:t>
            </a:r>
            <a:endParaRPr lang="id-ID" sz="2000" i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357166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Teori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Proses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Kerja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071546"/>
            <a:ext cx="85010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400" dirty="0" smtClean="0">
                <a:latin typeface="Garamond" pitchFamily="18" charset="0"/>
              </a:rPr>
              <a:t>Teori proses lebih ditekankan pada pengkajian bagaimana motivasi itu bisa terjadi.</a:t>
            </a:r>
          </a:p>
          <a:p>
            <a:r>
              <a:rPr lang="sv-SE" sz="2400" dirty="0" smtClean="0">
                <a:latin typeface="Garamond" pitchFamily="18" charset="0"/>
              </a:rPr>
              <a:t>Diantara teori yang relevan diantaranya ialah :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 smtClean="0">
                <a:latin typeface="Garamond" pitchFamily="18" charset="0"/>
              </a:rPr>
              <a:t>Teori Pengharapan (</a:t>
            </a:r>
            <a:r>
              <a:rPr lang="sv-SE" sz="2400" i="1" dirty="0" smtClean="0">
                <a:latin typeface="Garamond" pitchFamily="18" charset="0"/>
              </a:rPr>
              <a:t>Expectancy Theory) dari </a:t>
            </a:r>
            <a:r>
              <a:rPr lang="id-ID" sz="2400" dirty="0" smtClean="0">
                <a:latin typeface="Garamond" pitchFamily="18" charset="0"/>
              </a:rPr>
              <a:t>Victor Vroom dan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Teori Porter-Lawler. </a:t>
            </a:r>
            <a:endParaRPr lang="en-US" sz="2400" dirty="0" smtClean="0">
              <a:latin typeface="Garamond" pitchFamily="18" charset="0"/>
            </a:endParaRPr>
          </a:p>
          <a:p>
            <a:r>
              <a:rPr lang="sv-SE" sz="2400" b="1" dirty="0" smtClean="0">
                <a:latin typeface="Garamond" pitchFamily="18" charset="0"/>
              </a:rPr>
              <a:t>Teori Vroom </a:t>
            </a:r>
            <a:r>
              <a:rPr lang="sv-SE" sz="2400" dirty="0" smtClean="0">
                <a:latin typeface="Garamond" pitchFamily="18" charset="0"/>
              </a:rPr>
              <a:t>menunjukkan sejumlah variabel yang </a:t>
            </a:r>
            <a:r>
              <a:rPr lang="id-ID" sz="2400" dirty="0" smtClean="0">
                <a:latin typeface="Garamond" pitchFamily="18" charset="0"/>
              </a:rPr>
              <a:t>dikenal dengan “VIE” (</a:t>
            </a:r>
            <a:r>
              <a:rPr lang="id-ID" sz="2400" i="1" dirty="0" smtClean="0">
                <a:latin typeface="Garamond" pitchFamily="18" charset="0"/>
              </a:rPr>
              <a:t>Valence, Instrumentality, dan Expectancy).</a:t>
            </a:r>
            <a:r>
              <a:rPr lang="en-US" sz="2400" i="1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i="1" dirty="0" smtClean="0">
                <a:latin typeface="Garamond" pitchFamily="18" charset="0"/>
              </a:rPr>
              <a:t>Valensi </a:t>
            </a:r>
            <a:r>
              <a:rPr lang="id-ID" sz="2400" dirty="0" smtClean="0">
                <a:latin typeface="Garamond" pitchFamily="18" charset="0"/>
              </a:rPr>
              <a:t>berkaitan dengan kadar kekuatan keinginan seseorang terhadap hasil tertentu.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Indikasinya mencakup nilai, upah, sikap, dan kegunaan hasil.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i="1" dirty="0" smtClean="0">
                <a:latin typeface="Garamond" pitchFamily="18" charset="0"/>
              </a:rPr>
              <a:t>Instrumentalitis </a:t>
            </a:r>
            <a:r>
              <a:rPr lang="id-ID" sz="2400" dirty="0" smtClean="0">
                <a:latin typeface="Garamond" pitchFamily="18" charset="0"/>
              </a:rPr>
              <a:t>berkaitan dengan</a:t>
            </a:r>
            <a:r>
              <a:rPr lang="sv-SE" sz="2400" dirty="0" smtClean="0">
                <a:latin typeface="Garamond" pitchFamily="18" charset="0"/>
              </a:rPr>
              <a:t> hubungan antara prestasi dengan imbalan atau </a:t>
            </a:r>
            <a:r>
              <a:rPr lang="id-ID" sz="2400" dirty="0" smtClean="0">
                <a:latin typeface="Garamond" pitchFamily="18" charset="0"/>
              </a:rPr>
              <a:t>pencapaian prestasi tersebut.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i="1" dirty="0" smtClean="0">
                <a:latin typeface="Garamond" pitchFamily="18" charset="0"/>
              </a:rPr>
              <a:t>Pengharapan,</a:t>
            </a:r>
            <a:r>
              <a:rPr lang="id-ID" sz="2400" dirty="0" smtClean="0">
                <a:latin typeface="Garamond" pitchFamily="18" charset="0"/>
              </a:rPr>
              <a:t> adalah suatu keyakinan bahwa suatu usaha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akan menghasilkan suatu tingkat prestasi tertentu</a:t>
            </a:r>
            <a:endParaRPr lang="id-ID" sz="2400" i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568091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Teori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Proses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Kerja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525020"/>
            <a:ext cx="85010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sv-SE" sz="2400" b="1" dirty="0" smtClean="0">
                <a:latin typeface="Garamond" pitchFamily="18" charset="0"/>
              </a:rPr>
              <a:t>Teori Porter-Lawler,</a:t>
            </a:r>
            <a:r>
              <a:rPr lang="sv-SE" sz="2400" dirty="0" smtClean="0">
                <a:latin typeface="Garamond" pitchFamily="18" charset="0"/>
              </a:rPr>
              <a:t> mempunyai asumsi bahwa kepuasan dapat meningkatkan prestasi kerja seseorang, dan sebaliknya ketidakpuasan akan merusak kinerja seseorang.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sv-SE" sz="2400" dirty="0" smtClean="0">
                <a:latin typeface="Garamond" pitchFamily="18" charset="0"/>
              </a:rPr>
              <a:t>Dikatakannya, bahwa hasil dari usaha tidak selalu memberikan kepuasan bagi individu, </a:t>
            </a:r>
            <a:r>
              <a:rPr lang="id-ID" sz="2400" dirty="0" smtClean="0">
                <a:latin typeface="Garamond" pitchFamily="18" charset="0"/>
              </a:rPr>
              <a:t>tetapi yang lebih penting scara langsung memberikan kepuasan adalah upah 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diterimanya sebagai hasil dari pekerjaannya, di samping itu perhatian dan penghargaan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perlu diberikan atas hasil kerja seseorang.</a:t>
            </a:r>
            <a:endParaRPr lang="id-ID" sz="2400" i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568091"/>
            <a:ext cx="8429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3600" b="1" dirty="0" smtClean="0">
                <a:solidFill>
                  <a:srgbClr val="002060"/>
                </a:solidFill>
                <a:latin typeface="Garamond" pitchFamily="18" charset="0"/>
              </a:rPr>
              <a:t>Motivasi dalam Peningkatan Kinerja dan Produktivitas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857364"/>
            <a:ext cx="85010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Kinerja yang baik dapat dipengaruhi oleh kemampuan dan motivasi. Sebab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kemampuan tanpa motivasi atau motivasi tanpa kemampuan, keduanya tidak dapat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menghasilkan output tinggi.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Untuk memperjelas ungkapan tersebut, </a:t>
            </a:r>
            <a:r>
              <a:rPr lang="id-ID" sz="2400" b="1" dirty="0" smtClean="0">
                <a:latin typeface="Garamond" pitchFamily="18" charset="0"/>
              </a:rPr>
              <a:t>McAfee dan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id-ID" sz="2400" b="1" dirty="0" smtClean="0">
                <a:latin typeface="Garamond" pitchFamily="18" charset="0"/>
              </a:rPr>
              <a:t>Poffenberger </a:t>
            </a:r>
            <a:r>
              <a:rPr lang="id-ID" sz="2400" dirty="0" smtClean="0">
                <a:latin typeface="Garamond" pitchFamily="18" charset="0"/>
              </a:rPr>
              <a:t>(1982</a:t>
            </a:r>
            <a:r>
              <a:rPr lang="en-US" sz="2400" dirty="0" smtClean="0">
                <a:latin typeface="Garamond" pitchFamily="18" charset="0"/>
              </a:rPr>
              <a:t>)</a:t>
            </a:r>
            <a:r>
              <a:rPr lang="id-ID" sz="2400" dirty="0" smtClean="0">
                <a:latin typeface="Garamond" pitchFamily="18" charset="0"/>
              </a:rPr>
              <a:t> menggambarkan secara matematik, yaitu </a:t>
            </a:r>
            <a:r>
              <a:rPr lang="en-US" sz="2400" dirty="0" smtClean="0">
                <a:latin typeface="Garamond" pitchFamily="18" charset="0"/>
              </a:rPr>
              <a:t>: </a:t>
            </a:r>
            <a:r>
              <a:rPr lang="id-ID" sz="2400" b="1" i="1" dirty="0" smtClean="0">
                <a:latin typeface="Garamond" pitchFamily="18" charset="0"/>
              </a:rPr>
              <a:t>Ability x Motivation = Job</a:t>
            </a:r>
            <a:r>
              <a:rPr lang="en-US" sz="2400" b="1" i="1" dirty="0" smtClean="0">
                <a:latin typeface="Garamond" pitchFamily="18" charset="0"/>
              </a:rPr>
              <a:t> </a:t>
            </a:r>
            <a:r>
              <a:rPr lang="id-ID" sz="2400" b="1" i="1" dirty="0" smtClean="0">
                <a:latin typeface="Garamond" pitchFamily="18" charset="0"/>
              </a:rPr>
              <a:t>Performance.</a:t>
            </a:r>
            <a:r>
              <a:rPr lang="sv-SE" sz="2400" b="1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sv-SE" sz="2400" dirty="0" smtClean="0">
                <a:latin typeface="Garamond" pitchFamily="18" charset="0"/>
              </a:rPr>
              <a:t>Berdasarkan rumus tersebut dapat dikatakan bahwa, kinerja merupakan hasil </a:t>
            </a:r>
            <a:r>
              <a:rPr lang="fi-FI" sz="2400" dirty="0" smtClean="0">
                <a:latin typeface="Garamond" pitchFamily="18" charset="0"/>
              </a:rPr>
              <a:t>perkalian antara kemampuan dan motivasi.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i-FI" sz="2400" dirty="0" smtClean="0">
                <a:latin typeface="Garamond" pitchFamily="18" charset="0"/>
              </a:rPr>
              <a:t>Kemampuan merupakan hasil perpaduan </a:t>
            </a:r>
            <a:r>
              <a:rPr lang="id-ID" sz="2400" dirty="0" smtClean="0">
                <a:latin typeface="Garamond" pitchFamily="18" charset="0"/>
              </a:rPr>
              <a:t>antara pendidikan, pelatihan dan pengalaman. Sedangkan pengertian motivasi, diartikan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sebagai suatu daya pendorong (</a:t>
            </a:r>
            <a:r>
              <a:rPr lang="id-ID" sz="2400" i="1" dirty="0" smtClean="0">
                <a:latin typeface="Garamond" pitchFamily="18" charset="0"/>
              </a:rPr>
              <a:t>driving force</a:t>
            </a:r>
            <a:r>
              <a:rPr lang="id-ID" sz="2400" dirty="0" smtClean="0">
                <a:latin typeface="Garamond" pitchFamily="18" charset="0"/>
              </a:rPr>
              <a:t>) yang menyebabkan orang berbuat sesuatu.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21C5CFE-9BD0-45F5-9E60-11BDCDBB4E4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71500" y="2143125"/>
            <a:ext cx="7929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SEKIAN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THANKS PERHATIANNYA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4F6CA44-A8A5-4187-82EE-BB0C8702B2D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827088" y="571500"/>
            <a:ext cx="75612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002060"/>
                </a:solidFill>
                <a:latin typeface="Garamond" pitchFamily="18" charset="0"/>
              </a:rPr>
              <a:t>Konsep</a:t>
            </a:r>
            <a:r>
              <a:rPr lang="en-US" sz="44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71500" y="1619250"/>
            <a:ext cx="821531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Konsep motivasi menyatakan bahwa bilamana seseorang sedang mengalami motivasi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atau sedang yang tidak seimbang, artinya dia sedang berada dalam a </a:t>
            </a:r>
            <a:r>
              <a:rPr lang="sv-SE" sz="2400" b="1" i="1" dirty="0" smtClean="0">
                <a:latin typeface="Garamond" pitchFamily="18" charset="0"/>
              </a:rPr>
              <a:t>state of disequilibrium.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Tetapi sebaliknya bilamana apa yang menjadi dorongan itu sudah diperoleh, berada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ditanga</a:t>
            </a:r>
            <a:r>
              <a:rPr lang="en-US" sz="2400" dirty="0" smtClean="0">
                <a:latin typeface="Garamond" pitchFamily="18" charset="0"/>
              </a:rPr>
              <a:t>n</a:t>
            </a:r>
            <a:r>
              <a:rPr lang="id-ID" sz="2400" dirty="0" smtClean="0">
                <a:latin typeface="Garamond" pitchFamily="18" charset="0"/>
              </a:rPr>
              <a:t>nya dan mendapat kepuasan dari padanya, maka dikatakan bahwa orang itu telah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memperoleh satu keadaan seimbang, ia sudah berada dalam a </a:t>
            </a:r>
            <a:r>
              <a:rPr lang="id-ID" sz="2400" b="1" i="1" dirty="0" smtClean="0">
                <a:latin typeface="Garamond" pitchFamily="18" charset="0"/>
              </a:rPr>
              <a:t>state of equilibrium</a:t>
            </a:r>
            <a:r>
              <a:rPr lang="id-ID" sz="2400" dirty="0" smtClean="0">
                <a:latin typeface="Garamond" pitchFamily="18" charset="0"/>
              </a:rPr>
              <a:t>.</a:t>
            </a:r>
            <a:r>
              <a:rPr lang="en-US" sz="2400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Motivasi sebagai </a:t>
            </a:r>
            <a:r>
              <a:rPr lang="id-ID" sz="2400" i="1" dirty="0" smtClean="0">
                <a:latin typeface="Garamond" pitchFamily="18" charset="0"/>
              </a:rPr>
              <a:t>inner state </a:t>
            </a:r>
            <a:r>
              <a:rPr lang="id-ID" sz="2400" dirty="0" smtClean="0">
                <a:latin typeface="Garamond" pitchFamily="18" charset="0"/>
              </a:rPr>
              <a:t>semacam perasaan atau kehendak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amat mempengaruhi kemauan individu, sehingga individu tersebut didorong untuk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berperilaku dan bertindak ,dalam menentukan gerakan atau tingkah laku individu kepada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tujuan </a:t>
            </a:r>
            <a:r>
              <a:rPr lang="id-ID" sz="2400" i="1" dirty="0" smtClean="0">
                <a:latin typeface="Garamond" pitchFamily="18" charset="0"/>
              </a:rPr>
              <a:t>(goals).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CF972C4-CC10-492F-8984-42F3DEFA622D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428596" y="587375"/>
            <a:ext cx="8286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Faktor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28596" y="1428736"/>
            <a:ext cx="835821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Ditinjau dari segi lingkungan(faktor), terdapat faktor-faktor yang menyebabkan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seseorang termotivasi yaitu </a:t>
            </a:r>
            <a:r>
              <a:rPr lang="id-ID" sz="2400" b="1" dirty="0" smtClean="0">
                <a:latin typeface="Garamond" pitchFamily="18" charset="0"/>
              </a:rPr>
              <a:t>faktor intrinsik dan faktor ekstrinsik. </a:t>
            </a:r>
            <a:endParaRPr lang="en-US" sz="24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Faktor intirnsik berasal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dalam diri seseorang berupa sikap, harapan, cita-cita dan disposisi kebutuhan 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berkembang.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Sedangkan faktor ekst</a:t>
            </a:r>
            <a:r>
              <a:rPr lang="en-US" sz="2400" dirty="0" err="1" smtClean="0">
                <a:latin typeface="Garamond" pitchFamily="18" charset="0"/>
              </a:rPr>
              <a:t>rinsik</a:t>
            </a:r>
            <a:r>
              <a:rPr lang="id-ID" sz="2400" dirty="0" smtClean="0">
                <a:latin typeface="Garamond" pitchFamily="18" charset="0"/>
              </a:rPr>
              <a:t> adalah desakan dari luar yang menyebabkan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seseorang termotivasi.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sv-SE" sz="2400" dirty="0" smtClean="0">
                <a:latin typeface="Garamond" pitchFamily="18" charset="0"/>
              </a:rPr>
              <a:t>Konsep motivasi akan lebih jelas bila ditinjau dari proses dasar motivasi sebagai </a:t>
            </a:r>
            <a:r>
              <a:rPr lang="id-ID" sz="2400" dirty="0" smtClean="0">
                <a:latin typeface="Garamond" pitchFamily="18" charset="0"/>
              </a:rPr>
              <a:t>berikut:</a:t>
            </a:r>
            <a:endParaRPr lang="en-US" sz="2400" dirty="0">
              <a:latin typeface="Garamond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19610" t="21064" r="16242" b="66741"/>
          <a:stretch>
            <a:fillRect/>
          </a:stretch>
        </p:blipFill>
        <p:spPr bwMode="auto">
          <a:xfrm>
            <a:off x="857224" y="4786322"/>
            <a:ext cx="7715304" cy="145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9B2339A-F5A4-404D-9707-866A911E9183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500034" y="496653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Faktor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71500" y="1333577"/>
            <a:ext cx="82153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Berdasarkan Gambar di atas, ditunjukkan bahwa: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arenBoth"/>
            </a:pPr>
            <a:r>
              <a:rPr lang="id-ID" sz="2400" dirty="0" smtClean="0">
                <a:latin typeface="Garamond" pitchFamily="18" charset="0"/>
              </a:rPr>
              <a:t>Needs merupakan kebutuhan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kebutuhan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terdapat dalam diri seseorang yang harus dipenuhi;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Garamond" pitchFamily="18" charset="0"/>
              </a:rPr>
              <a:t>K</a:t>
            </a:r>
            <a:r>
              <a:rPr lang="id-ID" sz="2400" dirty="0" smtClean="0">
                <a:latin typeface="Garamond" pitchFamily="18" charset="0"/>
              </a:rPr>
              <a:t>etika kebutuhan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tersebut muncul maka fenomenanya tampak pada dorongan (drive) yang menyebabkan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seseorang melakukan suatu tindakan; dan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Garamond" pitchFamily="18" charset="0"/>
              </a:rPr>
              <a:t>A</a:t>
            </a:r>
            <a:r>
              <a:rPr lang="id-ID" sz="2400" dirty="0" smtClean="0">
                <a:latin typeface="Garamond" pitchFamily="18" charset="0"/>
              </a:rPr>
              <a:t>kibat dari tindakan tersebut maka tujuan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yakni memuaskan kebutuhan terpenuhi.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Dari uraian di atas maka motivasi merupakan upaya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individu dalam memenuhi kebutuhannya, selama kebutuhan tersebut belum terpenuhi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maka “dorongan” untuk melakukan sesuatu terus dilakukan.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3716F82-97E1-45CE-B534-69CEB1040A9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827088" y="720850"/>
            <a:ext cx="7561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Faktor</a:t>
            </a: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00063" y="1643062"/>
            <a:ext cx="82153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Garamond" pitchFamily="18" charset="0"/>
              </a:rPr>
              <a:t>Berdasarkan uraian tersebut, maka dapat disimpulkan bahwa: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Motivasi adalah dorongan pada diri seseorang untuk melakukan suatu tingkah laku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tertentu karena dikehendaki.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Motivasi adalah dorongan yang meliputi jiwa dan jasmani, untuk melakukan suatu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tindakan tertentu.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Motivasi merupakan sesuatu yang menimbulkan semangat atau dorongan kerja.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Motivasi adalah suatu yang melatar belakangi individu untuk berbuat supaya tercapai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tujuan yang dikehendakinya.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Motivasi adalah suatu proses yang mempunyai tenaga dan tujuan tertentu.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253816C-CD1B-473A-A7A0-F3873DB707D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928670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Ciri-ciri</a:t>
            </a: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Individu</a:t>
            </a: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Bermotivasi</a:t>
            </a: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Prestasi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00063" y="1917222"/>
            <a:ext cx="82153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latin typeface="Garamond" pitchFamily="18" charset="0"/>
              </a:rPr>
              <a:t>Self confidence (</a:t>
            </a:r>
            <a:r>
              <a:rPr lang="en-US" sz="2400" dirty="0" err="1" smtClean="0">
                <a:latin typeface="Garamond" pitchFamily="18" charset="0"/>
              </a:rPr>
              <a:t>percaya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akan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kemampuan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sendiri</a:t>
            </a:r>
            <a:r>
              <a:rPr lang="en-US" sz="2400" i="1" dirty="0" smtClean="0">
                <a:latin typeface="Garamond" pitchFamily="18" charset="0"/>
              </a:rPr>
              <a:t>);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i="1" dirty="0" err="1" smtClean="0">
                <a:latin typeface="Garamond" pitchFamily="18" charset="0"/>
              </a:rPr>
              <a:t>Orginality</a:t>
            </a:r>
            <a:r>
              <a:rPr lang="en-US" sz="2400" i="1" dirty="0" smtClean="0">
                <a:latin typeface="Garamond" pitchFamily="18" charset="0"/>
              </a:rPr>
              <a:t> (</a:t>
            </a:r>
            <a:r>
              <a:rPr lang="en-US" sz="2400" dirty="0" err="1" smtClean="0">
                <a:latin typeface="Garamond" pitchFamily="18" charset="0"/>
              </a:rPr>
              <a:t>mempunyai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daya kreativitas yang tinggi, selalu ingin berbuat sesuai dengan aslinya;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latin typeface="Garamond" pitchFamily="18" charset="0"/>
              </a:rPr>
              <a:t>P</a:t>
            </a:r>
            <a:r>
              <a:rPr lang="id-ID" sz="2400" i="1" dirty="0" smtClean="0">
                <a:latin typeface="Garamond" pitchFamily="18" charset="0"/>
              </a:rPr>
              <a:t>eople oriented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(tidak memperalat orang lain, terbuka terhadap kritikan, tidak menyalahkan orang lain;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latin typeface="Garamond" pitchFamily="18" charset="0"/>
              </a:rPr>
              <a:t>T</a:t>
            </a:r>
            <a:r>
              <a:rPr lang="id-ID" sz="2400" i="1" dirty="0" smtClean="0">
                <a:latin typeface="Garamond" pitchFamily="18" charset="0"/>
              </a:rPr>
              <a:t>ask result oriented (</a:t>
            </a:r>
            <a:r>
              <a:rPr lang="id-ID" sz="2400" dirty="0" smtClean="0">
                <a:latin typeface="Garamond" pitchFamily="18" charset="0"/>
              </a:rPr>
              <a:t>berani mengambil resiko terhadap apa yang telah diputuskan,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semangat tinggi untuk menyelesaikan tuga</a:t>
            </a:r>
            <a:r>
              <a:rPr lang="en-US" sz="2400" dirty="0" smtClean="0">
                <a:latin typeface="Garamond" pitchFamily="18" charset="0"/>
              </a:rPr>
              <a:t>s</a:t>
            </a:r>
            <a:r>
              <a:rPr lang="id-ID" sz="2400" dirty="0" smtClean="0">
                <a:latin typeface="Garamond" pitchFamily="18" charset="0"/>
              </a:rPr>
              <a:t>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latin typeface="Garamond" pitchFamily="18" charset="0"/>
              </a:rPr>
              <a:t>F</a:t>
            </a:r>
            <a:r>
              <a:rPr lang="id-ID" sz="2400" i="1" dirty="0" smtClean="0">
                <a:latin typeface="Garamond" pitchFamily="18" charset="0"/>
              </a:rPr>
              <a:t>uture oriented (</a:t>
            </a:r>
            <a:r>
              <a:rPr lang="id-ID" sz="2400" dirty="0" smtClean="0">
                <a:latin typeface="Garamond" pitchFamily="18" charset="0"/>
              </a:rPr>
              <a:t>mempunyai daya antisipasi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tinggi, mempunyai analisa;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latin typeface="Garamond" pitchFamily="18" charset="0"/>
              </a:rPr>
              <a:t>R</a:t>
            </a:r>
            <a:r>
              <a:rPr lang="id-ID" sz="2400" i="1" dirty="0" smtClean="0">
                <a:latin typeface="Garamond" pitchFamily="18" charset="0"/>
              </a:rPr>
              <a:t>isk taker (</a:t>
            </a:r>
            <a:r>
              <a:rPr lang="id-ID" sz="2400" dirty="0" smtClean="0">
                <a:latin typeface="Garamond" pitchFamily="18" charset="0"/>
              </a:rPr>
              <a:t>menyenangi tugas yang menantang, tidak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cepat menyerah).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1BFEC5F-EC3B-4EE2-83C4-778CD135E81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853843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Karakteristik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00063" y="1739334"/>
            <a:ext cx="8215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400" i="1" dirty="0" smtClean="0">
                <a:latin typeface="Garamond" pitchFamily="18" charset="0"/>
              </a:rPr>
              <a:t>Majemuk. </a:t>
            </a:r>
            <a:r>
              <a:rPr lang="id-ID" sz="2400" dirty="0" smtClean="0">
                <a:latin typeface="Garamond" pitchFamily="18" charset="0"/>
              </a:rPr>
              <a:t>Motivasi individu untuk melakukan tindakan, pada dasarnya tidak hanya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mengandung satu tujuan saja, melainkan lebih dari satu tujuan. Oleh sebab itu, ada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banyak tujuan yang ingin dicapai oleh individu karena adanya motivasi ini.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i="1" dirty="0" smtClean="0">
                <a:latin typeface="Garamond" pitchFamily="18" charset="0"/>
              </a:rPr>
              <a:t>Dapat berubah-ubah. </a:t>
            </a:r>
            <a:r>
              <a:rPr lang="id-ID" sz="2400" dirty="0" smtClean="0">
                <a:latin typeface="Garamond" pitchFamily="18" charset="0"/>
              </a:rPr>
              <a:t>Karena adanya keinginan yang bermacam-macam, maka hal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inipun akan berpengaruh terhadap motivasi yang dimiliki oleh individu. Bisa saja suatu </a:t>
            </a:r>
            <a:r>
              <a:rPr lang="fi-FI" sz="2400" dirty="0" smtClean="0">
                <a:latin typeface="Garamond" pitchFamily="18" charset="0"/>
              </a:rPr>
              <a:t>ketika ia menginginkan kenaikan gaji, tetapi dilain kesempatan ia ingin kariernya naik.</a:t>
            </a:r>
          </a:p>
          <a:p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1BFEC5F-EC3B-4EE2-83C4-778CD135E81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853843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Karakteristik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00063" y="1739334"/>
            <a:ext cx="82153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400" i="1" dirty="0" smtClean="0">
                <a:latin typeface="Garamond" pitchFamily="18" charset="0"/>
              </a:rPr>
              <a:t>3.	Berbeda untuk setiap individu. </a:t>
            </a:r>
            <a:r>
              <a:rPr lang="sv-SE" sz="2400" dirty="0" smtClean="0">
                <a:latin typeface="Garamond" pitchFamily="18" charset="0"/>
              </a:rPr>
              <a:t>Pada dasarnya tidak ada persamaan motivasi antara </a:t>
            </a:r>
            <a:r>
              <a:rPr lang="id-ID" sz="2400" dirty="0" smtClean="0">
                <a:latin typeface="Garamond" pitchFamily="18" charset="0"/>
              </a:rPr>
              <a:t>individu yang satu dengan yang lain. Dua individu yang sama-sama melakukan suatu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tindakan tertentu, bias saja yang memotivasi tindakan itu tidak sama.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/>
            <a:r>
              <a:rPr lang="en-US" sz="2400" i="1" dirty="0" smtClean="0">
                <a:latin typeface="Garamond" pitchFamily="18" charset="0"/>
              </a:rPr>
              <a:t>4.	</a:t>
            </a:r>
            <a:r>
              <a:rPr lang="id-ID" sz="2400" i="1" dirty="0" smtClean="0">
                <a:latin typeface="Garamond" pitchFamily="18" charset="0"/>
              </a:rPr>
              <a:t>Beberapa tidak disadari. </a:t>
            </a:r>
            <a:r>
              <a:rPr lang="id-ID" sz="2400" dirty="0" smtClean="0">
                <a:latin typeface="Garamond" pitchFamily="18" charset="0"/>
              </a:rPr>
              <a:t>Ada sementara yang memahami mengapa ia melakukan suatu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tindakan. Bisanya karena adanya peristiwa yang menekan keinginan masuk ke </a:t>
            </a:r>
            <a:r>
              <a:rPr lang="id-ID" sz="2400" dirty="0" smtClean="0">
                <a:latin typeface="Garamond" pitchFamily="18" charset="0"/>
              </a:rPr>
              <a:t>dalam bawah sadar, sehingga ketika muncul suatu tindakan.individu tersebut tidak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mampu untuk mengenali motivasinya apa.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3386</TotalTime>
  <Words>1960</Words>
  <Application>Microsoft Office PowerPoint</Application>
  <PresentationFormat>On-screen Show (4:3)</PresentationFormat>
  <Paragraphs>169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</dc:creator>
  <cp:lastModifiedBy>Windows User</cp:lastModifiedBy>
  <cp:revision>125</cp:revision>
  <dcterms:created xsi:type="dcterms:W3CDTF">2008-01-25T12:23:22Z</dcterms:created>
  <dcterms:modified xsi:type="dcterms:W3CDTF">2016-04-05T00:06:19Z</dcterms:modified>
</cp:coreProperties>
</file>