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20" r:id="rId3"/>
    <p:sldId id="341" r:id="rId4"/>
    <p:sldId id="321" r:id="rId5"/>
    <p:sldId id="322" r:id="rId6"/>
    <p:sldId id="323" r:id="rId7"/>
    <p:sldId id="324" r:id="rId8"/>
    <p:sldId id="325" r:id="rId9"/>
    <p:sldId id="342" r:id="rId10"/>
    <p:sldId id="326" r:id="rId11"/>
    <p:sldId id="343" r:id="rId12"/>
    <p:sldId id="344" r:id="rId13"/>
    <p:sldId id="345" r:id="rId14"/>
    <p:sldId id="346" r:id="rId15"/>
    <p:sldId id="347" r:id="rId16"/>
    <p:sldId id="349" r:id="rId17"/>
    <p:sldId id="33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C63A77-7908-4D97-B77F-0249B011C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BFC123-F3F2-4C87-8F6E-24B3E8DCE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4410082-E849-4D61-B6DA-FEB4AD678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16938-1D7F-4357-AE63-CA3A01896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3B40-8800-4267-9C8D-760065917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C5981-42A4-47AA-92D9-04A986529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D6A-77A4-4C96-A826-F52DD2E7D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5366EC-9975-4E9A-9682-C838FAC64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71EB2-7150-4995-9207-C0F34347F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0017A1-4F33-4CCB-BC9B-F0CDF630D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F94F-2CC0-44B3-BB4A-0B91F622C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D717B-A5AE-4F9B-AC70-25C6F565A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139F6-9D81-43F0-B8E0-7CF46E6A6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F1D808A-536C-4EC0-A2EC-9F2AB24A8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0F58ACF-2685-450F-B942-8F9206686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3" r:id="rId2"/>
    <p:sldLayoutId id="2147483750" r:id="rId3"/>
    <p:sldLayoutId id="2147483744" r:id="rId4"/>
    <p:sldLayoutId id="2147483751" r:id="rId5"/>
    <p:sldLayoutId id="2147483745" r:id="rId6"/>
    <p:sldLayoutId id="2147483746" r:id="rId7"/>
    <p:sldLayoutId id="2147483752" r:id="rId8"/>
    <p:sldLayoutId id="2147483753" r:id="rId9"/>
    <p:sldLayoutId id="2147483747" r:id="rId10"/>
    <p:sldLayoutId id="2147483748" r:id="rId11"/>
    <p:sldLayoutId id="2147483754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A4E00A7-A76F-46F3-B00C-0C1039A80B5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071538" y="1557338"/>
            <a:ext cx="711837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KARAKTER WIRAUSAHA SUKSES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044575" y="3763963"/>
            <a:ext cx="6840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dirty="0" err="1" smtClean="0">
                <a:latin typeface="Comic Sans MS" pitchFamily="66" charset="0"/>
              </a:rPr>
              <a:t>Shanti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Emawati</a:t>
            </a:r>
            <a:r>
              <a:rPr lang="en-US" sz="2800" b="1" dirty="0" smtClean="0">
                <a:latin typeface="Comic Sans MS" pitchFamily="66" charset="0"/>
              </a:rPr>
              <a:t>, </a:t>
            </a:r>
            <a:r>
              <a:rPr lang="en-US" sz="2800" b="1" dirty="0" err="1" smtClean="0">
                <a:latin typeface="Comic Sans MS" pitchFamily="66" charset="0"/>
              </a:rPr>
              <a:t>SPt.</a:t>
            </a:r>
            <a:r>
              <a:rPr lang="en-US" sz="2800" b="1" dirty="0" smtClean="0">
                <a:latin typeface="Comic Sans MS" pitchFamily="66" charset="0"/>
              </a:rPr>
              <a:t>, MP.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enentukan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eluang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 U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saha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Peluang usaha bersumber dari adanya kebutuhan dari individu atau masyarakat.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Oleh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karena itu jika ingin mulai mewujudkan berwirausaha, hendaknya terlebih dahulu menjawab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pertanyaan” “</a:t>
            </a:r>
            <a:r>
              <a:rPr lang="id-ID" sz="2400" i="1" dirty="0" smtClean="0">
                <a:latin typeface="Garamond" pitchFamily="18" charset="0"/>
              </a:rPr>
              <a:t>Apakah yang menjadi kebutuhan masyarakat atau kebanyakan anggota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masyarakat saat ini atau di masa yang akan datang?”.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Untuk memahami kebutuhan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masyarakat diperlukan suatu diagnosa terhadap lingkungan usaha secara keseluruhan,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meliputi faktor ekonomi, politik, pasar, persaingan, pemasok, teknologi, sosial dan geografi.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enentukan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eluang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 U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saha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menemukan peluang usaha yang cocok, kita dapat menggunakan dua pendekatan, yaitu:</a:t>
            </a:r>
          </a:p>
          <a:p>
            <a:pPr marL="457200" indent="-457200"/>
            <a:r>
              <a:rPr lang="id-ID" sz="2400" dirty="0" smtClean="0">
                <a:latin typeface="Garamond" pitchFamily="18" charset="0"/>
              </a:rPr>
              <a:t>a. Pendekatan </a:t>
            </a:r>
            <a:r>
              <a:rPr lang="id-ID" sz="2400" i="1" dirty="0" smtClean="0">
                <a:latin typeface="Garamond" pitchFamily="18" charset="0"/>
              </a:rPr>
              <a:t>in-side-out (dari dalam ke luar) </a:t>
            </a:r>
            <a:r>
              <a:rPr lang="id-ID" sz="2400" dirty="0" smtClean="0">
                <a:latin typeface="Garamond" pitchFamily="18" charset="0"/>
              </a:rPr>
              <a:t>bahwa keberhasilan akan dapat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diraih dengan memenuhi kebutuhan yang ada saat ini.</a:t>
            </a:r>
          </a:p>
          <a:p>
            <a:pPr marL="457200" indent="-457200"/>
            <a:r>
              <a:rPr lang="id-ID" sz="2400" dirty="0" smtClean="0">
                <a:latin typeface="Garamond" pitchFamily="18" charset="0"/>
              </a:rPr>
              <a:t>b. Pendekatan </a:t>
            </a:r>
            <a:r>
              <a:rPr lang="id-ID" sz="2400" i="1" dirty="0" smtClean="0">
                <a:latin typeface="Garamond" pitchFamily="18" charset="0"/>
              </a:rPr>
              <a:t>out-side-in (dari luar ke dalam) </a:t>
            </a:r>
            <a:r>
              <a:rPr lang="id-ID" sz="2400" dirty="0" smtClean="0">
                <a:latin typeface="Garamond" pitchFamily="18" charset="0"/>
              </a:rPr>
              <a:t>bahwa keberhasilan akan dapat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diraih dengan menciptakan kebutuhan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Memilih Lapangan Usaha dan Mengembangkan Gagasan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Setelah mengetahui kebutuhan masyarakat dan berhasil menemukan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berbagai lapangan usaha dan gagasan usaha, maka langkah berikutnya adalah menjawab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pertanyaan: “</a:t>
            </a:r>
            <a:r>
              <a:rPr lang="sv-SE" sz="2400" i="1" dirty="0" smtClean="0">
                <a:latin typeface="Garamond" pitchFamily="18" charset="0"/>
              </a:rPr>
              <a:t>Manakah di antara lapangan usaha dan gagasan-gagasan usaha tersebut </a:t>
            </a:r>
            <a:r>
              <a:rPr lang="id-ID" sz="2400" i="1" dirty="0" smtClean="0">
                <a:latin typeface="Garamond" pitchFamily="18" charset="0"/>
              </a:rPr>
              <a:t>yang paling tepat dan cocok untuk saya?”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Pertanyaan ini sangat tepat, mengingat setiap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memiliki potensi diri yang berbeda-beda. Tentunya dalam memilih lapangan usaha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mengembangkan gagasan usaha, kita perlu menyesuaikan dengan potensi diri yang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miliki.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Memilih Lapangan Usaha dan Mengembangkan Gagasan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Telah banyak fakta yang dapat dikemukakan, bahwa masih banyak wirausahawan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memulai usahanya dengan melihat keberhasilan orang lain dalam menjalankan usahanya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(</a:t>
            </a:r>
            <a:r>
              <a:rPr lang="pt-BR" sz="2400" i="1" dirty="0" smtClean="0">
                <a:latin typeface="Garamond" pitchFamily="18" charset="0"/>
              </a:rPr>
              <a:t>latah atau ikut-ikutan).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Pada hal belum tentu orang lain berhasil dalam suatu lapangan </a:t>
            </a:r>
            <a:r>
              <a:rPr lang="id-ID" sz="2400" dirty="0" smtClean="0">
                <a:latin typeface="Garamond" pitchFamily="18" charset="0"/>
              </a:rPr>
              <a:t>usaha, kita juga dapat berhasil dengan lapangan usaha yang sama.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Mungkin saja orang 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berhasil karena potensi diri yang dimilikinya cocok dengan lapangan usaha tersebut 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kemampuan dia untuk mengakses informasi terkait dengan usaha yang dijalankannya.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Bisa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saja kita mengikuti orang yang telah berhasil dalam suatu lapangan usaha, namun kita perlu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memiliki nilai lebih dari aspek kualitas yang kita tawarkan kepada konsumen. 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nganalisis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Lapangan Usaha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214422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L</a:t>
            </a:r>
            <a:r>
              <a:rPr lang="id-ID" sz="2400" dirty="0" smtClean="0">
                <a:latin typeface="Garamond" pitchFamily="18" charset="0"/>
              </a:rPr>
              <a:t>angkah awal yang perlu kita lakukan adalah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menginventarisir berbagai jenis lapangan usaha dan </a:t>
            </a:r>
            <a:r>
              <a:rPr lang="en-US" sz="2400" dirty="0" smtClean="0">
                <a:latin typeface="Garamond" pitchFamily="18" charset="0"/>
              </a:rPr>
              <a:t> g</a:t>
            </a:r>
            <a:r>
              <a:rPr lang="id-ID" sz="2400" dirty="0" smtClean="0">
                <a:latin typeface="Garamond" pitchFamily="18" charset="0"/>
              </a:rPr>
              <a:t>agasan produk yang bertujuan 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meningkatkan kualitas hidup manusia. Kehidupan manusia dapat berkualitas ketika semua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komponen kebutuhannya terpenuhi.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Mungkin dari langkah awal tadi, kita telah menemukan ratusan atau bahkan ribuan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gagasan usaha. Untuk memperkecil pilihan dalam melakukan analisis berikutnya, maka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harus menyeleksi berbagai jenis gagasan usaha yang telah kita lakukan pada langkah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pertama tadi.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Gagasan usaha yang dipilih adalah gagasan yang memiliki prospek 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ekonomi yang dapat berupa pertimbangan bahwa produk yang dihasilkan merupakan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kebutuhan vital bagi manusia dengan tingkat permintaan dan harga yang relatif memadai.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nganalisis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Lapangan Usaha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214422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Selanjutnya alternatif pilihan lebih diperkecil lagi dengan memilih beberapa gagasan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usaha dengan mempertimbangkan potensi diri (faktor internal) kita.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Hasil akhir dari langkah</a:t>
            </a:r>
            <a:r>
              <a:rPr lang="en-US" sz="2400" dirty="0" smtClean="0">
                <a:latin typeface="Garamond" pitchFamily="18" charset="0"/>
              </a:rPr>
              <a:t>-</a:t>
            </a:r>
            <a:r>
              <a:rPr lang="id-ID" sz="2400" dirty="0" smtClean="0">
                <a:latin typeface="Garamond" pitchFamily="18" charset="0"/>
              </a:rPr>
              <a:t>langkah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telah kita lakukan akan diperoleh beberapa gagasan usaha yang telah terurut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berdasarkan prioritasnya.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Analisis</a:t>
            </a:r>
            <a:r>
              <a:rPr lang="en-US" sz="2400" dirty="0" smtClean="0">
                <a:latin typeface="Garamond" pitchFamily="18" charset="0"/>
              </a:rPr>
              <a:t> k</a:t>
            </a:r>
            <a:r>
              <a:rPr lang="id-ID" sz="2400" dirty="0" smtClean="0">
                <a:latin typeface="Garamond" pitchFamily="18" charset="0"/>
              </a:rPr>
              <a:t>embali dengan mempertimbangkan faktor internal berupa kekuatan 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kelemahan yang kita miliki jika kita memilih gagasan usaha yang bersangkutan, dan faktor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eksternal berupa peluang dan ancaman yang akan dihadapi jika kita menjatuhkan pilihan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pada gagasan usaha yang bersangkutan.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Analisis ini sering dikenal dengan analisis </a:t>
            </a:r>
            <a:r>
              <a:rPr lang="id-ID" sz="2400" i="1" dirty="0" smtClean="0">
                <a:latin typeface="Garamond" pitchFamily="18" charset="0"/>
              </a:rPr>
              <a:t>SWOT.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477866"/>
            <a:ext cx="8429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Garamond" pitchFamily="18" charset="0"/>
              </a:rPr>
              <a:t>Buatlah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2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gagasan</a:t>
            </a:r>
            <a:r>
              <a:rPr lang="en-US" sz="2400" dirty="0" smtClean="0">
                <a:latin typeface="Garamond" pitchFamily="18" charset="0"/>
              </a:rPr>
              <a:t>/</a:t>
            </a:r>
            <a:r>
              <a:rPr lang="en-US" sz="2400" dirty="0" err="1" smtClean="0">
                <a:latin typeface="Garamond" pitchFamily="18" charset="0"/>
              </a:rPr>
              <a:t>ide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usaha</a:t>
            </a:r>
            <a:endParaRPr lang="en-US" sz="2400" dirty="0" smtClean="0">
              <a:latin typeface="Garamond" pitchFamily="18" charset="0"/>
            </a:endParaRPr>
          </a:p>
          <a:p>
            <a:r>
              <a:rPr lang="id-ID" sz="2400" dirty="0" smtClean="0">
                <a:latin typeface="Garamond" pitchFamily="18" charset="0"/>
              </a:rPr>
              <a:t>Kesepuluh gagasan yang kelompok mahasiswa pilih tersebut adalah gagasan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usaha yang dirioritaskan berdasarkan pertimbangan-pertimbangan lingkungan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eksternal, misalnya: potensi pasar (lokal, nasional, dan global), ketersediaan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bahan baku, ketersediaan teknologi dan tenaga kerja, kebijakan pemerintah,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sebagainya.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D9049C7-88B2-4EEA-943E-9051ADB725E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1500" y="2143125"/>
            <a:ext cx="79295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SEKIAN</a:t>
            </a:r>
          </a:p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THANKS PERHATIANNYA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82897A-2D89-43D7-A3FB-91782D84E9C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910" y="14285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latin typeface="Garamond" pitchFamily="18" charset="0"/>
              </a:rPr>
              <a:t>Profil</a:t>
            </a:r>
            <a:r>
              <a:rPr lang="en-US" sz="3600" b="1" dirty="0" smtClean="0">
                <a:latin typeface="Garamond" pitchFamily="18" charset="0"/>
              </a:rPr>
              <a:t> W</a:t>
            </a:r>
            <a:r>
              <a:rPr lang="id-ID" sz="3600" b="1" dirty="0" smtClean="0">
                <a:latin typeface="Garamond" pitchFamily="18" charset="0"/>
              </a:rPr>
              <a:t>irausahawan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Sukses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857232"/>
          <a:ext cx="828680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714644"/>
                <a:gridCol w="4786345"/>
              </a:tblGrid>
              <a:tr h="58440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Karakteristik Profil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Ciri Wirausahawan Sukses yang</a:t>
                      </a:r>
                    </a:p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Menonjol</a:t>
                      </a:r>
                      <a:endParaRPr lang="id-ID" dirty="0"/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1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Percaya diri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Mengendalikan tingkat percaya dirinya tinggi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dalam mencapai sukses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2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Pemecahan masalah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Cepat mengenali dan memecahkan masalah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yang dapat menghalangi kemampuan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tujuannya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3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Berprestasi 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Bekerja keras dan bekerja sama dengan para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ahli untuk meperoleh prestasi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4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Pengambilan resiko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n-NO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Tidak takut mengambil resiko, tetapi akan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menghindari resiko tinggi jika dimungkinkan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5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Ikatan emosi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aramond" pitchFamily="18" charset="0"/>
                        </a:rPr>
                        <a:t>Memisahkan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antara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hubungan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emosional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dengan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karier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.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6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Pencari status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aramond" pitchFamily="18" charset="0"/>
                        </a:rPr>
                        <a:t>Mereka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tidak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memperkenankan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kebutuhan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terhadap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status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mengganggu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misi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usahanya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.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7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Tingkat energi 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l-NL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Berdedikasi tinggi dan bekerja tanpa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berhitung waktu untuk membangun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usahanya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82897A-2D89-43D7-A3FB-91782D84E9C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910" y="14285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latin typeface="Garamond" pitchFamily="18" charset="0"/>
              </a:rPr>
              <a:t>Profil</a:t>
            </a:r>
            <a:r>
              <a:rPr lang="en-US" sz="3600" b="1" dirty="0" smtClean="0">
                <a:latin typeface="Garamond" pitchFamily="18" charset="0"/>
              </a:rPr>
              <a:t> W</a:t>
            </a:r>
            <a:r>
              <a:rPr lang="id-ID" sz="3600" b="1" dirty="0" smtClean="0">
                <a:latin typeface="Garamond" pitchFamily="18" charset="0"/>
              </a:rPr>
              <a:t>irausahawan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Gagal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857232"/>
          <a:ext cx="8286807" cy="564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714644"/>
                <a:gridCol w="4786345"/>
              </a:tblGrid>
              <a:tr h="58440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Karakteristik Profil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Ciri Wirausahawan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yang</a:t>
                      </a:r>
                    </a:p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Menonjol</a:t>
                      </a:r>
                      <a:endParaRPr lang="id-ID" dirty="0"/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1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Dedikasi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Meremehkan waktu dan dedikasi dalam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memulai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2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Pengendalian usaha atau bisnis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Gagal mengendalikan aspek utama usaha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atau bisnis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3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Pengamatan manajemen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Pemahaman umum terhadap disiplin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manajemen rata-rata kurang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4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Pengelolaan piutang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Menimbulkan masalah arus kas buruk mereka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dengan kurangnya perhatian akan piutang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5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Memperluas usaha berlebihan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Memulai perluasan usaha yang belum siap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6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Perencanaan keuangan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Meremehkan kebutuhan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7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Lokasi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Lokasi yang buruk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8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Pembelanjaan besar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Menimbulkan pengeluaran awal yang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FC0061-7DB8-4E52-B7B7-3EB0B42C551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796952" y="500042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Langkah-langkah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Wirausaha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428596" y="1500174"/>
            <a:ext cx="842965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Pilih bidang usaha yang Anda minati dan memiliki hasrat dan pengetahuan di </a:t>
            </a:r>
            <a:r>
              <a:rPr lang="id-ID" sz="2400" dirty="0" smtClean="0">
                <a:latin typeface="Garamond" pitchFamily="18" charset="0"/>
              </a:rPr>
              <a:t>dalamnya.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Garamond" pitchFamily="18" charset="0"/>
              </a:rPr>
              <a:t>Perluas dan perbanyak jaringan bisnis dan pertemanan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Pilihlah keunikan dan nilai unggul dalam produk/jasa anda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Jaga kredibilitas dan brand image.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Berhemat dalam operasional secara terencana serta sisihkan uang untuk modal kerja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dan penambahan investasi alat-alat produksi/jasa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8B3F0B-73FE-469D-B746-E11795F5C98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00034" y="474629"/>
            <a:ext cx="78883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2800" dirty="0" smtClean="0">
                <a:solidFill>
                  <a:srgbClr val="002060"/>
                </a:solidFill>
                <a:latin typeface="Garamond" pitchFamily="18" charset="0"/>
              </a:rPr>
              <a:t>1. Pilih bidang usaha yang Anda minati dan memiliki hasrat dan pengetahuan di </a:t>
            </a:r>
            <a:r>
              <a:rPr lang="id-ID" sz="2800" dirty="0" smtClean="0">
                <a:solidFill>
                  <a:srgbClr val="002060"/>
                </a:solidFill>
                <a:latin typeface="Garamond" pitchFamily="18" charset="0"/>
              </a:rPr>
              <a:t>dalamnya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1584316"/>
            <a:ext cx="81439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Tips pertama ini sangatlah membantu bagi mahasiswa yang cenderung memiliki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keinginan yang tinggi sekaligus mudah jenuh.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Tidak mudah memang, terutama jika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sudah lama dan terbiasa berada dalam zona aman.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Seringkali kesibukan kerja </a:t>
            </a:r>
            <a:r>
              <a:rPr lang="id-ID" sz="2400" dirty="0" smtClean="0">
                <a:latin typeface="Garamond" pitchFamily="18" charset="0"/>
              </a:rPr>
              <a:t>membunuh instink kita untuk berkreasi maupun mengasah minat dan kesukaan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mampu mendatangkan uang.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Jika anda telah menentukan minat, maka segeralah asah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pengetahuan dan perbanyak bacaan serta ketrampilan mengenai bidang usaha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hendak Anda tekuni.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E2D4CFA-C9C8-4E5F-91EE-9A84F202FD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58" y="285728"/>
            <a:ext cx="84296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2800" dirty="0" smtClean="0">
                <a:solidFill>
                  <a:srgbClr val="002060"/>
                </a:solidFill>
                <a:latin typeface="Garamond" pitchFamily="18" charset="0"/>
              </a:rPr>
              <a:t>2. Perluas dan perbanyak jaringan bisnis dan pertemanan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id-ID" sz="2400" dirty="0" smtClean="0">
                <a:latin typeface="Garamond" pitchFamily="18" charset="0"/>
              </a:rPr>
              <a:t>Seringkali tawaran-tawaran peluang bisnis dan dukungan pengembangan bisnis datang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dari rekan-rekan di dalam jaringan tersebut.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57158" y="1928802"/>
            <a:ext cx="857256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sv-SE" sz="2800" dirty="0" smtClean="0">
                <a:solidFill>
                  <a:srgbClr val="002060"/>
                </a:solidFill>
                <a:latin typeface="Garamond" pitchFamily="18" charset="0"/>
              </a:rPr>
              <a:t>3. Pilihlah keunikan dan nilai unggul dalam produk/jasa anda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Kebanyakan orang tidak sadar, ketika memulai berbisnis, terjebak di dalam fenomena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banting harga.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Padahal, ada kalanya, harga bukan segalanya. Anda harus bisa mencari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celah dan ceruk pasar yang unik. Anda harus menentukan posisi anda di dalam peta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persaingan usaha.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Jika anda menilai terlalu tinggi jasa/produk anda, sementara 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anda tawarkan itu tidak punya keunggulan yang sangat spesifik dan memiliki nilai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tambah, maka orang akan berpaling kepada usaha sejenis dengan harga dan kualitas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jauh lebih baik.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EDC64F5-24C8-4FC4-AF0D-0F69683A3C6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14282" y="357166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4.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Jaga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Kredibilitas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Brand Image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2" y="1071546"/>
            <a:ext cx="835821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Seringkali kita ketika memulai berusaha, melupakan faktor nama baik, kredibilitas dan </a:t>
            </a:r>
            <a:r>
              <a:rPr lang="id-ID" sz="2400" dirty="0" smtClean="0">
                <a:latin typeface="Garamond" pitchFamily="18" charset="0"/>
              </a:rPr>
              <a:t>pandangan orang terhadap produk/jasa kita.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Padahal, ini yang paling penting 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berbisnis. Mengulur-ulur pembayaran kepada supplier atau peminjam modal, adalah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tindakan yang sangat fatal dan berakibat kepada munculnya nama anda di 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daftar hitam jaringan bisnis usaha yang anda tekuni.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Misalnya salah satu usaha bisnis, </a:t>
            </a:r>
            <a:r>
              <a:rPr lang="id-ID" sz="2400" dirty="0" smtClean="0">
                <a:latin typeface="Garamond" pitchFamily="18" charset="0"/>
              </a:rPr>
              <a:t>seringkali bertindak arogan dan mengabaikan keluhan para pelanggannya, 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bukan hanya sekali dua kali orang-orang melakukan komplain, akibatnya, kehilangan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pelanggan adalah hal nyata yang akan terjadi dan bahkan kehilangan pasar potensial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pangsa pasar yang dikuasainya.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9E550C-D497-45DA-A1B3-AF62037BBBF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66"/>
            <a:ext cx="84296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5. </a:t>
            </a:r>
            <a:r>
              <a:rPr lang="id-ID" sz="2800" dirty="0" smtClean="0">
                <a:solidFill>
                  <a:srgbClr val="002060"/>
                </a:solidFill>
                <a:latin typeface="Garamond" pitchFamily="18" charset="0"/>
              </a:rPr>
              <a:t>Berhemat dalam operasional secara terencana serta sisihkan uang untuk modal kerja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fi-FI" sz="2800" dirty="0" smtClean="0">
                <a:solidFill>
                  <a:srgbClr val="002060"/>
                </a:solidFill>
                <a:latin typeface="Garamond" pitchFamily="18" charset="0"/>
              </a:rPr>
              <a:t>dan penambahan investasi alat-alat produksi/jasa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85720" y="1845784"/>
            <a:ext cx="842965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Banyak orang yang jika sudah untung besar dan berada di atas, melupakan faktor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persiapan akan hal tak terduga maupun merencanakan pengembangan usaha. 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bisnis adalah sama dengan hidup, harus selalu bertahan dan berjuang.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Banyak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pengusaha dan pengrajin kita, ketika sudah kebanjiran order dan menerima banyak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uang, malah mendahulukan membeli </a:t>
            </a:r>
            <a:r>
              <a:rPr lang="en-US" sz="2400" dirty="0" err="1" smtClean="0">
                <a:latin typeface="Garamond" pitchFamily="18" charset="0"/>
              </a:rPr>
              <a:t>kebutuhan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konsumtif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barang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mewah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Sebaiknya untuk keperluan sehari-hari, pemilik perusahaan mencadangkan alokasi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dana secukupnya saja untuk biaya hidup dan keperluan pribadi dalam bentuk gaji tetap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komisaris/pemilik.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Atau disisihkan sebagian saja dari laba tahunan, namun jangan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menganggu arus kas perusahaan untuk kepentingan pribadi yang tidak ada urusannya </a:t>
            </a:r>
            <a:r>
              <a:rPr lang="id-ID" sz="2400" dirty="0" smtClean="0">
                <a:latin typeface="Garamond" pitchFamily="18" charset="0"/>
              </a:rPr>
              <a:t>dengan produktivitas usaha.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F5DA6F-4CEF-44B9-9486-080A3F77883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Peluang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Wirausaha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57158" y="1631950"/>
            <a:ext cx="842965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de-DE" sz="2400" dirty="0" smtClean="0">
                <a:latin typeface="Garamond" pitchFamily="18" charset="0"/>
              </a:rPr>
              <a:t>Salah satu faktor keberhasilan seorang wirausahawan adalah </a:t>
            </a:r>
            <a:r>
              <a:rPr lang="id-ID" sz="2400" dirty="0" smtClean="0">
                <a:latin typeface="Garamond" pitchFamily="18" charset="0"/>
              </a:rPr>
              <a:t>kemampuannya dalam jeli melihat peluang dan emanfaatkannya sebelum dimanfaatkan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oleh orang lain.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Kemampuan melihat peluang adalah modal dalam memunculkan ide awal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berwirausaha.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Tidak semua orang mampu melihat peluang apalagi memanfaatkannya,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demikian halnya kemampuan melihat peluang tidaklah sama antar setiap orang.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Seseorang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telah mengenal potensi diri yang dimilikinya lebih cenderung memiliki kemampuan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melihat dan memanfaatkan peluang peluang yang ada.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3858</TotalTime>
  <Words>1442</Words>
  <Application>Microsoft Office PowerPoint</Application>
  <PresentationFormat>On-screen Show (4:3)</PresentationFormat>
  <Paragraphs>190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iwan</cp:lastModifiedBy>
  <cp:revision>127</cp:revision>
  <dcterms:created xsi:type="dcterms:W3CDTF">2008-01-25T12:23:22Z</dcterms:created>
  <dcterms:modified xsi:type="dcterms:W3CDTF">2016-02-28T15:54:15Z</dcterms:modified>
</cp:coreProperties>
</file>