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25"/>
  </p:notesMasterIdLst>
  <p:handoutMasterIdLst>
    <p:handoutMasterId r:id="rId26"/>
  </p:handoutMasterIdLst>
  <p:sldIdLst>
    <p:sldId id="318" r:id="rId2"/>
    <p:sldId id="307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5" r:id="rId19"/>
    <p:sldId id="336" r:id="rId20"/>
    <p:sldId id="337" r:id="rId21"/>
    <p:sldId id="338" r:id="rId22"/>
    <p:sldId id="339" r:id="rId23"/>
    <p:sldId id="334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625"/>
    <a:srgbClr val="FFCC00"/>
    <a:srgbClr val="CC3300"/>
    <a:srgbClr val="C4E4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4A4586-6111-4CA4-9D6A-56117D8C6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5BB7B8-D83F-46E5-A193-52315BCA9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00C544F-B67A-4A79-8C7E-10C9F2C94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ADB2B-9BB6-4BA1-94A4-D0CE5816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A5F0B-1D64-4041-9B05-CEDDD90C5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A934A-E38A-403F-A695-822E2BA50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94D77-CF2E-49E4-A173-7605862EB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F1F345-5178-4D96-A496-6D9BB98D2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86E2-EA15-482E-97DF-16CC91FA9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507803-BE0F-477B-8735-D5B4658D9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F695-A888-4499-A138-430229747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6E339-E5B8-4B3F-8238-452CC378A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30B1CA-F344-4450-A5EE-7239B0000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F082AA-D0F7-4656-AE23-4E17A4F50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256FD3D-4AE9-4567-8207-90E6AE2C3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1" r:id="rId2"/>
    <p:sldLayoutId id="2147483768" r:id="rId3"/>
    <p:sldLayoutId id="2147483762" r:id="rId4"/>
    <p:sldLayoutId id="2147483769" r:id="rId5"/>
    <p:sldLayoutId id="2147483763" r:id="rId6"/>
    <p:sldLayoutId id="2147483764" r:id="rId7"/>
    <p:sldLayoutId id="2147483770" r:id="rId8"/>
    <p:sldLayoutId id="2147483771" r:id="rId9"/>
    <p:sldLayoutId id="2147483765" r:id="rId10"/>
    <p:sldLayoutId id="2147483766" r:id="rId11"/>
    <p:sldLayoutId id="2147483772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63F42AA-2744-47D8-9D21-D9EEAB70E2E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311275" y="1557338"/>
            <a:ext cx="62468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KEPEMIMPINAN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844224-7DEA-4406-836E-5A9658B7F3F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G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aya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bebas terkendali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00174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ada </a:t>
            </a:r>
            <a:r>
              <a:rPr lang="id-ID" sz="2400" dirty="0">
                <a:latin typeface="Garamond" pitchFamily="18" charset="0"/>
              </a:rPr>
              <a:t>umumnya memposisikan </a:t>
            </a:r>
            <a:r>
              <a:rPr lang="id-ID" sz="2400" dirty="0" smtClean="0">
                <a:latin typeface="Garamond" pitchFamily="18" charset="0"/>
              </a:rPr>
              <a:t>dirinya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konsultan bagi para bawahannya dan cenderung memberikan kewenangan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bawahan untuk mengambil keputusan.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gaya ini seorang pemimpin </a:t>
            </a:r>
            <a:r>
              <a:rPr lang="id-ID" sz="2400" dirty="0" smtClean="0">
                <a:latin typeface="Garamond" pitchFamily="18" charset="0"/>
              </a:rPr>
              <a:t>lebih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menekankan </a:t>
            </a:r>
            <a:r>
              <a:rPr lang="id-ID" sz="2400" dirty="0">
                <a:latin typeface="Garamond" pitchFamily="18" charset="0"/>
              </a:rPr>
              <a:t>kepada unsur keyakinan bahwa kelompok pekerja telah dapat </a:t>
            </a:r>
            <a:r>
              <a:rPr lang="id-ID" sz="2400" dirty="0" smtClean="0">
                <a:latin typeface="Garamond" pitchFamily="18" charset="0"/>
              </a:rPr>
              <a:t>dipercaya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karena </a:t>
            </a:r>
            <a:r>
              <a:rPr lang="id-ID" sz="2400" dirty="0">
                <a:latin typeface="Garamond" pitchFamily="18" charset="0"/>
              </a:rPr>
              <a:t>seringnya menyampaikan pendapat dan gagasannya, telah mengetahui apa </a:t>
            </a:r>
            <a:r>
              <a:rPr lang="id-ID" sz="2400" dirty="0" smtClean="0">
                <a:latin typeface="Garamond" pitchFamily="18" charset="0"/>
              </a:rPr>
              <a:t>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harus </a:t>
            </a:r>
            <a:r>
              <a:rPr lang="id-ID" sz="2400" dirty="0">
                <a:latin typeface="Garamond" pitchFamily="18" charset="0"/>
              </a:rPr>
              <a:t>dikerjakan dan mengetahui </a:t>
            </a:r>
            <a:r>
              <a:rPr lang="id-ID" sz="2400" dirty="0" smtClean="0">
                <a:latin typeface="Garamond" pitchFamily="18" charset="0"/>
              </a:rPr>
              <a:t>bagaimana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mengerjakannya </a:t>
            </a:r>
            <a:r>
              <a:rPr lang="id-ID" sz="2400" dirty="0">
                <a:latin typeface="Garamond" pitchFamily="18" charset="0"/>
              </a:rPr>
              <a:t>sehingga pemimpin hanya </a:t>
            </a:r>
            <a:r>
              <a:rPr lang="id-ID" sz="2400" i="1" dirty="0" smtClean="0">
                <a:latin typeface="Garamond" pitchFamily="18" charset="0"/>
              </a:rPr>
              <a:t>tut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 smtClean="0">
                <a:latin typeface="Garamond" pitchFamily="18" charset="0"/>
              </a:rPr>
              <a:t>wuri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>
                <a:latin typeface="Garamond" pitchFamily="18" charset="0"/>
              </a:rPr>
              <a:t>handayani</a:t>
            </a:r>
            <a:r>
              <a:rPr lang="en-US" sz="2400" i="1" dirty="0">
                <a:latin typeface="Garamond" pitchFamily="18" charset="0"/>
              </a:rPr>
              <a:t> (broad based management).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04C6C48-8169-4454-90C5-7DAA3566CF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Gaya 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57188" y="1071546"/>
            <a:ext cx="84296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Beck dan Neil Yeager (2000) mengemukakan </a:t>
            </a:r>
            <a:r>
              <a:rPr lang="id-ID" sz="2400" dirty="0" smtClean="0">
                <a:latin typeface="Garamond" pitchFamily="18" charset="0"/>
              </a:rPr>
              <a:t>empat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kepemimpinan yang lazim disebut kepemimpinan situasional (situational leadership</a:t>
            </a:r>
            <a:r>
              <a:rPr lang="id-ID" sz="2400" dirty="0" smtClean="0">
                <a:latin typeface="Garamond" pitchFamily="18" charset="0"/>
              </a:rPr>
              <a:t>)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berdasarkan </a:t>
            </a:r>
            <a:r>
              <a:rPr lang="id-ID" sz="2400" dirty="0">
                <a:latin typeface="Garamond" pitchFamily="18" charset="0"/>
              </a:rPr>
              <a:t>interaksi antara pengarahan (direction) dengan pembantuan (support) </a:t>
            </a:r>
            <a:r>
              <a:rPr lang="id-ID" sz="2400" dirty="0" smtClean="0">
                <a:latin typeface="Garamond" pitchFamily="18" charset="0"/>
              </a:rPr>
              <a:t>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digambarkan </a:t>
            </a:r>
            <a:r>
              <a:rPr lang="id-ID" sz="2400" dirty="0">
                <a:latin typeface="Garamond" pitchFamily="18" charset="0"/>
              </a:rPr>
              <a:t>sebagai berikut:</a:t>
            </a:r>
            <a:endParaRPr lang="en-US" sz="2400" dirty="0">
              <a:latin typeface="Garamond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 l="29576" t="51885" r="34955" b="14856"/>
          <a:stretch>
            <a:fillRect/>
          </a:stretch>
        </p:blipFill>
        <p:spPr bwMode="auto">
          <a:xfrm>
            <a:off x="1571604" y="2786058"/>
            <a:ext cx="6215106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B35FF6A-1721-4293-B283-531AAA75279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Gaya 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1571612"/>
          <a:ext cx="8072494" cy="3786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9565"/>
                <a:gridCol w="5122929"/>
              </a:tblGrid>
              <a:tr h="5051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Notasi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Deskripsi</a:t>
                      </a:r>
                      <a:endParaRPr lang="id-ID" dirty="0"/>
                    </a:p>
                  </a:txBody>
                  <a:tcPr/>
                </a:tc>
              </a:tr>
              <a:tr h="87196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S1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[High direction-Low support]</a:t>
                      </a:r>
                      <a:endParaRPr lang="id-ID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Telling (Directing/Structuring)</a:t>
                      </a:r>
                      <a:endParaRPr lang="id-ID" dirty="0"/>
                    </a:p>
                  </a:txBody>
                  <a:tcPr/>
                </a:tc>
              </a:tr>
              <a:tr h="87196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S2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[High</a:t>
                      </a:r>
                      <a:r>
                        <a:rPr lang="en-US" i="1" baseline="0" dirty="0" smtClean="0">
                          <a:solidFill>
                            <a:srgbClr val="002060"/>
                          </a:solidFill>
                        </a:rPr>
                        <a:t> direction- High support]</a:t>
                      </a:r>
                      <a:endParaRPr lang="id-ID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Selling (Problem Solving/Coaching)</a:t>
                      </a:r>
                      <a:endParaRPr lang="id-ID" dirty="0"/>
                    </a:p>
                  </a:txBody>
                  <a:tcPr/>
                </a:tc>
              </a:tr>
              <a:tr h="76854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S3 </a:t>
                      </a:r>
                      <a:r>
                        <a:rPr lang="en-US" b="0" i="1" dirty="0" smtClean="0">
                          <a:solidFill>
                            <a:srgbClr val="002060"/>
                          </a:solidFill>
                        </a:rPr>
                        <a:t>[Low direction- High support]</a:t>
                      </a:r>
                      <a:endParaRPr lang="id-ID" b="0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Participating (Developing/Encouraging)</a:t>
                      </a:r>
                      <a:endParaRPr lang="id-ID" dirty="0"/>
                    </a:p>
                  </a:txBody>
                  <a:tcPr/>
                </a:tc>
              </a:tr>
              <a:tr h="76854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S4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[Low direction- Low</a:t>
                      </a:r>
                      <a:r>
                        <a:rPr lang="en-US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support]</a:t>
                      </a:r>
                      <a:endParaRPr lang="id-ID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Delegating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1D1786F-A0DB-4EE8-89A2-96B18FEA9DB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rgbClr val="002060"/>
                </a:solidFill>
              </a:rPr>
              <a:t>S1 </a:t>
            </a:r>
            <a:r>
              <a:rPr lang="en-US" sz="3600" i="1" dirty="0" smtClean="0">
                <a:solidFill>
                  <a:srgbClr val="002060"/>
                </a:solidFill>
              </a:rPr>
              <a:t>[High direction-Low support</a:t>
            </a:r>
            <a:r>
              <a:rPr lang="en-US" sz="3600" i="1" dirty="0" smtClean="0">
                <a:solidFill>
                  <a:srgbClr val="002060"/>
                </a:solidFill>
              </a:rPr>
              <a:t>]</a:t>
            </a:r>
            <a:endParaRPr lang="id-ID" sz="3600" i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id-ID" sz="3600" dirty="0" smtClean="0">
                <a:solidFill>
                  <a:schemeClr val="dk1"/>
                </a:solidFill>
              </a:rPr>
              <a:t>Telling (Directing/Structuring)</a:t>
            </a:r>
            <a:endParaRPr lang="id-ID" sz="3600" dirty="0" smtClean="0"/>
          </a:p>
          <a:p>
            <a:pPr algn="ctr">
              <a:defRPr/>
            </a:pP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Seorang pemimpin yang senang mengambil keputusan sendiri dengan </a:t>
            </a:r>
            <a:r>
              <a:rPr lang="id-ID" sz="2400" dirty="0" smtClean="0">
                <a:latin typeface="Garamond" pitchFamily="18" charset="0"/>
              </a:rPr>
              <a:t>memberikan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instruksi </a:t>
            </a:r>
            <a:r>
              <a:rPr lang="id-ID" sz="2400" dirty="0">
                <a:latin typeface="Garamond" pitchFamily="18" charset="0"/>
              </a:rPr>
              <a:t>yang jelas dan mengawasinya secara ketat serta memberikan penilaian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mereka </a:t>
            </a:r>
            <a:r>
              <a:rPr lang="id-ID" sz="2400" dirty="0">
                <a:latin typeface="Garamond" pitchFamily="18" charset="0"/>
              </a:rPr>
              <a:t>yang tidak melaksanakannya sesuai dengan yang apa anda harapkan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S1 apabila situasi dan bawahan adalah sebagai berikut: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baru yang mempunyai pengalaman terbatas untuk mengerjakan apa yang diminta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tidak memiliki motivasi dan kemauan untuk mengerjakan apa yang diharapkan.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merasa tidak yakin dan kurang percaya diri.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bekerja di bawah standar yang telah ditentukan.</a:t>
            </a:r>
            <a:endParaRPr lang="en-US" sz="20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7126F0C-3726-4B21-B3C4-6F748726239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888"/>
            <a:ext cx="84296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S2.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Selling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(Coaching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)/</a:t>
            </a:r>
            <a:r>
              <a:rPr lang="id-ID" sz="3600" dirty="0" smtClean="0">
                <a:solidFill>
                  <a:schemeClr val="dk1"/>
                </a:solidFill>
              </a:rPr>
              <a:t>Problem Solving</a:t>
            </a:r>
            <a:endParaRPr lang="id-ID" sz="3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algn="ctr">
              <a:defRPr/>
            </a:pP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Seorang pemimpin yang mau melibatkan bawahan dalam pembuatan </a:t>
            </a:r>
            <a:r>
              <a:rPr lang="sv-SE" sz="2400" dirty="0" smtClean="0">
                <a:latin typeface="Garamond" pitchFamily="18" charset="0"/>
              </a:rPr>
              <a:t>suatu </a:t>
            </a:r>
            <a:r>
              <a:rPr lang="id-ID" sz="2400" dirty="0" smtClean="0">
                <a:latin typeface="Garamond" pitchFamily="18" charset="0"/>
              </a:rPr>
              <a:t>keputusan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Pemimpin </a:t>
            </a:r>
            <a:r>
              <a:rPr lang="id-ID" sz="2400" dirty="0">
                <a:latin typeface="Garamond" pitchFamily="18" charset="0"/>
              </a:rPr>
              <a:t>bersedia membagi persoalan dengan </a:t>
            </a:r>
            <a:r>
              <a:rPr lang="id-ID" sz="2400" dirty="0" smtClean="0">
                <a:latin typeface="Garamond" pitchFamily="18" charset="0"/>
              </a:rPr>
              <a:t>bawahan, </a:t>
            </a:r>
            <a:r>
              <a:rPr lang="id-ID" sz="2400" dirty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sebaliknya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persoalan </a:t>
            </a:r>
            <a:r>
              <a:rPr lang="id-ID" sz="2400" dirty="0">
                <a:latin typeface="Garamond" pitchFamily="18" charset="0"/>
              </a:rPr>
              <a:t>dari bawahan selalu didengarkan serta </a:t>
            </a:r>
            <a:r>
              <a:rPr lang="id-ID" sz="2400" dirty="0" smtClean="0">
                <a:latin typeface="Garamond" pitchFamily="18" charset="0"/>
              </a:rPr>
              <a:t>memberi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pengarahan </a:t>
            </a:r>
            <a:r>
              <a:rPr lang="id-ID" sz="2400" dirty="0">
                <a:latin typeface="Garamond" pitchFamily="18" charset="0"/>
              </a:rPr>
              <a:t>mengenai </a:t>
            </a:r>
            <a:r>
              <a:rPr lang="id-ID" sz="2400" dirty="0" smtClean="0">
                <a:latin typeface="Garamond" pitchFamily="18" charset="0"/>
              </a:rPr>
              <a:t>apa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seharusnya dikerjakan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S2 apabila situasi dan </a:t>
            </a:r>
            <a:r>
              <a:rPr lang="id-ID" sz="2400" dirty="0" smtClean="0">
                <a:latin typeface="Garamond" pitchFamily="18" charset="0"/>
              </a:rPr>
              <a:t>kondisi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bawahan </a:t>
            </a:r>
            <a:r>
              <a:rPr lang="id-ID" sz="2400" dirty="0">
                <a:latin typeface="Garamond" pitchFamily="18" charset="0"/>
              </a:rPr>
              <a:t>sebagai berikut:</a:t>
            </a:r>
          </a:p>
          <a:p>
            <a:pPr marL="811213" indent="-457200">
              <a:buFont typeface="+mj-lt"/>
              <a:buAutoNum type="arabicPeriod"/>
            </a:pPr>
            <a:r>
              <a:rPr lang="nl-NL" sz="2000" dirty="0" smtClean="0">
                <a:latin typeface="Garamond" pitchFamily="18" charset="0"/>
              </a:rPr>
              <a:t>Orang </a:t>
            </a:r>
            <a:r>
              <a:rPr lang="nl-NL" sz="2000" dirty="0">
                <a:latin typeface="Garamond" pitchFamily="18" charset="0"/>
              </a:rPr>
              <a:t>yang respek terhadap kemampuan dan posisi pemimpin.</a:t>
            </a:r>
          </a:p>
          <a:p>
            <a:pPr marL="811213" indent="-457200">
              <a:buFont typeface="+mj-lt"/>
              <a:buAutoNum type="arabicPeriod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mau berbagi tanggung jawab dan dekat dengan pemimpin.</a:t>
            </a:r>
          </a:p>
          <a:p>
            <a:pPr marL="811213" indent="-457200">
              <a:buFont typeface="+mj-lt"/>
              <a:buAutoNum type="arabicPeriod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</a:t>
            </a:r>
            <a:r>
              <a:rPr lang="en-US" sz="2000" smtClean="0">
                <a:latin typeface="Garamond" pitchFamily="18" charset="0"/>
              </a:rPr>
              <a:t>sudah</a:t>
            </a:r>
            <a:r>
              <a:rPr lang="id-ID" sz="2000" smtClean="0">
                <a:latin typeface="Garamond" pitchFamily="18" charset="0"/>
              </a:rPr>
              <a:t> </a:t>
            </a:r>
            <a:r>
              <a:rPr lang="id-ID" sz="2000" dirty="0">
                <a:latin typeface="Garamond" pitchFamily="18" charset="0"/>
              </a:rPr>
              <a:t>dapat melaksanakan pekerjaannya sesuai dengan standar </a:t>
            </a:r>
            <a:r>
              <a:rPr lang="id-ID" sz="2000" dirty="0" smtClean="0">
                <a:latin typeface="Garamond" pitchFamily="18" charset="0"/>
              </a:rPr>
              <a:t>yang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berlaku</a:t>
            </a:r>
            <a:r>
              <a:rPr lang="id-ID" sz="2000" dirty="0">
                <a:latin typeface="Garamond" pitchFamily="18" charset="0"/>
              </a:rPr>
              <a:t>.</a:t>
            </a:r>
          </a:p>
          <a:p>
            <a:pPr marL="811213" indent="-457200">
              <a:buFont typeface="+mj-lt"/>
              <a:buAutoNum type="arabicPeriod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mempunyai motivasi untuk meminta semacam pelatihan atau training </a:t>
            </a:r>
            <a:r>
              <a:rPr lang="id-ID" sz="2000" dirty="0" smtClean="0">
                <a:latin typeface="Garamond" pitchFamily="18" charset="0"/>
              </a:rPr>
              <a:t>agar</a:t>
            </a:r>
            <a:r>
              <a:rPr lang="sv-SE" sz="2000" dirty="0" smtClean="0">
                <a:latin typeface="Garamond" pitchFamily="18" charset="0"/>
              </a:rPr>
              <a:t>dapat </a:t>
            </a:r>
            <a:r>
              <a:rPr lang="sv-SE" sz="2000" dirty="0">
                <a:latin typeface="Garamond" pitchFamily="18" charset="0"/>
              </a:rPr>
              <a:t>bekerja dengan lebih baik.</a:t>
            </a:r>
            <a:endParaRPr lang="en-US" sz="20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0232" y="1000108"/>
            <a:ext cx="4714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S2 </a:t>
            </a:r>
            <a:r>
              <a:rPr lang="en-US" i="1" dirty="0" smtClean="0">
                <a:solidFill>
                  <a:srgbClr val="002060"/>
                </a:solidFill>
              </a:rPr>
              <a:t>[High direction- High support]</a:t>
            </a:r>
            <a:endParaRPr lang="id-ID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736458E-2384-4D10-8EBE-14F606330E0A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S3 </a:t>
            </a:r>
            <a:r>
              <a:rPr lang="en-US" sz="3200" i="1" dirty="0" smtClean="0">
                <a:solidFill>
                  <a:srgbClr val="002060"/>
                </a:solidFill>
              </a:rPr>
              <a:t>[Low direction- High support]</a:t>
            </a:r>
            <a:r>
              <a:rPr lang="id-ID" sz="3200" i="1" smtClean="0">
                <a:solidFill>
                  <a:srgbClr val="002060"/>
                </a:solidFill>
              </a:rPr>
              <a:t> /Paticipating </a:t>
            </a:r>
            <a:endParaRPr lang="id-ID" sz="3200" i="1" dirty="0">
              <a:solidFill>
                <a:srgbClr val="002060"/>
              </a:solidFill>
            </a:endParaRP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Salah satu ciri dari gaya kepemimpinan ini adalah adanya kesediaan dari </a:t>
            </a:r>
            <a:r>
              <a:rPr lang="id-ID" sz="2400" dirty="0" smtClean="0">
                <a:latin typeface="Garamond" pitchFamily="18" charset="0"/>
              </a:rPr>
              <a:t>pemimpin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memberikan kesempatan bawahan agar dapat berkembang dan </a:t>
            </a:r>
            <a:r>
              <a:rPr lang="id-ID" sz="2400" dirty="0" smtClean="0">
                <a:latin typeface="Garamond" pitchFamily="18" charset="0"/>
              </a:rPr>
              <a:t>bertanggungjawab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serta </a:t>
            </a:r>
            <a:r>
              <a:rPr lang="id-ID" sz="2400" dirty="0">
                <a:latin typeface="Garamond" pitchFamily="18" charset="0"/>
              </a:rPr>
              <a:t>memberikan dukungan sepenuhnya mengenai apa yang mereka perlukan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S3 apabila situasi dan </a:t>
            </a:r>
            <a:r>
              <a:rPr lang="id-ID" sz="2400" dirty="0" smtClean="0">
                <a:latin typeface="Garamond" pitchFamily="18" charset="0"/>
              </a:rPr>
              <a:t>kondisi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bawahan </a:t>
            </a:r>
            <a:r>
              <a:rPr lang="id-ID" sz="2400" dirty="0">
                <a:latin typeface="Garamond" pitchFamily="18" charset="0"/>
              </a:rPr>
              <a:t>sebagai berikut: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dapat bekerja di atas rata-rata kemampuan sebagian besar pekerja.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mempunyai motivasi yang kuat sekalipun pengalaman dan </a:t>
            </a:r>
            <a:r>
              <a:rPr lang="id-ID" sz="2000" dirty="0" smtClean="0">
                <a:latin typeface="Garamond" pitchFamily="18" charset="0"/>
              </a:rPr>
              <a:t>kemampuannya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masih </a:t>
            </a:r>
            <a:r>
              <a:rPr lang="id-ID" sz="2000" dirty="0">
                <a:latin typeface="Garamond" pitchFamily="18" charset="0"/>
              </a:rPr>
              <a:t>harus ditingkatkan.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mempunyai keahlian dan pengalaman kerja yang sesuai dengan tugas </a:t>
            </a:r>
            <a:r>
              <a:rPr lang="id-ID" sz="2000" dirty="0" smtClean="0">
                <a:latin typeface="Garamond" pitchFamily="18" charset="0"/>
              </a:rPr>
              <a:t>yang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akan </a:t>
            </a:r>
            <a:r>
              <a:rPr lang="id-ID" sz="2000" dirty="0">
                <a:latin typeface="Garamond" pitchFamily="18" charset="0"/>
              </a:rPr>
              <a:t>diberikan.</a:t>
            </a:r>
            <a:endParaRPr lang="en-US" sz="20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2A8DEC-9493-4424-89C7-5A442A34DFF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S4.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Delegating</a:t>
            </a:r>
          </a:p>
          <a:p>
            <a:pPr algn="ctr">
              <a:defRPr/>
            </a:pPr>
            <a:endParaRPr lang="id-ID" sz="3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algn="ctr">
              <a:defRPr/>
            </a:pPr>
            <a:endParaRPr lang="id-ID" sz="3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algn="ctr">
              <a:defRPr/>
            </a:pPr>
            <a:endParaRPr lang="id-ID" sz="3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algn="ctr">
              <a:defRPr/>
            </a:pP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285720" y="1428750"/>
            <a:ext cx="850109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emimpin </a:t>
            </a:r>
            <a:r>
              <a:rPr lang="id-ID" sz="2400" dirty="0">
                <a:latin typeface="Garamond" pitchFamily="18" charset="0"/>
              </a:rPr>
              <a:t>memberikan banyak tanggung jawab kepada bawahan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memberikan </a:t>
            </a:r>
            <a:r>
              <a:rPr lang="fi-FI" sz="2400" dirty="0">
                <a:latin typeface="Garamond" pitchFamily="18" charset="0"/>
              </a:rPr>
              <a:t>kesempatan kepada mereka untuk memecahkan permasalahan</a:t>
            </a:r>
            <a:r>
              <a:rPr lang="fi-FI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S4 jika situasi dan kondisi bawahan sebagai berikut: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sv-SE" sz="2400" dirty="0" smtClean="0">
                <a:latin typeface="Garamond" pitchFamily="18" charset="0"/>
              </a:rPr>
              <a:t>Orang </a:t>
            </a:r>
            <a:r>
              <a:rPr lang="sv-SE" sz="2400" dirty="0">
                <a:latin typeface="Garamond" pitchFamily="18" charset="0"/>
              </a:rPr>
              <a:t>yang mempunyai motivasi, rasa percaya diri yang tinggi dalam mengerjakan tugastugasnya.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yang mempunyai pengalaman dan keahlian memadai untuk mengerjakan </a:t>
            </a:r>
            <a:r>
              <a:rPr lang="id-ID" sz="2400" dirty="0" smtClean="0">
                <a:latin typeface="Garamond" pitchFamily="18" charset="0"/>
              </a:rPr>
              <a:t>tugas-tugas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sudah jelas dan rutin dilakukan.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yang berani menerima tanggung jawab untuk </a:t>
            </a:r>
            <a:r>
              <a:rPr lang="en-US" sz="2400" dirty="0" smtClean="0">
                <a:latin typeface="Garamond" pitchFamily="18" charset="0"/>
              </a:rPr>
              <a:t>m</a:t>
            </a:r>
            <a:r>
              <a:rPr lang="id-ID" sz="2400" dirty="0" smtClean="0">
                <a:latin typeface="Garamond" pitchFamily="18" charset="0"/>
              </a:rPr>
              <a:t>enyelesaikan </a:t>
            </a:r>
            <a:r>
              <a:rPr lang="id-ID" sz="2400" dirty="0">
                <a:latin typeface="Garamond" pitchFamily="18" charset="0"/>
              </a:rPr>
              <a:t>suatu tugas.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71736" y="857232"/>
            <a:ext cx="4000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S4 </a:t>
            </a:r>
            <a:r>
              <a:rPr lang="en-US" i="1" dirty="0" smtClean="0">
                <a:solidFill>
                  <a:srgbClr val="002060"/>
                </a:solidFill>
              </a:rPr>
              <a:t>[Low direction- Low support]</a:t>
            </a:r>
            <a:endParaRPr lang="id-ID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Syarat-syarat 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071563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2400" b="1" dirty="0" smtClean="0">
                <a:latin typeface="Garamond" pitchFamily="18" charset="0"/>
              </a:rPr>
              <a:t>Kekuasaan</a:t>
            </a:r>
            <a:r>
              <a:rPr lang="en-US" sz="2400" b="1" dirty="0" smtClean="0">
                <a:latin typeface="Garamond" pitchFamily="18" charset="0"/>
              </a:rPr>
              <a:t>	</a:t>
            </a:r>
          </a:p>
          <a:p>
            <a:pPr marL="457200" indent="-457200"/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     </a:t>
            </a:r>
            <a:r>
              <a:rPr lang="id-ID" sz="2400" dirty="0" smtClean="0">
                <a:latin typeface="Garamond" pitchFamily="18" charset="0"/>
              </a:rPr>
              <a:t>Kekuasaaan adalah </a:t>
            </a:r>
            <a:r>
              <a:rPr lang="id-ID" sz="2400" dirty="0">
                <a:latin typeface="Garamond" pitchFamily="18" charset="0"/>
              </a:rPr>
              <a:t>otorisasi dan legalitas yang memberikan wewenang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pemimpin </a:t>
            </a:r>
            <a:r>
              <a:rPr lang="id-ID" sz="2400" dirty="0">
                <a:latin typeface="Garamond" pitchFamily="18" charset="0"/>
              </a:rPr>
              <a:t>untuk mempengaruhi dan menggerakkan bawahan untuk berbuat </a:t>
            </a:r>
            <a:r>
              <a:rPr lang="id-ID" sz="2400" dirty="0" smtClean="0">
                <a:latin typeface="Garamond" pitchFamily="18" charset="0"/>
              </a:rPr>
              <a:t>sesuatu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rangka penyelesaian tugas tertentu.</a:t>
            </a: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2.	</a:t>
            </a:r>
            <a:r>
              <a:rPr lang="id-ID" sz="2400" b="1" dirty="0" smtClean="0">
                <a:latin typeface="Garamond" pitchFamily="18" charset="0"/>
              </a:rPr>
              <a:t>Kewibawaan</a:t>
            </a:r>
            <a:endParaRPr lang="id-ID" sz="2400" b="1" dirty="0">
              <a:latin typeface="Garamond" pitchFamily="18" charset="0"/>
            </a:endParaRP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Kewibawaan </a:t>
            </a:r>
            <a:r>
              <a:rPr lang="id-ID" sz="2400" dirty="0">
                <a:latin typeface="Garamond" pitchFamily="18" charset="0"/>
              </a:rPr>
              <a:t>merupakan keunggulan, kelebihan, keutamaan sehingga </a:t>
            </a:r>
            <a:r>
              <a:rPr lang="id-ID" sz="2400" dirty="0" smtClean="0">
                <a:latin typeface="Garamond" pitchFamily="18" charset="0"/>
              </a:rPr>
              <a:t>pemimpin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mampu </a:t>
            </a:r>
            <a:r>
              <a:rPr lang="id-ID" sz="2400" dirty="0">
                <a:latin typeface="Garamond" pitchFamily="18" charset="0"/>
              </a:rPr>
              <a:t>mengatur orang lain dan patuh padanya.</a:t>
            </a: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3.	</a:t>
            </a:r>
            <a:r>
              <a:rPr lang="id-ID" sz="2400" b="1" dirty="0" smtClean="0">
                <a:latin typeface="Garamond" pitchFamily="18" charset="0"/>
              </a:rPr>
              <a:t>Kemampuan</a:t>
            </a:r>
            <a:endParaRPr lang="id-ID" sz="2400" b="1" dirty="0">
              <a:latin typeface="Garamond" pitchFamily="18" charset="0"/>
            </a:endParaRP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      </a:t>
            </a:r>
            <a:r>
              <a:rPr lang="id-ID" sz="2400" dirty="0" smtClean="0">
                <a:latin typeface="Garamond" pitchFamily="18" charset="0"/>
              </a:rPr>
              <a:t>Kemampuan </a:t>
            </a:r>
            <a:r>
              <a:rPr lang="id-ID" sz="2400" dirty="0">
                <a:latin typeface="Garamond" pitchFamily="18" charset="0"/>
              </a:rPr>
              <a:t>adalah sumber daya kekuatan, kesanggupan dan kecakapan </a:t>
            </a:r>
            <a:r>
              <a:rPr lang="id-ID" sz="2400" dirty="0" smtClean="0">
                <a:latin typeface="Garamond" pitchFamily="18" charset="0"/>
              </a:rPr>
              <a:t>secara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teknis </a:t>
            </a:r>
            <a:r>
              <a:rPr lang="sv-SE" sz="2400" dirty="0">
                <a:latin typeface="Garamond" pitchFamily="18" charset="0"/>
              </a:rPr>
              <a:t>maupun social, yang melebihi dari anggota biasa.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Ketrampilan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Dasar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Griffin dan Ebert </a:t>
            </a:r>
            <a:r>
              <a:rPr lang="en-US" sz="2400" dirty="0" smtClean="0">
                <a:latin typeface="Garamond" pitchFamily="18" charset="0"/>
              </a:rPr>
              <a:t>(1999)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bahwa manajer yang efektif perlu </a:t>
            </a:r>
            <a:r>
              <a:rPr lang="id-ID" sz="2400" dirty="0" smtClean="0">
                <a:latin typeface="Garamond" pitchFamily="18" charset="0"/>
              </a:rPr>
              <a:t>memiliki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dasar kepemimpinan, setidaknya dalam 5 (lima) hal sebagai berikut</a:t>
            </a:r>
            <a:r>
              <a:rPr lang="id-ID" sz="2400" dirty="0" smtClean="0">
                <a:latin typeface="Garamond" pitchFamily="18" charset="0"/>
              </a:rPr>
              <a:t>:</a:t>
            </a:r>
            <a:endParaRPr lang="en-US" sz="2400" dirty="0" smtClean="0">
              <a:latin typeface="Garamond" pitchFamily="18" charset="0"/>
            </a:endParaRPr>
          </a:p>
          <a:p>
            <a:endParaRPr lang="id-ID" sz="2400" dirty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teknis (technical skills),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keterampilan </a:t>
            </a:r>
            <a:r>
              <a:rPr lang="sv-SE" sz="2400" dirty="0">
                <a:latin typeface="Garamond" pitchFamily="18" charset="0"/>
              </a:rPr>
              <a:t>hubungan insani (human relations skills),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konseptual (conceptual skills),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mengambil keputusan (decision-making skills), dan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manajemen waktu (time management skills).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Visi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Agar </a:t>
            </a:r>
            <a:r>
              <a:rPr lang="sv-SE" sz="2400" dirty="0">
                <a:latin typeface="Garamond" pitchFamily="18" charset="0"/>
              </a:rPr>
              <a:t>kreativitas tim dapat memberikan manfaat </a:t>
            </a:r>
            <a:r>
              <a:rPr lang="sv-SE" sz="2400" dirty="0" smtClean="0">
                <a:latin typeface="Garamond" pitchFamily="18" charset="0"/>
              </a:rPr>
              <a:t>secara optimal</a:t>
            </a:r>
            <a:r>
              <a:rPr lang="sv-SE" sz="2400" dirty="0">
                <a:latin typeface="Garamond" pitchFamily="18" charset="0"/>
              </a:rPr>
              <a:t>, tim harus mempunyai visi untuk memberikan fokus dan pengarahan pada </a:t>
            </a:r>
            <a:r>
              <a:rPr lang="sv-SE" sz="2400" dirty="0" smtClean="0">
                <a:latin typeface="Garamond" pitchFamily="18" charset="0"/>
              </a:rPr>
              <a:t>energi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ada.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Visi </a:t>
            </a:r>
            <a:r>
              <a:rPr lang="id-ID" sz="2400" dirty="0">
                <a:latin typeface="Garamond" pitchFamily="18" charset="0"/>
              </a:rPr>
              <a:t>bagi tim harus jelas, dianut bersama, </a:t>
            </a:r>
            <a:r>
              <a:rPr lang="en-US" sz="2400" dirty="0" smtClean="0">
                <a:latin typeface="Garamond" pitchFamily="18" charset="0"/>
              </a:rPr>
              <a:t>d</a:t>
            </a:r>
            <a:r>
              <a:rPr lang="id-ID" sz="2400" dirty="0" smtClean="0">
                <a:latin typeface="Garamond" pitchFamily="18" charset="0"/>
              </a:rPr>
              <a:t>irundingkan</a:t>
            </a:r>
            <a:r>
              <a:rPr lang="id-ID" sz="2400" dirty="0">
                <a:latin typeface="Garamond" pitchFamily="18" charset="0"/>
              </a:rPr>
              <a:t>, bisa dicapai,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memberikan </a:t>
            </a:r>
            <a:r>
              <a:rPr lang="id-ID" sz="2400" dirty="0">
                <a:latin typeface="Garamond" pitchFamily="18" charset="0"/>
              </a:rPr>
              <a:t>harapan di masa depan.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Visi </a:t>
            </a:r>
            <a:r>
              <a:rPr lang="id-ID" sz="2400" dirty="0">
                <a:latin typeface="Garamond" pitchFamily="18" charset="0"/>
              </a:rPr>
              <a:t>tim hendaknya menjadi milik para anggotanya. </a:t>
            </a:r>
            <a:r>
              <a:rPr lang="id-ID" sz="2400" dirty="0" smtClean="0">
                <a:latin typeface="Garamond" pitchFamily="18" charset="0"/>
              </a:rPr>
              <a:t>Jika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anggota tim tidak berbagi visi, kreativitas individual tidak dapat disatukan </a:t>
            </a:r>
            <a:r>
              <a:rPr lang="id-ID" sz="2400" dirty="0" smtClean="0">
                <a:latin typeface="Garamond" pitchFamily="18" charset="0"/>
              </a:rPr>
              <a:t>sehingga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tidak </a:t>
            </a:r>
            <a:r>
              <a:rPr lang="sv-SE" sz="2400" dirty="0">
                <a:latin typeface="Garamond" pitchFamily="18" charset="0"/>
              </a:rPr>
              <a:t>dapat membuahkan hasil-hasil yang diinginkan.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fi-FI" sz="2400" dirty="0">
                <a:latin typeface="Garamond" pitchFamily="18" charset="0"/>
              </a:rPr>
              <a:t>Visi tim selayaknya merupakan perpanjangan dari visi organisasi karena </a:t>
            </a:r>
            <a:r>
              <a:rPr lang="fi-FI" sz="2400" dirty="0" smtClean="0">
                <a:latin typeface="Garamond" pitchFamily="18" charset="0"/>
              </a:rPr>
              <a:t>organisasi </a:t>
            </a:r>
            <a:r>
              <a:rPr lang="id-ID" sz="2400" dirty="0" smtClean="0">
                <a:latin typeface="Garamond" pitchFamily="18" charset="0"/>
              </a:rPr>
              <a:t>pada </a:t>
            </a:r>
            <a:r>
              <a:rPr lang="id-ID" sz="2400" dirty="0">
                <a:latin typeface="Garamond" pitchFamily="18" charset="0"/>
              </a:rPr>
              <a:t>dasarnya adalah suatu tim besar yang di dalamnya terdiri dari banyak tim.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F439AF4-282D-4833-8771-CB36D987FDA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Pendahuluan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571500" y="1631950"/>
            <a:ext cx="821531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kehidupan sehari-hari aktivitas wirausaha yang tidak terlepas dari </a:t>
            </a:r>
            <a:r>
              <a:rPr lang="id-ID" sz="2400" dirty="0" smtClean="0">
                <a:latin typeface="Garamond" pitchFamily="18" charset="0"/>
              </a:rPr>
              <a:t>sikap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kepemimpinan </a:t>
            </a:r>
            <a:r>
              <a:rPr lang="id-ID" sz="2400" dirty="0">
                <a:latin typeface="Garamond" pitchFamily="18" charset="0"/>
              </a:rPr>
              <a:t>bahkan dalam kehidupan keluarga dan masyarakat.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Kepemimpinan da</a:t>
            </a:r>
            <a:r>
              <a:rPr lang="en-US" sz="2400" dirty="0" smtClean="0">
                <a:latin typeface="Garamond" pitchFamily="18" charset="0"/>
              </a:rPr>
              <a:t>lam </a:t>
            </a:r>
            <a:r>
              <a:rPr lang="id-ID" sz="2400" dirty="0" smtClean="0">
                <a:latin typeface="Garamond" pitchFamily="18" charset="0"/>
              </a:rPr>
              <a:t>Kewirausahaan </a:t>
            </a:r>
            <a:r>
              <a:rPr lang="id-ID" sz="2400" dirty="0">
                <a:latin typeface="Garamond" pitchFamily="18" charset="0"/>
              </a:rPr>
              <a:t>adalah kemampuan diri seseorang dalam menentukan dan </a:t>
            </a:r>
            <a:r>
              <a:rPr lang="id-ID" sz="2400" dirty="0" smtClean="0">
                <a:latin typeface="Garamond" pitchFamily="18" charset="0"/>
              </a:rPr>
              <a:t>mengevaluasi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peluang-peluang </a:t>
            </a:r>
            <a:r>
              <a:rPr lang="id-ID" sz="2400" dirty="0">
                <a:latin typeface="Garamond" pitchFamily="18" charset="0"/>
              </a:rPr>
              <a:t>yang ada dengan mengelola sumber daya yang tersedia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Kepemimpinan adalah kemampuan untuk mempengaruhi orang lain dalam hal ini </a:t>
            </a:r>
            <a:r>
              <a:rPr lang="id-ID" sz="2400" dirty="0" smtClean="0">
                <a:latin typeface="Garamond" pitchFamily="18" charset="0"/>
              </a:rPr>
              <a:t>para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bawahan </a:t>
            </a:r>
            <a:r>
              <a:rPr lang="id-ID" sz="2400" dirty="0">
                <a:latin typeface="Garamond" pitchFamily="18" charset="0"/>
              </a:rPr>
              <a:t>sedemikian rupa sehingga orang lain mau melakukan kehendak </a:t>
            </a:r>
            <a:r>
              <a:rPr lang="id-ID" sz="2400" dirty="0" smtClean="0">
                <a:latin typeface="Garamond" pitchFamily="18" charset="0"/>
              </a:rPr>
              <a:t>Pemimpin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meskipun </a:t>
            </a:r>
            <a:r>
              <a:rPr lang="id-ID" sz="2400" dirty="0">
                <a:latin typeface="Garamond" pitchFamily="18" charset="0"/>
              </a:rPr>
              <a:t>secara pribadi hal ini mungkin tidak disenangi.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357166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PartisipasiTim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Sebagai seorang pemimpin, ketua tim perlu membangun partisipasi tim.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Partisipasi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merupakan </a:t>
            </a:r>
            <a:r>
              <a:rPr lang="id-ID" sz="2400" dirty="0">
                <a:latin typeface="Garamond" pitchFamily="18" charset="0"/>
              </a:rPr>
              <a:t>sarana untuk mereduksi resistensi terhadap perubahan, mendorong komitmen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nn-NO" sz="2400" dirty="0" smtClean="0">
                <a:latin typeface="Garamond" pitchFamily="18" charset="0"/>
              </a:rPr>
              <a:t>dan </a:t>
            </a:r>
            <a:r>
              <a:rPr lang="nn-NO" sz="2400" dirty="0">
                <a:latin typeface="Garamond" pitchFamily="18" charset="0"/>
              </a:rPr>
              <a:t>menumbuhkan kultur yang lebih “berorientasi pada manusia”. </a:t>
            </a:r>
            <a:endParaRPr lang="nn-NO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nn-NO" sz="2400" dirty="0" smtClean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artisipasi </a:t>
            </a:r>
            <a:r>
              <a:rPr lang="id-ID" sz="2400" dirty="0">
                <a:latin typeface="Garamond" pitchFamily="18" charset="0"/>
              </a:rPr>
              <a:t>memadukan tiga konsep dasar, yaitu: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1) pengaruh atas </a:t>
            </a:r>
            <a:r>
              <a:rPr lang="id-ID" sz="2400" dirty="0" smtClean="0">
                <a:latin typeface="Garamond" pitchFamily="18" charset="0"/>
              </a:rPr>
              <a:t>pembuatan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keputusan</a:t>
            </a:r>
            <a:r>
              <a:rPr lang="id-ID" sz="2400" dirty="0">
                <a:latin typeface="Garamond" pitchFamily="18" charset="0"/>
              </a:rPr>
              <a:t>,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2) berbagi informasi, dan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3) frekuensi interaksi.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357166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PartisipasiTim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928670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400" dirty="0">
                <a:latin typeface="Garamond" pitchFamily="18" charset="0"/>
              </a:rPr>
              <a:t>1. Pengaruh atas Pembuatan Keputusan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Jika para anggota tim mempunyai pengaruh atas pembuatan keputusan, mereka </a:t>
            </a:r>
            <a:r>
              <a:rPr lang="sv-SE" sz="2400" dirty="0" smtClean="0">
                <a:latin typeface="Garamond" pitchFamily="18" charset="0"/>
              </a:rPr>
              <a:t>akan </a:t>
            </a:r>
            <a:r>
              <a:rPr lang="id-ID" sz="2400" dirty="0" smtClean="0">
                <a:latin typeface="Garamond" pitchFamily="18" charset="0"/>
              </a:rPr>
              <a:t>lebih </a:t>
            </a:r>
            <a:r>
              <a:rPr lang="id-ID" sz="2400" dirty="0">
                <a:latin typeface="Garamond" pitchFamily="18" charset="0"/>
              </a:rPr>
              <a:t>senang untuk menyumbangkan ide-ide kreatifnya.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Partisipasi </a:t>
            </a:r>
            <a:r>
              <a:rPr lang="id-ID" sz="2400" dirty="0">
                <a:latin typeface="Garamond" pitchFamily="18" charset="0"/>
              </a:rPr>
              <a:t>tim terjadi ketika </a:t>
            </a:r>
            <a:r>
              <a:rPr lang="id-ID" sz="2400" dirty="0" smtClean="0">
                <a:latin typeface="Garamond" pitchFamily="18" charset="0"/>
              </a:rPr>
              <a:t>proses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pembuatan </a:t>
            </a:r>
            <a:r>
              <a:rPr lang="sv-SE" sz="2400" dirty="0">
                <a:latin typeface="Garamond" pitchFamily="18" charset="0"/>
              </a:rPr>
              <a:t>keputusan ditentukan secara kolektif sehingga pandangan, </a:t>
            </a:r>
            <a:r>
              <a:rPr lang="sv-SE" sz="2400" dirty="0" smtClean="0">
                <a:latin typeface="Garamond" pitchFamily="18" charset="0"/>
              </a:rPr>
              <a:t> pengalaman</a:t>
            </a:r>
            <a:r>
              <a:rPr lang="sv-SE" sz="2400" dirty="0">
                <a:latin typeface="Garamond" pitchFamily="18" charset="0"/>
              </a:rPr>
              <a:t>, </a:t>
            </a:r>
            <a:r>
              <a:rPr lang="sv-SE" sz="2400" dirty="0" smtClean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kemampuan </a:t>
            </a:r>
            <a:r>
              <a:rPr lang="id-ID" sz="2400" dirty="0">
                <a:latin typeface="Garamond" pitchFamily="18" charset="0"/>
              </a:rPr>
              <a:t>semua orang dalam tim akan mewarnai masa depan.</a:t>
            </a:r>
          </a:p>
          <a:p>
            <a:r>
              <a:rPr lang="id-ID" sz="2400" dirty="0">
                <a:latin typeface="Garamond" pitchFamily="18" charset="0"/>
              </a:rPr>
              <a:t>2. Berbagi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Cara paling efektif dari berbagi informasi adalah melakukan </a:t>
            </a: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omunikasi </a:t>
            </a:r>
            <a:r>
              <a:rPr lang="id-ID" sz="2400" dirty="0">
                <a:latin typeface="Garamond" pitchFamily="18" charset="0"/>
              </a:rPr>
              <a:t>secara </a:t>
            </a:r>
            <a:r>
              <a:rPr lang="id-ID" sz="2400" dirty="0" smtClean="0">
                <a:latin typeface="Garamond" pitchFamily="18" charset="0"/>
              </a:rPr>
              <a:t>tatap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muka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Pesan-pesan </a:t>
            </a:r>
            <a:r>
              <a:rPr lang="id-ID" sz="2400" dirty="0">
                <a:latin typeface="Garamond" pitchFamily="18" charset="0"/>
              </a:rPr>
              <a:t>tertulis seperti e-mail dan atau </a:t>
            </a:r>
            <a:r>
              <a:rPr lang="id-ID" sz="2400" dirty="0" smtClean="0">
                <a:latin typeface="Garamond" pitchFamily="18" charset="0"/>
              </a:rPr>
              <a:t>memo merupakan media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en-US" sz="2400" dirty="0" err="1" smtClean="0">
                <a:latin typeface="Garamond" pitchFamily="18" charset="0"/>
              </a:rPr>
              <a:t>bisa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digunakan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berbagi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r>
              <a:rPr lang="en-US" sz="2400" dirty="0" smtClean="0">
                <a:latin typeface="Garamond" pitchFamily="18" charset="0"/>
              </a:rPr>
              <a:t>, </a:t>
            </a:r>
            <a:r>
              <a:rPr lang="en-US" sz="2400" dirty="0" err="1" smtClean="0">
                <a:latin typeface="Garamond" pitchFamily="18" charset="0"/>
              </a:rPr>
              <a:t>namun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kurang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efektif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koordinasi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kerja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357166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PartisipasiTim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50109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3. Frekuensi Interaksi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Frekuensi interaksi yang cukup di antara para anggota tim sangat berperan </a:t>
            </a:r>
            <a:r>
              <a:rPr lang="sv-SE" sz="2400" dirty="0" smtClean="0">
                <a:latin typeface="Garamond" pitchFamily="18" charset="0"/>
              </a:rPr>
              <a:t>dalam pembentukan </a:t>
            </a:r>
            <a:r>
              <a:rPr lang="sv-SE" sz="2400" dirty="0">
                <a:latin typeface="Garamond" pitchFamily="18" charset="0"/>
              </a:rPr>
              <a:t>partisipasi tim.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Dengan </a:t>
            </a:r>
            <a:r>
              <a:rPr lang="sv-SE" sz="2400" dirty="0">
                <a:latin typeface="Garamond" pitchFamily="18" charset="0"/>
              </a:rPr>
              <a:t>adanya interaksi yang cukup, tim akan terus </a:t>
            </a:r>
            <a:r>
              <a:rPr lang="sv-SE" sz="2400" dirty="0" smtClean="0">
                <a:latin typeface="Garamond" pitchFamily="18" charset="0"/>
              </a:rPr>
              <a:t>dapat </a:t>
            </a:r>
            <a:r>
              <a:rPr lang="id-ID" sz="2400" dirty="0" smtClean="0">
                <a:latin typeface="Garamond" pitchFamily="18" charset="0"/>
              </a:rPr>
              <a:t>bertukar </a:t>
            </a:r>
            <a:r>
              <a:rPr lang="id-ID" sz="2400" dirty="0">
                <a:latin typeface="Garamond" pitchFamily="18" charset="0"/>
              </a:rPr>
              <a:t>ide, bertukar informasi, dan mampu mencari jalan keluar atas konflik 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pandangan-pandangan </a:t>
            </a:r>
            <a:r>
              <a:rPr lang="id-ID" sz="2400" dirty="0">
                <a:latin typeface="Garamond" pitchFamily="18" charset="0"/>
              </a:rPr>
              <a:t>yang saling bertentangan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Frekuensi </a:t>
            </a:r>
            <a:r>
              <a:rPr lang="id-ID" sz="2400" dirty="0">
                <a:latin typeface="Garamond" pitchFamily="18" charset="0"/>
              </a:rPr>
              <a:t>interaksi yang cukup </a:t>
            </a:r>
            <a:r>
              <a:rPr lang="id-ID" sz="2400" dirty="0" smtClean="0">
                <a:latin typeface="Garamond" pitchFamily="18" charset="0"/>
              </a:rPr>
              <a:t>dapat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memperkaya perbendaharaan </a:t>
            </a:r>
            <a:r>
              <a:rPr lang="sv-SE" sz="2400" dirty="0">
                <a:latin typeface="Garamond" pitchFamily="18" charset="0"/>
              </a:rPr>
              <a:t>pengetahuan kolektif dan mengembangkan kreativitas.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Ketika </a:t>
            </a:r>
            <a:r>
              <a:rPr lang="id-ID" sz="2400" dirty="0" smtClean="0">
                <a:latin typeface="Garamond" pitchFamily="18" charset="0"/>
              </a:rPr>
              <a:t>anggota-anggota </a:t>
            </a:r>
            <a:r>
              <a:rPr lang="id-ID" sz="2400" dirty="0">
                <a:latin typeface="Garamond" pitchFamily="18" charset="0"/>
              </a:rPr>
              <a:t>tim saling menghindari satu sama lain, niscaya tim akan </a:t>
            </a:r>
            <a:r>
              <a:rPr lang="id-ID" sz="2400" dirty="0" smtClean="0">
                <a:latin typeface="Garamond" pitchFamily="18" charset="0"/>
              </a:rPr>
              <a:t>menemukan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banyak </a:t>
            </a:r>
            <a:r>
              <a:rPr lang="id-ID" sz="2400" dirty="0">
                <a:latin typeface="Garamond" pitchFamily="18" charset="0"/>
              </a:rPr>
              <a:t>kesulitan yang memunculkan berbagai konflik.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21C5CFE-9BD0-45F5-9E60-11BDCDBB4E4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71500" y="2143125"/>
            <a:ext cx="79295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SEKIAN</a:t>
            </a:r>
          </a:p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THANKS PERHATIANNYA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4F6CA44-A8A5-4187-82EE-BB0C8702B2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4400" b="1" dirty="0">
                <a:solidFill>
                  <a:srgbClr val="002060"/>
                </a:solidFill>
                <a:latin typeface="Garamond" pitchFamily="18" charset="0"/>
              </a:rPr>
              <a:t>Pengertian Kepemimpinan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571500" y="1619250"/>
            <a:ext cx="82153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Menurut Griffin dan </a:t>
            </a:r>
            <a:r>
              <a:rPr lang="id-ID" sz="2400" dirty="0" smtClean="0">
                <a:latin typeface="Garamond" pitchFamily="18" charset="0"/>
              </a:rPr>
              <a:t>Ebert</a:t>
            </a:r>
            <a:r>
              <a:rPr lang="en-US" sz="2400" dirty="0" smtClean="0">
                <a:latin typeface="Garamond" pitchFamily="18" charset="0"/>
              </a:rPr>
              <a:t>(1999)</a:t>
            </a:r>
            <a:r>
              <a:rPr lang="id-ID" sz="2400" dirty="0" smtClean="0">
                <a:latin typeface="Garamond" pitchFamily="18" charset="0"/>
              </a:rPr>
              <a:t>, </a:t>
            </a:r>
            <a:r>
              <a:rPr lang="id-ID" sz="2400" dirty="0">
                <a:latin typeface="Garamond" pitchFamily="18" charset="0"/>
              </a:rPr>
              <a:t>kepemimpinan </a:t>
            </a:r>
            <a:r>
              <a:rPr lang="id-ID" sz="2400" i="1" dirty="0">
                <a:latin typeface="Garamond" pitchFamily="18" charset="0"/>
              </a:rPr>
              <a:t>(leadership) adalah proses </a:t>
            </a:r>
            <a:r>
              <a:rPr lang="id-ID" sz="2400" i="1" dirty="0" smtClean="0">
                <a:latin typeface="Garamond" pitchFamily="18" charset="0"/>
              </a:rPr>
              <a:t>memotivasi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lain untuk mau bekerja dalam rangka mencapai tujuan yang telah ditetapkan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Lindsay dan </a:t>
            </a:r>
            <a:r>
              <a:rPr lang="id-ID" sz="2400" dirty="0" smtClean="0">
                <a:latin typeface="Garamond" pitchFamily="18" charset="0"/>
              </a:rPr>
              <a:t>Patrick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bahwa kepemimpinan adalah suatu upaya merealisasikan </a:t>
            </a:r>
            <a:r>
              <a:rPr lang="id-ID" sz="2400" dirty="0" smtClean="0">
                <a:latin typeface="Garamond" pitchFamily="18" charset="0"/>
              </a:rPr>
              <a:t>tujuan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perusahaan </a:t>
            </a:r>
            <a:r>
              <a:rPr lang="id-ID" sz="2400" dirty="0">
                <a:latin typeface="Garamond" pitchFamily="18" charset="0"/>
              </a:rPr>
              <a:t>dengan memadukan kebutuhan para individu untuk terus tumbuh </a:t>
            </a:r>
            <a:r>
              <a:rPr lang="id-ID" sz="2400" dirty="0" smtClean="0">
                <a:latin typeface="Garamond" pitchFamily="18" charset="0"/>
              </a:rPr>
              <a:t>berkembang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tujuan organisasi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epemimpinan merupakan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suatu </a:t>
            </a:r>
            <a:r>
              <a:rPr lang="id-ID" sz="2400" dirty="0">
                <a:latin typeface="Garamond" pitchFamily="18" charset="0"/>
              </a:rPr>
              <a:t>upaya dari seorang pemimpin untuk dapat merealisasikan tujuan organisasi </a:t>
            </a:r>
            <a:r>
              <a:rPr lang="id-ID" sz="2400" dirty="0" smtClean="0">
                <a:latin typeface="Garamond" pitchFamily="18" charset="0"/>
              </a:rPr>
              <a:t>melalui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lain dengan cara memberikan motivasi agar orang lain tersebut </a:t>
            </a:r>
            <a:r>
              <a:rPr lang="id-ID" sz="2400" dirty="0" smtClean="0">
                <a:latin typeface="Garamond" pitchFamily="18" charset="0"/>
              </a:rPr>
              <a:t>mau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melaksanakannya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F972C4-CC10-492F-8984-42F3DEFA622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428596" y="587375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Peran Kepemimpinan dalam Manajemen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428596" y="1428736"/>
            <a:ext cx="835821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Kepemimpinan lebih erat kaitannya dengan fungsi penggerakan </a:t>
            </a:r>
            <a:r>
              <a:rPr lang="id-ID" sz="2400" i="1" dirty="0">
                <a:latin typeface="Garamond" pitchFamily="18" charset="0"/>
              </a:rPr>
              <a:t>(actuating) </a:t>
            </a:r>
            <a:r>
              <a:rPr lang="id-ID" sz="2400" i="1" dirty="0" smtClean="0">
                <a:latin typeface="Garamond" pitchFamily="18" charset="0"/>
              </a:rPr>
              <a:t>dalam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manajemen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Fungsi </a:t>
            </a:r>
            <a:r>
              <a:rPr lang="id-ID" sz="2400" dirty="0">
                <a:latin typeface="Garamond" pitchFamily="18" charset="0"/>
              </a:rPr>
              <a:t>penggerakan mencakup kegiatan memotivasi, kepemimpinan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id-ID" sz="2400" dirty="0">
                <a:latin typeface="Garamond" pitchFamily="18" charset="0"/>
              </a:rPr>
              <a:t>, pelatihan, dan bentuk-bentuk pengaruh pribadi lainnya.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Fungsi </a:t>
            </a:r>
            <a:r>
              <a:rPr lang="id-ID" sz="2400" dirty="0">
                <a:latin typeface="Garamond" pitchFamily="18" charset="0"/>
              </a:rPr>
              <a:t>tersebut </a:t>
            </a:r>
            <a:r>
              <a:rPr lang="id-ID" sz="2400" dirty="0" smtClean="0">
                <a:latin typeface="Garamond" pitchFamily="18" charset="0"/>
              </a:rPr>
              <a:t>juga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dianggap </a:t>
            </a:r>
            <a:r>
              <a:rPr lang="id-ID" sz="2400" dirty="0">
                <a:latin typeface="Garamond" pitchFamily="18" charset="0"/>
              </a:rPr>
              <a:t>sebagai tindakan mengambil inisiatif dan mengarahkan pekerjaan yang </a:t>
            </a:r>
            <a:r>
              <a:rPr lang="id-ID" sz="2400" dirty="0" smtClean="0">
                <a:latin typeface="Garamond" pitchFamily="18" charset="0"/>
              </a:rPr>
              <a:t>perlu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dilaksanakan </a:t>
            </a:r>
            <a:r>
              <a:rPr lang="id-ID" sz="2400" dirty="0">
                <a:latin typeface="Garamond" pitchFamily="18" charset="0"/>
              </a:rPr>
              <a:t>dalam sebuah organisasi.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demikian </a:t>
            </a:r>
            <a:r>
              <a:rPr lang="id-ID" sz="2400" i="1" dirty="0">
                <a:latin typeface="Garamond" pitchFamily="18" charset="0"/>
              </a:rPr>
              <a:t>actuating sangat erat </a:t>
            </a:r>
            <a:r>
              <a:rPr lang="id-ID" sz="2400" i="1" dirty="0" smtClean="0">
                <a:latin typeface="Garamond" pitchFamily="18" charset="0"/>
              </a:rPr>
              <a:t>kaitannya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fungsi- fungsi manajemen lainnya, yaitu: perencanaan, 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pengorganisasian</a:t>
            </a:r>
            <a:r>
              <a:rPr lang="id-ID" sz="2400" dirty="0">
                <a:latin typeface="Garamond" pitchFamily="18" charset="0"/>
              </a:rPr>
              <a:t>,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pengawasan </a:t>
            </a:r>
            <a:r>
              <a:rPr lang="id-ID" sz="2400" dirty="0">
                <a:latin typeface="Garamond" pitchFamily="18" charset="0"/>
              </a:rPr>
              <a:t>agar tujuan-tujuan organisasi dapat dicapai seperti yang diinginkan.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10FC8E5-2EF2-4B52-8FF7-424052D4800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428596" y="285750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Peran Kepemimpinan dalam Manajemen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571500" y="1143000"/>
            <a:ext cx="821531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perencanaan telah ditetapkan arah tindakan yang mengarahkan sumber </a:t>
            </a:r>
            <a:r>
              <a:rPr lang="id-ID" sz="2400" dirty="0" smtClean="0">
                <a:latin typeface="Garamond" pitchFamily="18" charset="0"/>
              </a:rPr>
              <a:t>daya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manusia </a:t>
            </a:r>
            <a:r>
              <a:rPr lang="id-ID" sz="2400" dirty="0">
                <a:latin typeface="Garamond" pitchFamily="18" charset="0"/>
              </a:rPr>
              <a:t>dan sumber daya alam untuk dapat direalisasikan.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Rencana-rencana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ditetapkan </a:t>
            </a:r>
            <a:r>
              <a:rPr lang="id-ID" sz="2400" dirty="0">
                <a:latin typeface="Garamond" pitchFamily="18" charset="0"/>
              </a:rPr>
              <a:t>telah menggariskan batas-batas di mana orang-orang mengambil keputusan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melaksanakan aktivitas-aktivitas</a:t>
            </a:r>
            <a:r>
              <a:rPr lang="en-US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pengorganisasian, manajemen menggabungkan dan </a:t>
            </a:r>
            <a:r>
              <a:rPr lang="id-ID" sz="2400" dirty="0" smtClean="0">
                <a:latin typeface="Garamond" pitchFamily="18" charset="0"/>
              </a:rPr>
              <a:t>mengkombinasikan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berbagai </a:t>
            </a:r>
            <a:r>
              <a:rPr lang="id-ID" sz="2400" dirty="0">
                <a:latin typeface="Garamond" pitchFamily="18" charset="0"/>
              </a:rPr>
              <a:t>macam sumber daya menjadi satu kesatuan untuk dapat memberikan </a:t>
            </a:r>
            <a:r>
              <a:rPr lang="id-ID" sz="2400" dirty="0" smtClean="0">
                <a:latin typeface="Garamond" pitchFamily="18" charset="0"/>
              </a:rPr>
              <a:t>manfaat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lebih berdaya guna.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Sumber </a:t>
            </a:r>
            <a:r>
              <a:rPr lang="id-ID" sz="2400" dirty="0">
                <a:latin typeface="Garamond" pitchFamily="18" charset="0"/>
              </a:rPr>
              <a:t>daya tersebut dikelompokkan sesuai dengan sifat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jenisnya</a:t>
            </a:r>
            <a:r>
              <a:rPr lang="id-ID" sz="2400" dirty="0">
                <a:latin typeface="Garamond" pitchFamily="18" charset="0"/>
              </a:rPr>
              <a:t>, diberikan peran/fungsi, dan dijalin sedemikian rupa untuk dapat saling </a:t>
            </a:r>
            <a:r>
              <a:rPr lang="id-ID" sz="2400" dirty="0" smtClean="0">
                <a:latin typeface="Garamond" pitchFamily="18" charset="0"/>
              </a:rPr>
              <a:t>berinteraksi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menjadi </a:t>
            </a:r>
            <a:r>
              <a:rPr lang="id-ID" sz="2400" dirty="0">
                <a:latin typeface="Garamond" pitchFamily="18" charset="0"/>
              </a:rPr>
              <a:t>suatu sistem.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9B2339A-F5A4-404D-9707-866A911E9183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500034" y="285750"/>
            <a:ext cx="82153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Peran Kepemimpinan dalam Manajemen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571500" y="1071546"/>
            <a:ext cx="821531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Kepemimpinan berperan sangat penting dalam manajemen karena unsur </a:t>
            </a:r>
            <a:r>
              <a:rPr lang="id-ID" sz="2400" dirty="0" smtClean="0">
                <a:latin typeface="Garamond" pitchFamily="18" charset="0"/>
              </a:rPr>
              <a:t>manusia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merupakan </a:t>
            </a:r>
            <a:r>
              <a:rPr lang="id-ID" sz="2400" dirty="0">
                <a:latin typeface="Garamond" pitchFamily="18" charset="0"/>
              </a:rPr>
              <a:t>variabel yang teramat penting dalam organisasi.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Seperti </a:t>
            </a:r>
            <a:r>
              <a:rPr lang="id-ID" sz="2400" dirty="0">
                <a:latin typeface="Garamond" pitchFamily="18" charset="0"/>
              </a:rPr>
              <a:t>dikemukakan di </a:t>
            </a:r>
            <a:r>
              <a:rPr lang="id-ID" sz="2400" dirty="0" smtClean="0">
                <a:latin typeface="Garamond" pitchFamily="18" charset="0"/>
              </a:rPr>
              <a:t>atas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bahwa </a:t>
            </a:r>
            <a:r>
              <a:rPr lang="id-ID" sz="2400" dirty="0">
                <a:latin typeface="Garamond" pitchFamily="18" charset="0"/>
              </a:rPr>
              <a:t>yang terlibat dan bertanggung jawab atas kegiatan-kegiatan organisasi terdiri </a:t>
            </a:r>
            <a:r>
              <a:rPr lang="id-ID" sz="2400" dirty="0" smtClean="0">
                <a:latin typeface="Garamond" pitchFamily="18" charset="0"/>
              </a:rPr>
              <a:t>dari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manajer, para supervisor, dan para pelaksana.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Manusia </a:t>
            </a:r>
            <a:r>
              <a:rPr lang="id-ID" sz="2400" dirty="0">
                <a:latin typeface="Garamond" pitchFamily="18" charset="0"/>
              </a:rPr>
              <a:t>memiliki karakteristik </a:t>
            </a:r>
            <a:r>
              <a:rPr lang="id-ID" sz="2400" dirty="0" smtClean="0">
                <a:latin typeface="Garamond" pitchFamily="18" charset="0"/>
              </a:rPr>
              <a:t>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berbeda-beda </a:t>
            </a:r>
            <a:r>
              <a:rPr lang="id-ID" sz="2400" dirty="0">
                <a:latin typeface="Garamond" pitchFamily="18" charset="0"/>
              </a:rPr>
              <a:t>mempunyai kepentingan masing-masing, yang bahkan saling berbeda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berakibat </a:t>
            </a:r>
            <a:r>
              <a:rPr lang="id-ID" sz="2400" dirty="0">
                <a:latin typeface="Garamond" pitchFamily="18" charset="0"/>
              </a:rPr>
              <a:t>terjadi konflik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>
                <a:latin typeface="Garamond" pitchFamily="18" charset="0"/>
              </a:rPr>
              <a:t>Domingo, </a:t>
            </a:r>
            <a:r>
              <a:rPr lang="en-US" sz="2400" dirty="0" err="1">
                <a:latin typeface="Garamond" pitchFamily="18" charset="0"/>
              </a:rPr>
              <a:t>dalam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membahas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kepemimpinan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kualitas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i="1" dirty="0">
                <a:latin typeface="Garamond" pitchFamily="18" charset="0"/>
              </a:rPr>
              <a:t>(quality leadership</a:t>
            </a:r>
            <a:r>
              <a:rPr lang="en-US" sz="2400" i="1" dirty="0" smtClean="0">
                <a:latin typeface="Garamond" pitchFamily="18" charset="0"/>
              </a:rPr>
              <a:t>)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bahwa manajemen tingkat puncak harus kokoh berinisiatif </a:t>
            </a:r>
            <a:r>
              <a:rPr lang="id-ID" sz="2400" dirty="0" smtClean="0">
                <a:latin typeface="Garamond" pitchFamily="18" charset="0"/>
              </a:rPr>
              <a:t>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mengedepankan </a:t>
            </a:r>
            <a:r>
              <a:rPr lang="id-ID" sz="2400" dirty="0">
                <a:latin typeface="Garamond" pitchFamily="18" charset="0"/>
              </a:rPr>
              <a:t>pentingnya kepemimpinan kualitas. </a:t>
            </a:r>
            <a:r>
              <a:rPr lang="fi-FI" sz="2400" dirty="0">
                <a:latin typeface="Garamond" pitchFamily="18" charset="0"/>
              </a:rPr>
              <a:t>Segala pikiran dan perkataannya </a:t>
            </a:r>
            <a:r>
              <a:rPr lang="fi-FI" sz="2400" dirty="0" smtClean="0">
                <a:latin typeface="Garamond" pitchFamily="18" charset="0"/>
              </a:rPr>
              <a:t>harus merefleksikan </a:t>
            </a:r>
            <a:r>
              <a:rPr lang="fi-FI" sz="2400" dirty="0">
                <a:latin typeface="Garamond" pitchFamily="18" charset="0"/>
              </a:rPr>
              <a:t>filosofi kualitas yang diterapkan perusahaan.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3716F82-97E1-45CE-B534-69CEB1040A9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06413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4000" b="1" dirty="0">
                <a:solidFill>
                  <a:srgbClr val="002060"/>
                </a:solidFill>
                <a:latin typeface="Garamond" pitchFamily="18" charset="0"/>
              </a:rPr>
              <a:t>Gaya Kepemimpinan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00063" y="1643062"/>
            <a:ext cx="82153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Griffin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Ebert </a:t>
            </a:r>
            <a:r>
              <a:rPr lang="en-US" sz="2400" dirty="0" smtClean="0">
                <a:latin typeface="Garamond" pitchFamily="18" charset="0"/>
              </a:rPr>
              <a:t>(1999)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3 (tiga) gaya kepemimpinan, yaitu: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AutoNum type="arabicParenBoth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otokratik (</a:t>
            </a:r>
            <a:r>
              <a:rPr lang="id-ID" sz="2400" dirty="0" smtClean="0">
                <a:latin typeface="Garamond" pitchFamily="18" charset="0"/>
              </a:rPr>
              <a:t>autocratic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style</a:t>
            </a:r>
            <a:r>
              <a:rPr lang="id-ID" sz="2400" dirty="0">
                <a:latin typeface="Garamond" pitchFamily="18" charset="0"/>
              </a:rPr>
              <a:t>),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AutoNum type="arabicParenBoth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demokratik (democratic style),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AutoNum type="arabicParenBoth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bebas terkendali (</a:t>
            </a:r>
            <a:r>
              <a:rPr lang="id-ID" sz="2400" dirty="0" smtClean="0">
                <a:latin typeface="Garamond" pitchFamily="18" charset="0"/>
              </a:rPr>
              <a:t>free-rein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style</a:t>
            </a:r>
            <a:r>
              <a:rPr lang="id-ID" sz="2400" dirty="0">
                <a:latin typeface="Garamond" pitchFamily="18" charset="0"/>
              </a:rPr>
              <a:t>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253816C-CD1B-473A-A7A0-F3873DB707D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71414"/>
            <a:ext cx="8429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2060"/>
                </a:solidFill>
                <a:latin typeface="Garamond" pitchFamily="18" charset="0"/>
              </a:rPr>
              <a:t>G</a:t>
            </a:r>
            <a:r>
              <a:rPr lang="id-ID" sz="4000" b="1" dirty="0" smtClean="0">
                <a:solidFill>
                  <a:srgbClr val="002060"/>
                </a:solidFill>
                <a:latin typeface="Garamond" pitchFamily="18" charset="0"/>
              </a:rPr>
              <a:t>aya </a:t>
            </a:r>
            <a:r>
              <a:rPr lang="id-ID" sz="4000" b="1" dirty="0">
                <a:solidFill>
                  <a:srgbClr val="002060"/>
                </a:solidFill>
                <a:latin typeface="Garamond" pitchFamily="18" charset="0"/>
              </a:rPr>
              <a:t>otokratik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00063" y="714356"/>
            <a:ext cx="821531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Pemimpin dengan gaya otokratik pada umumnya memberikan perintah- perintah </a:t>
            </a:r>
            <a:r>
              <a:rPr lang="sv-SE" sz="2400" dirty="0" smtClean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meminta </a:t>
            </a:r>
            <a:r>
              <a:rPr lang="id-ID" sz="2400" dirty="0">
                <a:latin typeface="Garamond" pitchFamily="18" charset="0"/>
              </a:rPr>
              <a:t>bawahan untuk mematuhinya. Para komandan militer di medan perang </a:t>
            </a:r>
            <a:r>
              <a:rPr lang="id-ID" sz="2400" dirty="0" smtClean="0">
                <a:latin typeface="Garamond" pitchFamily="18" charset="0"/>
              </a:rPr>
              <a:t>umumnya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menerapkan </a:t>
            </a:r>
            <a:r>
              <a:rPr lang="id-ID" sz="2400" dirty="0">
                <a:latin typeface="Garamond" pitchFamily="18" charset="0"/>
              </a:rPr>
              <a:t>gaya ini.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Pemimpin </a:t>
            </a:r>
            <a:r>
              <a:rPr lang="id-ID" sz="2400" dirty="0">
                <a:latin typeface="Garamond" pitchFamily="18" charset="0"/>
              </a:rPr>
              <a:t>yang menerapkan gaya ini tidak memberikan cukup </a:t>
            </a:r>
            <a:r>
              <a:rPr lang="id-ID" sz="2400" dirty="0" smtClean="0">
                <a:latin typeface="Garamond" pitchFamily="18" charset="0"/>
              </a:rPr>
              <a:t>waktu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kepada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>
                <a:latin typeface="Garamond" pitchFamily="18" charset="0"/>
              </a:rPr>
              <a:t>para </a:t>
            </a:r>
            <a:r>
              <a:rPr lang="es-ES" sz="2400" dirty="0" err="1">
                <a:latin typeface="Garamond" pitchFamily="18" charset="0"/>
              </a:rPr>
              <a:t>bawahan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untuk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bertanya</a:t>
            </a:r>
            <a:r>
              <a:rPr lang="es-ES" sz="2400" dirty="0">
                <a:latin typeface="Garamond" pitchFamily="18" charset="0"/>
              </a:rPr>
              <a:t> dan </a:t>
            </a:r>
            <a:r>
              <a:rPr lang="es-ES" sz="2400" dirty="0" err="1">
                <a:latin typeface="Garamond" pitchFamily="18" charset="0"/>
              </a:rPr>
              <a:t>hal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ini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lebih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sesuai</a:t>
            </a:r>
            <a:r>
              <a:rPr lang="es-ES" sz="2400" dirty="0">
                <a:latin typeface="Garamond" pitchFamily="18" charset="0"/>
              </a:rPr>
              <a:t> pada </a:t>
            </a:r>
            <a:r>
              <a:rPr lang="es-ES" sz="2400" dirty="0" err="1">
                <a:latin typeface="Garamond" pitchFamily="18" charset="0"/>
              </a:rPr>
              <a:t>situasi</a:t>
            </a:r>
            <a:r>
              <a:rPr lang="es-ES" sz="2400" dirty="0">
                <a:latin typeface="Garamond" pitchFamily="18" charset="0"/>
              </a:rPr>
              <a:t> yang </a:t>
            </a:r>
            <a:r>
              <a:rPr lang="es-ES" sz="2400" dirty="0" err="1" smtClean="0">
                <a:latin typeface="Garamond" pitchFamily="18" charset="0"/>
              </a:rPr>
              <a:t>memerlukan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kecepatan </a:t>
            </a:r>
            <a:r>
              <a:rPr lang="id-ID" sz="2400" dirty="0">
                <a:latin typeface="Garamond" pitchFamily="18" charset="0"/>
              </a:rPr>
              <a:t>dalam pengambilan keputusan.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ini juga cocok untuk diterapkan pada </a:t>
            </a:r>
            <a:r>
              <a:rPr lang="id-ID" sz="2400" dirty="0" smtClean="0">
                <a:latin typeface="Garamond" pitchFamily="18" charset="0"/>
              </a:rPr>
              <a:t>situasi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di </a:t>
            </a:r>
            <a:r>
              <a:rPr lang="sv-SE" sz="2400" dirty="0">
                <a:latin typeface="Garamond" pitchFamily="18" charset="0"/>
              </a:rPr>
              <a:t>mana pimpinan harus cepat mengambil keputusan sehubungan adanya desakan </a:t>
            </a:r>
            <a:r>
              <a:rPr lang="sv-SE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pesaing.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otokratik ini tidak selalu jelek seperti persepsi orang selama ini. </a:t>
            </a:r>
            <a:r>
              <a:rPr lang="id-ID" sz="2400" dirty="0" smtClean="0">
                <a:latin typeface="Garamond" pitchFamily="18" charset="0"/>
              </a:rPr>
              <a:t>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menghadapi </a:t>
            </a:r>
            <a:r>
              <a:rPr lang="sv-SE" sz="2400" dirty="0">
                <a:latin typeface="Garamond" pitchFamily="18" charset="0"/>
              </a:rPr>
              <a:t>anggota tim yang malas, tidak disiplin, susah diatur, dan selalu menjadi </a:t>
            </a:r>
            <a:r>
              <a:rPr lang="sv-SE" sz="2400" dirty="0" smtClean="0">
                <a:latin typeface="Garamond" pitchFamily="18" charset="0"/>
              </a:rPr>
              <a:t>trouble </a:t>
            </a:r>
            <a:r>
              <a:rPr lang="id-ID" sz="2400" dirty="0" smtClean="0">
                <a:latin typeface="Garamond" pitchFamily="18" charset="0"/>
              </a:rPr>
              <a:t>maker</a:t>
            </a:r>
            <a:r>
              <a:rPr lang="id-ID" sz="2400" dirty="0">
                <a:latin typeface="Garamond" pitchFamily="18" charset="0"/>
              </a:rPr>
              <a:t>, gaya kepemimpinan otokratik sangat tepat untuk digunakan oleh seorang ketua tim.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1BFEC5F-EC3B-4EE2-83C4-778CD135E81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639529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G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aya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demokratik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500063" y="1739334"/>
            <a:ext cx="82153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Garamond" pitchFamily="18" charset="0"/>
              </a:rPr>
              <a:t>Pada </a:t>
            </a:r>
            <a:r>
              <a:rPr lang="pt-BR" sz="2400" dirty="0">
                <a:latin typeface="Garamond" pitchFamily="18" charset="0"/>
              </a:rPr>
              <a:t>umumnya meminta masukan kepada </a:t>
            </a:r>
            <a:r>
              <a:rPr lang="pt-BR" sz="2400" dirty="0" smtClean="0">
                <a:latin typeface="Garamond" pitchFamily="18" charset="0"/>
              </a:rPr>
              <a:t>para b</a:t>
            </a:r>
            <a:r>
              <a:rPr lang="id-ID" sz="2400" dirty="0" smtClean="0">
                <a:latin typeface="Garamond" pitchFamily="18" charset="0"/>
              </a:rPr>
              <a:t>awahan/stafnya </a:t>
            </a:r>
            <a:r>
              <a:rPr lang="id-ID" sz="2400" dirty="0">
                <a:latin typeface="Garamond" pitchFamily="18" charset="0"/>
              </a:rPr>
              <a:t>terlebih dahulu sebelum mengambil keputusan, namun pada </a:t>
            </a:r>
            <a:r>
              <a:rPr lang="id-ID" sz="2400" dirty="0" smtClean="0">
                <a:latin typeface="Garamond" pitchFamily="18" charset="0"/>
              </a:rPr>
              <a:t>akhirnya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menggunakan </a:t>
            </a:r>
            <a:r>
              <a:rPr lang="id-ID" sz="2400" dirty="0">
                <a:latin typeface="Garamond" pitchFamily="18" charset="0"/>
              </a:rPr>
              <a:t>kewenangannya dalam mengambil keputusan.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</a:t>
            </a:r>
            <a:r>
              <a:rPr lang="id-ID" sz="2400" dirty="0" smtClean="0">
                <a:latin typeface="Garamond" pitchFamily="18" charset="0"/>
              </a:rPr>
              <a:t>seorang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manajer </a:t>
            </a:r>
            <a:r>
              <a:rPr lang="id-ID" sz="2400" dirty="0">
                <a:latin typeface="Garamond" pitchFamily="18" charset="0"/>
              </a:rPr>
              <a:t>teknik di bagian produksi melontarkan gagasannya terlebih dahulu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kelompok </a:t>
            </a:r>
            <a:r>
              <a:rPr lang="id-ID" sz="2400" dirty="0">
                <a:latin typeface="Garamond" pitchFamily="18" charset="0"/>
              </a:rPr>
              <a:t>yang berhubungan dengan pekerjaan tersebut untuk mendapatkan </a:t>
            </a:r>
            <a:r>
              <a:rPr lang="id-ID" sz="2400" dirty="0" smtClean="0">
                <a:latin typeface="Garamond" pitchFamily="18" charset="0"/>
              </a:rPr>
              <a:t>tanggapan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</a:t>
            </a:r>
            <a:r>
              <a:rPr lang="id-ID" sz="2400" dirty="0">
                <a:latin typeface="Garamond" pitchFamily="18" charset="0"/>
              </a:rPr>
              <a:t>atau masukan sebelum mengambil </a:t>
            </a:r>
            <a:r>
              <a:rPr lang="id-ID" sz="2400" dirty="0" smtClean="0">
                <a:latin typeface="Garamond" pitchFamily="18" charset="0"/>
              </a:rPr>
              <a:t>keputusan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1580</Words>
  <Application>Microsoft Office PowerPoint</Application>
  <PresentationFormat>On-screen Show (4:3)</PresentationFormat>
  <Paragraphs>150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iwan</cp:lastModifiedBy>
  <cp:revision>108</cp:revision>
  <dcterms:created xsi:type="dcterms:W3CDTF">2008-01-25T12:23:22Z</dcterms:created>
  <dcterms:modified xsi:type="dcterms:W3CDTF">2017-03-20T00:25:39Z</dcterms:modified>
</cp:coreProperties>
</file>