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5"/>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AD319-ACB5-49C4-AB62-131EA9FA39B4}" type="datetimeFigureOut">
              <a:rPr lang="en-US" smtClean="0"/>
              <a:t>4/6/2017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6C4F1-DBC9-497E-925F-F70CBFFF2D5B}" type="slidenum">
              <a:rPr lang="en-US" smtClean="0"/>
              <a:t>‹#›</a:t>
            </a:fld>
            <a:endParaRPr lang="en-US"/>
          </a:p>
        </p:txBody>
      </p:sp>
    </p:spTree>
    <p:extLst>
      <p:ext uri="{BB962C8B-B14F-4D97-AF65-F5344CB8AC3E}">
        <p14:creationId xmlns:p14="http://schemas.microsoft.com/office/powerpoint/2010/main" val="328067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5822D9D-208A-4180-AE75-0AB55AA58A2A}" type="slidenum">
              <a:rPr lang="en-US">
                <a:solidFill>
                  <a:srgbClr val="000000"/>
                </a:solidFill>
              </a:rPr>
              <a:pPr/>
              <a:t>19</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F117353-3B1C-488E-AC47-522E32C7FB8B}" type="slidenum">
              <a:rPr lang="en-US">
                <a:solidFill>
                  <a:srgbClr val="000000"/>
                </a:solidFill>
              </a:rPr>
              <a:pPr/>
              <a:t>25</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366AEE9-1722-4114-B2C3-CF71C94ADC04}" type="slidenum">
              <a:rPr lang="en-US">
                <a:solidFill>
                  <a:prstClr val="black"/>
                </a:solidFill>
              </a:rPr>
              <a:pPr/>
              <a:t>33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40A0184-EDF8-4EB2-84F5-6B1B464A0A1A}" type="slidenum">
              <a:rPr lang="en-US">
                <a:solidFill>
                  <a:prstClr val="black"/>
                </a:solidFill>
              </a:rPr>
              <a:pPr/>
              <a:t>34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35323D3-31D8-422F-8EA1-EA21FCF9355F}" type="slidenum">
              <a:rPr lang="en-US">
                <a:solidFill>
                  <a:prstClr val="black"/>
                </a:solidFill>
              </a:rPr>
              <a:pPr/>
              <a:t>35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4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1A4DFE0-1A52-4B63-9F5E-E1811C69DB78}" type="slidenum">
              <a:rPr lang="en-US">
                <a:solidFill>
                  <a:prstClr val="black"/>
                </a:solidFill>
              </a:rPr>
              <a:pPr/>
              <a:t>36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F04E205-53F5-423E-ADF7-43AB8594FA49}" type="slidenum">
              <a:rPr lang="en-US">
                <a:solidFill>
                  <a:prstClr val="black"/>
                </a:solidFill>
              </a:rPr>
              <a:pPr/>
              <a:t>37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642CE19-77A6-4E36-B234-28C9FBB44796}" type="slidenum">
              <a:rPr lang="en-US">
                <a:solidFill>
                  <a:prstClr val="black"/>
                </a:solidFill>
              </a:rPr>
              <a:pPr/>
              <a:t>38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336666"/>
              </a:solidFill>
              <a:latin typeface="Tahoma" charset="0"/>
            </a:endParaRPr>
          </a:p>
        </p:txBody>
      </p:sp>
      <p:sp>
        <p:nvSpPr>
          <p:cNvPr id="5" name="Oval 8"/>
          <p:cNvSpPr>
            <a:spLocks noChangeArrowheads="1"/>
          </p:cNvSpPr>
          <p:nvPr/>
        </p:nvSpPr>
        <p:spPr bwMode="auto">
          <a:xfrm>
            <a:off x="163513" y="2103438"/>
            <a:ext cx="350837"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6" name="Oval 9"/>
          <p:cNvSpPr>
            <a:spLocks noChangeArrowheads="1"/>
          </p:cNvSpPr>
          <p:nvPr/>
        </p:nvSpPr>
        <p:spPr bwMode="auto">
          <a:xfrm>
            <a:off x="741363"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7" name="Oval 10"/>
          <p:cNvSpPr>
            <a:spLocks noChangeArrowheads="1"/>
          </p:cNvSpPr>
          <p:nvPr/>
        </p:nvSpPr>
        <p:spPr bwMode="auto">
          <a:xfrm>
            <a:off x="1319213" y="2105025"/>
            <a:ext cx="346075"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33794" name="Rectangle 2"/>
          <p:cNvSpPr>
            <a:spLocks noGrp="1" noChangeArrowheads="1"/>
          </p:cNvSpPr>
          <p:nvPr>
            <p:ph type="ctrTitle"/>
          </p:nvPr>
        </p:nvSpPr>
        <p:spPr>
          <a:xfrm>
            <a:off x="2135188" y="1371600"/>
            <a:ext cx="6475412" cy="1752600"/>
          </a:xfrm>
        </p:spPr>
        <p:txBody>
          <a:bodyPr/>
          <a:lstStyle>
            <a:lvl1pPr>
              <a:defRPr sz="5400"/>
            </a:lvl1pPr>
          </a:lstStyle>
          <a:p>
            <a:pPr lvl="0"/>
            <a:r>
              <a:rPr lang="en-US" noProof="0" smtClean="0"/>
              <a:t>Click to edit Master title style</a:t>
            </a:r>
          </a:p>
        </p:txBody>
      </p:sp>
      <p:sp>
        <p:nvSpPr>
          <p:cNvPr id="33795" name="Rectangle 3"/>
          <p:cNvSpPr>
            <a:spLocks noGrp="1" noChangeArrowheads="1"/>
          </p:cNvSpPr>
          <p:nvPr>
            <p:ph type="subTitle" idx="1"/>
          </p:nvPr>
        </p:nvSpPr>
        <p:spPr>
          <a:xfrm>
            <a:off x="2135188" y="3733800"/>
            <a:ext cx="6475412" cy="1981200"/>
          </a:xfrm>
        </p:spPr>
        <p:txBody>
          <a:bodyPr/>
          <a:lstStyle>
            <a:lvl1pPr marL="0" indent="0">
              <a:buFont typeface="Wingdings" pitchFamily="2" charset="2"/>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7086600" y="6248400"/>
            <a:ext cx="1524000" cy="457200"/>
          </a:xfrm>
        </p:spPr>
        <p:txBody>
          <a:bodyPr/>
          <a:lstStyle>
            <a:lvl1pPr>
              <a:defRPr>
                <a:latin typeface="Tahoma" charset="0"/>
              </a:defRPr>
            </a:lvl1pPr>
          </a:lstStyle>
          <a:p>
            <a:pPr>
              <a:defRPr/>
            </a:pPr>
            <a:endParaRPr lang="en-US"/>
          </a:p>
        </p:txBody>
      </p:sp>
      <p:sp>
        <p:nvSpPr>
          <p:cNvPr id="9" name="Rectangle 5"/>
          <p:cNvSpPr>
            <a:spLocks noGrp="1" noChangeArrowheads="1"/>
          </p:cNvSpPr>
          <p:nvPr>
            <p:ph type="ftr" sz="quarter" idx="11"/>
          </p:nvPr>
        </p:nvSpPr>
        <p:spPr>
          <a:xfrm>
            <a:off x="3811588" y="6248400"/>
            <a:ext cx="2895600" cy="457200"/>
          </a:xfrm>
        </p:spPr>
        <p:txBody>
          <a:bodyPr/>
          <a:lstStyle>
            <a:lvl1pPr>
              <a:defRPr>
                <a:latin typeface="Tahoma" charset="0"/>
              </a:defRPr>
            </a:lvl1pPr>
          </a:lstStyle>
          <a:p>
            <a:pPr>
              <a:defRPr/>
            </a:pPr>
            <a:r>
              <a:rPr lang="en-US"/>
              <a:t>DIANA ANDRIANI MM., MT</a:t>
            </a:r>
          </a:p>
        </p:txBody>
      </p:sp>
      <p:sp>
        <p:nvSpPr>
          <p:cNvPr id="10" name="Rectangle 6"/>
          <p:cNvSpPr>
            <a:spLocks noGrp="1" noChangeArrowheads="1"/>
          </p:cNvSpPr>
          <p:nvPr>
            <p:ph type="sldNum" sz="quarter" idx="12"/>
          </p:nvPr>
        </p:nvSpPr>
        <p:spPr>
          <a:xfrm>
            <a:off x="2209800" y="6248400"/>
            <a:ext cx="1219200" cy="457200"/>
          </a:xfrm>
        </p:spPr>
        <p:txBody>
          <a:bodyPr/>
          <a:lstStyle>
            <a:lvl1pPr>
              <a:defRPr>
                <a:latin typeface="Tahoma" charset="0"/>
              </a:defRPr>
            </a:lvl1pPr>
          </a:lstStyle>
          <a:p>
            <a:pPr>
              <a:defRPr/>
            </a:pPr>
            <a:fld id="{4B49E9D3-893D-4F59-86D1-C4C2826CFD58}" type="slidenum">
              <a:rPr lang="en-US"/>
              <a:pPr>
                <a:defRPr/>
              </a:pPr>
              <a:t>‹#›</a:t>
            </a:fld>
            <a:endParaRPr lang="en-US"/>
          </a:p>
        </p:txBody>
      </p:sp>
    </p:spTree>
    <p:extLst>
      <p:ext uri="{BB962C8B-B14F-4D97-AF65-F5344CB8AC3E}">
        <p14:creationId xmlns:p14="http://schemas.microsoft.com/office/powerpoint/2010/main" val="313875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572ADB5E-B343-42A9-A7E1-A36A28DDC080}" type="slidenum">
              <a:rPr lang="en-US"/>
              <a:pPr>
                <a:defRPr/>
              </a:pPr>
              <a:t>‹#›</a:t>
            </a:fld>
            <a:endParaRPr lang="en-US"/>
          </a:p>
        </p:txBody>
      </p:sp>
    </p:spTree>
    <p:extLst>
      <p:ext uri="{BB962C8B-B14F-4D97-AF65-F5344CB8AC3E}">
        <p14:creationId xmlns:p14="http://schemas.microsoft.com/office/powerpoint/2010/main" val="264423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BFC77C83-35FA-4FA2-826F-4391CCC84F48}" type="slidenum">
              <a:rPr lang="en-US"/>
              <a:pPr>
                <a:defRPr/>
              </a:pPr>
              <a:t>‹#›</a:t>
            </a:fld>
            <a:endParaRPr lang="en-US"/>
          </a:p>
        </p:txBody>
      </p:sp>
    </p:spTree>
    <p:extLst>
      <p:ext uri="{BB962C8B-B14F-4D97-AF65-F5344CB8AC3E}">
        <p14:creationId xmlns:p14="http://schemas.microsoft.com/office/powerpoint/2010/main" val="37929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336666"/>
              </a:solidFill>
              <a:latin typeface="Tahoma" charset="0"/>
            </a:endParaRPr>
          </a:p>
        </p:txBody>
      </p:sp>
      <p:sp>
        <p:nvSpPr>
          <p:cNvPr id="5" name="Oval 8"/>
          <p:cNvSpPr>
            <a:spLocks noChangeArrowheads="1"/>
          </p:cNvSpPr>
          <p:nvPr/>
        </p:nvSpPr>
        <p:spPr bwMode="auto">
          <a:xfrm>
            <a:off x="163513" y="2103438"/>
            <a:ext cx="346075"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6" name="Oval 9"/>
          <p:cNvSpPr>
            <a:spLocks noChangeArrowheads="1"/>
          </p:cNvSpPr>
          <p:nvPr/>
        </p:nvSpPr>
        <p:spPr bwMode="auto">
          <a:xfrm>
            <a:off x="741363"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7" name="Oval 10"/>
          <p:cNvSpPr>
            <a:spLocks noChangeArrowheads="1"/>
          </p:cNvSpPr>
          <p:nvPr/>
        </p:nvSpPr>
        <p:spPr bwMode="auto">
          <a:xfrm>
            <a:off x="1319213" y="2105025"/>
            <a:ext cx="346075"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81922" name="Rectangle 2"/>
          <p:cNvSpPr>
            <a:spLocks noGrp="1" noChangeArrowheads="1"/>
          </p:cNvSpPr>
          <p:nvPr>
            <p:ph type="ctrTitle"/>
          </p:nvPr>
        </p:nvSpPr>
        <p:spPr>
          <a:xfrm>
            <a:off x="2132013" y="1371600"/>
            <a:ext cx="6478587" cy="1752600"/>
          </a:xfrm>
        </p:spPr>
        <p:txBody>
          <a:bodyPr/>
          <a:lstStyle>
            <a:lvl1pPr>
              <a:defRPr sz="5400"/>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2132013" y="3733800"/>
            <a:ext cx="6478587" cy="1981200"/>
          </a:xfrm>
        </p:spPr>
        <p:txBody>
          <a:bodyPr/>
          <a:lstStyle>
            <a:lvl1pPr marL="0" indent="0">
              <a:buFont typeface="Wingdings" pitchFamily="2" charset="2"/>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7086600" y="6248400"/>
            <a:ext cx="1524000" cy="457200"/>
          </a:xfrm>
        </p:spPr>
        <p:txBody>
          <a:bodyPr/>
          <a:lstStyle>
            <a:lvl1pPr>
              <a:defRPr>
                <a:latin typeface="Tahoma" charset="0"/>
              </a:defRPr>
            </a:lvl1pPr>
          </a:lstStyle>
          <a:p>
            <a:pPr>
              <a:defRPr/>
            </a:pPr>
            <a:endParaRPr lang="en-US"/>
          </a:p>
        </p:txBody>
      </p:sp>
      <p:sp>
        <p:nvSpPr>
          <p:cNvPr id="9" name="Rectangle 5"/>
          <p:cNvSpPr>
            <a:spLocks noGrp="1" noChangeArrowheads="1"/>
          </p:cNvSpPr>
          <p:nvPr>
            <p:ph type="ftr" sz="quarter" idx="11"/>
          </p:nvPr>
        </p:nvSpPr>
        <p:spPr>
          <a:xfrm>
            <a:off x="3810000" y="6248400"/>
            <a:ext cx="2894013" cy="457200"/>
          </a:xfrm>
        </p:spPr>
        <p:txBody>
          <a:bodyPr/>
          <a:lstStyle>
            <a:lvl1pPr>
              <a:defRPr>
                <a:latin typeface="Tahoma" charset="0"/>
              </a:defRPr>
            </a:lvl1pPr>
          </a:lstStyle>
          <a:p>
            <a:pPr>
              <a:defRPr/>
            </a:pPr>
            <a:r>
              <a:rPr lang="en-US"/>
              <a:t>DIANA ANDRIANI MM., MT</a:t>
            </a:r>
          </a:p>
        </p:txBody>
      </p:sp>
      <p:sp>
        <p:nvSpPr>
          <p:cNvPr id="10" name="Rectangle 6"/>
          <p:cNvSpPr>
            <a:spLocks noGrp="1" noChangeArrowheads="1"/>
          </p:cNvSpPr>
          <p:nvPr>
            <p:ph type="sldNum" sz="quarter" idx="12"/>
          </p:nvPr>
        </p:nvSpPr>
        <p:spPr>
          <a:xfrm>
            <a:off x="2209800" y="6248400"/>
            <a:ext cx="1219200" cy="457200"/>
          </a:xfrm>
        </p:spPr>
        <p:txBody>
          <a:bodyPr/>
          <a:lstStyle>
            <a:lvl1pPr>
              <a:defRPr>
                <a:latin typeface="Tahoma" charset="0"/>
              </a:defRPr>
            </a:lvl1pPr>
          </a:lstStyle>
          <a:p>
            <a:pPr>
              <a:defRPr/>
            </a:pPr>
            <a:fld id="{835B8971-0788-4D66-ADB7-29FF797549AE}" type="slidenum">
              <a:rPr lang="en-US"/>
              <a:pPr>
                <a:defRPr/>
              </a:pPr>
              <a:t>‹#›</a:t>
            </a:fld>
            <a:endParaRPr lang="en-US"/>
          </a:p>
        </p:txBody>
      </p:sp>
    </p:spTree>
    <p:extLst>
      <p:ext uri="{BB962C8B-B14F-4D97-AF65-F5344CB8AC3E}">
        <p14:creationId xmlns:p14="http://schemas.microsoft.com/office/powerpoint/2010/main" val="1398475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D354B61A-5038-493F-BB9E-A3B48EE4EBB4}" type="slidenum">
              <a:rPr lang="en-US"/>
              <a:pPr>
                <a:defRPr/>
              </a:pPr>
              <a:t>‹#›</a:t>
            </a:fld>
            <a:endParaRPr lang="en-US"/>
          </a:p>
        </p:txBody>
      </p:sp>
    </p:spTree>
    <p:extLst>
      <p:ext uri="{BB962C8B-B14F-4D97-AF65-F5344CB8AC3E}">
        <p14:creationId xmlns:p14="http://schemas.microsoft.com/office/powerpoint/2010/main" val="319120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0DB87441-4F14-4596-9939-40690361DA32}" type="slidenum">
              <a:rPr lang="en-US"/>
              <a:pPr>
                <a:defRPr/>
              </a:pPr>
              <a:t>‹#›</a:t>
            </a:fld>
            <a:endParaRPr lang="en-US"/>
          </a:p>
        </p:txBody>
      </p:sp>
    </p:spTree>
    <p:extLst>
      <p:ext uri="{BB962C8B-B14F-4D97-AF65-F5344CB8AC3E}">
        <p14:creationId xmlns:p14="http://schemas.microsoft.com/office/powerpoint/2010/main" val="186092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7C31C6C3-3F8D-4A8E-9634-7FE90E875C2D}" type="slidenum">
              <a:rPr lang="en-US"/>
              <a:pPr>
                <a:defRPr/>
              </a:pPr>
              <a:t>‹#›</a:t>
            </a:fld>
            <a:endParaRPr lang="en-US"/>
          </a:p>
        </p:txBody>
      </p:sp>
    </p:spTree>
    <p:extLst>
      <p:ext uri="{BB962C8B-B14F-4D97-AF65-F5344CB8AC3E}">
        <p14:creationId xmlns:p14="http://schemas.microsoft.com/office/powerpoint/2010/main" val="2374288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9" name="Rectangle 6"/>
          <p:cNvSpPr>
            <a:spLocks noGrp="1" noChangeArrowheads="1"/>
          </p:cNvSpPr>
          <p:nvPr>
            <p:ph type="sldNum" sz="quarter" idx="12"/>
          </p:nvPr>
        </p:nvSpPr>
        <p:spPr/>
        <p:txBody>
          <a:bodyPr/>
          <a:lstStyle>
            <a:lvl1pPr>
              <a:defRPr>
                <a:latin typeface="Tahoma" charset="0"/>
              </a:defRPr>
            </a:lvl1pPr>
          </a:lstStyle>
          <a:p>
            <a:pPr>
              <a:defRPr/>
            </a:pPr>
            <a:fld id="{EBC94EA6-5CE0-480A-92EB-542691DFF9FA}" type="slidenum">
              <a:rPr lang="en-US"/>
              <a:pPr>
                <a:defRPr/>
              </a:pPr>
              <a:t>‹#›</a:t>
            </a:fld>
            <a:endParaRPr lang="en-US"/>
          </a:p>
        </p:txBody>
      </p:sp>
    </p:spTree>
    <p:extLst>
      <p:ext uri="{BB962C8B-B14F-4D97-AF65-F5344CB8AC3E}">
        <p14:creationId xmlns:p14="http://schemas.microsoft.com/office/powerpoint/2010/main" val="4032912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5" name="Rectangle 6"/>
          <p:cNvSpPr>
            <a:spLocks noGrp="1" noChangeArrowheads="1"/>
          </p:cNvSpPr>
          <p:nvPr>
            <p:ph type="sldNum" sz="quarter" idx="12"/>
          </p:nvPr>
        </p:nvSpPr>
        <p:spPr/>
        <p:txBody>
          <a:bodyPr/>
          <a:lstStyle>
            <a:lvl1pPr>
              <a:defRPr>
                <a:latin typeface="Tahoma" charset="0"/>
              </a:defRPr>
            </a:lvl1pPr>
          </a:lstStyle>
          <a:p>
            <a:pPr>
              <a:defRPr/>
            </a:pPr>
            <a:fld id="{505A1290-AE91-43D5-B1C7-45383FFD02F6}" type="slidenum">
              <a:rPr lang="en-US"/>
              <a:pPr>
                <a:defRPr/>
              </a:pPr>
              <a:t>‹#›</a:t>
            </a:fld>
            <a:endParaRPr lang="en-US"/>
          </a:p>
        </p:txBody>
      </p:sp>
    </p:spTree>
    <p:extLst>
      <p:ext uri="{BB962C8B-B14F-4D97-AF65-F5344CB8AC3E}">
        <p14:creationId xmlns:p14="http://schemas.microsoft.com/office/powerpoint/2010/main" val="954163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4" name="Rectangle 6"/>
          <p:cNvSpPr>
            <a:spLocks noGrp="1" noChangeArrowheads="1"/>
          </p:cNvSpPr>
          <p:nvPr>
            <p:ph type="sldNum" sz="quarter" idx="12"/>
          </p:nvPr>
        </p:nvSpPr>
        <p:spPr/>
        <p:txBody>
          <a:bodyPr/>
          <a:lstStyle>
            <a:lvl1pPr>
              <a:defRPr>
                <a:latin typeface="Tahoma" charset="0"/>
              </a:defRPr>
            </a:lvl1pPr>
          </a:lstStyle>
          <a:p>
            <a:pPr>
              <a:defRPr/>
            </a:pPr>
            <a:fld id="{0FA27D35-8DF1-4C37-AB68-04C2010D2341}" type="slidenum">
              <a:rPr lang="en-US"/>
              <a:pPr>
                <a:defRPr/>
              </a:pPr>
              <a:t>‹#›</a:t>
            </a:fld>
            <a:endParaRPr lang="en-US"/>
          </a:p>
        </p:txBody>
      </p:sp>
    </p:spTree>
    <p:extLst>
      <p:ext uri="{BB962C8B-B14F-4D97-AF65-F5344CB8AC3E}">
        <p14:creationId xmlns:p14="http://schemas.microsoft.com/office/powerpoint/2010/main" val="255380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28C17503-2C3C-477D-94D3-EF9EC67DA475}" type="slidenum">
              <a:rPr lang="en-US"/>
              <a:pPr>
                <a:defRPr/>
              </a:pPr>
              <a:t>‹#›</a:t>
            </a:fld>
            <a:endParaRPr lang="en-US"/>
          </a:p>
        </p:txBody>
      </p:sp>
    </p:spTree>
    <p:extLst>
      <p:ext uri="{BB962C8B-B14F-4D97-AF65-F5344CB8AC3E}">
        <p14:creationId xmlns:p14="http://schemas.microsoft.com/office/powerpoint/2010/main" val="32592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163803E6-2794-42A1-9A80-3A389A5FAD9E}" type="slidenum">
              <a:rPr lang="en-US"/>
              <a:pPr>
                <a:defRPr/>
              </a:pPr>
              <a:t>‹#›</a:t>
            </a:fld>
            <a:endParaRPr lang="en-US"/>
          </a:p>
        </p:txBody>
      </p:sp>
    </p:spTree>
    <p:extLst>
      <p:ext uri="{BB962C8B-B14F-4D97-AF65-F5344CB8AC3E}">
        <p14:creationId xmlns:p14="http://schemas.microsoft.com/office/powerpoint/2010/main" val="1623817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2AFFABDE-DB55-46B5-BB52-4D86C8031239}" type="slidenum">
              <a:rPr lang="en-US"/>
              <a:pPr>
                <a:defRPr/>
              </a:pPr>
              <a:t>‹#›</a:t>
            </a:fld>
            <a:endParaRPr lang="en-US"/>
          </a:p>
        </p:txBody>
      </p:sp>
    </p:spTree>
    <p:extLst>
      <p:ext uri="{BB962C8B-B14F-4D97-AF65-F5344CB8AC3E}">
        <p14:creationId xmlns:p14="http://schemas.microsoft.com/office/powerpoint/2010/main" val="1701089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ED8C5D83-DCD2-4D9E-A11F-DE18A78D504F}" type="slidenum">
              <a:rPr lang="en-US"/>
              <a:pPr>
                <a:defRPr/>
              </a:pPr>
              <a:t>‹#›</a:t>
            </a:fld>
            <a:endParaRPr lang="en-US"/>
          </a:p>
        </p:txBody>
      </p:sp>
    </p:spTree>
    <p:extLst>
      <p:ext uri="{BB962C8B-B14F-4D97-AF65-F5344CB8AC3E}">
        <p14:creationId xmlns:p14="http://schemas.microsoft.com/office/powerpoint/2010/main" val="1063704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6AD87E4B-DA33-4925-8D3B-1B114341252A}" type="slidenum">
              <a:rPr lang="en-US"/>
              <a:pPr>
                <a:defRPr/>
              </a:pPr>
              <a:t>‹#›</a:t>
            </a:fld>
            <a:endParaRPr lang="en-US"/>
          </a:p>
        </p:txBody>
      </p:sp>
    </p:spTree>
    <p:extLst>
      <p:ext uri="{BB962C8B-B14F-4D97-AF65-F5344CB8AC3E}">
        <p14:creationId xmlns:p14="http://schemas.microsoft.com/office/powerpoint/2010/main" val="622468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336666"/>
              </a:solidFill>
              <a:latin typeface="Tahoma" charset="0"/>
            </a:endParaRPr>
          </a:p>
        </p:txBody>
      </p:sp>
      <p:sp>
        <p:nvSpPr>
          <p:cNvPr id="5" name="Oval 8"/>
          <p:cNvSpPr>
            <a:spLocks noChangeArrowheads="1"/>
          </p:cNvSpPr>
          <p:nvPr/>
        </p:nvSpPr>
        <p:spPr bwMode="auto">
          <a:xfrm>
            <a:off x="163513" y="2103438"/>
            <a:ext cx="346075"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6" name="Oval 9"/>
          <p:cNvSpPr>
            <a:spLocks noChangeArrowheads="1"/>
          </p:cNvSpPr>
          <p:nvPr/>
        </p:nvSpPr>
        <p:spPr bwMode="auto">
          <a:xfrm>
            <a:off x="741363"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7" name="Oval 10"/>
          <p:cNvSpPr>
            <a:spLocks noChangeArrowheads="1"/>
          </p:cNvSpPr>
          <p:nvPr/>
        </p:nvSpPr>
        <p:spPr bwMode="auto">
          <a:xfrm>
            <a:off x="1319213" y="2105025"/>
            <a:ext cx="346075"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84994" name="Rectangle 2"/>
          <p:cNvSpPr>
            <a:spLocks noGrp="1" noChangeArrowheads="1"/>
          </p:cNvSpPr>
          <p:nvPr>
            <p:ph type="ctrTitle"/>
          </p:nvPr>
        </p:nvSpPr>
        <p:spPr>
          <a:xfrm>
            <a:off x="2132013" y="1371600"/>
            <a:ext cx="6478587" cy="1752600"/>
          </a:xfrm>
        </p:spPr>
        <p:txBody>
          <a:bodyPr/>
          <a:lstStyle>
            <a:lvl1pPr>
              <a:defRPr sz="5400"/>
            </a:lvl1pPr>
          </a:lstStyle>
          <a:p>
            <a:pPr lvl="0"/>
            <a:r>
              <a:rPr lang="en-US" noProof="0" smtClean="0"/>
              <a:t>Click to edit Master title style</a:t>
            </a:r>
          </a:p>
        </p:txBody>
      </p:sp>
      <p:sp>
        <p:nvSpPr>
          <p:cNvPr id="84995" name="Rectangle 3"/>
          <p:cNvSpPr>
            <a:spLocks noGrp="1" noChangeArrowheads="1"/>
          </p:cNvSpPr>
          <p:nvPr>
            <p:ph type="subTitle" idx="1"/>
          </p:nvPr>
        </p:nvSpPr>
        <p:spPr>
          <a:xfrm>
            <a:off x="2132013" y="3733800"/>
            <a:ext cx="6478587" cy="1981200"/>
          </a:xfrm>
        </p:spPr>
        <p:txBody>
          <a:bodyPr/>
          <a:lstStyle>
            <a:lvl1pPr marL="0" indent="0">
              <a:buFont typeface="Wingdings" pitchFamily="2" charset="2"/>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7086600" y="6248400"/>
            <a:ext cx="1524000" cy="457200"/>
          </a:xfrm>
        </p:spPr>
        <p:txBody>
          <a:bodyPr/>
          <a:lstStyle>
            <a:lvl1pPr>
              <a:defRPr>
                <a:latin typeface="Tahoma" charset="0"/>
              </a:defRPr>
            </a:lvl1pPr>
          </a:lstStyle>
          <a:p>
            <a:pPr>
              <a:defRPr/>
            </a:pPr>
            <a:endParaRPr lang="en-US"/>
          </a:p>
        </p:txBody>
      </p:sp>
      <p:sp>
        <p:nvSpPr>
          <p:cNvPr id="9" name="Rectangle 5"/>
          <p:cNvSpPr>
            <a:spLocks noGrp="1" noChangeArrowheads="1"/>
          </p:cNvSpPr>
          <p:nvPr>
            <p:ph type="ftr" sz="quarter" idx="11"/>
          </p:nvPr>
        </p:nvSpPr>
        <p:spPr>
          <a:xfrm>
            <a:off x="3810000" y="6248400"/>
            <a:ext cx="2894013" cy="457200"/>
          </a:xfrm>
        </p:spPr>
        <p:txBody>
          <a:bodyPr/>
          <a:lstStyle>
            <a:lvl1pPr>
              <a:defRPr>
                <a:latin typeface="Tahoma" charset="0"/>
              </a:defRPr>
            </a:lvl1pPr>
          </a:lstStyle>
          <a:p>
            <a:pPr>
              <a:defRPr/>
            </a:pPr>
            <a:r>
              <a:rPr lang="en-US"/>
              <a:t>DIANA ANDRIANI MM., MT</a:t>
            </a:r>
          </a:p>
        </p:txBody>
      </p:sp>
      <p:sp>
        <p:nvSpPr>
          <p:cNvPr id="10" name="Rectangle 6"/>
          <p:cNvSpPr>
            <a:spLocks noGrp="1" noChangeArrowheads="1"/>
          </p:cNvSpPr>
          <p:nvPr>
            <p:ph type="sldNum" sz="quarter" idx="12"/>
          </p:nvPr>
        </p:nvSpPr>
        <p:spPr>
          <a:xfrm>
            <a:off x="2209800" y="6248400"/>
            <a:ext cx="1219200" cy="457200"/>
          </a:xfrm>
        </p:spPr>
        <p:txBody>
          <a:bodyPr/>
          <a:lstStyle>
            <a:lvl1pPr>
              <a:defRPr>
                <a:latin typeface="Tahoma" charset="0"/>
              </a:defRPr>
            </a:lvl1pPr>
          </a:lstStyle>
          <a:p>
            <a:pPr>
              <a:defRPr/>
            </a:pPr>
            <a:fld id="{E7836AB1-4BF9-4B41-A75A-F37F19B6DDCF}" type="slidenum">
              <a:rPr lang="en-US"/>
              <a:pPr>
                <a:defRPr/>
              </a:pPr>
              <a:t>‹#›</a:t>
            </a:fld>
            <a:endParaRPr lang="en-US"/>
          </a:p>
        </p:txBody>
      </p:sp>
    </p:spTree>
    <p:extLst>
      <p:ext uri="{BB962C8B-B14F-4D97-AF65-F5344CB8AC3E}">
        <p14:creationId xmlns:p14="http://schemas.microsoft.com/office/powerpoint/2010/main" val="165838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0B64D8B3-3F23-499C-8FD3-576C0D0DA3CD}" type="slidenum">
              <a:rPr lang="en-US"/>
              <a:pPr>
                <a:defRPr/>
              </a:pPr>
              <a:t>‹#›</a:t>
            </a:fld>
            <a:endParaRPr lang="en-US"/>
          </a:p>
        </p:txBody>
      </p:sp>
    </p:spTree>
    <p:extLst>
      <p:ext uri="{BB962C8B-B14F-4D97-AF65-F5344CB8AC3E}">
        <p14:creationId xmlns:p14="http://schemas.microsoft.com/office/powerpoint/2010/main" val="3931305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869E80A3-68B0-4610-B272-069EEF168327}" type="slidenum">
              <a:rPr lang="en-US"/>
              <a:pPr>
                <a:defRPr/>
              </a:pPr>
              <a:t>‹#›</a:t>
            </a:fld>
            <a:endParaRPr lang="en-US"/>
          </a:p>
        </p:txBody>
      </p:sp>
    </p:spTree>
    <p:extLst>
      <p:ext uri="{BB962C8B-B14F-4D97-AF65-F5344CB8AC3E}">
        <p14:creationId xmlns:p14="http://schemas.microsoft.com/office/powerpoint/2010/main" val="2474140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D84E2FCD-9225-42C2-A0F9-1D5C59B37D09}" type="slidenum">
              <a:rPr lang="en-US"/>
              <a:pPr>
                <a:defRPr/>
              </a:pPr>
              <a:t>‹#›</a:t>
            </a:fld>
            <a:endParaRPr lang="en-US"/>
          </a:p>
        </p:txBody>
      </p:sp>
    </p:spTree>
    <p:extLst>
      <p:ext uri="{BB962C8B-B14F-4D97-AF65-F5344CB8AC3E}">
        <p14:creationId xmlns:p14="http://schemas.microsoft.com/office/powerpoint/2010/main" val="3673153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9" name="Rectangle 6"/>
          <p:cNvSpPr>
            <a:spLocks noGrp="1" noChangeArrowheads="1"/>
          </p:cNvSpPr>
          <p:nvPr>
            <p:ph type="sldNum" sz="quarter" idx="12"/>
          </p:nvPr>
        </p:nvSpPr>
        <p:spPr/>
        <p:txBody>
          <a:bodyPr/>
          <a:lstStyle>
            <a:lvl1pPr>
              <a:defRPr>
                <a:latin typeface="Tahoma" charset="0"/>
              </a:defRPr>
            </a:lvl1pPr>
          </a:lstStyle>
          <a:p>
            <a:pPr>
              <a:defRPr/>
            </a:pPr>
            <a:fld id="{90818245-511E-4D6E-B96D-A3BB01ED476C}" type="slidenum">
              <a:rPr lang="en-US"/>
              <a:pPr>
                <a:defRPr/>
              </a:pPr>
              <a:t>‹#›</a:t>
            </a:fld>
            <a:endParaRPr lang="en-US"/>
          </a:p>
        </p:txBody>
      </p:sp>
    </p:spTree>
    <p:extLst>
      <p:ext uri="{BB962C8B-B14F-4D97-AF65-F5344CB8AC3E}">
        <p14:creationId xmlns:p14="http://schemas.microsoft.com/office/powerpoint/2010/main" val="3539332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5" name="Rectangle 6"/>
          <p:cNvSpPr>
            <a:spLocks noGrp="1" noChangeArrowheads="1"/>
          </p:cNvSpPr>
          <p:nvPr>
            <p:ph type="sldNum" sz="quarter" idx="12"/>
          </p:nvPr>
        </p:nvSpPr>
        <p:spPr/>
        <p:txBody>
          <a:bodyPr/>
          <a:lstStyle>
            <a:lvl1pPr>
              <a:defRPr>
                <a:latin typeface="Tahoma" charset="0"/>
              </a:defRPr>
            </a:lvl1pPr>
          </a:lstStyle>
          <a:p>
            <a:pPr>
              <a:defRPr/>
            </a:pPr>
            <a:fld id="{C6D7684E-FC3A-42F9-85A6-25C80FEBD329}" type="slidenum">
              <a:rPr lang="en-US"/>
              <a:pPr>
                <a:defRPr/>
              </a:pPr>
              <a:t>‹#›</a:t>
            </a:fld>
            <a:endParaRPr lang="en-US"/>
          </a:p>
        </p:txBody>
      </p:sp>
    </p:spTree>
    <p:extLst>
      <p:ext uri="{BB962C8B-B14F-4D97-AF65-F5344CB8AC3E}">
        <p14:creationId xmlns:p14="http://schemas.microsoft.com/office/powerpoint/2010/main" val="2213362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4" name="Rectangle 6"/>
          <p:cNvSpPr>
            <a:spLocks noGrp="1" noChangeArrowheads="1"/>
          </p:cNvSpPr>
          <p:nvPr>
            <p:ph type="sldNum" sz="quarter" idx="12"/>
          </p:nvPr>
        </p:nvSpPr>
        <p:spPr/>
        <p:txBody>
          <a:bodyPr/>
          <a:lstStyle>
            <a:lvl1pPr>
              <a:defRPr>
                <a:latin typeface="Tahoma" charset="0"/>
              </a:defRPr>
            </a:lvl1pPr>
          </a:lstStyle>
          <a:p>
            <a:pPr>
              <a:defRPr/>
            </a:pPr>
            <a:fld id="{D9095D55-6464-4267-BAA2-2C029251E51F}" type="slidenum">
              <a:rPr lang="en-US"/>
              <a:pPr>
                <a:defRPr/>
              </a:pPr>
              <a:t>‹#›</a:t>
            </a:fld>
            <a:endParaRPr lang="en-US"/>
          </a:p>
        </p:txBody>
      </p:sp>
    </p:spTree>
    <p:extLst>
      <p:ext uri="{BB962C8B-B14F-4D97-AF65-F5344CB8AC3E}">
        <p14:creationId xmlns:p14="http://schemas.microsoft.com/office/powerpoint/2010/main" val="46692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708E6386-5313-4CAA-990E-4D94179BD348}" type="slidenum">
              <a:rPr lang="en-US"/>
              <a:pPr>
                <a:defRPr/>
              </a:pPr>
              <a:t>‹#›</a:t>
            </a:fld>
            <a:endParaRPr lang="en-US"/>
          </a:p>
        </p:txBody>
      </p:sp>
    </p:spTree>
    <p:extLst>
      <p:ext uri="{BB962C8B-B14F-4D97-AF65-F5344CB8AC3E}">
        <p14:creationId xmlns:p14="http://schemas.microsoft.com/office/powerpoint/2010/main" val="624977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1B18061B-9407-4B04-A3CC-9BE082DB55C0}" type="slidenum">
              <a:rPr lang="en-US"/>
              <a:pPr>
                <a:defRPr/>
              </a:pPr>
              <a:t>‹#›</a:t>
            </a:fld>
            <a:endParaRPr lang="en-US"/>
          </a:p>
        </p:txBody>
      </p:sp>
    </p:spTree>
    <p:extLst>
      <p:ext uri="{BB962C8B-B14F-4D97-AF65-F5344CB8AC3E}">
        <p14:creationId xmlns:p14="http://schemas.microsoft.com/office/powerpoint/2010/main" val="3849209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B08BED00-8435-4F38-9F1B-57F7D270CA0C}" type="slidenum">
              <a:rPr lang="en-US"/>
              <a:pPr>
                <a:defRPr/>
              </a:pPr>
              <a:t>‹#›</a:t>
            </a:fld>
            <a:endParaRPr lang="en-US"/>
          </a:p>
        </p:txBody>
      </p:sp>
    </p:spTree>
    <p:extLst>
      <p:ext uri="{BB962C8B-B14F-4D97-AF65-F5344CB8AC3E}">
        <p14:creationId xmlns:p14="http://schemas.microsoft.com/office/powerpoint/2010/main" val="2999491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CDD413AE-BDFD-407F-9FE7-23EC6189AC3F}" type="slidenum">
              <a:rPr lang="en-US"/>
              <a:pPr>
                <a:defRPr/>
              </a:pPr>
              <a:t>‹#›</a:t>
            </a:fld>
            <a:endParaRPr lang="en-US"/>
          </a:p>
        </p:txBody>
      </p:sp>
    </p:spTree>
    <p:extLst>
      <p:ext uri="{BB962C8B-B14F-4D97-AF65-F5344CB8AC3E}">
        <p14:creationId xmlns:p14="http://schemas.microsoft.com/office/powerpoint/2010/main" val="3375106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6" name="Rectangle 6"/>
          <p:cNvSpPr>
            <a:spLocks noGrp="1" noChangeArrowheads="1"/>
          </p:cNvSpPr>
          <p:nvPr>
            <p:ph type="sldNum" sz="quarter" idx="12"/>
          </p:nvPr>
        </p:nvSpPr>
        <p:spPr/>
        <p:txBody>
          <a:bodyPr/>
          <a:lstStyle>
            <a:lvl1pPr>
              <a:defRPr>
                <a:latin typeface="Tahoma" charset="0"/>
              </a:defRPr>
            </a:lvl1pPr>
          </a:lstStyle>
          <a:p>
            <a:pPr>
              <a:defRPr/>
            </a:pPr>
            <a:fld id="{F3F4F969-E169-4AD1-B807-6A3C81D61522}" type="slidenum">
              <a:rPr lang="en-US"/>
              <a:pPr>
                <a:defRPr/>
              </a:pPr>
              <a:t>‹#›</a:t>
            </a:fld>
            <a:endParaRPr lang="en-US"/>
          </a:p>
        </p:txBody>
      </p:sp>
    </p:spTree>
    <p:extLst>
      <p:ext uri="{BB962C8B-B14F-4D97-AF65-F5344CB8AC3E}">
        <p14:creationId xmlns:p14="http://schemas.microsoft.com/office/powerpoint/2010/main" val="2515205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eaLnBrk="0" hangingPunct="0">
              <a:defRPr/>
            </a:lvl1pPr>
          </a:lstStyle>
          <a:p>
            <a:pPr>
              <a:defRPr/>
            </a:pPr>
            <a:fld id="{DF6FB55C-E035-45C4-8CA3-912D6851DDC2}" type="datetimeFigureOut">
              <a:rPr lang="id-ID"/>
              <a:pPr>
                <a:defRPr/>
              </a:pPr>
              <a:t>06/04/2017</a:t>
            </a:fld>
            <a:endParaRPr lang="id-ID"/>
          </a:p>
        </p:txBody>
      </p:sp>
      <p:sp>
        <p:nvSpPr>
          <p:cNvPr id="5" name="Footer Placeholder 4"/>
          <p:cNvSpPr>
            <a:spLocks noGrp="1"/>
          </p:cNvSpPr>
          <p:nvPr>
            <p:ph type="ftr" sz="quarter" idx="11"/>
          </p:nvPr>
        </p:nvSpPr>
        <p:spPr/>
        <p:txBody>
          <a:bodyPr/>
          <a:lstStyle>
            <a:lvl1pPr eaLnBrk="0" hangingPunct="0">
              <a:defRPr/>
            </a:lvl1pPr>
          </a:lstStyle>
          <a:p>
            <a:pPr>
              <a:defRPr/>
            </a:pPr>
            <a:endParaRPr lang="id-ID"/>
          </a:p>
        </p:txBody>
      </p:sp>
      <p:sp>
        <p:nvSpPr>
          <p:cNvPr id="6" name="Slide Number Placeholder 5"/>
          <p:cNvSpPr>
            <a:spLocks noGrp="1"/>
          </p:cNvSpPr>
          <p:nvPr>
            <p:ph type="sldNum" sz="quarter" idx="12"/>
          </p:nvPr>
        </p:nvSpPr>
        <p:spPr/>
        <p:txBody>
          <a:bodyPr/>
          <a:lstStyle>
            <a:lvl1pPr eaLnBrk="0" hangingPunct="0">
              <a:defRPr/>
            </a:lvl1pPr>
          </a:lstStyle>
          <a:p>
            <a:pPr>
              <a:defRPr/>
            </a:pPr>
            <a:fld id="{774C57BC-8968-48EB-8F13-BB90D88E4603}" type="slidenum">
              <a:rPr lang="id-ID"/>
              <a:pPr>
                <a:defRPr/>
              </a:pPr>
              <a:t>‹#›</a:t>
            </a:fld>
            <a:endParaRPr lang="id-ID"/>
          </a:p>
        </p:txBody>
      </p:sp>
    </p:spTree>
    <p:extLst>
      <p:ext uri="{BB962C8B-B14F-4D97-AF65-F5344CB8AC3E}">
        <p14:creationId xmlns:p14="http://schemas.microsoft.com/office/powerpoint/2010/main" val="4119304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eaLnBrk="0" hangingPunct="0">
              <a:defRPr/>
            </a:lvl1pPr>
          </a:lstStyle>
          <a:p>
            <a:pPr>
              <a:defRPr/>
            </a:pPr>
            <a:fld id="{81C90DD3-A25D-4313-A7E8-EE6B2D6875D9}" type="datetimeFigureOut">
              <a:rPr lang="id-ID"/>
              <a:pPr>
                <a:defRPr/>
              </a:pPr>
              <a:t>06/04/2017</a:t>
            </a:fld>
            <a:endParaRPr lang="id-ID"/>
          </a:p>
        </p:txBody>
      </p:sp>
      <p:sp>
        <p:nvSpPr>
          <p:cNvPr id="5" name="Footer Placeholder 4"/>
          <p:cNvSpPr>
            <a:spLocks noGrp="1"/>
          </p:cNvSpPr>
          <p:nvPr>
            <p:ph type="ftr" sz="quarter" idx="11"/>
          </p:nvPr>
        </p:nvSpPr>
        <p:spPr/>
        <p:txBody>
          <a:bodyPr/>
          <a:lstStyle>
            <a:lvl1pPr eaLnBrk="0" hangingPunct="0">
              <a:defRPr/>
            </a:lvl1pPr>
          </a:lstStyle>
          <a:p>
            <a:pPr>
              <a:defRPr/>
            </a:pPr>
            <a:endParaRPr lang="id-ID"/>
          </a:p>
        </p:txBody>
      </p:sp>
      <p:sp>
        <p:nvSpPr>
          <p:cNvPr id="6" name="Slide Number Placeholder 5"/>
          <p:cNvSpPr>
            <a:spLocks noGrp="1"/>
          </p:cNvSpPr>
          <p:nvPr>
            <p:ph type="sldNum" sz="quarter" idx="12"/>
          </p:nvPr>
        </p:nvSpPr>
        <p:spPr/>
        <p:txBody>
          <a:bodyPr/>
          <a:lstStyle>
            <a:lvl1pPr eaLnBrk="0" hangingPunct="0">
              <a:defRPr/>
            </a:lvl1pPr>
          </a:lstStyle>
          <a:p>
            <a:pPr>
              <a:defRPr/>
            </a:pPr>
            <a:fld id="{C3F60B54-1C45-4D6A-8828-75BD2FE56F0F}" type="slidenum">
              <a:rPr lang="id-ID"/>
              <a:pPr>
                <a:defRPr/>
              </a:pPr>
              <a:t>‹#›</a:t>
            </a:fld>
            <a:endParaRPr lang="id-ID"/>
          </a:p>
        </p:txBody>
      </p:sp>
    </p:spTree>
    <p:extLst>
      <p:ext uri="{BB962C8B-B14F-4D97-AF65-F5344CB8AC3E}">
        <p14:creationId xmlns:p14="http://schemas.microsoft.com/office/powerpoint/2010/main" val="25750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7F597F6E-9818-4D56-AEA9-A5761FE83F74}" type="datetimeFigureOut">
              <a:rPr lang="id-ID"/>
              <a:pPr>
                <a:defRPr/>
              </a:pPr>
              <a:t>06/04/2017</a:t>
            </a:fld>
            <a:endParaRPr lang="id-ID"/>
          </a:p>
        </p:txBody>
      </p:sp>
      <p:sp>
        <p:nvSpPr>
          <p:cNvPr id="5" name="Footer Placeholder 4"/>
          <p:cNvSpPr>
            <a:spLocks noGrp="1"/>
          </p:cNvSpPr>
          <p:nvPr>
            <p:ph type="ftr" sz="quarter" idx="11"/>
          </p:nvPr>
        </p:nvSpPr>
        <p:spPr/>
        <p:txBody>
          <a:bodyPr/>
          <a:lstStyle>
            <a:lvl1pPr eaLnBrk="0" hangingPunct="0">
              <a:defRPr/>
            </a:lvl1pPr>
          </a:lstStyle>
          <a:p>
            <a:pPr>
              <a:defRPr/>
            </a:pPr>
            <a:endParaRPr lang="id-ID"/>
          </a:p>
        </p:txBody>
      </p:sp>
      <p:sp>
        <p:nvSpPr>
          <p:cNvPr id="6" name="Slide Number Placeholder 5"/>
          <p:cNvSpPr>
            <a:spLocks noGrp="1"/>
          </p:cNvSpPr>
          <p:nvPr>
            <p:ph type="sldNum" sz="quarter" idx="12"/>
          </p:nvPr>
        </p:nvSpPr>
        <p:spPr/>
        <p:txBody>
          <a:bodyPr/>
          <a:lstStyle>
            <a:lvl1pPr eaLnBrk="0" hangingPunct="0">
              <a:defRPr/>
            </a:lvl1pPr>
          </a:lstStyle>
          <a:p>
            <a:pPr>
              <a:defRPr/>
            </a:pPr>
            <a:fld id="{12D481B8-CB48-4255-A7CA-112D572BE5A2}" type="slidenum">
              <a:rPr lang="id-ID"/>
              <a:pPr>
                <a:defRPr/>
              </a:pPr>
              <a:t>‹#›</a:t>
            </a:fld>
            <a:endParaRPr lang="id-ID"/>
          </a:p>
        </p:txBody>
      </p:sp>
    </p:spTree>
    <p:extLst>
      <p:ext uri="{BB962C8B-B14F-4D97-AF65-F5344CB8AC3E}">
        <p14:creationId xmlns:p14="http://schemas.microsoft.com/office/powerpoint/2010/main" val="907145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eaLnBrk="0" hangingPunct="0">
              <a:defRPr/>
            </a:lvl1pPr>
          </a:lstStyle>
          <a:p>
            <a:pPr>
              <a:defRPr/>
            </a:pPr>
            <a:fld id="{88EB0D44-C2CC-4E48-8E6E-6087444565FE}" type="datetimeFigureOut">
              <a:rPr lang="id-ID"/>
              <a:pPr>
                <a:defRPr/>
              </a:pPr>
              <a:t>06/04/2017</a:t>
            </a:fld>
            <a:endParaRPr lang="id-ID"/>
          </a:p>
        </p:txBody>
      </p:sp>
      <p:sp>
        <p:nvSpPr>
          <p:cNvPr id="6" name="Footer Placeholder 4"/>
          <p:cNvSpPr>
            <a:spLocks noGrp="1"/>
          </p:cNvSpPr>
          <p:nvPr>
            <p:ph type="ftr" sz="quarter" idx="11"/>
          </p:nvPr>
        </p:nvSpPr>
        <p:spPr/>
        <p:txBody>
          <a:bodyPr/>
          <a:lstStyle>
            <a:lvl1pPr eaLnBrk="0" hangingPunct="0">
              <a:defRPr/>
            </a:lvl1pPr>
          </a:lstStyle>
          <a:p>
            <a:pPr>
              <a:defRPr/>
            </a:pPr>
            <a:endParaRPr lang="id-ID"/>
          </a:p>
        </p:txBody>
      </p:sp>
      <p:sp>
        <p:nvSpPr>
          <p:cNvPr id="7" name="Slide Number Placeholder 5"/>
          <p:cNvSpPr>
            <a:spLocks noGrp="1"/>
          </p:cNvSpPr>
          <p:nvPr>
            <p:ph type="sldNum" sz="quarter" idx="12"/>
          </p:nvPr>
        </p:nvSpPr>
        <p:spPr/>
        <p:txBody>
          <a:bodyPr/>
          <a:lstStyle>
            <a:lvl1pPr eaLnBrk="0" hangingPunct="0">
              <a:defRPr/>
            </a:lvl1pPr>
          </a:lstStyle>
          <a:p>
            <a:pPr>
              <a:defRPr/>
            </a:pPr>
            <a:fld id="{F96CAE3D-6F67-4523-AC1F-CA1650CE9746}" type="slidenum">
              <a:rPr lang="id-ID"/>
              <a:pPr>
                <a:defRPr/>
              </a:pPr>
              <a:t>‹#›</a:t>
            </a:fld>
            <a:endParaRPr lang="id-ID"/>
          </a:p>
        </p:txBody>
      </p:sp>
    </p:spTree>
    <p:extLst>
      <p:ext uri="{BB962C8B-B14F-4D97-AF65-F5344CB8AC3E}">
        <p14:creationId xmlns:p14="http://schemas.microsoft.com/office/powerpoint/2010/main" val="3967078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eaLnBrk="0" hangingPunct="0">
              <a:defRPr/>
            </a:lvl1pPr>
          </a:lstStyle>
          <a:p>
            <a:pPr>
              <a:defRPr/>
            </a:pPr>
            <a:fld id="{9F106E4C-4941-4FC4-B488-058765BD0A20}" type="datetimeFigureOut">
              <a:rPr lang="id-ID"/>
              <a:pPr>
                <a:defRPr/>
              </a:pPr>
              <a:t>06/04/2017</a:t>
            </a:fld>
            <a:endParaRPr lang="id-ID"/>
          </a:p>
        </p:txBody>
      </p:sp>
      <p:sp>
        <p:nvSpPr>
          <p:cNvPr id="8" name="Footer Placeholder 4"/>
          <p:cNvSpPr>
            <a:spLocks noGrp="1"/>
          </p:cNvSpPr>
          <p:nvPr>
            <p:ph type="ftr" sz="quarter" idx="11"/>
          </p:nvPr>
        </p:nvSpPr>
        <p:spPr/>
        <p:txBody>
          <a:bodyPr/>
          <a:lstStyle>
            <a:lvl1pPr eaLnBrk="0" hangingPunct="0">
              <a:defRPr/>
            </a:lvl1pPr>
          </a:lstStyle>
          <a:p>
            <a:pPr>
              <a:defRPr/>
            </a:pPr>
            <a:endParaRPr lang="id-ID"/>
          </a:p>
        </p:txBody>
      </p:sp>
      <p:sp>
        <p:nvSpPr>
          <p:cNvPr id="9" name="Slide Number Placeholder 5"/>
          <p:cNvSpPr>
            <a:spLocks noGrp="1"/>
          </p:cNvSpPr>
          <p:nvPr>
            <p:ph type="sldNum" sz="quarter" idx="12"/>
          </p:nvPr>
        </p:nvSpPr>
        <p:spPr/>
        <p:txBody>
          <a:bodyPr/>
          <a:lstStyle>
            <a:lvl1pPr eaLnBrk="0" hangingPunct="0">
              <a:defRPr/>
            </a:lvl1pPr>
          </a:lstStyle>
          <a:p>
            <a:pPr>
              <a:defRPr/>
            </a:pPr>
            <a:fld id="{12964238-55A9-45AA-B3F9-CAC8175C6F50}" type="slidenum">
              <a:rPr lang="id-ID"/>
              <a:pPr>
                <a:defRPr/>
              </a:pPr>
              <a:t>‹#›</a:t>
            </a:fld>
            <a:endParaRPr lang="id-ID"/>
          </a:p>
        </p:txBody>
      </p:sp>
    </p:spTree>
    <p:extLst>
      <p:ext uri="{BB962C8B-B14F-4D97-AF65-F5344CB8AC3E}">
        <p14:creationId xmlns:p14="http://schemas.microsoft.com/office/powerpoint/2010/main" val="3876838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eaLnBrk="0" hangingPunct="0">
              <a:defRPr/>
            </a:lvl1pPr>
          </a:lstStyle>
          <a:p>
            <a:pPr>
              <a:defRPr/>
            </a:pPr>
            <a:fld id="{D54393A0-342D-4264-A288-E50161EE0618}" type="datetimeFigureOut">
              <a:rPr lang="id-ID"/>
              <a:pPr>
                <a:defRPr/>
              </a:pPr>
              <a:t>06/04/2017</a:t>
            </a:fld>
            <a:endParaRPr lang="id-ID"/>
          </a:p>
        </p:txBody>
      </p:sp>
      <p:sp>
        <p:nvSpPr>
          <p:cNvPr id="4" name="Footer Placeholder 4"/>
          <p:cNvSpPr>
            <a:spLocks noGrp="1"/>
          </p:cNvSpPr>
          <p:nvPr>
            <p:ph type="ftr" sz="quarter" idx="11"/>
          </p:nvPr>
        </p:nvSpPr>
        <p:spPr/>
        <p:txBody>
          <a:bodyPr/>
          <a:lstStyle>
            <a:lvl1pPr eaLnBrk="0" hangingPunct="0">
              <a:defRPr/>
            </a:lvl1pPr>
          </a:lstStyle>
          <a:p>
            <a:pPr>
              <a:defRPr/>
            </a:pPr>
            <a:endParaRPr lang="id-ID"/>
          </a:p>
        </p:txBody>
      </p:sp>
      <p:sp>
        <p:nvSpPr>
          <p:cNvPr id="5" name="Slide Number Placeholder 5"/>
          <p:cNvSpPr>
            <a:spLocks noGrp="1"/>
          </p:cNvSpPr>
          <p:nvPr>
            <p:ph type="sldNum" sz="quarter" idx="12"/>
          </p:nvPr>
        </p:nvSpPr>
        <p:spPr/>
        <p:txBody>
          <a:bodyPr/>
          <a:lstStyle>
            <a:lvl1pPr eaLnBrk="0" hangingPunct="0">
              <a:defRPr/>
            </a:lvl1pPr>
          </a:lstStyle>
          <a:p>
            <a:pPr>
              <a:defRPr/>
            </a:pPr>
            <a:fld id="{20CA946C-D8FF-4736-96D8-2E797E52517D}" type="slidenum">
              <a:rPr lang="id-ID"/>
              <a:pPr>
                <a:defRPr/>
              </a:pPr>
              <a:t>‹#›</a:t>
            </a:fld>
            <a:endParaRPr lang="id-ID"/>
          </a:p>
        </p:txBody>
      </p:sp>
    </p:spTree>
    <p:extLst>
      <p:ext uri="{BB962C8B-B14F-4D97-AF65-F5344CB8AC3E}">
        <p14:creationId xmlns:p14="http://schemas.microsoft.com/office/powerpoint/2010/main" val="387622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D0F1B79A-0B8A-4F82-A0F0-BED08E12EA49}" type="slidenum">
              <a:rPr lang="en-US"/>
              <a:pPr>
                <a:defRPr/>
              </a:pPr>
              <a:t>‹#›</a:t>
            </a:fld>
            <a:endParaRPr lang="en-US"/>
          </a:p>
        </p:txBody>
      </p:sp>
    </p:spTree>
    <p:extLst>
      <p:ext uri="{BB962C8B-B14F-4D97-AF65-F5344CB8AC3E}">
        <p14:creationId xmlns:p14="http://schemas.microsoft.com/office/powerpoint/2010/main" val="1381545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7A776217-F283-483D-A480-A2F1F25255FD}" type="datetimeFigureOut">
              <a:rPr lang="id-ID"/>
              <a:pPr>
                <a:defRPr/>
              </a:pPr>
              <a:t>06/04/2017</a:t>
            </a:fld>
            <a:endParaRPr lang="id-ID"/>
          </a:p>
        </p:txBody>
      </p:sp>
      <p:sp>
        <p:nvSpPr>
          <p:cNvPr id="3" name="Footer Placeholder 4"/>
          <p:cNvSpPr>
            <a:spLocks noGrp="1"/>
          </p:cNvSpPr>
          <p:nvPr>
            <p:ph type="ftr" sz="quarter" idx="11"/>
          </p:nvPr>
        </p:nvSpPr>
        <p:spPr/>
        <p:txBody>
          <a:bodyPr/>
          <a:lstStyle>
            <a:lvl1pPr eaLnBrk="0" hangingPunct="0">
              <a:defRPr/>
            </a:lvl1pPr>
          </a:lstStyle>
          <a:p>
            <a:pPr>
              <a:defRPr/>
            </a:pPr>
            <a:endParaRPr lang="id-ID"/>
          </a:p>
        </p:txBody>
      </p:sp>
      <p:sp>
        <p:nvSpPr>
          <p:cNvPr id="4" name="Slide Number Placeholder 5"/>
          <p:cNvSpPr>
            <a:spLocks noGrp="1"/>
          </p:cNvSpPr>
          <p:nvPr>
            <p:ph type="sldNum" sz="quarter" idx="12"/>
          </p:nvPr>
        </p:nvSpPr>
        <p:spPr/>
        <p:txBody>
          <a:bodyPr/>
          <a:lstStyle>
            <a:lvl1pPr eaLnBrk="0" hangingPunct="0">
              <a:defRPr/>
            </a:lvl1pPr>
          </a:lstStyle>
          <a:p>
            <a:pPr>
              <a:defRPr/>
            </a:pPr>
            <a:fld id="{4EFF4B67-40EB-401E-A619-17F3A32D68EB}" type="slidenum">
              <a:rPr lang="id-ID"/>
              <a:pPr>
                <a:defRPr/>
              </a:pPr>
              <a:t>‹#›</a:t>
            </a:fld>
            <a:endParaRPr lang="id-ID"/>
          </a:p>
        </p:txBody>
      </p:sp>
    </p:spTree>
    <p:extLst>
      <p:ext uri="{BB962C8B-B14F-4D97-AF65-F5344CB8AC3E}">
        <p14:creationId xmlns:p14="http://schemas.microsoft.com/office/powerpoint/2010/main" val="1438021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2FE604F0-E00A-45D7-A5BF-AEB061408012}" type="datetimeFigureOut">
              <a:rPr lang="id-ID"/>
              <a:pPr>
                <a:defRPr/>
              </a:pPr>
              <a:t>06/04/2017</a:t>
            </a:fld>
            <a:endParaRPr lang="id-ID"/>
          </a:p>
        </p:txBody>
      </p:sp>
      <p:sp>
        <p:nvSpPr>
          <p:cNvPr id="6" name="Footer Placeholder 4"/>
          <p:cNvSpPr>
            <a:spLocks noGrp="1"/>
          </p:cNvSpPr>
          <p:nvPr>
            <p:ph type="ftr" sz="quarter" idx="11"/>
          </p:nvPr>
        </p:nvSpPr>
        <p:spPr/>
        <p:txBody>
          <a:bodyPr/>
          <a:lstStyle>
            <a:lvl1pPr eaLnBrk="0" hangingPunct="0">
              <a:defRPr/>
            </a:lvl1pPr>
          </a:lstStyle>
          <a:p>
            <a:pPr>
              <a:defRPr/>
            </a:pPr>
            <a:endParaRPr lang="id-ID"/>
          </a:p>
        </p:txBody>
      </p:sp>
      <p:sp>
        <p:nvSpPr>
          <p:cNvPr id="7" name="Slide Number Placeholder 5"/>
          <p:cNvSpPr>
            <a:spLocks noGrp="1"/>
          </p:cNvSpPr>
          <p:nvPr>
            <p:ph type="sldNum" sz="quarter" idx="12"/>
          </p:nvPr>
        </p:nvSpPr>
        <p:spPr/>
        <p:txBody>
          <a:bodyPr/>
          <a:lstStyle>
            <a:lvl1pPr eaLnBrk="0" hangingPunct="0">
              <a:defRPr/>
            </a:lvl1pPr>
          </a:lstStyle>
          <a:p>
            <a:pPr>
              <a:defRPr/>
            </a:pPr>
            <a:fld id="{BAAA1048-3D86-45AC-B42D-1EDEF2D8FF64}" type="slidenum">
              <a:rPr lang="id-ID"/>
              <a:pPr>
                <a:defRPr/>
              </a:pPr>
              <a:t>‹#›</a:t>
            </a:fld>
            <a:endParaRPr lang="id-ID"/>
          </a:p>
        </p:txBody>
      </p:sp>
    </p:spTree>
    <p:extLst>
      <p:ext uri="{BB962C8B-B14F-4D97-AF65-F5344CB8AC3E}">
        <p14:creationId xmlns:p14="http://schemas.microsoft.com/office/powerpoint/2010/main" val="4030154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28DE8665-DF77-4E55-931A-23F560D18522}" type="datetimeFigureOut">
              <a:rPr lang="id-ID"/>
              <a:pPr>
                <a:defRPr/>
              </a:pPr>
              <a:t>06/04/2017</a:t>
            </a:fld>
            <a:endParaRPr lang="id-ID"/>
          </a:p>
        </p:txBody>
      </p:sp>
      <p:sp>
        <p:nvSpPr>
          <p:cNvPr id="6" name="Footer Placeholder 4"/>
          <p:cNvSpPr>
            <a:spLocks noGrp="1"/>
          </p:cNvSpPr>
          <p:nvPr>
            <p:ph type="ftr" sz="quarter" idx="11"/>
          </p:nvPr>
        </p:nvSpPr>
        <p:spPr/>
        <p:txBody>
          <a:bodyPr/>
          <a:lstStyle>
            <a:lvl1pPr eaLnBrk="0" hangingPunct="0">
              <a:defRPr/>
            </a:lvl1pPr>
          </a:lstStyle>
          <a:p>
            <a:pPr>
              <a:defRPr/>
            </a:pPr>
            <a:endParaRPr lang="id-ID"/>
          </a:p>
        </p:txBody>
      </p:sp>
      <p:sp>
        <p:nvSpPr>
          <p:cNvPr id="7" name="Slide Number Placeholder 5"/>
          <p:cNvSpPr>
            <a:spLocks noGrp="1"/>
          </p:cNvSpPr>
          <p:nvPr>
            <p:ph type="sldNum" sz="quarter" idx="12"/>
          </p:nvPr>
        </p:nvSpPr>
        <p:spPr/>
        <p:txBody>
          <a:bodyPr/>
          <a:lstStyle>
            <a:lvl1pPr eaLnBrk="0" hangingPunct="0">
              <a:defRPr/>
            </a:lvl1pPr>
          </a:lstStyle>
          <a:p>
            <a:pPr>
              <a:defRPr/>
            </a:pPr>
            <a:fld id="{62C5C05E-06EF-461C-9F0B-743B574605F0}" type="slidenum">
              <a:rPr lang="id-ID"/>
              <a:pPr>
                <a:defRPr/>
              </a:pPr>
              <a:t>‹#›</a:t>
            </a:fld>
            <a:endParaRPr lang="id-ID"/>
          </a:p>
        </p:txBody>
      </p:sp>
    </p:spTree>
    <p:extLst>
      <p:ext uri="{BB962C8B-B14F-4D97-AF65-F5344CB8AC3E}">
        <p14:creationId xmlns:p14="http://schemas.microsoft.com/office/powerpoint/2010/main" val="1802544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eaLnBrk="0" hangingPunct="0">
              <a:defRPr/>
            </a:lvl1pPr>
          </a:lstStyle>
          <a:p>
            <a:pPr>
              <a:defRPr/>
            </a:pPr>
            <a:fld id="{579098A1-B4E9-4230-B2DC-9D99CD3DDDEC}" type="datetimeFigureOut">
              <a:rPr lang="id-ID"/>
              <a:pPr>
                <a:defRPr/>
              </a:pPr>
              <a:t>06/04/2017</a:t>
            </a:fld>
            <a:endParaRPr lang="id-ID"/>
          </a:p>
        </p:txBody>
      </p:sp>
      <p:sp>
        <p:nvSpPr>
          <p:cNvPr id="5" name="Footer Placeholder 4"/>
          <p:cNvSpPr>
            <a:spLocks noGrp="1"/>
          </p:cNvSpPr>
          <p:nvPr>
            <p:ph type="ftr" sz="quarter" idx="11"/>
          </p:nvPr>
        </p:nvSpPr>
        <p:spPr/>
        <p:txBody>
          <a:bodyPr/>
          <a:lstStyle>
            <a:lvl1pPr eaLnBrk="0" hangingPunct="0">
              <a:defRPr/>
            </a:lvl1pPr>
          </a:lstStyle>
          <a:p>
            <a:pPr>
              <a:defRPr/>
            </a:pPr>
            <a:endParaRPr lang="id-ID"/>
          </a:p>
        </p:txBody>
      </p:sp>
      <p:sp>
        <p:nvSpPr>
          <p:cNvPr id="6" name="Slide Number Placeholder 5"/>
          <p:cNvSpPr>
            <a:spLocks noGrp="1"/>
          </p:cNvSpPr>
          <p:nvPr>
            <p:ph type="sldNum" sz="quarter" idx="12"/>
          </p:nvPr>
        </p:nvSpPr>
        <p:spPr/>
        <p:txBody>
          <a:bodyPr/>
          <a:lstStyle>
            <a:lvl1pPr eaLnBrk="0" hangingPunct="0">
              <a:defRPr/>
            </a:lvl1pPr>
          </a:lstStyle>
          <a:p>
            <a:pPr>
              <a:defRPr/>
            </a:pPr>
            <a:fld id="{D51EE93B-7072-4C5D-A058-B309B8BA5847}" type="slidenum">
              <a:rPr lang="id-ID"/>
              <a:pPr>
                <a:defRPr/>
              </a:pPr>
              <a:t>‹#›</a:t>
            </a:fld>
            <a:endParaRPr lang="id-ID"/>
          </a:p>
        </p:txBody>
      </p:sp>
    </p:spTree>
    <p:extLst>
      <p:ext uri="{BB962C8B-B14F-4D97-AF65-F5344CB8AC3E}">
        <p14:creationId xmlns:p14="http://schemas.microsoft.com/office/powerpoint/2010/main" val="18499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eaLnBrk="0" hangingPunct="0">
              <a:defRPr/>
            </a:lvl1pPr>
          </a:lstStyle>
          <a:p>
            <a:pPr>
              <a:defRPr/>
            </a:pPr>
            <a:fld id="{2C10B869-B0D1-4799-8274-694BD82B324D}" type="datetimeFigureOut">
              <a:rPr lang="id-ID"/>
              <a:pPr>
                <a:defRPr/>
              </a:pPr>
              <a:t>06/04/2017</a:t>
            </a:fld>
            <a:endParaRPr lang="id-ID"/>
          </a:p>
        </p:txBody>
      </p:sp>
      <p:sp>
        <p:nvSpPr>
          <p:cNvPr id="5" name="Footer Placeholder 4"/>
          <p:cNvSpPr>
            <a:spLocks noGrp="1"/>
          </p:cNvSpPr>
          <p:nvPr>
            <p:ph type="ftr" sz="quarter" idx="11"/>
          </p:nvPr>
        </p:nvSpPr>
        <p:spPr/>
        <p:txBody>
          <a:bodyPr/>
          <a:lstStyle>
            <a:lvl1pPr eaLnBrk="0" hangingPunct="0">
              <a:defRPr/>
            </a:lvl1pPr>
          </a:lstStyle>
          <a:p>
            <a:pPr>
              <a:defRPr/>
            </a:pPr>
            <a:endParaRPr lang="id-ID"/>
          </a:p>
        </p:txBody>
      </p:sp>
      <p:sp>
        <p:nvSpPr>
          <p:cNvPr id="6" name="Slide Number Placeholder 5"/>
          <p:cNvSpPr>
            <a:spLocks noGrp="1"/>
          </p:cNvSpPr>
          <p:nvPr>
            <p:ph type="sldNum" sz="quarter" idx="12"/>
          </p:nvPr>
        </p:nvSpPr>
        <p:spPr/>
        <p:txBody>
          <a:bodyPr/>
          <a:lstStyle>
            <a:lvl1pPr eaLnBrk="0" hangingPunct="0">
              <a:defRPr/>
            </a:lvl1pPr>
          </a:lstStyle>
          <a:p>
            <a:pPr>
              <a:defRPr/>
            </a:pPr>
            <a:fld id="{5D7F8515-2187-4C69-8D67-487B2392D25E}" type="slidenum">
              <a:rPr lang="id-ID"/>
              <a:pPr>
                <a:defRPr/>
              </a:pPr>
              <a:t>‹#›</a:t>
            </a:fld>
            <a:endParaRPr lang="id-ID"/>
          </a:p>
        </p:txBody>
      </p:sp>
    </p:spTree>
    <p:extLst>
      <p:ext uri="{BB962C8B-B14F-4D97-AF65-F5344CB8AC3E}">
        <p14:creationId xmlns:p14="http://schemas.microsoft.com/office/powerpoint/2010/main" val="1633371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20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320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FE52-B5B8-4062-9EA1-9E05AFECFE64}" type="slidenum">
              <a:rPr lang="en-US"/>
              <a:pPr>
                <a:defRPr/>
              </a:pPr>
              <a:t>‹#›</a:t>
            </a:fld>
            <a:endParaRPr lang="en-US"/>
          </a:p>
        </p:txBody>
      </p:sp>
    </p:spTree>
    <p:extLst>
      <p:ext uri="{BB962C8B-B14F-4D97-AF65-F5344CB8AC3E}">
        <p14:creationId xmlns:p14="http://schemas.microsoft.com/office/powerpoint/2010/main" val="1880667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64A013-A229-4D6D-9E03-B73A79A7B42C}" type="slidenum">
              <a:rPr lang="en-US"/>
              <a:pPr>
                <a:defRPr/>
              </a:pPr>
              <a:t>‹#›</a:t>
            </a:fld>
            <a:endParaRPr lang="en-US"/>
          </a:p>
        </p:txBody>
      </p:sp>
    </p:spTree>
    <p:extLst>
      <p:ext uri="{BB962C8B-B14F-4D97-AF65-F5344CB8AC3E}">
        <p14:creationId xmlns:p14="http://schemas.microsoft.com/office/powerpoint/2010/main" val="1548696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3ED267-5D18-4724-8F20-BFB190643C5D}" type="slidenum">
              <a:rPr lang="en-US"/>
              <a:pPr>
                <a:defRPr/>
              </a:pPr>
              <a:t>‹#›</a:t>
            </a:fld>
            <a:endParaRPr lang="en-US"/>
          </a:p>
        </p:txBody>
      </p:sp>
    </p:spTree>
    <p:extLst>
      <p:ext uri="{BB962C8B-B14F-4D97-AF65-F5344CB8AC3E}">
        <p14:creationId xmlns:p14="http://schemas.microsoft.com/office/powerpoint/2010/main" val="3733866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C7CC11-7E85-4EE6-AE56-A6D68589A950}" type="slidenum">
              <a:rPr lang="en-US"/>
              <a:pPr>
                <a:defRPr/>
              </a:pPr>
              <a:t>‹#›</a:t>
            </a:fld>
            <a:endParaRPr lang="en-US"/>
          </a:p>
        </p:txBody>
      </p:sp>
    </p:spTree>
    <p:extLst>
      <p:ext uri="{BB962C8B-B14F-4D97-AF65-F5344CB8AC3E}">
        <p14:creationId xmlns:p14="http://schemas.microsoft.com/office/powerpoint/2010/main" val="2784754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EF487B-0A7B-41A9-8479-F34A70A46828}" type="slidenum">
              <a:rPr lang="en-US"/>
              <a:pPr>
                <a:defRPr/>
              </a:pPr>
              <a:t>‹#›</a:t>
            </a:fld>
            <a:endParaRPr lang="en-US"/>
          </a:p>
        </p:txBody>
      </p:sp>
    </p:spTree>
    <p:extLst>
      <p:ext uri="{BB962C8B-B14F-4D97-AF65-F5344CB8AC3E}">
        <p14:creationId xmlns:p14="http://schemas.microsoft.com/office/powerpoint/2010/main" val="407217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9" name="Rectangle 6"/>
          <p:cNvSpPr>
            <a:spLocks noGrp="1" noChangeArrowheads="1"/>
          </p:cNvSpPr>
          <p:nvPr>
            <p:ph type="sldNum" sz="quarter" idx="12"/>
          </p:nvPr>
        </p:nvSpPr>
        <p:spPr/>
        <p:txBody>
          <a:bodyPr/>
          <a:lstStyle>
            <a:lvl1pPr>
              <a:defRPr>
                <a:latin typeface="Tahoma" charset="0"/>
              </a:defRPr>
            </a:lvl1pPr>
          </a:lstStyle>
          <a:p>
            <a:pPr>
              <a:defRPr/>
            </a:pPr>
            <a:fld id="{998537F9-8B63-4348-B386-86A386819C90}" type="slidenum">
              <a:rPr lang="en-US"/>
              <a:pPr>
                <a:defRPr/>
              </a:pPr>
              <a:t>‹#›</a:t>
            </a:fld>
            <a:endParaRPr lang="en-US"/>
          </a:p>
        </p:txBody>
      </p:sp>
    </p:spTree>
    <p:extLst>
      <p:ext uri="{BB962C8B-B14F-4D97-AF65-F5344CB8AC3E}">
        <p14:creationId xmlns:p14="http://schemas.microsoft.com/office/powerpoint/2010/main" val="16880569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10D2D0-2A53-4C1D-9F53-4F8094CE0C5E}" type="slidenum">
              <a:rPr lang="en-US"/>
              <a:pPr>
                <a:defRPr/>
              </a:pPr>
              <a:t>‹#›</a:t>
            </a:fld>
            <a:endParaRPr lang="en-US"/>
          </a:p>
        </p:txBody>
      </p:sp>
    </p:spTree>
    <p:extLst>
      <p:ext uri="{BB962C8B-B14F-4D97-AF65-F5344CB8AC3E}">
        <p14:creationId xmlns:p14="http://schemas.microsoft.com/office/powerpoint/2010/main" val="36540097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2E74A5-4243-4D4F-B424-CBBC5F0B8E57}" type="slidenum">
              <a:rPr lang="en-US"/>
              <a:pPr>
                <a:defRPr/>
              </a:pPr>
              <a:t>‹#›</a:t>
            </a:fld>
            <a:endParaRPr lang="en-US"/>
          </a:p>
        </p:txBody>
      </p:sp>
    </p:spTree>
    <p:extLst>
      <p:ext uri="{BB962C8B-B14F-4D97-AF65-F5344CB8AC3E}">
        <p14:creationId xmlns:p14="http://schemas.microsoft.com/office/powerpoint/2010/main" val="2757681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DAB148-720A-4F4B-80C3-4A6ABF7AAC9D}" type="slidenum">
              <a:rPr lang="en-US"/>
              <a:pPr>
                <a:defRPr/>
              </a:pPr>
              <a:t>‹#›</a:t>
            </a:fld>
            <a:endParaRPr lang="en-US"/>
          </a:p>
        </p:txBody>
      </p:sp>
    </p:spTree>
    <p:extLst>
      <p:ext uri="{BB962C8B-B14F-4D97-AF65-F5344CB8AC3E}">
        <p14:creationId xmlns:p14="http://schemas.microsoft.com/office/powerpoint/2010/main" val="4011270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204CEF-3FC4-4D4B-84AE-3068B7675852}" type="slidenum">
              <a:rPr lang="en-US"/>
              <a:pPr>
                <a:defRPr/>
              </a:pPr>
              <a:t>‹#›</a:t>
            </a:fld>
            <a:endParaRPr lang="en-US"/>
          </a:p>
        </p:txBody>
      </p:sp>
    </p:spTree>
    <p:extLst>
      <p:ext uri="{BB962C8B-B14F-4D97-AF65-F5344CB8AC3E}">
        <p14:creationId xmlns:p14="http://schemas.microsoft.com/office/powerpoint/2010/main" val="4152463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DA487-E3AC-4B2E-B2D3-8DA6C3DBD273}" type="slidenum">
              <a:rPr lang="en-US"/>
              <a:pPr>
                <a:defRPr/>
              </a:pPr>
              <a:t>‹#›</a:t>
            </a:fld>
            <a:endParaRPr lang="en-US"/>
          </a:p>
        </p:txBody>
      </p:sp>
    </p:spTree>
    <p:extLst>
      <p:ext uri="{BB962C8B-B14F-4D97-AF65-F5344CB8AC3E}">
        <p14:creationId xmlns:p14="http://schemas.microsoft.com/office/powerpoint/2010/main" val="1524149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553EBE-D56C-41A4-842A-2C7CA002E1B4}" type="slidenum">
              <a:rPr lang="en-US"/>
              <a:pPr>
                <a:defRPr/>
              </a:pPr>
              <a:t>‹#›</a:t>
            </a:fld>
            <a:endParaRPr lang="en-US"/>
          </a:p>
        </p:txBody>
      </p:sp>
    </p:spTree>
    <p:extLst>
      <p:ext uri="{BB962C8B-B14F-4D97-AF65-F5344CB8AC3E}">
        <p14:creationId xmlns:p14="http://schemas.microsoft.com/office/powerpoint/2010/main" val="1730608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20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320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77587-1286-4628-8E4A-7C32CFD69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3827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2F1E9-7A31-4B67-9A39-29A7EB136B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0292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BD4D3C-A92F-4499-B29D-5469CF8890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3644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C57D9-136D-48F2-9BCB-3F4565BCC9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641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5" name="Rectangle 6"/>
          <p:cNvSpPr>
            <a:spLocks noGrp="1" noChangeArrowheads="1"/>
          </p:cNvSpPr>
          <p:nvPr>
            <p:ph type="sldNum" sz="quarter" idx="12"/>
          </p:nvPr>
        </p:nvSpPr>
        <p:spPr/>
        <p:txBody>
          <a:bodyPr/>
          <a:lstStyle>
            <a:lvl1pPr>
              <a:defRPr>
                <a:latin typeface="Tahoma" charset="0"/>
              </a:defRPr>
            </a:lvl1pPr>
          </a:lstStyle>
          <a:p>
            <a:pPr>
              <a:defRPr/>
            </a:pPr>
            <a:fld id="{85F7C82F-DE51-4065-9C83-EB02098BFCB3}" type="slidenum">
              <a:rPr lang="en-US"/>
              <a:pPr>
                <a:defRPr/>
              </a:pPr>
              <a:t>‹#›</a:t>
            </a:fld>
            <a:endParaRPr lang="en-US"/>
          </a:p>
        </p:txBody>
      </p:sp>
    </p:spTree>
    <p:extLst>
      <p:ext uri="{BB962C8B-B14F-4D97-AF65-F5344CB8AC3E}">
        <p14:creationId xmlns:p14="http://schemas.microsoft.com/office/powerpoint/2010/main" val="1961133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3FADAC-8C1C-41D1-8A2F-CA8E35B596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2276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5F860C-9EBF-4233-B768-9AC7367C26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3925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5ECA36-C0F2-4CF4-9291-C558F7CD6F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8368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28FC93-5290-4FFD-BCD3-C02B7CE938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60266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5B1F98-A538-4A72-A2DB-9D2BCC33B5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9102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64D1CC-E266-4543-B885-C90B08A8DA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0561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2B8D34-CF03-4025-90F3-852296428D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31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4" name="Rectangle 6"/>
          <p:cNvSpPr>
            <a:spLocks noGrp="1" noChangeArrowheads="1"/>
          </p:cNvSpPr>
          <p:nvPr>
            <p:ph type="sldNum" sz="quarter" idx="12"/>
          </p:nvPr>
        </p:nvSpPr>
        <p:spPr/>
        <p:txBody>
          <a:bodyPr/>
          <a:lstStyle>
            <a:lvl1pPr>
              <a:defRPr>
                <a:latin typeface="Tahoma" charset="0"/>
              </a:defRPr>
            </a:lvl1pPr>
          </a:lstStyle>
          <a:p>
            <a:pPr>
              <a:defRPr/>
            </a:pPr>
            <a:fld id="{785C1235-A479-41E7-AD1D-C809CF0EB7A8}" type="slidenum">
              <a:rPr lang="en-US"/>
              <a:pPr>
                <a:defRPr/>
              </a:pPr>
              <a:t>‹#›</a:t>
            </a:fld>
            <a:endParaRPr lang="en-US"/>
          </a:p>
        </p:txBody>
      </p:sp>
    </p:spTree>
    <p:extLst>
      <p:ext uri="{BB962C8B-B14F-4D97-AF65-F5344CB8AC3E}">
        <p14:creationId xmlns:p14="http://schemas.microsoft.com/office/powerpoint/2010/main" val="157045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E08EEEB5-F509-4BC2-8C15-DCC27F3230CE}" type="slidenum">
              <a:rPr lang="en-US"/>
              <a:pPr>
                <a:defRPr/>
              </a:pPr>
              <a:t>‹#›</a:t>
            </a:fld>
            <a:endParaRPr lang="en-US"/>
          </a:p>
        </p:txBody>
      </p:sp>
    </p:spTree>
    <p:extLst>
      <p:ext uri="{BB962C8B-B14F-4D97-AF65-F5344CB8AC3E}">
        <p14:creationId xmlns:p14="http://schemas.microsoft.com/office/powerpoint/2010/main" val="214751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r>
              <a:rPr lang="en-US"/>
              <a:t>DIANA ANDRIANI MM., MT</a:t>
            </a:r>
          </a:p>
        </p:txBody>
      </p:sp>
      <p:sp>
        <p:nvSpPr>
          <p:cNvPr id="7" name="Rectangle 6"/>
          <p:cNvSpPr>
            <a:spLocks noGrp="1" noChangeArrowheads="1"/>
          </p:cNvSpPr>
          <p:nvPr>
            <p:ph type="sldNum" sz="quarter" idx="12"/>
          </p:nvPr>
        </p:nvSpPr>
        <p:spPr/>
        <p:txBody>
          <a:bodyPr/>
          <a:lstStyle>
            <a:lvl1pPr>
              <a:defRPr>
                <a:latin typeface="Tahoma" charset="0"/>
              </a:defRPr>
            </a:lvl1pPr>
          </a:lstStyle>
          <a:p>
            <a:pPr>
              <a:defRPr/>
            </a:pPr>
            <a:fld id="{6EC492B2-2AA1-48FA-B237-0AA4F5C6D112}" type="slidenum">
              <a:rPr lang="en-US"/>
              <a:pPr>
                <a:defRPr/>
              </a:pPr>
              <a:t>‹#›</a:t>
            </a:fld>
            <a:endParaRPr lang="en-US"/>
          </a:p>
        </p:txBody>
      </p:sp>
    </p:spTree>
    <p:extLst>
      <p:ext uri="{BB962C8B-B14F-4D97-AF65-F5344CB8AC3E}">
        <p14:creationId xmlns:p14="http://schemas.microsoft.com/office/powerpoint/2010/main" val="83233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336666"/>
                </a:solidFill>
                <a:latin typeface="Arial" charset="0"/>
              </a:defRPr>
            </a:lvl1pPr>
          </a:lstStyle>
          <a:p>
            <a:pPr fontAlgn="base">
              <a:spcBef>
                <a:spcPct val="0"/>
              </a:spcBef>
              <a:spcAft>
                <a:spcPct val="0"/>
              </a:spcAft>
              <a:defRPr/>
            </a:pPr>
            <a:endParaRPr lang="en-US"/>
          </a:p>
        </p:txBody>
      </p:sp>
      <p:sp>
        <p:nvSpPr>
          <p:cNvPr id="32773" name="Rectangle 5"/>
          <p:cNvSpPr>
            <a:spLocks noGrp="1" noChangeArrowheads="1"/>
          </p:cNvSpPr>
          <p:nvPr>
            <p:ph type="ftr" sz="quarter" idx="3"/>
          </p:nvPr>
        </p:nvSpPr>
        <p:spPr bwMode="auto">
          <a:xfrm>
            <a:off x="3278188" y="6248400"/>
            <a:ext cx="289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336666"/>
                </a:solidFill>
                <a:latin typeface="Arial" charset="0"/>
              </a:defRPr>
            </a:lvl1pPr>
          </a:lstStyle>
          <a:p>
            <a:pPr fontAlgn="base">
              <a:spcBef>
                <a:spcPct val="0"/>
              </a:spcBef>
              <a:spcAft>
                <a:spcPct val="0"/>
              </a:spcAft>
              <a:defRPr/>
            </a:pPr>
            <a:r>
              <a:rPr lang="en-US"/>
              <a:t>DIANA ANDRIANI MM., MT</a:t>
            </a:r>
          </a:p>
        </p:txBody>
      </p:sp>
      <p:sp>
        <p:nvSpPr>
          <p:cNvPr id="32774"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336666"/>
                </a:solidFill>
                <a:latin typeface="Arial" charset="0"/>
              </a:defRPr>
            </a:lvl1pPr>
          </a:lstStyle>
          <a:p>
            <a:pPr fontAlgn="base">
              <a:spcBef>
                <a:spcPct val="0"/>
              </a:spcBef>
              <a:spcAft>
                <a:spcPct val="0"/>
              </a:spcAft>
              <a:defRPr/>
            </a:pPr>
            <a:fld id="{48DF7102-04B6-405F-9AF3-00017FE3217B}" type="slidenum">
              <a:rPr lang="en-US"/>
              <a:pPr fontAlgn="base">
                <a:spcBef>
                  <a:spcPct val="0"/>
                </a:spcBef>
                <a:spcAft>
                  <a:spcPct val="0"/>
                </a:spcAft>
                <a:defRPr/>
              </a:pPr>
              <a:t>‹#›</a:t>
            </a:fld>
            <a:endParaRPr lang="en-US"/>
          </a:p>
        </p:txBody>
      </p:sp>
      <p:sp>
        <p:nvSpPr>
          <p:cNvPr id="1639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336666"/>
              </a:solidFill>
              <a:latin typeface="Tahoma" charset="0"/>
            </a:endParaRPr>
          </a:p>
        </p:txBody>
      </p:sp>
      <p:sp>
        <p:nvSpPr>
          <p:cNvPr id="16392" name="Oval 8"/>
          <p:cNvSpPr>
            <a:spLocks noChangeArrowheads="1"/>
          </p:cNvSpPr>
          <p:nvPr/>
        </p:nvSpPr>
        <p:spPr bwMode="auto">
          <a:xfrm>
            <a:off x="153988"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16393" name="Oval 9"/>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16394" name="Oval 10"/>
          <p:cNvSpPr>
            <a:spLocks noChangeArrowheads="1"/>
          </p:cNvSpPr>
          <p:nvPr/>
        </p:nvSpPr>
        <p:spPr bwMode="auto">
          <a:xfrm>
            <a:off x="925513" y="838200"/>
            <a:ext cx="2286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Tree>
    <p:extLst>
      <p:ext uri="{BB962C8B-B14F-4D97-AF65-F5344CB8AC3E}">
        <p14:creationId xmlns:p14="http://schemas.microsoft.com/office/powerpoint/2010/main" val="2402213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0"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336666"/>
                </a:solidFill>
                <a:latin typeface="Arial" charset="0"/>
              </a:defRPr>
            </a:lvl1pPr>
          </a:lstStyle>
          <a:p>
            <a:pPr fontAlgn="base">
              <a:spcBef>
                <a:spcPct val="0"/>
              </a:spcBef>
              <a:spcAft>
                <a:spcPct val="0"/>
              </a:spcAft>
              <a:defRPr/>
            </a:pPr>
            <a:endParaRPr lang="en-US"/>
          </a:p>
        </p:txBody>
      </p:sp>
      <p:sp>
        <p:nvSpPr>
          <p:cNvPr id="80901" name="Rectangle 5"/>
          <p:cNvSpPr>
            <a:spLocks noGrp="1" noChangeArrowheads="1"/>
          </p:cNvSpPr>
          <p:nvPr>
            <p:ph type="ftr" sz="quarter" idx="3"/>
          </p:nvPr>
        </p:nvSpPr>
        <p:spPr bwMode="auto">
          <a:xfrm>
            <a:off x="3275013" y="6248400"/>
            <a:ext cx="289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336666"/>
                </a:solidFill>
                <a:latin typeface="Arial" charset="0"/>
              </a:defRPr>
            </a:lvl1pPr>
          </a:lstStyle>
          <a:p>
            <a:pPr fontAlgn="base">
              <a:spcBef>
                <a:spcPct val="0"/>
              </a:spcBef>
              <a:spcAft>
                <a:spcPct val="0"/>
              </a:spcAft>
              <a:defRPr/>
            </a:pPr>
            <a:r>
              <a:rPr lang="en-US"/>
              <a:t>DIANA ANDRIANI MM., MT</a:t>
            </a:r>
          </a:p>
        </p:txBody>
      </p:sp>
      <p:sp>
        <p:nvSpPr>
          <p:cNvPr id="80902"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336666"/>
                </a:solidFill>
                <a:latin typeface="Arial" charset="0"/>
              </a:defRPr>
            </a:lvl1pPr>
          </a:lstStyle>
          <a:p>
            <a:pPr fontAlgn="base">
              <a:spcBef>
                <a:spcPct val="0"/>
              </a:spcBef>
              <a:spcAft>
                <a:spcPct val="0"/>
              </a:spcAft>
              <a:defRPr/>
            </a:pPr>
            <a:fld id="{D9D3639B-3C9C-4CB8-B7F2-553950E9D37E}" type="slidenum">
              <a:rPr lang="en-US"/>
              <a:pPr fontAlgn="base">
                <a:spcBef>
                  <a:spcPct val="0"/>
                </a:spcBef>
                <a:spcAft>
                  <a:spcPct val="0"/>
                </a:spcAft>
                <a:defRPr/>
              </a:pPr>
              <a:t>‹#›</a:t>
            </a:fld>
            <a:endParaRPr lang="en-US"/>
          </a:p>
        </p:txBody>
      </p:sp>
      <p:sp>
        <p:nvSpPr>
          <p:cNvPr id="17415"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336666"/>
              </a:solidFill>
              <a:latin typeface="Tahoma" charset="0"/>
            </a:endParaRPr>
          </a:p>
        </p:txBody>
      </p:sp>
      <p:sp>
        <p:nvSpPr>
          <p:cNvPr id="17416" name="Oval 8"/>
          <p:cNvSpPr>
            <a:spLocks noChangeArrowheads="1"/>
          </p:cNvSpPr>
          <p:nvPr/>
        </p:nvSpPr>
        <p:spPr bwMode="auto">
          <a:xfrm>
            <a:off x="153988" y="838200"/>
            <a:ext cx="227012"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17417" name="Oval 9"/>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17418" name="Oval 10"/>
          <p:cNvSpPr>
            <a:spLocks noChangeArrowheads="1"/>
          </p:cNvSpPr>
          <p:nvPr/>
        </p:nvSpPr>
        <p:spPr bwMode="auto">
          <a:xfrm>
            <a:off x="927100" y="838200"/>
            <a:ext cx="230188"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Tree>
    <p:extLst>
      <p:ext uri="{BB962C8B-B14F-4D97-AF65-F5344CB8AC3E}">
        <p14:creationId xmlns:p14="http://schemas.microsoft.com/office/powerpoint/2010/main" val="3690634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2"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336666"/>
                </a:solidFill>
                <a:latin typeface="Arial" charset="0"/>
              </a:defRPr>
            </a:lvl1pPr>
          </a:lstStyle>
          <a:p>
            <a:pPr fontAlgn="base">
              <a:spcBef>
                <a:spcPct val="0"/>
              </a:spcBef>
              <a:spcAft>
                <a:spcPct val="0"/>
              </a:spcAft>
              <a:defRPr/>
            </a:pPr>
            <a:endParaRPr lang="en-US"/>
          </a:p>
        </p:txBody>
      </p:sp>
      <p:sp>
        <p:nvSpPr>
          <p:cNvPr id="83973" name="Rectangle 5"/>
          <p:cNvSpPr>
            <a:spLocks noGrp="1" noChangeArrowheads="1"/>
          </p:cNvSpPr>
          <p:nvPr>
            <p:ph type="ftr" sz="quarter" idx="3"/>
          </p:nvPr>
        </p:nvSpPr>
        <p:spPr bwMode="auto">
          <a:xfrm>
            <a:off x="3275013" y="6248400"/>
            <a:ext cx="289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336666"/>
                </a:solidFill>
                <a:latin typeface="Arial" charset="0"/>
              </a:defRPr>
            </a:lvl1pPr>
          </a:lstStyle>
          <a:p>
            <a:pPr fontAlgn="base">
              <a:spcBef>
                <a:spcPct val="0"/>
              </a:spcBef>
              <a:spcAft>
                <a:spcPct val="0"/>
              </a:spcAft>
              <a:defRPr/>
            </a:pPr>
            <a:r>
              <a:rPr lang="en-US"/>
              <a:t>DIANA ANDRIANI MM., MT</a:t>
            </a:r>
          </a:p>
        </p:txBody>
      </p:sp>
      <p:sp>
        <p:nvSpPr>
          <p:cNvPr id="83974"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336666"/>
                </a:solidFill>
                <a:latin typeface="Arial" charset="0"/>
              </a:defRPr>
            </a:lvl1pPr>
          </a:lstStyle>
          <a:p>
            <a:pPr fontAlgn="base">
              <a:spcBef>
                <a:spcPct val="0"/>
              </a:spcBef>
              <a:spcAft>
                <a:spcPct val="0"/>
              </a:spcAft>
              <a:defRPr/>
            </a:pPr>
            <a:fld id="{63FDEBEA-27F9-4C5F-BC92-92932D2D969E}" type="slidenum">
              <a:rPr lang="en-US"/>
              <a:pPr fontAlgn="base">
                <a:spcBef>
                  <a:spcPct val="0"/>
                </a:spcBef>
                <a:spcAft>
                  <a:spcPct val="0"/>
                </a:spcAft>
                <a:defRPr/>
              </a:pPr>
              <a:t>‹#›</a:t>
            </a:fld>
            <a:endParaRPr lang="en-US"/>
          </a:p>
        </p:txBody>
      </p:sp>
      <p:sp>
        <p:nvSpPr>
          <p:cNvPr id="18439"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336666"/>
              </a:solidFill>
              <a:latin typeface="Tahoma" charset="0"/>
            </a:endParaRPr>
          </a:p>
        </p:txBody>
      </p:sp>
      <p:sp>
        <p:nvSpPr>
          <p:cNvPr id="18440" name="Oval 8"/>
          <p:cNvSpPr>
            <a:spLocks noChangeArrowheads="1"/>
          </p:cNvSpPr>
          <p:nvPr/>
        </p:nvSpPr>
        <p:spPr bwMode="auto">
          <a:xfrm>
            <a:off x="153988" y="838200"/>
            <a:ext cx="227012"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18441" name="Oval 9"/>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
        <p:nvSpPr>
          <p:cNvPr id="18442" name="Oval 10"/>
          <p:cNvSpPr>
            <a:spLocks noChangeArrowheads="1"/>
          </p:cNvSpPr>
          <p:nvPr/>
        </p:nvSpPr>
        <p:spPr bwMode="auto">
          <a:xfrm>
            <a:off x="927100" y="838200"/>
            <a:ext cx="230188"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336666"/>
              </a:solidFill>
              <a:latin typeface="Times New Roman" pitchFamily="18" charset="0"/>
            </a:endParaRPr>
          </a:p>
        </p:txBody>
      </p:sp>
    </p:spTree>
    <p:extLst>
      <p:ext uri="{BB962C8B-B14F-4D97-AF65-F5344CB8AC3E}">
        <p14:creationId xmlns:p14="http://schemas.microsoft.com/office/powerpoint/2010/main" val="240763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BA847554-86AE-42FE-86DE-56B651654D7A}" type="datetimeFigureOut">
              <a:rPr lang="id-ID"/>
              <a:pPr>
                <a:defRPr/>
              </a:pPr>
              <a:t>06/04/2017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07A2207F-DDD2-4134-B7FD-CF87FB1F89BD}" type="slidenum">
              <a:rPr lang="id-ID"/>
              <a:pPr>
                <a:defRPr/>
              </a:pPr>
              <a:t>‹#›</a:t>
            </a:fld>
            <a:endParaRPr lang="id-ID"/>
          </a:p>
        </p:txBody>
      </p:sp>
    </p:spTree>
    <p:extLst>
      <p:ext uri="{BB962C8B-B14F-4D97-AF65-F5344CB8AC3E}">
        <p14:creationId xmlns:p14="http://schemas.microsoft.com/office/powerpoint/2010/main" val="38742570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10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131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B2FCEE78-9472-425D-8E64-BE6BA9E887BC}"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24650149"/>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10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131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E7C8F070-FE4A-4674-BACA-5D0244115981}"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733080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marL="625475" indent="-625475" eaLnBrk="1" hangingPunct="1"/>
            <a:r>
              <a:rPr lang="en-US" smtClean="0">
                <a:solidFill>
                  <a:srgbClr val="000099"/>
                </a:solidFill>
              </a:rPr>
              <a:t>2. Menentukan Teknik Pengumpulan Informasi</a:t>
            </a:r>
            <a:endParaRPr lang="en-GB" smtClean="0">
              <a:solidFill>
                <a:srgbClr val="000099"/>
              </a:solidFill>
            </a:endParaRPr>
          </a:p>
        </p:txBody>
      </p:sp>
      <p:sp>
        <p:nvSpPr>
          <p:cNvPr id="221187" name="Rectangle 3"/>
          <p:cNvSpPr>
            <a:spLocks noGrp="1" noChangeArrowheads="1"/>
          </p:cNvSpPr>
          <p:nvPr>
            <p:ph type="body" idx="1"/>
          </p:nvPr>
        </p:nvSpPr>
        <p:spPr/>
        <p:txBody>
          <a:bodyPr/>
          <a:lstStyle/>
          <a:p>
            <a:pPr marL="571500" indent="-571500" eaLnBrk="1" hangingPunct="1">
              <a:buFont typeface="Wingdings" pitchFamily="2" charset="2"/>
              <a:buNone/>
            </a:pPr>
            <a:r>
              <a:rPr lang="en-US" smtClean="0">
                <a:latin typeface="Verdana" pitchFamily="34" charset="0"/>
              </a:rPr>
              <a:t>a.	Membuat kuesioner.</a:t>
            </a:r>
          </a:p>
          <a:p>
            <a:pPr marL="571500" indent="-571500" eaLnBrk="1" hangingPunct="1">
              <a:buFont typeface="Wingdings" pitchFamily="2" charset="2"/>
              <a:buNone/>
            </a:pPr>
            <a:r>
              <a:rPr lang="en-US" smtClean="0">
                <a:latin typeface="Verdana" pitchFamily="34" charset="0"/>
              </a:rPr>
              <a:t>b.	</a:t>
            </a:r>
            <a:r>
              <a:rPr lang="en-US" i="1" smtClean="0">
                <a:latin typeface="Verdana" pitchFamily="34" charset="0"/>
              </a:rPr>
              <a:t>Interview</a:t>
            </a:r>
            <a:r>
              <a:rPr lang="en-US" smtClean="0">
                <a:latin typeface="Verdana" pitchFamily="34" charset="0"/>
              </a:rPr>
              <a:t>.</a:t>
            </a:r>
          </a:p>
          <a:p>
            <a:pPr marL="571500" indent="-571500" eaLnBrk="1" hangingPunct="1">
              <a:buFont typeface="Wingdings" pitchFamily="2" charset="2"/>
              <a:buNone/>
            </a:pPr>
            <a:r>
              <a:rPr lang="en-US" smtClean="0">
                <a:latin typeface="Verdana" pitchFamily="34" charset="0"/>
              </a:rPr>
              <a:t>c.	Mengadakan observasi.</a:t>
            </a:r>
          </a:p>
          <a:p>
            <a:pPr marL="571500" indent="-571500" eaLnBrk="1" hangingPunct="1">
              <a:buFont typeface="Wingdings" pitchFamily="2" charset="2"/>
              <a:buNone/>
            </a:pPr>
            <a:r>
              <a:rPr lang="en-US" smtClean="0">
                <a:latin typeface="Verdana" pitchFamily="34" charset="0"/>
              </a:rPr>
              <a:t>d.	</a:t>
            </a:r>
            <a:r>
              <a:rPr lang="en-US" i="1" smtClean="0">
                <a:latin typeface="Verdana" pitchFamily="34" charset="0"/>
              </a:rPr>
              <a:t>Panel of expert</a:t>
            </a:r>
            <a:r>
              <a:rPr lang="en-US" smtClean="0">
                <a:latin typeface="Verdana" pitchFamily="34" charset="0"/>
              </a:rPr>
              <a:t>.</a:t>
            </a:r>
          </a:p>
          <a:p>
            <a:pPr marL="571500" indent="-571500" eaLnBrk="1" hangingPunct="1">
              <a:buFont typeface="Wingdings" pitchFamily="2" charset="2"/>
              <a:buNone/>
            </a:pPr>
            <a:r>
              <a:rPr lang="en-US" smtClean="0">
                <a:latin typeface="Verdana" pitchFamily="34" charset="0"/>
              </a:rPr>
              <a:t>e.	</a:t>
            </a:r>
            <a:r>
              <a:rPr lang="en-US" i="1" smtClean="0">
                <a:latin typeface="Verdana" pitchFamily="34" charset="0"/>
              </a:rPr>
              <a:t>Employee logs</a:t>
            </a:r>
            <a:r>
              <a:rPr lang="en-US" smtClean="0">
                <a:latin typeface="Verdana" pitchFamily="34" charset="0"/>
              </a:rPr>
              <a:t>.</a:t>
            </a:r>
            <a:endParaRPr lang="en-GB" smtClean="0">
              <a:latin typeface="Verdana" pitchFamily="34" charset="0"/>
            </a:endParaRPr>
          </a:p>
        </p:txBody>
      </p:sp>
    </p:spTree>
    <p:extLst>
      <p:ext uri="{BB962C8B-B14F-4D97-AF65-F5344CB8AC3E}">
        <p14:creationId xmlns:p14="http://schemas.microsoft.com/office/powerpoint/2010/main" val="237092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n-US" sz="3300" smtClean="0">
                <a:solidFill>
                  <a:srgbClr val="000099"/>
                </a:solidFill>
              </a:rPr>
              <a:t>Gambar 2. Uraian Jabatan</a:t>
            </a:r>
            <a:endParaRPr lang="en-GB" sz="3300" smtClean="0">
              <a:solidFill>
                <a:srgbClr val="000099"/>
              </a:solidFill>
            </a:endParaRPr>
          </a:p>
        </p:txBody>
      </p:sp>
      <p:sp>
        <p:nvSpPr>
          <p:cNvPr id="230403" name="Rectangle 3"/>
          <p:cNvSpPr>
            <a:spLocks noGrp="1" noChangeArrowheads="1"/>
          </p:cNvSpPr>
          <p:nvPr>
            <p:ph type="body" idx="1"/>
          </p:nvPr>
        </p:nvSpPr>
        <p:spPr/>
        <p:txBody>
          <a:bodyPr/>
          <a:lstStyle/>
          <a:p>
            <a:pPr eaLnBrk="1" hangingPunct="1"/>
            <a:endParaRPr lang="en-US" smtClean="0"/>
          </a:p>
        </p:txBody>
      </p:sp>
      <p:pic>
        <p:nvPicPr>
          <p:cNvPr id="230404" name="Picture 4" descr="Withdrawal Interbank AFW01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85800" y="1143000"/>
            <a:ext cx="79867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211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r>
              <a:rPr lang="en-US" sz="3300" smtClean="0">
                <a:solidFill>
                  <a:srgbClr val="000099"/>
                </a:solidFill>
              </a:rPr>
              <a:t>Gambar 3. Spesifikasi Jabatan</a:t>
            </a:r>
            <a:endParaRPr lang="en-GB" sz="3300" smtClean="0">
              <a:solidFill>
                <a:srgbClr val="000099"/>
              </a:solidFill>
            </a:endParaRPr>
          </a:p>
        </p:txBody>
      </p:sp>
      <p:sp>
        <p:nvSpPr>
          <p:cNvPr id="231427" name="Rectangle 3"/>
          <p:cNvSpPr>
            <a:spLocks noGrp="1" noChangeArrowheads="1"/>
          </p:cNvSpPr>
          <p:nvPr>
            <p:ph type="body" idx="1"/>
          </p:nvPr>
        </p:nvSpPr>
        <p:spPr/>
        <p:txBody>
          <a:bodyPr/>
          <a:lstStyle/>
          <a:p>
            <a:pPr eaLnBrk="1" hangingPunct="1"/>
            <a:endParaRPr lang="en-US" smtClean="0"/>
          </a:p>
        </p:txBody>
      </p:sp>
      <p:pic>
        <p:nvPicPr>
          <p:cNvPr id="231428" name="Picture 6" descr="Withdrawal Interbank AFW018"/>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498600" y="1878013"/>
            <a:ext cx="7173913"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050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2450" name="Content Placeholder 2"/>
          <p:cNvSpPr>
            <a:spLocks noGrp="1"/>
          </p:cNvSpPr>
          <p:nvPr>
            <p:ph idx="1"/>
          </p:nvPr>
        </p:nvSpPr>
        <p:spPr>
          <a:xfrm>
            <a:off x="214313" y="0"/>
            <a:ext cx="8715375" cy="6858000"/>
          </a:xfrm>
        </p:spPr>
        <p:txBody>
          <a:bodyPr/>
          <a:lstStyle/>
          <a:p>
            <a:pPr algn="just" eaLnBrk="1" hangingPunct="1">
              <a:buFont typeface="Wingdings" pitchFamily="2" charset="2"/>
              <a:buChar char="Ø"/>
            </a:pPr>
            <a:r>
              <a:rPr lang="id-ID" sz="2400" b="1" smtClean="0"/>
              <a:t>Pelaksanaan Analisis Jabatan </a:t>
            </a:r>
          </a:p>
          <a:p>
            <a:pPr algn="just" eaLnBrk="1" hangingPunct="1">
              <a:buFont typeface="Arial" charset="0"/>
              <a:buNone/>
            </a:pPr>
            <a:r>
              <a:rPr lang="id-ID" sz="2400" smtClean="0"/>
              <a:t>	Analisis jabatan pada dasarnya adalah suatu proses pengumpulan, penelitian, penguraian data jabatan yang tahapannya sebagai berikut :</a:t>
            </a:r>
          </a:p>
          <a:p>
            <a:pPr algn="just" eaLnBrk="1" hangingPunct="1">
              <a:buFont typeface="Arial" charset="0"/>
              <a:buNone/>
            </a:pPr>
            <a:r>
              <a:rPr lang="id-ID" sz="2400" smtClean="0"/>
              <a:t>		</a:t>
            </a:r>
            <a:r>
              <a:rPr lang="id-ID" sz="2400" b="1" smtClean="0"/>
              <a:t>1. Tahap persiapan dan perencanaan </a:t>
            </a:r>
          </a:p>
          <a:p>
            <a:pPr algn="just" eaLnBrk="1" hangingPunct="1">
              <a:buFont typeface="Arial" charset="0"/>
              <a:buNone/>
            </a:pPr>
            <a:r>
              <a:rPr lang="id-ID" sz="2400" b="1" smtClean="0"/>
              <a:t>		2. Tahap pengumpulan data </a:t>
            </a:r>
          </a:p>
          <a:p>
            <a:pPr algn="just" eaLnBrk="1" hangingPunct="1">
              <a:buFont typeface="Arial" charset="0"/>
              <a:buNone/>
            </a:pPr>
            <a:r>
              <a:rPr lang="id-ID" sz="2400" b="1" smtClean="0"/>
              <a:t>		3. Tahap pengolahan data </a:t>
            </a:r>
          </a:p>
          <a:p>
            <a:pPr algn="just" eaLnBrk="1" hangingPunct="1">
              <a:buFont typeface="Wingdings" pitchFamily="2" charset="2"/>
              <a:buChar char="Ø"/>
            </a:pPr>
            <a:r>
              <a:rPr lang="id-ID" sz="2400" smtClean="0"/>
              <a:t>Selanjutnya setiap tahap pelaksanaan dijelaskan sebagai berikut: </a:t>
            </a:r>
          </a:p>
          <a:p>
            <a:pPr lvl="1" algn="just" eaLnBrk="1" hangingPunct="1">
              <a:buFont typeface="Arial" charset="0"/>
              <a:buNone/>
            </a:pPr>
            <a:r>
              <a:rPr lang="id-ID" sz="2400" b="1" smtClean="0"/>
              <a:t>1. Tahap persiapan dan perencanaan</a:t>
            </a:r>
            <a:r>
              <a:rPr lang="id-ID" sz="2400" smtClean="0"/>
              <a:t>. Pada tahap ini beberapa kegiatan yang dilakukan adalah : </a:t>
            </a:r>
          </a:p>
          <a:p>
            <a:pPr lvl="2" algn="just" eaLnBrk="1" hangingPunct="1">
              <a:buFont typeface="Arial" charset="0"/>
              <a:buNone/>
            </a:pPr>
            <a:r>
              <a:rPr lang="id-ID" smtClean="0"/>
              <a:t>a. Penegasan kembali struktur organisasi yang akan menjadi pegangan bagi proses selanjutnya termasuk nama-nama jabatan dan tempatnya. </a:t>
            </a:r>
          </a:p>
          <a:p>
            <a:pPr lvl="2" algn="just" eaLnBrk="1" hangingPunct="1">
              <a:buFont typeface="Arial" charset="0"/>
              <a:buNone/>
            </a:pPr>
            <a:r>
              <a:rPr lang="id-ID" smtClean="0"/>
              <a:t>b. lnventarisasi jabatan yang ada di setiap unit kerja yang ada dan di susun berdasarkan hierarki dan di beri kode identifikasi </a:t>
            </a:r>
          </a:p>
        </p:txBody>
      </p:sp>
    </p:spTree>
    <p:extLst>
      <p:ext uri="{BB962C8B-B14F-4D97-AF65-F5344CB8AC3E}">
        <p14:creationId xmlns:p14="http://schemas.microsoft.com/office/powerpoint/2010/main" val="462711638"/>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pPr algn="l" eaLnBrk="1" hangingPunct="1"/>
            <a:r>
              <a:rPr lang="id-ID" smtClean="0"/>
              <a:t>LANJUTAN</a:t>
            </a:r>
          </a:p>
        </p:txBody>
      </p:sp>
      <p:sp>
        <p:nvSpPr>
          <p:cNvPr id="233475" name="Content Placeholder 2"/>
          <p:cNvSpPr>
            <a:spLocks noGrp="1"/>
          </p:cNvSpPr>
          <p:nvPr>
            <p:ph idx="1"/>
          </p:nvPr>
        </p:nvSpPr>
        <p:spPr/>
        <p:txBody>
          <a:bodyPr/>
          <a:lstStyle/>
          <a:p>
            <a:pPr lvl="2" algn="just" eaLnBrk="1" hangingPunct="1">
              <a:buFont typeface="Arial" charset="0"/>
              <a:buNone/>
            </a:pPr>
            <a:r>
              <a:rPr lang="id-ID" smtClean="0"/>
              <a:t>c. Menetapkan metode pengumpulan data yang akan digunakan dan menyiapkan alat dan sama yang diperlukan ( formulir dll. ) </a:t>
            </a:r>
          </a:p>
          <a:p>
            <a:pPr lvl="2" algn="just" eaLnBrk="1" hangingPunct="1">
              <a:buFont typeface="Arial" charset="0"/>
              <a:buNone/>
            </a:pPr>
            <a:r>
              <a:rPr lang="id-ID" smtClean="0"/>
              <a:t>d. Membentuk team pelaksana analisis dan menjelaskan tentang metode yang akan digunakan. </a:t>
            </a:r>
          </a:p>
          <a:p>
            <a:pPr lvl="2" algn="just" eaLnBrk="1" hangingPunct="1">
              <a:buFont typeface="Arial" charset="0"/>
              <a:buNone/>
            </a:pPr>
            <a:r>
              <a:rPr lang="id-ID" smtClean="0"/>
              <a:t>e. Komunikasi/penjelasan oleh pimpinan perusahaan kepada semua pimpinan unit kerja dan semua karyawan tentang maksud dan tujuan analisis jabatan yang akan dilaksanakan. </a:t>
            </a:r>
            <a:r>
              <a:rPr lang="sv-SE" smtClean="0"/>
              <a:t>Hal ini dilaksanakan untuk mencegah terjadinya salah pengertian dan timbulnya persepsi dan harapan yang keliru. </a:t>
            </a:r>
            <a:endParaRPr lang="id-ID" smtClean="0"/>
          </a:p>
          <a:p>
            <a:pPr algn="just" eaLnBrk="1" hangingPunct="1"/>
            <a:endParaRPr lang="id-ID" sz="2400" smtClean="0"/>
          </a:p>
        </p:txBody>
      </p:sp>
    </p:spTree>
    <p:extLst>
      <p:ext uri="{BB962C8B-B14F-4D97-AF65-F5344CB8AC3E}">
        <p14:creationId xmlns:p14="http://schemas.microsoft.com/office/powerpoint/2010/main" val="3430171888"/>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4498" name="Content Placeholder 2"/>
          <p:cNvSpPr>
            <a:spLocks noGrp="1"/>
          </p:cNvSpPr>
          <p:nvPr>
            <p:ph idx="1"/>
          </p:nvPr>
        </p:nvSpPr>
        <p:spPr>
          <a:xfrm>
            <a:off x="0" y="285750"/>
            <a:ext cx="9144000" cy="6072188"/>
          </a:xfrm>
        </p:spPr>
        <p:txBody>
          <a:bodyPr/>
          <a:lstStyle/>
          <a:p>
            <a:pPr algn="just" eaLnBrk="1" hangingPunct="1">
              <a:buFont typeface="Arial" charset="0"/>
              <a:buNone/>
            </a:pPr>
            <a:r>
              <a:rPr lang="id-ID" sz="2400" b="1" smtClean="0"/>
              <a:t>2. Tahap Pengumpulan Data </a:t>
            </a:r>
          </a:p>
          <a:p>
            <a:pPr algn="just" eaLnBrk="1" hangingPunct="1">
              <a:buFont typeface="Arial" charset="0"/>
              <a:buNone/>
            </a:pPr>
            <a:r>
              <a:rPr lang="id-ID" sz="2400" smtClean="0"/>
              <a:t>	Pengumpulan data jabatan dapat dilakukan dengan melalui beberapa cara: </a:t>
            </a:r>
          </a:p>
          <a:p>
            <a:pPr algn="just" eaLnBrk="1" hangingPunct="1">
              <a:buFont typeface="Arial" charset="0"/>
              <a:buNone/>
            </a:pPr>
            <a:r>
              <a:rPr lang="id-ID" sz="2400" smtClean="0"/>
              <a:t>	</a:t>
            </a:r>
            <a:r>
              <a:rPr lang="pt-BR" sz="2400" smtClean="0"/>
              <a:t>a. Metode Observasi dan Wawancara </a:t>
            </a:r>
          </a:p>
          <a:p>
            <a:pPr lvl="1" algn="just" eaLnBrk="1" hangingPunct="1"/>
            <a:r>
              <a:rPr lang="id-ID" sz="2400" smtClean="0"/>
              <a:t>Metode observasi berarti pelaksana analisis jabatan mengamati secara langsung di tempat bagaimana tugas pekerjaan dilaksanakan dan mencatatnya untuk di olahnya menjadi informasi. </a:t>
            </a:r>
          </a:p>
          <a:p>
            <a:pPr lvl="1" algn="just" eaLnBrk="1" hangingPunct="1"/>
            <a:r>
              <a:rPr lang="id-ID" sz="2400" smtClean="0"/>
              <a:t>metode wawancara petugas analisis mewawancarai langsung pemegang jabatan dengan mengajukan pertanyaan yang di siapkan lebih dulu dan mencatat jawabannya untuk diolah menjadi informasi yang di perlukan </a:t>
            </a:r>
          </a:p>
        </p:txBody>
      </p:sp>
    </p:spTree>
    <p:extLst>
      <p:ext uri="{BB962C8B-B14F-4D97-AF65-F5344CB8AC3E}">
        <p14:creationId xmlns:p14="http://schemas.microsoft.com/office/powerpoint/2010/main" val="2978723291"/>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22" name="Content Placeholder 2"/>
          <p:cNvSpPr>
            <a:spLocks noGrp="1"/>
          </p:cNvSpPr>
          <p:nvPr>
            <p:ph idx="1"/>
          </p:nvPr>
        </p:nvSpPr>
        <p:spPr>
          <a:xfrm>
            <a:off x="0" y="0"/>
            <a:ext cx="9144000" cy="6643688"/>
          </a:xfrm>
        </p:spPr>
        <p:txBody>
          <a:bodyPr/>
          <a:lstStyle/>
          <a:p>
            <a:pPr lvl="1" algn="just" eaLnBrk="1" hangingPunct="1">
              <a:buFont typeface="Arial" charset="0"/>
              <a:buNone/>
            </a:pPr>
            <a:r>
              <a:rPr lang="id-ID" sz="2400" smtClean="0"/>
              <a:t>b. Metode Kuesioner ( Daftar Pertanyaan ) </a:t>
            </a:r>
          </a:p>
          <a:p>
            <a:pPr lvl="2" algn="just" eaLnBrk="1" hangingPunct="1">
              <a:buFont typeface="Calibri" pitchFamily="34" charset="0"/>
              <a:buChar char="⁻"/>
            </a:pPr>
            <a:r>
              <a:rPr lang="id-ID" smtClean="0"/>
              <a:t>Pengumpulan data dilakukan melalui penyebaran daftar pertanyaan kepada semua karyawan untuk di isi.</a:t>
            </a:r>
          </a:p>
          <a:p>
            <a:pPr lvl="2" algn="just" eaLnBrk="1" hangingPunct="1">
              <a:buFont typeface="Calibri" pitchFamily="34" charset="0"/>
              <a:buChar char="⁻"/>
            </a:pPr>
            <a:r>
              <a:rPr lang="id-ID" smtClean="0"/>
              <a:t>Daftar pertanyaan itu bisa bersifat "terbuka" (Open ended) artinya, penjawab harus memberikan jawaban menurut kehendaknya sendiri dengan caranya sendiri, tidak dibatasi.</a:t>
            </a:r>
          </a:p>
          <a:p>
            <a:pPr lvl="2" algn="just" eaLnBrk="1" hangingPunct="1">
              <a:buFont typeface="Calibri" pitchFamily="34" charset="0"/>
              <a:buChar char="⁻"/>
            </a:pPr>
            <a:r>
              <a:rPr lang="id-ID" smtClean="0"/>
              <a:t>Bila daftar pertanyaan itu bersifat "tertutup" (Closed), maka pertanyaan sudah dibuat sedemikian rupa sehingga penjawab tinggal menjawab ya/tidak, atau benar/salah. </a:t>
            </a:r>
          </a:p>
          <a:p>
            <a:pPr lvl="1" algn="just" eaLnBrk="1" hangingPunct="1">
              <a:buFont typeface="Arial" charset="0"/>
              <a:buNone/>
            </a:pPr>
            <a:r>
              <a:rPr lang="id-ID" sz="2400" smtClean="0"/>
              <a:t>c. Metode Studi Referensi </a:t>
            </a:r>
          </a:p>
          <a:p>
            <a:pPr lvl="2" algn="just" eaLnBrk="1" hangingPunct="1">
              <a:buFont typeface="Calibri" pitchFamily="34" charset="0"/>
              <a:buChar char="⁻"/>
            </a:pPr>
            <a:r>
              <a:rPr lang="id-ID" smtClean="0"/>
              <a:t>Metode ini mengandalkan pada pengetahuan dan "ahli", rujukan yang ada dan perbandingan dengan organisasi lain. Metode ini jarang digunakan. </a:t>
            </a:r>
          </a:p>
          <a:p>
            <a:pPr lvl="1" algn="just" eaLnBrk="1" hangingPunct="1">
              <a:buFont typeface="Arial" charset="0"/>
              <a:buNone/>
            </a:pPr>
            <a:r>
              <a:rPr lang="id-ID" sz="2400" smtClean="0"/>
              <a:t>d. Metode Kombinasi </a:t>
            </a:r>
          </a:p>
          <a:p>
            <a:pPr lvl="2" algn="just" eaLnBrk="1" hangingPunct="1">
              <a:buFont typeface="Calibri" pitchFamily="34" charset="0"/>
              <a:buChar char="⁻"/>
            </a:pPr>
            <a:r>
              <a:rPr lang="id-ID" smtClean="0"/>
              <a:t>Metode ini berarti menggunakan beberapa metode di atas sekaligus. </a:t>
            </a:r>
          </a:p>
          <a:p>
            <a:pPr algn="just" eaLnBrk="1" hangingPunct="1"/>
            <a:endParaRPr lang="id-ID" sz="2400" smtClean="0"/>
          </a:p>
        </p:txBody>
      </p:sp>
    </p:spTree>
    <p:extLst>
      <p:ext uri="{BB962C8B-B14F-4D97-AF65-F5344CB8AC3E}">
        <p14:creationId xmlns:p14="http://schemas.microsoft.com/office/powerpoint/2010/main" val="1229618267"/>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6546" name="Content Placeholder 2"/>
          <p:cNvSpPr>
            <a:spLocks noGrp="1"/>
          </p:cNvSpPr>
          <p:nvPr>
            <p:ph idx="1"/>
          </p:nvPr>
        </p:nvSpPr>
        <p:spPr>
          <a:xfrm>
            <a:off x="214313" y="0"/>
            <a:ext cx="8929687" cy="6858000"/>
          </a:xfrm>
        </p:spPr>
        <p:txBody>
          <a:bodyPr/>
          <a:lstStyle/>
          <a:p>
            <a:pPr algn="just" eaLnBrk="1" hangingPunct="1">
              <a:buFont typeface="Arial" charset="0"/>
              <a:buNone/>
            </a:pPr>
            <a:r>
              <a:rPr lang="id-ID" sz="2600" b="1" smtClean="0"/>
              <a:t>3. Tahap Pengolahan Data</a:t>
            </a:r>
            <a:r>
              <a:rPr lang="id-ID" sz="2600" smtClean="0"/>
              <a:t> </a:t>
            </a:r>
          </a:p>
          <a:p>
            <a:pPr algn="just" eaLnBrk="1" hangingPunct="1">
              <a:buFont typeface="Arial" charset="0"/>
              <a:buNone/>
            </a:pPr>
            <a:r>
              <a:rPr lang="id-ID" sz="2600" smtClean="0"/>
              <a:t>	</a:t>
            </a:r>
            <a:r>
              <a:rPr lang="nb-NO" sz="2600" smtClean="0"/>
              <a:t>Setelah proses pengumpulan data selesai, dilakukan pengolahan data yaitu: </a:t>
            </a:r>
          </a:p>
          <a:p>
            <a:pPr marL="914400" lvl="1" indent="-514350" algn="just" eaLnBrk="1" hangingPunct="1">
              <a:buFont typeface="Arial" charset="0"/>
              <a:buAutoNum type="arabicPeriod"/>
            </a:pPr>
            <a:r>
              <a:rPr lang="id-ID" sz="2600" smtClean="0"/>
              <a:t>Menentukan faktor-faktor dari penilaian jabatan</a:t>
            </a:r>
          </a:p>
          <a:p>
            <a:pPr marL="914400" lvl="1" indent="-514350" algn="just" eaLnBrk="1" hangingPunct="1">
              <a:buFont typeface="Arial" charset="0"/>
              <a:buAutoNum type="arabicPeriod"/>
            </a:pPr>
            <a:r>
              <a:rPr lang="id-ID" sz="2600" smtClean="0"/>
              <a:t>Menentukan bobot nilai dari setiap faktor</a:t>
            </a:r>
          </a:p>
          <a:p>
            <a:pPr marL="914400" lvl="1" indent="-514350" algn="just" eaLnBrk="1" hangingPunct="1">
              <a:buFont typeface="Arial" charset="0"/>
              <a:buAutoNum type="arabicPeriod"/>
            </a:pPr>
            <a:r>
              <a:rPr lang="id-ID" sz="2600" smtClean="0"/>
              <a:t>Analisa hasil interview dan kuisioner yang telah di isi</a:t>
            </a:r>
          </a:p>
          <a:p>
            <a:pPr marL="914400" lvl="1" indent="-514350" algn="just" eaLnBrk="1" hangingPunct="1">
              <a:buFont typeface="Arial" charset="0"/>
              <a:buAutoNum type="arabicPeriod"/>
            </a:pPr>
            <a:r>
              <a:rPr lang="id-ID" sz="2600" smtClean="0"/>
              <a:t>Analisa persyaratan jabatan</a:t>
            </a:r>
          </a:p>
          <a:p>
            <a:pPr marL="914400" lvl="1" indent="-514350" algn="just" eaLnBrk="1" hangingPunct="1">
              <a:buFont typeface="Arial" charset="0"/>
              <a:buAutoNum type="arabicPeriod"/>
            </a:pPr>
            <a:r>
              <a:rPr lang="id-ID" sz="2600" smtClean="0"/>
              <a:t>Menyusun uraian jabatan</a:t>
            </a:r>
          </a:p>
          <a:p>
            <a:pPr marL="914400" lvl="1" indent="-514350" algn="just" eaLnBrk="1" hangingPunct="1">
              <a:buFont typeface="Arial" charset="0"/>
              <a:buAutoNum type="arabicPeriod"/>
            </a:pPr>
            <a:r>
              <a:rPr lang="id-ID" sz="2600" smtClean="0"/>
              <a:t>Melakukan pola penilaian jabatan sebagai dasar dari penentuan sistem personalia lainnya.</a:t>
            </a:r>
          </a:p>
          <a:p>
            <a:pPr marL="914400" lvl="1" indent="-514350" algn="just" eaLnBrk="1" hangingPunct="1">
              <a:buFont typeface="Arial" charset="0"/>
              <a:buAutoNum type="arabicPeriod"/>
            </a:pPr>
            <a:r>
              <a:rPr lang="id-ID" sz="2600" smtClean="0"/>
              <a:t>Mempersiapkan rekomendasi bagi perencanaan tenaga kerja, pola pengadaan, seleksi dan penempatan pegawai; penilaian karya pegawai ; sistem pemberian balas jasa ; pelatihan dan pengembangan pegawai, sistem dan prosedur administrasi kepegawaian. </a:t>
            </a:r>
          </a:p>
        </p:txBody>
      </p:sp>
    </p:spTree>
    <p:extLst>
      <p:ext uri="{BB962C8B-B14F-4D97-AF65-F5344CB8AC3E}">
        <p14:creationId xmlns:p14="http://schemas.microsoft.com/office/powerpoint/2010/main" val="2106798585"/>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25"/>
          </a:xfrm>
        </p:spPr>
        <p:txBody>
          <a:bodyPr rtlCol="0">
            <a:normAutofit fontScale="90000"/>
          </a:bodyPr>
          <a:lstStyle/>
          <a:p>
            <a:pPr eaLnBrk="1" fontAlgn="auto" hangingPunct="1">
              <a:spcAft>
                <a:spcPts val="0"/>
              </a:spcAft>
              <a:defRPr/>
            </a:pPr>
            <a:r>
              <a:rPr lang="id-ID" dirty="0" smtClean="0"/>
              <a:t>PENGERTIAN SELEKSI TENAGA KERJA</a:t>
            </a:r>
            <a:endParaRPr lang="id-ID" dirty="0"/>
          </a:p>
        </p:txBody>
      </p:sp>
      <p:sp>
        <p:nvSpPr>
          <p:cNvPr id="3" name="Content Placeholder 2"/>
          <p:cNvSpPr>
            <a:spLocks noGrp="1"/>
          </p:cNvSpPr>
          <p:nvPr>
            <p:ph idx="1"/>
          </p:nvPr>
        </p:nvSpPr>
        <p:spPr>
          <a:xfrm>
            <a:off x="0" y="857250"/>
            <a:ext cx="9144000" cy="6000750"/>
          </a:xfrm>
        </p:spPr>
        <p:txBody>
          <a:bodyPr rtlCol="0">
            <a:normAutofit lnSpcReduction="10000"/>
          </a:bodyPr>
          <a:lstStyle/>
          <a:p>
            <a:pPr algn="just" eaLnBrk="1" fontAlgn="auto" hangingPunct="1">
              <a:spcAft>
                <a:spcPts val="0"/>
              </a:spcAft>
              <a:buFont typeface="Wingdings" pitchFamily="2" charset="2"/>
              <a:buChar char="Ø"/>
              <a:defRPr/>
            </a:pPr>
            <a:r>
              <a:rPr lang="id-ID" sz="2400" dirty="0" smtClean="0"/>
              <a:t>Menurut T. Hani Handoko (1996:146 )</a:t>
            </a:r>
          </a:p>
          <a:p>
            <a:pPr lvl="1" algn="just" eaLnBrk="1" fontAlgn="auto" hangingPunct="1">
              <a:spcAft>
                <a:spcPts val="0"/>
              </a:spcAft>
              <a:buFont typeface="Arial" pitchFamily="34" charset="0"/>
              <a:buNone/>
              <a:defRPr/>
            </a:pPr>
            <a:r>
              <a:rPr lang="id-ID" sz="2400" dirty="0"/>
              <a:t>	</a:t>
            </a:r>
            <a:r>
              <a:rPr lang="id-ID" sz="2400" dirty="0" smtClean="0"/>
              <a:t>seleksi adalah serangkaian langkah kegiatan yang digunakan untuk memutuskan apakah pelamar diterima atau tidak diterima oleh perusahaan tersebut.</a:t>
            </a:r>
          </a:p>
          <a:p>
            <a:pPr lvl="1" algn="just" eaLnBrk="1" fontAlgn="auto" hangingPunct="1">
              <a:spcAft>
                <a:spcPts val="0"/>
              </a:spcAft>
              <a:buFont typeface="Arial" pitchFamily="34" charset="0"/>
              <a:buNone/>
              <a:defRPr/>
            </a:pPr>
            <a:endParaRPr lang="id-ID" sz="2400" dirty="0" smtClean="0"/>
          </a:p>
          <a:p>
            <a:pPr algn="just" eaLnBrk="1" fontAlgn="auto" hangingPunct="1">
              <a:spcAft>
                <a:spcPts val="0"/>
              </a:spcAft>
              <a:buFont typeface="Wingdings" pitchFamily="2" charset="2"/>
              <a:buChar char="Ø"/>
              <a:defRPr/>
            </a:pPr>
            <a:r>
              <a:rPr lang="id-ID" sz="2400" dirty="0" smtClean="0"/>
              <a:t>Menurut Malayu S.P Hasibuan ( 2002:47)</a:t>
            </a:r>
          </a:p>
          <a:p>
            <a:pPr lvl="1" algn="just" eaLnBrk="1" fontAlgn="auto" hangingPunct="1">
              <a:spcAft>
                <a:spcPts val="0"/>
              </a:spcAft>
              <a:buFont typeface="Arial" pitchFamily="34" charset="0"/>
              <a:buNone/>
              <a:defRPr/>
            </a:pPr>
            <a:r>
              <a:rPr lang="id-ID" sz="2400" dirty="0"/>
              <a:t>	</a:t>
            </a:r>
            <a:r>
              <a:rPr lang="id-ID" sz="2400" dirty="0" smtClean="0"/>
              <a:t>seleksi adalah suatu kegiatan pemilihan dan penentuan pelamar yang diterima atau ditolak untuk menjadi karyawan perusahaan. Seleksi ini didasarkan kepada 	spesifikasi tertentu dari setiap</a:t>
            </a:r>
          </a:p>
          <a:p>
            <a:pPr lvl="1" eaLnBrk="1" fontAlgn="auto" hangingPunct="1">
              <a:spcAft>
                <a:spcPts val="0"/>
              </a:spcAft>
              <a:buFont typeface="Arial" pitchFamily="34" charset="0"/>
              <a:buNone/>
              <a:defRPr/>
            </a:pPr>
            <a:r>
              <a:rPr lang="id-ID" sz="2400" dirty="0" smtClean="0"/>
              <a:t>	perusahaan yang bersangkutan.</a:t>
            </a:r>
          </a:p>
          <a:p>
            <a:pPr lvl="1" eaLnBrk="1" fontAlgn="auto" hangingPunct="1">
              <a:spcAft>
                <a:spcPts val="0"/>
              </a:spcAft>
              <a:buFont typeface="Arial" pitchFamily="34" charset="0"/>
              <a:buNone/>
              <a:defRPr/>
            </a:pPr>
            <a:endParaRPr lang="id-ID" sz="2400" dirty="0"/>
          </a:p>
          <a:p>
            <a:pPr eaLnBrk="1" fontAlgn="auto" hangingPunct="1">
              <a:spcAft>
                <a:spcPts val="0"/>
              </a:spcAft>
              <a:buFont typeface="Wingdings" pitchFamily="2" charset="2"/>
              <a:buChar char="Ø"/>
              <a:defRPr/>
            </a:pPr>
            <a:r>
              <a:rPr lang="id-ID" sz="2400" dirty="0" smtClean="0"/>
              <a:t>Menurut William B. Wheter.Jr dan Keith Davids (1996:114)</a:t>
            </a:r>
          </a:p>
          <a:p>
            <a:pPr lvl="1" algn="just" eaLnBrk="1" fontAlgn="auto" hangingPunct="1">
              <a:spcAft>
                <a:spcPts val="0"/>
              </a:spcAft>
              <a:buFont typeface="Arial" pitchFamily="34" charset="0"/>
              <a:buNone/>
              <a:defRPr/>
            </a:pPr>
            <a:r>
              <a:rPr lang="id-ID" sz="2400" dirty="0"/>
              <a:t>	</a:t>
            </a:r>
            <a:r>
              <a:rPr lang="id-ID" sz="2400" dirty="0" smtClean="0"/>
              <a:t>Seleksi merupakan serangkaian langkah tertentu untuk memilih calon-calon pegawai yang dipekerjakan. Proses ini dimulai dari saat pelamaran dan keahlian dengan keputusan penerimaan.</a:t>
            </a:r>
            <a:endParaRPr lang="id-ID" sz="2400" dirty="0"/>
          </a:p>
        </p:txBody>
      </p:sp>
    </p:spTree>
    <p:extLst>
      <p:ext uri="{BB962C8B-B14F-4D97-AF65-F5344CB8AC3E}">
        <p14:creationId xmlns:p14="http://schemas.microsoft.com/office/powerpoint/2010/main" val="3058690212"/>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8594" name="Content Placeholder 2"/>
          <p:cNvSpPr>
            <a:spLocks noGrp="1"/>
          </p:cNvSpPr>
          <p:nvPr>
            <p:ph idx="1"/>
          </p:nvPr>
        </p:nvSpPr>
        <p:spPr>
          <a:xfrm>
            <a:off x="0" y="214313"/>
            <a:ext cx="9001125" cy="6429375"/>
          </a:xfrm>
        </p:spPr>
        <p:txBody>
          <a:bodyPr/>
          <a:lstStyle/>
          <a:p>
            <a:pPr algn="just" eaLnBrk="1" hangingPunct="1">
              <a:buFont typeface="Wingdings" pitchFamily="2" charset="2"/>
              <a:buChar char="Ø"/>
            </a:pPr>
            <a:r>
              <a:rPr lang="id-ID" smtClean="0"/>
              <a:t>Pada umumnya </a:t>
            </a:r>
            <a:r>
              <a:rPr lang="id-ID" b="1" smtClean="0"/>
              <a:t>tujuan seleksi</a:t>
            </a:r>
            <a:r>
              <a:rPr lang="id-ID" smtClean="0"/>
              <a:t>, yaitu:	</a:t>
            </a:r>
          </a:p>
          <a:p>
            <a:pPr marL="971550" lvl="1" indent="-514350" algn="just" eaLnBrk="1" hangingPunct="1">
              <a:buFont typeface="Calibri" pitchFamily="34" charset="0"/>
              <a:buAutoNum type="arabicPeriod"/>
            </a:pPr>
            <a:r>
              <a:rPr lang="id-ID" smtClean="0"/>
              <a:t>Untuk mendapatkan para karyawan yang memenuhi syarat dan mempunyai kualitas sebagaimana yang dibutuhkan( jujur, disiplin, terampil, kreatif, loyal, dan berdedikasi tinggi).</a:t>
            </a:r>
          </a:p>
          <a:p>
            <a:pPr marL="971550" lvl="1" indent="-514350" algn="just" eaLnBrk="1" hangingPunct="1">
              <a:buFont typeface="Calibri" pitchFamily="34" charset="0"/>
              <a:buAutoNum type="arabicPeriod"/>
            </a:pPr>
            <a:r>
              <a:rPr lang="id-ID" smtClean="0"/>
              <a:t>Untuk mengukur kemampuan calon karyawan atau pelamar, apakah dapat mengerjakan pekerjaan tertentu yang dibutuhkan.</a:t>
            </a:r>
          </a:p>
          <a:p>
            <a:pPr marL="971550" lvl="1" indent="-514350" algn="just" eaLnBrk="1" hangingPunct="1">
              <a:buFont typeface="Calibri" pitchFamily="34" charset="0"/>
              <a:buAutoNum type="arabicPeriod"/>
            </a:pPr>
            <a:r>
              <a:rPr lang="id-ID" smtClean="0"/>
              <a:t>Untuk menyiapkan dan membentuk kader-kader karyawan yang dapat menunjang kegiatan perusahaan di masa yang akan datang.</a:t>
            </a:r>
          </a:p>
          <a:p>
            <a:pPr algn="just" eaLnBrk="1" hangingPunct="1">
              <a:buFont typeface="Arial" charset="0"/>
              <a:buNone/>
            </a:pPr>
            <a:endParaRPr lang="id-ID" smtClean="0"/>
          </a:p>
        </p:txBody>
      </p:sp>
    </p:spTree>
    <p:extLst>
      <p:ext uri="{BB962C8B-B14F-4D97-AF65-F5344CB8AC3E}">
        <p14:creationId xmlns:p14="http://schemas.microsoft.com/office/powerpoint/2010/main" val="1786090757"/>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301625" y="476250"/>
            <a:ext cx="8540750" cy="5622925"/>
          </a:xfrm>
        </p:spPr>
        <p:txBody>
          <a:bodyPr/>
          <a:lstStyle/>
          <a:p>
            <a:pPr marL="544513" indent="-369888" eaLnBrk="1" hangingPunct="1">
              <a:lnSpc>
                <a:spcPct val="80000"/>
              </a:lnSpc>
              <a:buFont typeface="Wingdings" pitchFamily="2" charset="2"/>
              <a:buNone/>
              <a:tabLst>
                <a:tab pos="7075488" algn="l"/>
              </a:tabLst>
              <a:defRPr/>
            </a:pPr>
            <a:r>
              <a:rPr lang="en-US" sz="2800" dirty="0" smtClean="0"/>
              <a:t> </a:t>
            </a:r>
            <a:r>
              <a:rPr lang="en-US" b="1" dirty="0" smtClean="0">
                <a:solidFill>
                  <a:srgbClr val="FF0000"/>
                </a:solidFill>
              </a:rPr>
              <a:t>SELEKSI TENAGA KERJA </a:t>
            </a:r>
          </a:p>
          <a:p>
            <a:pPr marL="544513" indent="-369888" eaLnBrk="1" hangingPunct="1">
              <a:lnSpc>
                <a:spcPct val="80000"/>
              </a:lnSpc>
              <a:buFont typeface="Wingdings" pitchFamily="2" charset="2"/>
              <a:buNone/>
              <a:tabLst>
                <a:tab pos="7075488" algn="l"/>
              </a:tabLst>
              <a:defRPr/>
            </a:pPr>
            <a:endParaRPr lang="en-US" b="1" dirty="0" smtClean="0">
              <a:solidFill>
                <a:srgbClr val="FF0000"/>
              </a:solidFill>
            </a:endParaRPr>
          </a:p>
          <a:p>
            <a:pPr marL="544513" indent="-369888" eaLnBrk="1" hangingPunct="1">
              <a:lnSpc>
                <a:spcPct val="80000"/>
              </a:lnSpc>
              <a:buFont typeface="Wingdings" pitchFamily="2" charset="2"/>
              <a:buBlip>
                <a:blip r:embed="rId3"/>
              </a:buBlip>
              <a:tabLst>
                <a:tab pos="7075488" algn="l"/>
              </a:tabLst>
              <a:defRPr/>
            </a:pPr>
            <a:r>
              <a:rPr lang="en-US" sz="2800" dirty="0" err="1" smtClean="0">
                <a:solidFill>
                  <a:schemeClr val="bg1"/>
                </a:solidFill>
              </a:rPr>
              <a:t>Tujuan</a:t>
            </a:r>
            <a:r>
              <a:rPr lang="en-US" sz="2800" dirty="0" smtClean="0">
                <a:solidFill>
                  <a:schemeClr val="bg1"/>
                </a:solidFill>
              </a:rPr>
              <a:t> </a:t>
            </a:r>
            <a:r>
              <a:rPr lang="en-US" sz="2800" dirty="0" smtClean="0">
                <a:solidFill>
                  <a:schemeClr val="bg1"/>
                </a:solidFill>
                <a:sym typeface="Wingdings" pitchFamily="2" charset="2"/>
              </a:rPr>
              <a:t> </a:t>
            </a:r>
            <a:r>
              <a:rPr lang="en-US" sz="2800" dirty="0" err="1" smtClean="0">
                <a:solidFill>
                  <a:schemeClr val="bg1"/>
                </a:solidFill>
                <a:sym typeface="Wingdings" pitchFamily="2" charset="2"/>
              </a:rPr>
              <a:t>memilih</a:t>
            </a:r>
            <a:r>
              <a:rPr lang="en-US" sz="2800" dirty="0" smtClean="0">
                <a:solidFill>
                  <a:schemeClr val="bg1"/>
                </a:solidFill>
                <a:sym typeface="Wingdings" pitchFamily="2" charset="2"/>
              </a:rPr>
              <a:t> </a:t>
            </a:r>
            <a:r>
              <a:rPr lang="en-US" sz="2800" dirty="0" err="1" smtClean="0">
                <a:solidFill>
                  <a:schemeClr val="bg1"/>
                </a:solidFill>
                <a:sym typeface="Wingdings" pitchFamily="2" charset="2"/>
              </a:rPr>
              <a:t>tenaga</a:t>
            </a:r>
            <a:r>
              <a:rPr lang="en-US" sz="2800" dirty="0" smtClean="0">
                <a:solidFill>
                  <a:schemeClr val="bg1"/>
                </a:solidFill>
                <a:sym typeface="Wingdings" pitchFamily="2" charset="2"/>
              </a:rPr>
              <a:t> </a:t>
            </a:r>
            <a:r>
              <a:rPr lang="en-US" sz="2800" dirty="0" err="1" smtClean="0">
                <a:solidFill>
                  <a:schemeClr val="bg1"/>
                </a:solidFill>
                <a:sym typeface="Wingdings" pitchFamily="2" charset="2"/>
              </a:rPr>
              <a:t>kerja</a:t>
            </a:r>
            <a:r>
              <a:rPr lang="en-US" sz="2800" dirty="0" smtClean="0">
                <a:solidFill>
                  <a:schemeClr val="bg1"/>
                </a:solidFill>
                <a:sym typeface="Wingdings" pitchFamily="2" charset="2"/>
              </a:rPr>
              <a:t> yang </a:t>
            </a:r>
            <a:r>
              <a:rPr lang="en-US" sz="2800" dirty="0" err="1" smtClean="0">
                <a:solidFill>
                  <a:schemeClr val="bg1"/>
                </a:solidFill>
                <a:sym typeface="Wingdings" pitchFamily="2" charset="2"/>
              </a:rPr>
              <a:t>memenuhi</a:t>
            </a:r>
            <a:r>
              <a:rPr lang="en-US" sz="2800" dirty="0" smtClean="0">
                <a:solidFill>
                  <a:schemeClr val="bg1"/>
                </a:solidFill>
                <a:sym typeface="Wingdings" pitchFamily="2" charset="2"/>
              </a:rPr>
              <a:t> </a:t>
            </a:r>
            <a:r>
              <a:rPr lang="en-US" sz="2800" dirty="0" err="1" smtClean="0">
                <a:solidFill>
                  <a:schemeClr val="bg1"/>
                </a:solidFill>
                <a:sym typeface="Wingdings" pitchFamily="2" charset="2"/>
              </a:rPr>
              <a:t>syarat</a:t>
            </a:r>
            <a:endParaRPr lang="en-US" sz="2800" i="1" dirty="0" smtClean="0">
              <a:solidFill>
                <a:schemeClr val="bg1"/>
              </a:solidFill>
            </a:endParaRPr>
          </a:p>
          <a:p>
            <a:pPr marL="544513" indent="-369888" eaLnBrk="1" hangingPunct="1">
              <a:lnSpc>
                <a:spcPct val="80000"/>
              </a:lnSpc>
              <a:buFont typeface="Wingdings" pitchFamily="2" charset="2"/>
              <a:buBlip>
                <a:blip r:embed="rId3"/>
              </a:buBlip>
              <a:tabLst>
                <a:tab pos="7075488" algn="l"/>
              </a:tabLst>
              <a:defRPr/>
            </a:pPr>
            <a:endParaRPr lang="id-ID" sz="2800" dirty="0" smtClean="0">
              <a:solidFill>
                <a:schemeClr val="bg1"/>
              </a:solidFill>
            </a:endParaRPr>
          </a:p>
          <a:p>
            <a:pPr marL="544513" indent="-369888" eaLnBrk="1" hangingPunct="1">
              <a:lnSpc>
                <a:spcPct val="80000"/>
              </a:lnSpc>
              <a:buFont typeface="Wingdings" pitchFamily="2" charset="2"/>
              <a:buBlip>
                <a:blip r:embed="rId3"/>
              </a:buBlip>
              <a:tabLst>
                <a:tab pos="7075488" algn="l"/>
              </a:tabLst>
              <a:defRPr/>
            </a:pPr>
            <a:r>
              <a:rPr lang="id-ID" sz="2800" dirty="0" smtClean="0">
                <a:solidFill>
                  <a:schemeClr val="bg1"/>
                </a:solidFill>
              </a:rPr>
              <a:t>P</a:t>
            </a:r>
            <a:r>
              <a:rPr lang="en-US" sz="2800" dirty="0" err="1" smtClean="0">
                <a:solidFill>
                  <a:schemeClr val="bg1"/>
                </a:solidFill>
              </a:rPr>
              <a:t>enentuan</a:t>
            </a:r>
            <a:r>
              <a:rPr lang="en-US" sz="2800" dirty="0" smtClean="0">
                <a:solidFill>
                  <a:schemeClr val="bg1"/>
                </a:solidFill>
              </a:rPr>
              <a:t> </a:t>
            </a:r>
            <a:r>
              <a:rPr lang="en-US" sz="2800" dirty="0" err="1" smtClean="0">
                <a:solidFill>
                  <a:schemeClr val="bg1"/>
                </a:solidFill>
              </a:rPr>
              <a:t>jenis</a:t>
            </a:r>
            <a:r>
              <a:rPr lang="en-US" sz="2800" dirty="0" smtClean="0">
                <a:solidFill>
                  <a:schemeClr val="bg1"/>
                </a:solidFill>
              </a:rPr>
              <a:t> (</a:t>
            </a:r>
            <a:r>
              <a:rPr lang="en-US" sz="2800" dirty="0" err="1" smtClean="0">
                <a:solidFill>
                  <a:schemeClr val="bg1"/>
                </a:solidFill>
              </a:rPr>
              <a:t>kualifikasi</a:t>
            </a:r>
            <a:r>
              <a:rPr lang="en-US" sz="2800" dirty="0" smtClean="0">
                <a:solidFill>
                  <a:schemeClr val="bg1"/>
                </a:solidFill>
              </a:rPr>
              <a:t>) </a:t>
            </a:r>
            <a:r>
              <a:rPr lang="en-US" sz="2800" dirty="0" err="1" smtClean="0">
                <a:solidFill>
                  <a:schemeClr val="bg1"/>
                </a:solidFill>
              </a:rPr>
              <a:t>tenaga</a:t>
            </a:r>
            <a:r>
              <a:rPr lang="en-US" sz="2800" dirty="0" smtClean="0">
                <a:solidFill>
                  <a:schemeClr val="bg1"/>
                </a:solidFill>
              </a:rPr>
              <a:t> </a:t>
            </a:r>
            <a:r>
              <a:rPr lang="en-US" sz="2800" dirty="0" err="1" smtClean="0">
                <a:solidFill>
                  <a:schemeClr val="bg1"/>
                </a:solidFill>
              </a:rPr>
              <a:t>kerja</a:t>
            </a:r>
            <a:r>
              <a:rPr lang="en-US" sz="2800" dirty="0" smtClean="0">
                <a:solidFill>
                  <a:schemeClr val="bg1"/>
                </a:solidFill>
              </a:rPr>
              <a:t> :</a:t>
            </a:r>
          </a:p>
          <a:p>
            <a:pPr marL="544513" indent="-369888" eaLnBrk="1" hangingPunct="1">
              <a:lnSpc>
                <a:spcPct val="80000"/>
              </a:lnSpc>
              <a:buFont typeface="Wingdings" pitchFamily="2" charset="2"/>
              <a:buNone/>
              <a:tabLst>
                <a:tab pos="7075488" algn="l"/>
              </a:tabLst>
              <a:defRPr/>
            </a:pPr>
            <a:r>
              <a:rPr lang="en-US" sz="2800" dirty="0" smtClean="0">
                <a:solidFill>
                  <a:srgbClr val="FFFF00"/>
                </a:solidFill>
              </a:rPr>
              <a:t>	</a:t>
            </a:r>
          </a:p>
          <a:p>
            <a:pPr marL="544513" indent="-369888" eaLnBrk="1" hangingPunct="1">
              <a:lnSpc>
                <a:spcPct val="80000"/>
              </a:lnSpc>
              <a:buFont typeface="Wingdings" pitchFamily="2" charset="2"/>
              <a:buNone/>
              <a:tabLst>
                <a:tab pos="7075488" algn="l"/>
              </a:tabLst>
              <a:defRPr/>
            </a:pPr>
            <a:r>
              <a:rPr lang="en-US" sz="2800" dirty="0" smtClean="0">
                <a:solidFill>
                  <a:srgbClr val="FFFF00"/>
                </a:solidFill>
              </a:rPr>
              <a:t>	a. Batas minimum/</a:t>
            </a:r>
            <a:r>
              <a:rPr lang="en-US" sz="2800" dirty="0" err="1" smtClean="0">
                <a:solidFill>
                  <a:srgbClr val="FFFF00"/>
                </a:solidFill>
              </a:rPr>
              <a:t>maksimum</a:t>
            </a:r>
            <a:r>
              <a:rPr lang="en-US" sz="2800" dirty="0" smtClean="0">
                <a:solidFill>
                  <a:srgbClr val="FFFF00"/>
                </a:solidFill>
              </a:rPr>
              <a:t> </a:t>
            </a:r>
            <a:r>
              <a:rPr lang="en-US" sz="2800" dirty="0" err="1" smtClean="0">
                <a:solidFill>
                  <a:srgbClr val="FFFF00"/>
                </a:solidFill>
              </a:rPr>
              <a:t>usia</a:t>
            </a:r>
            <a:endParaRPr lang="en-US" sz="2800" dirty="0" smtClean="0">
              <a:solidFill>
                <a:srgbClr val="FFFF00"/>
              </a:solidFill>
            </a:endParaRPr>
          </a:p>
          <a:p>
            <a:pPr marL="544513" indent="-369888" eaLnBrk="1" hangingPunct="1">
              <a:lnSpc>
                <a:spcPct val="80000"/>
              </a:lnSpc>
              <a:buFont typeface="Wingdings" pitchFamily="2" charset="2"/>
              <a:buNone/>
              <a:tabLst>
                <a:tab pos="7075488" algn="l"/>
              </a:tabLst>
              <a:defRPr/>
            </a:pPr>
            <a:r>
              <a:rPr lang="en-US" sz="2800" dirty="0" smtClean="0">
                <a:solidFill>
                  <a:srgbClr val="FFFF00"/>
                </a:solidFill>
              </a:rPr>
              <a:t>	b. </a:t>
            </a:r>
            <a:r>
              <a:rPr lang="en-US" sz="2800" dirty="0" err="1" smtClean="0">
                <a:solidFill>
                  <a:srgbClr val="FFFF00"/>
                </a:solidFill>
              </a:rPr>
              <a:t>Pendidikan</a:t>
            </a:r>
            <a:r>
              <a:rPr lang="en-US" sz="2800" dirty="0" smtClean="0">
                <a:solidFill>
                  <a:srgbClr val="FFFF00"/>
                </a:solidFill>
              </a:rPr>
              <a:t> minimal yang </a:t>
            </a:r>
            <a:r>
              <a:rPr lang="en-US" sz="2800" dirty="0" err="1" smtClean="0">
                <a:solidFill>
                  <a:srgbClr val="FFFF00"/>
                </a:solidFill>
              </a:rPr>
              <a:t>disyaratkan</a:t>
            </a:r>
            <a:r>
              <a:rPr lang="en-US" sz="2800" dirty="0" smtClean="0">
                <a:solidFill>
                  <a:srgbClr val="FFFF00"/>
                </a:solidFill>
              </a:rPr>
              <a:t>  </a:t>
            </a:r>
          </a:p>
          <a:p>
            <a:pPr marL="544513" indent="-369888" eaLnBrk="1" hangingPunct="1">
              <a:lnSpc>
                <a:spcPct val="80000"/>
              </a:lnSpc>
              <a:buFont typeface="Wingdings" pitchFamily="2" charset="2"/>
              <a:buNone/>
              <a:tabLst>
                <a:tab pos="7075488" algn="l"/>
              </a:tabLst>
              <a:defRPr/>
            </a:pPr>
            <a:r>
              <a:rPr lang="en-US" sz="2800" dirty="0" smtClean="0">
                <a:solidFill>
                  <a:srgbClr val="FFFF00"/>
                </a:solidFill>
              </a:rPr>
              <a:t>	c. </a:t>
            </a:r>
            <a:r>
              <a:rPr lang="en-US" sz="2800" dirty="0" err="1" smtClean="0">
                <a:solidFill>
                  <a:srgbClr val="FFFF00"/>
                </a:solidFill>
              </a:rPr>
              <a:t>Pengalaman</a:t>
            </a:r>
            <a:r>
              <a:rPr lang="en-US" sz="2800" dirty="0" smtClean="0">
                <a:solidFill>
                  <a:srgbClr val="FFFF00"/>
                </a:solidFill>
              </a:rPr>
              <a:t> </a:t>
            </a:r>
            <a:r>
              <a:rPr lang="en-US" sz="2800" dirty="0" err="1" smtClean="0">
                <a:solidFill>
                  <a:srgbClr val="FFFF00"/>
                </a:solidFill>
              </a:rPr>
              <a:t>kerja</a:t>
            </a:r>
            <a:endParaRPr lang="en-US" sz="2800" dirty="0" smtClean="0">
              <a:solidFill>
                <a:srgbClr val="FFFF00"/>
              </a:solidFill>
            </a:endParaRPr>
          </a:p>
          <a:p>
            <a:pPr marL="544513" indent="-369888" eaLnBrk="1" hangingPunct="1">
              <a:lnSpc>
                <a:spcPct val="80000"/>
              </a:lnSpc>
              <a:buFont typeface="Wingdings" pitchFamily="2" charset="2"/>
              <a:buNone/>
              <a:tabLst>
                <a:tab pos="7075488" algn="l"/>
              </a:tabLst>
              <a:defRPr/>
            </a:pPr>
            <a:r>
              <a:rPr lang="en-US" sz="2800" dirty="0" smtClean="0">
                <a:solidFill>
                  <a:srgbClr val="FFFF00"/>
                </a:solidFill>
              </a:rPr>
              <a:t>	d. </a:t>
            </a:r>
            <a:r>
              <a:rPr lang="en-US" sz="2800" dirty="0" err="1" smtClean="0">
                <a:solidFill>
                  <a:srgbClr val="FFFF00"/>
                </a:solidFill>
              </a:rPr>
              <a:t>Bidang</a:t>
            </a:r>
            <a:r>
              <a:rPr lang="en-US" sz="2800" dirty="0" smtClean="0">
                <a:solidFill>
                  <a:srgbClr val="FFFF00"/>
                </a:solidFill>
              </a:rPr>
              <a:t> </a:t>
            </a:r>
            <a:r>
              <a:rPr lang="en-US" sz="2800" dirty="0" err="1" smtClean="0">
                <a:solidFill>
                  <a:srgbClr val="FFFF00"/>
                </a:solidFill>
              </a:rPr>
              <a:t>keahlian</a:t>
            </a:r>
            <a:r>
              <a:rPr lang="en-US" sz="2800" dirty="0" smtClean="0">
                <a:solidFill>
                  <a:srgbClr val="FFFF00"/>
                </a:solidFill>
              </a:rPr>
              <a:t> yang </a:t>
            </a:r>
            <a:r>
              <a:rPr lang="en-US" sz="2800" dirty="0" err="1" smtClean="0">
                <a:solidFill>
                  <a:srgbClr val="FFFF00"/>
                </a:solidFill>
              </a:rPr>
              <a:t>diwakili</a:t>
            </a:r>
            <a:endParaRPr lang="en-US" sz="2800" dirty="0" smtClean="0">
              <a:solidFill>
                <a:srgbClr val="FFFF00"/>
              </a:solidFill>
            </a:endParaRPr>
          </a:p>
          <a:p>
            <a:pPr marL="544513" indent="-369888" eaLnBrk="1" hangingPunct="1">
              <a:lnSpc>
                <a:spcPct val="80000"/>
              </a:lnSpc>
              <a:buFont typeface="Wingdings" pitchFamily="2" charset="2"/>
              <a:buNone/>
              <a:tabLst>
                <a:tab pos="7075488" algn="l"/>
              </a:tabLst>
              <a:defRPr/>
            </a:pPr>
            <a:r>
              <a:rPr lang="en-US" sz="2800" dirty="0" smtClean="0"/>
              <a:t>	</a:t>
            </a:r>
            <a:r>
              <a:rPr lang="en-US" sz="2800" dirty="0" smtClean="0">
                <a:solidFill>
                  <a:srgbClr val="FFFF00"/>
                </a:solidFill>
              </a:rPr>
              <a:t>e. </a:t>
            </a:r>
            <a:r>
              <a:rPr lang="en-US" sz="2800" dirty="0" err="1" smtClean="0">
                <a:solidFill>
                  <a:srgbClr val="FFFF00"/>
                </a:solidFill>
              </a:rPr>
              <a:t>Ketrampilan</a:t>
            </a:r>
            <a:r>
              <a:rPr lang="en-US" sz="2800" dirty="0" smtClean="0">
                <a:solidFill>
                  <a:srgbClr val="FFFF00"/>
                </a:solidFill>
              </a:rPr>
              <a:t> yang </a:t>
            </a:r>
            <a:r>
              <a:rPr lang="en-US" sz="2800" dirty="0" err="1" smtClean="0">
                <a:solidFill>
                  <a:srgbClr val="FFFF00"/>
                </a:solidFill>
              </a:rPr>
              <a:t>dimiliki</a:t>
            </a:r>
            <a:endParaRPr lang="en-US" sz="2800" dirty="0" smtClean="0">
              <a:solidFill>
                <a:srgbClr val="FFFF00"/>
              </a:solidFill>
            </a:endParaRPr>
          </a:p>
          <a:p>
            <a:pPr marL="544513" indent="-369888" eaLnBrk="1" hangingPunct="1">
              <a:lnSpc>
                <a:spcPct val="80000"/>
              </a:lnSpc>
              <a:buFont typeface="Wingdings" pitchFamily="2" charset="2"/>
              <a:buNone/>
              <a:tabLst>
                <a:tab pos="7075488" algn="l"/>
              </a:tabLst>
              <a:defRPr/>
            </a:pPr>
            <a:r>
              <a:rPr lang="en-US" sz="2800" dirty="0" smtClean="0">
                <a:solidFill>
                  <a:srgbClr val="FFFF00"/>
                </a:solidFill>
              </a:rPr>
              <a:t>   	f. </a:t>
            </a:r>
            <a:r>
              <a:rPr lang="en-US" sz="2800" dirty="0" err="1" smtClean="0">
                <a:solidFill>
                  <a:srgbClr val="FFFF00"/>
                </a:solidFill>
              </a:rPr>
              <a:t>Pengetahuan</a:t>
            </a:r>
            <a:r>
              <a:rPr lang="en-US" sz="2800" dirty="0" smtClean="0">
                <a:solidFill>
                  <a:srgbClr val="FFFF00"/>
                </a:solidFill>
              </a:rPr>
              <a:t> </a:t>
            </a:r>
            <a:r>
              <a:rPr lang="en-US" sz="2800" dirty="0" err="1" smtClean="0">
                <a:solidFill>
                  <a:srgbClr val="FFFF00"/>
                </a:solidFill>
              </a:rPr>
              <a:t>lainnya</a:t>
            </a:r>
            <a:endParaRPr lang="en-US" sz="2800" dirty="0" smtClean="0">
              <a:solidFill>
                <a:srgbClr val="FFFF00"/>
              </a:solidFill>
            </a:endParaRPr>
          </a:p>
        </p:txBody>
      </p:sp>
    </p:spTree>
    <p:extLst>
      <p:ext uri="{BB962C8B-B14F-4D97-AF65-F5344CB8AC3E}">
        <p14:creationId xmlns:p14="http://schemas.microsoft.com/office/powerpoint/2010/main" val="2313360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smtClean="0">
                <a:solidFill>
                  <a:srgbClr val="000099"/>
                </a:solidFill>
              </a:rPr>
              <a:t>a. Kuesioner</a:t>
            </a:r>
            <a:endParaRPr lang="en-GB" smtClean="0">
              <a:solidFill>
                <a:srgbClr val="000099"/>
              </a:solidFill>
            </a:endParaRPr>
          </a:p>
        </p:txBody>
      </p:sp>
      <p:sp>
        <p:nvSpPr>
          <p:cNvPr id="222211"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600" smtClean="0">
                <a:latin typeface="Verdana" pitchFamily="34" charset="0"/>
              </a:rPr>
              <a:t>Kuesioner yaitu daftar pertanyaan yang </a:t>
            </a:r>
          </a:p>
          <a:p>
            <a:pPr eaLnBrk="1" hangingPunct="1">
              <a:lnSpc>
                <a:spcPct val="80000"/>
              </a:lnSpc>
              <a:buFont typeface="Wingdings" pitchFamily="2" charset="2"/>
              <a:buNone/>
            </a:pPr>
            <a:r>
              <a:rPr lang="en-US" sz="2600" smtClean="0">
                <a:latin typeface="Verdana" pitchFamily="34" charset="0"/>
              </a:rPr>
              <a:t>disusun secara sistematis mengenai </a:t>
            </a:r>
          </a:p>
          <a:p>
            <a:pPr eaLnBrk="1" hangingPunct="1">
              <a:lnSpc>
                <a:spcPct val="80000"/>
              </a:lnSpc>
              <a:buFont typeface="Wingdings" pitchFamily="2" charset="2"/>
              <a:buNone/>
            </a:pPr>
            <a:r>
              <a:rPr lang="en-US" sz="2600" smtClean="0">
                <a:latin typeface="Verdana" pitchFamily="34" charset="0"/>
              </a:rPr>
              <a:t>informasi yang dibutuhkan tentang jenis </a:t>
            </a:r>
          </a:p>
          <a:p>
            <a:pPr eaLnBrk="1" hangingPunct="1">
              <a:lnSpc>
                <a:spcPct val="80000"/>
              </a:lnSpc>
              <a:buFont typeface="Wingdings" pitchFamily="2" charset="2"/>
              <a:buNone/>
            </a:pPr>
            <a:r>
              <a:rPr lang="en-US" sz="2600" smtClean="0">
                <a:latin typeface="Verdana" pitchFamily="34" charset="0"/>
              </a:rPr>
              <a:t>tugas, rincian tugas, tanggung jawab, </a:t>
            </a:r>
          </a:p>
          <a:p>
            <a:pPr eaLnBrk="1" hangingPunct="1">
              <a:lnSpc>
                <a:spcPct val="80000"/>
              </a:lnSpc>
              <a:buFont typeface="Wingdings" pitchFamily="2" charset="2"/>
              <a:buNone/>
            </a:pPr>
            <a:r>
              <a:rPr lang="en-US" sz="2600" smtClean="0">
                <a:latin typeface="Verdana" pitchFamily="34" charset="0"/>
              </a:rPr>
              <a:t>karakteristik petugas yang dibutuhkan </a:t>
            </a:r>
          </a:p>
          <a:p>
            <a:pPr eaLnBrk="1" hangingPunct="1">
              <a:lnSpc>
                <a:spcPct val="80000"/>
              </a:lnSpc>
              <a:buFont typeface="Wingdings" pitchFamily="2" charset="2"/>
              <a:buNone/>
            </a:pPr>
            <a:r>
              <a:rPr lang="en-US" sz="2600" smtClean="0">
                <a:latin typeface="Verdana" pitchFamily="34" charset="0"/>
              </a:rPr>
              <a:t>untuk melakukannya, kondisi kerja, </a:t>
            </a:r>
          </a:p>
          <a:p>
            <a:pPr eaLnBrk="1" hangingPunct="1">
              <a:lnSpc>
                <a:spcPct val="80000"/>
              </a:lnSpc>
              <a:buFont typeface="Wingdings" pitchFamily="2" charset="2"/>
              <a:buNone/>
            </a:pPr>
            <a:r>
              <a:rPr lang="en-US" sz="2600" smtClean="0">
                <a:latin typeface="Verdana" pitchFamily="34" charset="0"/>
              </a:rPr>
              <a:t>standar kerja dll. Teknik ini merupakan </a:t>
            </a:r>
          </a:p>
          <a:p>
            <a:pPr eaLnBrk="1" hangingPunct="1">
              <a:lnSpc>
                <a:spcPct val="80000"/>
              </a:lnSpc>
              <a:buFont typeface="Wingdings" pitchFamily="2" charset="2"/>
              <a:buNone/>
            </a:pPr>
            <a:r>
              <a:rPr lang="en-US" sz="2600" smtClean="0">
                <a:latin typeface="Verdana" pitchFamily="34" charset="0"/>
              </a:rPr>
              <a:t>cara luas dilakukan karena lebih murah, </a:t>
            </a:r>
          </a:p>
          <a:p>
            <a:pPr eaLnBrk="1" hangingPunct="1">
              <a:lnSpc>
                <a:spcPct val="80000"/>
              </a:lnSpc>
              <a:buFont typeface="Wingdings" pitchFamily="2" charset="2"/>
              <a:buNone/>
            </a:pPr>
            <a:r>
              <a:rPr lang="en-US" sz="2600" smtClean="0">
                <a:latin typeface="Verdana" pitchFamily="34" charset="0"/>
              </a:rPr>
              <a:t>cepat karena dapat mengumpulkan </a:t>
            </a:r>
          </a:p>
          <a:p>
            <a:pPr eaLnBrk="1" hangingPunct="1">
              <a:lnSpc>
                <a:spcPct val="80000"/>
              </a:lnSpc>
              <a:buFont typeface="Wingdings" pitchFamily="2" charset="2"/>
              <a:buNone/>
            </a:pPr>
            <a:r>
              <a:rPr lang="en-US" sz="2600" smtClean="0">
                <a:latin typeface="Verdana" pitchFamily="34" charset="0"/>
              </a:rPr>
              <a:t>informasi beberapa jabatan sekaligus.</a:t>
            </a:r>
            <a:endParaRPr lang="en-GB" sz="2600" smtClean="0">
              <a:latin typeface="Verdana" pitchFamily="34" charset="0"/>
            </a:endParaRPr>
          </a:p>
        </p:txBody>
      </p:sp>
    </p:spTree>
    <p:extLst>
      <p:ext uri="{BB962C8B-B14F-4D97-AF65-F5344CB8AC3E}">
        <p14:creationId xmlns:p14="http://schemas.microsoft.com/office/powerpoint/2010/main" val="169151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9000"/>
          </a:stretch>
        </a:blipFill>
        <a:effectLst/>
      </p:bgPr>
    </p:bg>
    <p:spTree>
      <p:nvGrpSpPr>
        <p:cNvPr id="1" name=""/>
        <p:cNvGrpSpPr/>
        <p:nvPr/>
      </p:nvGrpSpPr>
      <p:grpSpPr>
        <a:xfrm>
          <a:off x="0" y="0"/>
          <a:ext cx="0" cy="0"/>
          <a:chOff x="0" y="0"/>
          <a:chExt cx="0" cy="0"/>
        </a:xfrm>
      </p:grpSpPr>
      <p:sp>
        <p:nvSpPr>
          <p:cNvPr id="240642" name="Title 3"/>
          <p:cNvSpPr>
            <a:spLocks noGrp="1"/>
          </p:cNvSpPr>
          <p:nvPr>
            <p:ph type="ctrTitle"/>
          </p:nvPr>
        </p:nvSpPr>
        <p:spPr/>
        <p:txBody>
          <a:bodyPr/>
          <a:lstStyle/>
          <a:p>
            <a:pPr eaLnBrk="1" hangingPunct="1"/>
            <a:r>
              <a:rPr lang="id-ID" sz="4800" smtClean="0">
                <a:solidFill>
                  <a:schemeClr val="bg1"/>
                </a:solidFill>
                <a:latin typeface="Broadway" pitchFamily="82" charset="0"/>
              </a:rPr>
              <a:t>METODE SELEKSI TENAGA KERJA</a:t>
            </a:r>
          </a:p>
        </p:txBody>
      </p:sp>
    </p:spTree>
    <p:extLst>
      <p:ext uri="{BB962C8B-B14F-4D97-AF65-F5344CB8AC3E}">
        <p14:creationId xmlns:p14="http://schemas.microsoft.com/office/powerpoint/2010/main" val="2940187362"/>
      </p:ext>
    </p:extLst>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1666"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id-ID" sz="2000" smtClean="0"/>
              <a:t>Menurut Towers dalam Irianto (2001:45) terdapat empat fungsi utama dari dalam tahapan seleksi, yakni:</a:t>
            </a:r>
          </a:p>
          <a:p>
            <a:pPr algn="just" eaLnBrk="1" hangingPunct="1">
              <a:buFont typeface="Arial" charset="0"/>
              <a:buNone/>
            </a:pPr>
            <a:r>
              <a:rPr lang="id-ID" sz="2000" smtClean="0"/>
              <a:t>	</a:t>
            </a:r>
            <a:r>
              <a:rPr lang="id-ID" sz="2000" b="1" smtClean="0"/>
              <a:t>a. Pengumpulan Informasi</a:t>
            </a:r>
          </a:p>
          <a:p>
            <a:pPr lvl="1" algn="just" eaLnBrk="1" hangingPunct="1">
              <a:buFont typeface="Arial" charset="0"/>
              <a:buNone/>
            </a:pPr>
            <a:r>
              <a:rPr lang="id-ID" sz="2000" smtClean="0"/>
              <a:t>	Meliputi pelaksanaan fungsi untuk mengumpulkan informasi tentang organisasi pekerjaan, jalur karier dan kondisi pekerjaan. Disamping itu juga tentang para calon yang meliputi pengalaman mereka, kualifikasi dan karakteristik personal.</a:t>
            </a:r>
          </a:p>
          <a:p>
            <a:pPr algn="just" eaLnBrk="1" hangingPunct="1">
              <a:buFont typeface="Arial" charset="0"/>
              <a:buNone/>
            </a:pPr>
            <a:r>
              <a:rPr lang="id-ID" sz="2000" smtClean="0"/>
              <a:t>	</a:t>
            </a:r>
            <a:r>
              <a:rPr lang="id-ID" sz="2000" b="1" smtClean="0"/>
              <a:t>b. Prediksi</a:t>
            </a:r>
          </a:p>
          <a:p>
            <a:pPr lvl="1" algn="just" eaLnBrk="1" hangingPunct="1">
              <a:buFont typeface="Arial" charset="0"/>
              <a:buNone/>
            </a:pPr>
            <a:r>
              <a:rPr lang="id-ID" sz="2000" smtClean="0"/>
              <a:t>	Penggunaan informasi masa lalu dan kini tentang karakteristik calon sebagai basis untuk membuat prediksi tentang proyeksi perilakunya di masa mendatang.</a:t>
            </a:r>
          </a:p>
          <a:p>
            <a:pPr algn="just" eaLnBrk="1" hangingPunct="1">
              <a:buFont typeface="Arial" charset="0"/>
              <a:buNone/>
            </a:pPr>
            <a:r>
              <a:rPr lang="id-ID" sz="2000" smtClean="0"/>
              <a:t>	</a:t>
            </a:r>
            <a:r>
              <a:rPr lang="id-ID" sz="2000" b="1" smtClean="0"/>
              <a:t>c. Pembuat Keputusan</a:t>
            </a:r>
          </a:p>
          <a:p>
            <a:pPr lvl="1" algn="just" eaLnBrk="1" hangingPunct="1">
              <a:buFont typeface="Arial" charset="0"/>
              <a:buNone/>
            </a:pPr>
            <a:r>
              <a:rPr lang="id-ID" sz="2000" smtClean="0"/>
              <a:t>	Penggunaan Prediksi tentang proyeksi perilaku calon di masa mendatang sebagai basis untuk membuat keputusan tentang penerimaan atau terhadap calon.</a:t>
            </a:r>
          </a:p>
          <a:p>
            <a:pPr algn="just" eaLnBrk="1" hangingPunct="1">
              <a:buFont typeface="Arial" charset="0"/>
              <a:buNone/>
            </a:pPr>
            <a:r>
              <a:rPr lang="id-ID" sz="2000" smtClean="0"/>
              <a:t>	</a:t>
            </a:r>
            <a:r>
              <a:rPr lang="id-ID" sz="2000" b="1" smtClean="0"/>
              <a:t>d. Pasokan Informasi</a:t>
            </a:r>
          </a:p>
          <a:p>
            <a:pPr lvl="1" algn="just" eaLnBrk="1" hangingPunct="1">
              <a:buFont typeface="Arial" charset="0"/>
              <a:buNone/>
            </a:pPr>
            <a:r>
              <a:rPr lang="id-ID" sz="2000" smtClean="0"/>
              <a:t>	Memberi informasi tentang organisasi, pekerjaan, kondisi organisasi kepada calon serat di sisi lainnya memberi informasi tentang hasil proses seleksi kepada seluruh pihak yang terlibat, misalnya para manajer lini, spesialis SDM dan sebagainya.</a:t>
            </a:r>
          </a:p>
          <a:p>
            <a:pPr algn="just" eaLnBrk="1" hangingPunct="1">
              <a:buFont typeface="Arial" charset="0"/>
              <a:buNone/>
            </a:pPr>
            <a:r>
              <a:rPr lang="id-ID" sz="2000" smtClean="0"/>
              <a:t>`</a:t>
            </a:r>
          </a:p>
        </p:txBody>
      </p:sp>
    </p:spTree>
    <p:extLst>
      <p:ext uri="{BB962C8B-B14F-4D97-AF65-F5344CB8AC3E}">
        <p14:creationId xmlns:p14="http://schemas.microsoft.com/office/powerpoint/2010/main" val="559071161"/>
      </p:ext>
    </p:extLst>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fontScale="85000" lnSpcReduction="10000"/>
          </a:bodyPr>
          <a:lstStyle/>
          <a:p>
            <a:pPr algn="just" eaLnBrk="1" fontAlgn="auto" hangingPunct="1">
              <a:spcAft>
                <a:spcPts val="0"/>
              </a:spcAft>
              <a:buFont typeface="Arial" pitchFamily="34" charset="0"/>
              <a:buNone/>
              <a:defRPr/>
            </a:pPr>
            <a:r>
              <a:rPr lang="id-ID" dirty="0" smtClean="0"/>
              <a:t>Langkah-langkah dalam proses seleksi karyawan menurut Mangkuprawira (2001:208) adalah :</a:t>
            </a:r>
          </a:p>
          <a:p>
            <a:pPr algn="just" eaLnBrk="1" fontAlgn="auto" hangingPunct="1">
              <a:spcAft>
                <a:spcPts val="0"/>
              </a:spcAft>
              <a:buFont typeface="Arial" pitchFamily="34" charset="0"/>
              <a:buNone/>
              <a:defRPr/>
            </a:pPr>
            <a:r>
              <a:rPr lang="id-ID" dirty="0" smtClean="0"/>
              <a:t>	</a:t>
            </a:r>
            <a:r>
              <a:rPr lang="id-ID" b="1" dirty="0" smtClean="0"/>
              <a:t>1.Pemeriksaan awal</a:t>
            </a:r>
          </a:p>
          <a:p>
            <a:pPr lvl="1" algn="just" eaLnBrk="1" fontAlgn="auto" hangingPunct="1">
              <a:spcAft>
                <a:spcPts val="0"/>
              </a:spcAft>
              <a:buFont typeface="Arial" pitchFamily="34" charset="0"/>
              <a:buNone/>
              <a:defRPr/>
            </a:pPr>
            <a:r>
              <a:rPr lang="id-ID" dirty="0" smtClean="0"/>
              <a:t>	Dimaksudkan untuk meminimalkan waktu yang digunakan departemen SDM selama proses penyeleksian dengan melepaskan para pelamar yang tidak memenuhi syarat yang sudah ditentukan perusahaan.</a:t>
            </a:r>
          </a:p>
          <a:p>
            <a:pPr algn="just" eaLnBrk="1" fontAlgn="auto" hangingPunct="1">
              <a:spcAft>
                <a:spcPts val="0"/>
              </a:spcAft>
              <a:buFont typeface="Arial" pitchFamily="34" charset="0"/>
              <a:buNone/>
              <a:defRPr/>
            </a:pPr>
            <a:r>
              <a:rPr lang="id-ID" dirty="0" smtClean="0"/>
              <a:t>	</a:t>
            </a:r>
            <a:r>
              <a:rPr lang="id-ID" b="1" dirty="0" smtClean="0"/>
              <a:t>2. Pengisian Formulir</a:t>
            </a:r>
          </a:p>
          <a:p>
            <a:pPr lvl="1" algn="just" eaLnBrk="1" fontAlgn="auto" hangingPunct="1">
              <a:spcAft>
                <a:spcPts val="0"/>
              </a:spcAft>
              <a:buFont typeface="Arial" pitchFamily="34" charset="0"/>
              <a:buNone/>
              <a:defRPr/>
            </a:pPr>
            <a:r>
              <a:rPr lang="id-ID" dirty="0" smtClean="0"/>
              <a:t>	Pengisian formulir lamaran adalah proses pencatatan tentang lamaran kerja para individu pelamar. Formulir lamaran ini dapat menyediakan informasi yang berhubungan dengan individu untuk digunakan dalam penawaran pekerjaan.</a:t>
            </a:r>
          </a:p>
          <a:p>
            <a:pPr algn="just" eaLnBrk="1" fontAlgn="auto" hangingPunct="1">
              <a:spcAft>
                <a:spcPts val="0"/>
              </a:spcAft>
              <a:buFont typeface="Arial" pitchFamily="34" charset="0"/>
              <a:buNone/>
              <a:defRPr/>
            </a:pPr>
            <a:r>
              <a:rPr lang="id-ID" dirty="0" smtClean="0"/>
              <a:t>	</a:t>
            </a:r>
            <a:r>
              <a:rPr lang="id-ID" b="1" dirty="0" smtClean="0"/>
              <a:t>3</a:t>
            </a:r>
            <a:r>
              <a:rPr lang="id-ID" b="1" dirty="0"/>
              <a:t>. Penggunaan Formulir</a:t>
            </a:r>
            <a:endParaRPr lang="id-ID" b="1" dirty="0" smtClean="0"/>
          </a:p>
          <a:p>
            <a:pPr lvl="1" algn="just" eaLnBrk="1" fontAlgn="auto" hangingPunct="1">
              <a:spcAft>
                <a:spcPts val="0"/>
              </a:spcAft>
              <a:buFont typeface="Arial" pitchFamily="34" charset="0"/>
              <a:buNone/>
              <a:defRPr/>
            </a:pPr>
            <a:r>
              <a:rPr lang="id-ID" dirty="0" smtClean="0"/>
              <a:t>	Formulir lamaran adalah catatan permanen dari kualifikasi pelamar untuk suatu pekerjaan. Disamping itu, untuk penyediaan informasi yang diperlukan untuk suatu proses penyelesaian, surat lamaran juga diserahkan kepada dinas penempatan tenaga </a:t>
            </a:r>
            <a:r>
              <a:rPr lang="id-ID" dirty="0"/>
              <a:t>kerja sebagai laporan.</a:t>
            </a:r>
            <a:endParaRPr lang="id-ID" dirty="0" smtClean="0"/>
          </a:p>
          <a:p>
            <a:pPr algn="just" eaLnBrk="1" fontAlgn="auto" hangingPunct="1">
              <a:spcAft>
                <a:spcPts val="0"/>
              </a:spcAft>
              <a:buFont typeface="Arial" pitchFamily="34" charset="0"/>
              <a:buNone/>
              <a:defRPr/>
            </a:pPr>
            <a:endParaRPr lang="id-ID" dirty="0"/>
          </a:p>
        </p:txBody>
      </p:sp>
    </p:spTree>
    <p:extLst>
      <p:ext uri="{BB962C8B-B14F-4D97-AF65-F5344CB8AC3E}">
        <p14:creationId xmlns:p14="http://schemas.microsoft.com/office/powerpoint/2010/main" val="291519953"/>
      </p:ext>
    </p:extLst>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fontScale="85000" lnSpcReduction="20000"/>
          </a:bodyPr>
          <a:lstStyle/>
          <a:p>
            <a:pPr marL="514350" indent="-514350" algn="just" eaLnBrk="1" fontAlgn="auto" hangingPunct="1">
              <a:spcAft>
                <a:spcPts val="0"/>
              </a:spcAft>
              <a:buFont typeface="+mj-lt"/>
              <a:buAutoNum type="arabicPeriod" startAt="4"/>
              <a:defRPr/>
            </a:pPr>
            <a:r>
              <a:rPr lang="id-ID" dirty="0" smtClean="0"/>
              <a:t>Pengujian </a:t>
            </a:r>
            <a:r>
              <a:rPr lang="id-ID" dirty="0"/>
              <a:t>(Testing</a:t>
            </a:r>
            <a:r>
              <a:rPr lang="id-ID" dirty="0" smtClean="0"/>
              <a:t>)</a:t>
            </a:r>
          </a:p>
          <a:p>
            <a:pPr marL="514350" indent="-514350" algn="just" eaLnBrk="1" fontAlgn="auto" hangingPunct="1">
              <a:spcAft>
                <a:spcPts val="0"/>
              </a:spcAft>
              <a:buFont typeface="Arial" pitchFamily="34" charset="0"/>
              <a:buNone/>
              <a:defRPr/>
            </a:pPr>
            <a:r>
              <a:rPr lang="id-ID" dirty="0"/>
              <a:t>	</a:t>
            </a:r>
            <a:r>
              <a:rPr lang="id-ID" dirty="0" smtClean="0"/>
              <a:t>Adapun </a:t>
            </a:r>
            <a:r>
              <a:rPr lang="id-ID" dirty="0"/>
              <a:t>beberapa tes dalam proses penyeleksian, diantaranya sebagai berikut:</a:t>
            </a:r>
            <a:endParaRPr lang="id-ID" dirty="0" smtClean="0"/>
          </a:p>
          <a:p>
            <a:pPr algn="just" eaLnBrk="1" fontAlgn="auto" hangingPunct="1">
              <a:spcAft>
                <a:spcPts val="0"/>
              </a:spcAft>
              <a:buFont typeface="Arial" pitchFamily="34" charset="0"/>
              <a:buNone/>
              <a:defRPr/>
            </a:pPr>
            <a:r>
              <a:rPr lang="id-ID" dirty="0" smtClean="0"/>
              <a:t>		a</a:t>
            </a:r>
            <a:r>
              <a:rPr lang="id-ID" dirty="0"/>
              <a:t>) Tes Kepribadian dan Minat</a:t>
            </a:r>
            <a:endParaRPr lang="id-ID" dirty="0" smtClean="0"/>
          </a:p>
          <a:p>
            <a:pPr lvl="1" algn="just" eaLnBrk="1" fontAlgn="auto" hangingPunct="1">
              <a:spcAft>
                <a:spcPts val="0"/>
              </a:spcAft>
              <a:buFont typeface="Arial" pitchFamily="34" charset="0"/>
              <a:buNone/>
              <a:defRPr/>
            </a:pPr>
            <a:r>
              <a:rPr lang="id-ID" dirty="0" smtClean="0"/>
              <a:t>	Tes </a:t>
            </a:r>
            <a:r>
              <a:rPr lang="id-ID" dirty="0"/>
              <a:t>kepribadian mengukur beberapa hal, seperti kecenderungan emosi </a:t>
            </a:r>
            <a:r>
              <a:rPr lang="id-ID" dirty="0" smtClean="0"/>
              <a:t>	atau </a:t>
            </a:r>
            <a:r>
              <a:rPr lang="id-ID" dirty="0"/>
              <a:t>keterbukaan, kemampuan berinteraksi sosial, kepercayaan dan </a:t>
            </a:r>
            <a:r>
              <a:rPr lang="id-ID" dirty="0" smtClean="0"/>
              <a:t>	kejujuran.</a:t>
            </a:r>
            <a:endParaRPr lang="id-ID" dirty="0"/>
          </a:p>
          <a:p>
            <a:pPr algn="just" eaLnBrk="1" fontAlgn="auto" hangingPunct="1">
              <a:spcAft>
                <a:spcPts val="0"/>
              </a:spcAft>
              <a:buFont typeface="Arial" pitchFamily="34" charset="0"/>
              <a:buNone/>
              <a:defRPr/>
            </a:pPr>
            <a:r>
              <a:rPr lang="id-ID" dirty="0" smtClean="0"/>
              <a:t>		b</a:t>
            </a:r>
            <a:r>
              <a:rPr lang="id-ID" dirty="0"/>
              <a:t>) Tes Bakat dan Prestasi</a:t>
            </a:r>
            <a:endParaRPr lang="id-ID" dirty="0" smtClean="0"/>
          </a:p>
          <a:p>
            <a:pPr lvl="1" algn="just" eaLnBrk="1" fontAlgn="auto" hangingPunct="1">
              <a:spcAft>
                <a:spcPts val="0"/>
              </a:spcAft>
              <a:buFont typeface="Arial" pitchFamily="34" charset="0"/>
              <a:buNone/>
              <a:defRPr/>
            </a:pPr>
            <a:r>
              <a:rPr lang="id-ID" dirty="0" smtClean="0"/>
              <a:t>	Tes </a:t>
            </a:r>
            <a:r>
              <a:rPr lang="id-ID" dirty="0"/>
              <a:t>bakat (</a:t>
            </a:r>
            <a:r>
              <a:rPr lang="id-ID" i="1" dirty="0"/>
              <a:t>aptitude</a:t>
            </a:r>
            <a:r>
              <a:rPr lang="id-ID" dirty="0"/>
              <a:t>) dipakai untuk menilai kapasitas seseorang untuk belajar. Tes prestasi dipakai untuk mengetahui derajat seseorang yang telah </a:t>
            </a:r>
            <a:r>
              <a:rPr lang="id-ID" dirty="0" smtClean="0"/>
              <a:t>belaja</a:t>
            </a:r>
          </a:p>
          <a:p>
            <a:pPr algn="just" eaLnBrk="1" fontAlgn="auto" hangingPunct="1">
              <a:spcAft>
                <a:spcPts val="0"/>
              </a:spcAft>
              <a:buFont typeface="Arial" pitchFamily="34" charset="0"/>
              <a:buNone/>
              <a:defRPr/>
            </a:pPr>
            <a:r>
              <a:rPr lang="id-ID" dirty="0"/>
              <a:t>	</a:t>
            </a:r>
            <a:r>
              <a:rPr lang="id-ID" dirty="0" smtClean="0"/>
              <a:t>	c</a:t>
            </a:r>
            <a:r>
              <a:rPr lang="id-ID" dirty="0"/>
              <a:t>) Tes Pengetahuan</a:t>
            </a:r>
            <a:endParaRPr lang="id-ID" dirty="0" smtClean="0"/>
          </a:p>
          <a:p>
            <a:pPr lvl="1" algn="just" eaLnBrk="1" fontAlgn="auto" hangingPunct="1">
              <a:spcAft>
                <a:spcPts val="0"/>
              </a:spcAft>
              <a:buFont typeface="Arial" pitchFamily="34" charset="0"/>
              <a:buNone/>
              <a:defRPr/>
            </a:pPr>
            <a:r>
              <a:rPr lang="id-ID" dirty="0" smtClean="0"/>
              <a:t>	Tes </a:t>
            </a:r>
            <a:r>
              <a:rPr lang="id-ID" dirty="0"/>
              <a:t>ini digunakan untuk mengetahui tingkat pengetahuan seseorang pelamar dalam bidang pengetahuan atau keahlian </a:t>
            </a:r>
            <a:r>
              <a:rPr lang="id-ID" dirty="0" smtClean="0"/>
              <a:t>tertentu.</a:t>
            </a:r>
            <a:endParaRPr lang="id-ID" dirty="0"/>
          </a:p>
          <a:p>
            <a:pPr algn="just" eaLnBrk="1" fontAlgn="auto" hangingPunct="1">
              <a:spcAft>
                <a:spcPts val="0"/>
              </a:spcAft>
              <a:buFont typeface="Arial" pitchFamily="34" charset="0"/>
              <a:buNone/>
              <a:defRPr/>
            </a:pPr>
            <a:r>
              <a:rPr lang="id-ID" dirty="0" smtClean="0"/>
              <a:t>		d</a:t>
            </a:r>
            <a:r>
              <a:rPr lang="id-ID" dirty="0"/>
              <a:t>)    Tes Kesehatan</a:t>
            </a:r>
            <a:endParaRPr lang="id-ID" dirty="0" smtClean="0"/>
          </a:p>
          <a:p>
            <a:pPr lvl="1" algn="just" eaLnBrk="1" fontAlgn="auto" hangingPunct="1">
              <a:spcAft>
                <a:spcPts val="0"/>
              </a:spcAft>
              <a:buFont typeface="Arial" pitchFamily="34" charset="0"/>
              <a:buNone/>
              <a:defRPr/>
            </a:pPr>
            <a:r>
              <a:rPr lang="id-ID" dirty="0" smtClean="0"/>
              <a:t>	Hampir </a:t>
            </a:r>
            <a:r>
              <a:rPr lang="id-ID" dirty="0"/>
              <a:t>semua perusahaan mensyaratkan kepada pelamar untuk memiliki kesehatan prima agar mereka mampu melakukan pekerjaannya dengan baik.</a:t>
            </a:r>
            <a:endParaRPr lang="id-ID" dirty="0" smtClean="0"/>
          </a:p>
          <a:p>
            <a:pPr algn="just" eaLnBrk="1" fontAlgn="auto" hangingPunct="1">
              <a:spcAft>
                <a:spcPts val="0"/>
              </a:spcAft>
              <a:buFont typeface="Arial" pitchFamily="34" charset="0"/>
              <a:buChar char="•"/>
              <a:defRPr/>
            </a:pPr>
            <a:endParaRPr lang="id-ID" dirty="0"/>
          </a:p>
        </p:txBody>
      </p:sp>
    </p:spTree>
    <p:extLst>
      <p:ext uri="{BB962C8B-B14F-4D97-AF65-F5344CB8AC3E}">
        <p14:creationId xmlns:p14="http://schemas.microsoft.com/office/powerpoint/2010/main" val="3301282253"/>
      </p:ext>
    </p:extLst>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4738" name="Content Placeholder 2"/>
          <p:cNvSpPr>
            <a:spLocks noGrp="1"/>
          </p:cNvSpPr>
          <p:nvPr>
            <p:ph idx="1"/>
          </p:nvPr>
        </p:nvSpPr>
        <p:spPr>
          <a:xfrm>
            <a:off x="0" y="428625"/>
            <a:ext cx="9144000" cy="6429375"/>
          </a:xfrm>
        </p:spPr>
        <p:txBody>
          <a:bodyPr/>
          <a:lstStyle/>
          <a:p>
            <a:pPr algn="just" eaLnBrk="1" hangingPunct="1">
              <a:buFont typeface="Arial" charset="0"/>
              <a:buNone/>
            </a:pPr>
            <a:r>
              <a:rPr lang="id-ID" sz="2800" b="1" smtClean="0"/>
              <a:t>5. Wawancara</a:t>
            </a:r>
          </a:p>
          <a:p>
            <a:pPr algn="just" eaLnBrk="1" hangingPunct="1">
              <a:buFont typeface="Arial" charset="0"/>
              <a:buNone/>
            </a:pPr>
            <a:r>
              <a:rPr lang="id-ID" sz="2800" smtClean="0"/>
              <a:t>	Wawancara merupakan salah satu cara seleksi yang paling sering dan penting untuk dijalankan.</a:t>
            </a:r>
          </a:p>
          <a:p>
            <a:pPr algn="just" eaLnBrk="1" hangingPunct="1">
              <a:buFont typeface="Arial" charset="0"/>
              <a:buNone/>
            </a:pPr>
            <a:endParaRPr lang="id-ID" sz="2800" smtClean="0"/>
          </a:p>
          <a:p>
            <a:pPr lvl="1" algn="just" eaLnBrk="1" hangingPunct="1">
              <a:buFont typeface="Wingdings" pitchFamily="2" charset="2"/>
              <a:buChar char="Ø"/>
            </a:pPr>
            <a:r>
              <a:rPr lang="id-ID" smtClean="0"/>
              <a:t>Dengan cara ini umumnya dapat diketahui mengenai :</a:t>
            </a:r>
          </a:p>
          <a:p>
            <a:pPr lvl="2" algn="just" eaLnBrk="1" hangingPunct="1">
              <a:buFont typeface="Wingdings" pitchFamily="2" charset="2"/>
              <a:buChar char="ü"/>
            </a:pPr>
            <a:r>
              <a:rPr lang="id-ID" sz="2800" smtClean="0"/>
              <a:t> sifat dan kepribadian pelamar</a:t>
            </a:r>
          </a:p>
          <a:p>
            <a:pPr lvl="2" algn="just" eaLnBrk="1" hangingPunct="1">
              <a:buFont typeface="Wingdings" pitchFamily="2" charset="2"/>
              <a:buChar char="ü"/>
            </a:pPr>
            <a:r>
              <a:rPr lang="id-ID" sz="2800" smtClean="0"/>
              <a:t>Penampilan</a:t>
            </a:r>
          </a:p>
          <a:p>
            <a:pPr lvl="2" algn="just" eaLnBrk="1" hangingPunct="1">
              <a:buFont typeface="Wingdings" pitchFamily="2" charset="2"/>
              <a:buChar char="ü"/>
            </a:pPr>
            <a:r>
              <a:rPr lang="id-ID" sz="2800" smtClean="0"/>
              <a:t>kemampuan berkomunikasi</a:t>
            </a:r>
          </a:p>
          <a:p>
            <a:pPr lvl="2" algn="just" eaLnBrk="1" hangingPunct="1">
              <a:buFont typeface="Wingdings" pitchFamily="2" charset="2"/>
              <a:buChar char="ü"/>
            </a:pPr>
            <a:r>
              <a:rPr lang="id-ID" sz="2800" smtClean="0"/>
              <a:t>kemampuan untuk mengambil keputusan secara tepat.</a:t>
            </a:r>
          </a:p>
          <a:p>
            <a:pPr algn="just" eaLnBrk="1" hangingPunct="1">
              <a:buFont typeface="Arial" charset="0"/>
              <a:buNone/>
            </a:pPr>
            <a:endParaRPr lang="id-ID" sz="2800" smtClean="0"/>
          </a:p>
        </p:txBody>
      </p:sp>
    </p:spTree>
    <p:extLst>
      <p:ext uri="{BB962C8B-B14F-4D97-AF65-F5344CB8AC3E}">
        <p14:creationId xmlns:p14="http://schemas.microsoft.com/office/powerpoint/2010/main" val="3325121178"/>
      </p:ext>
    </p:extLst>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z="2800" b="1" smtClean="0">
                <a:solidFill>
                  <a:srgbClr val="FF0000"/>
                </a:solidFill>
              </a:rPr>
              <a:t>PROSES SELEKSI</a:t>
            </a:r>
          </a:p>
        </p:txBody>
      </p:sp>
      <p:sp>
        <p:nvSpPr>
          <p:cNvPr id="245763" name="Rectangle 5" descr="Water droplets"/>
          <p:cNvSpPr>
            <a:spLocks noChangeArrowheads="1"/>
          </p:cNvSpPr>
          <p:nvPr/>
        </p:nvSpPr>
        <p:spPr bwMode="auto">
          <a:xfrm>
            <a:off x="1835150" y="2420938"/>
            <a:ext cx="3443288" cy="457200"/>
          </a:xfrm>
          <a:prstGeom prst="rect">
            <a:avLst/>
          </a:prstGeom>
          <a:blipFill dpi="0" rotWithShape="1">
            <a:blip r:embed="rId3"/>
            <a:srcRect/>
            <a:tile tx="0" ty="0" sx="100000" sy="100000" flip="none" algn="tl"/>
          </a:blipFill>
          <a:ln w="19050">
            <a:solidFill>
              <a:srgbClr val="000000"/>
            </a:solidFill>
            <a:miter lim="800000"/>
            <a:headEnd/>
            <a:tailEnd/>
          </a:ln>
        </p:spPr>
        <p:txBody>
          <a:bodyPr/>
          <a:lstStyle/>
          <a:p>
            <a:pPr algn="ctr" eaLnBrk="0" fontAlgn="base" hangingPunct="0">
              <a:spcBef>
                <a:spcPct val="0"/>
              </a:spcBef>
              <a:spcAft>
                <a:spcPct val="0"/>
              </a:spcAft>
            </a:pPr>
            <a:r>
              <a:rPr lang="en-US" sz="1600" b="1">
                <a:solidFill>
                  <a:srgbClr val="000000"/>
                </a:solidFill>
                <a:latin typeface="Arial" charset="0"/>
              </a:rPr>
              <a:t>2. Wawancara pendahuluan</a:t>
            </a:r>
            <a:endParaRPr lang="en-US">
              <a:solidFill>
                <a:srgbClr val="000000"/>
              </a:solidFill>
              <a:latin typeface="Arial" charset="0"/>
            </a:endParaRPr>
          </a:p>
        </p:txBody>
      </p:sp>
      <p:sp>
        <p:nvSpPr>
          <p:cNvPr id="245764" name="Rectangle 8"/>
          <p:cNvSpPr>
            <a:spLocks noChangeArrowheads="1"/>
          </p:cNvSpPr>
          <p:nvPr/>
        </p:nvSpPr>
        <p:spPr bwMode="auto">
          <a:xfrm>
            <a:off x="611188" y="1417638"/>
            <a:ext cx="4681537" cy="571500"/>
          </a:xfrm>
          <a:prstGeom prst="rect">
            <a:avLst/>
          </a:prstGeom>
          <a:solidFill>
            <a:srgbClr val="993366"/>
          </a:solidFill>
          <a:ln w="19050">
            <a:solidFill>
              <a:srgbClr val="000000"/>
            </a:solidFill>
            <a:miter lim="800000"/>
            <a:headEnd/>
            <a:tailEnd/>
          </a:ln>
        </p:spPr>
        <p:txBody>
          <a:bodyPr/>
          <a:lstStyle/>
          <a:p>
            <a:pPr algn="ctr" eaLnBrk="0" fontAlgn="base" hangingPunct="0">
              <a:spcBef>
                <a:spcPct val="0"/>
              </a:spcBef>
              <a:spcAft>
                <a:spcPct val="0"/>
              </a:spcAft>
            </a:pPr>
            <a:r>
              <a:rPr lang="en-US" sz="1600" b="1">
                <a:solidFill>
                  <a:srgbClr val="FFFF00"/>
                </a:solidFill>
                <a:latin typeface="Arial" charset="0"/>
              </a:rPr>
              <a:t>1. Pengisian formulir/penyortiran lamaran yang masuk</a:t>
            </a:r>
            <a:endParaRPr lang="en-US">
              <a:solidFill>
                <a:srgbClr val="FFFF00"/>
              </a:solidFill>
              <a:latin typeface="Arial" charset="0"/>
            </a:endParaRPr>
          </a:p>
        </p:txBody>
      </p:sp>
      <p:sp>
        <p:nvSpPr>
          <p:cNvPr id="245765" name="Rectangle 19"/>
          <p:cNvSpPr>
            <a:spLocks noChangeArrowheads="1"/>
          </p:cNvSpPr>
          <p:nvPr/>
        </p:nvSpPr>
        <p:spPr bwMode="auto">
          <a:xfrm>
            <a:off x="179388" y="3068638"/>
            <a:ext cx="2952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marL="347663" indent="-347663" eaLnBrk="0" fontAlgn="base" hangingPunct="0">
              <a:spcBef>
                <a:spcPct val="0"/>
              </a:spcBef>
              <a:spcAft>
                <a:spcPct val="0"/>
              </a:spcAft>
              <a:buFont typeface="Wingdings" pitchFamily="2" charset="2"/>
              <a:buChar char="ü"/>
            </a:pPr>
            <a:r>
              <a:rPr lang="en-US" sz="1600">
                <a:solidFill>
                  <a:srgbClr val="FFFFFF"/>
                </a:solidFill>
              </a:rPr>
              <a:t>Attitude test (sikap)</a:t>
            </a:r>
          </a:p>
          <a:p>
            <a:pPr marL="347663" indent="-347663" eaLnBrk="0" fontAlgn="base" hangingPunct="0">
              <a:spcBef>
                <a:spcPct val="0"/>
              </a:spcBef>
              <a:spcAft>
                <a:spcPct val="0"/>
              </a:spcAft>
              <a:buFont typeface="Wingdings" pitchFamily="2" charset="2"/>
              <a:buChar char="ü"/>
            </a:pPr>
            <a:r>
              <a:rPr lang="en-US" sz="1600">
                <a:solidFill>
                  <a:srgbClr val="FFFFFF"/>
                </a:solidFill>
              </a:rPr>
              <a:t>Achievement test (bakat)</a:t>
            </a:r>
          </a:p>
          <a:p>
            <a:pPr marL="347663" indent="-347663" eaLnBrk="0" fontAlgn="base" hangingPunct="0">
              <a:spcBef>
                <a:spcPct val="0"/>
              </a:spcBef>
              <a:spcAft>
                <a:spcPct val="0"/>
              </a:spcAft>
              <a:buFont typeface="Wingdings" pitchFamily="2" charset="2"/>
              <a:buChar char="ü"/>
            </a:pPr>
            <a:r>
              <a:rPr lang="en-US" sz="1600">
                <a:solidFill>
                  <a:srgbClr val="FFFFFF"/>
                </a:solidFill>
              </a:rPr>
              <a:t>Interest test (minat)</a:t>
            </a:r>
          </a:p>
          <a:p>
            <a:pPr marL="347663" indent="-347663" eaLnBrk="0" fontAlgn="base" hangingPunct="0">
              <a:spcBef>
                <a:spcPct val="0"/>
              </a:spcBef>
              <a:spcAft>
                <a:spcPct val="0"/>
              </a:spcAft>
              <a:buFont typeface="Wingdings" pitchFamily="2" charset="2"/>
              <a:buChar char="ü"/>
            </a:pPr>
            <a:r>
              <a:rPr lang="en-US" sz="1600">
                <a:solidFill>
                  <a:srgbClr val="FFFFFF"/>
                </a:solidFill>
              </a:rPr>
              <a:t>Personality test (kepribadian)</a:t>
            </a:r>
          </a:p>
          <a:p>
            <a:pPr marL="347663" indent="-347663" eaLnBrk="0" fontAlgn="base" hangingPunct="0">
              <a:spcBef>
                <a:spcPct val="0"/>
              </a:spcBef>
              <a:spcAft>
                <a:spcPct val="0"/>
              </a:spcAft>
              <a:buFont typeface="Wingdings" pitchFamily="2" charset="2"/>
              <a:buChar char="ü"/>
            </a:pPr>
            <a:r>
              <a:rPr lang="en-US" sz="1600">
                <a:solidFill>
                  <a:srgbClr val="FFFFFF"/>
                </a:solidFill>
              </a:rPr>
              <a:t>IQ test (kecakapan)</a:t>
            </a:r>
          </a:p>
        </p:txBody>
      </p:sp>
      <p:sp>
        <p:nvSpPr>
          <p:cNvPr id="245766" name="AutoShape 20"/>
          <p:cNvSpPr>
            <a:spLocks/>
          </p:cNvSpPr>
          <p:nvPr/>
        </p:nvSpPr>
        <p:spPr bwMode="auto">
          <a:xfrm>
            <a:off x="3059113" y="3141663"/>
            <a:ext cx="255587" cy="1627187"/>
          </a:xfrm>
          <a:prstGeom prst="rightBrace">
            <a:avLst>
              <a:gd name="adj1" fmla="val 5305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45767" name="Line 21"/>
          <p:cNvSpPr>
            <a:spLocks noChangeShapeType="1"/>
          </p:cNvSpPr>
          <p:nvPr/>
        </p:nvSpPr>
        <p:spPr bwMode="auto">
          <a:xfrm>
            <a:off x="3419475" y="3716338"/>
            <a:ext cx="5715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45768" name="Text Box 22"/>
          <p:cNvSpPr txBox="1">
            <a:spLocks noChangeArrowheads="1"/>
          </p:cNvSpPr>
          <p:nvPr/>
        </p:nvSpPr>
        <p:spPr bwMode="auto">
          <a:xfrm>
            <a:off x="7551738" y="3429000"/>
            <a:ext cx="95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0" fontAlgn="base" hangingPunct="0">
              <a:spcBef>
                <a:spcPct val="0"/>
              </a:spcBef>
              <a:spcAft>
                <a:spcPct val="0"/>
              </a:spcAft>
            </a:pPr>
            <a:endParaRPr lang="en-US">
              <a:solidFill>
                <a:srgbClr val="FFFFFF"/>
              </a:solidFill>
            </a:endParaRPr>
          </a:p>
        </p:txBody>
      </p:sp>
      <p:sp>
        <p:nvSpPr>
          <p:cNvPr id="245769" name="Rectangle 24" descr="Water droplets"/>
          <p:cNvSpPr>
            <a:spLocks noChangeArrowheads="1"/>
          </p:cNvSpPr>
          <p:nvPr/>
        </p:nvSpPr>
        <p:spPr bwMode="auto">
          <a:xfrm>
            <a:off x="4067175" y="3357563"/>
            <a:ext cx="2233613" cy="457200"/>
          </a:xfrm>
          <a:prstGeom prst="rect">
            <a:avLst/>
          </a:prstGeom>
          <a:blipFill dpi="0" rotWithShape="1">
            <a:blip r:embed="rId3"/>
            <a:srcRect/>
            <a:tile tx="0" ty="0" sx="100000" sy="100000" flip="none" algn="tl"/>
          </a:blipFill>
          <a:ln w="19050">
            <a:solidFill>
              <a:srgbClr val="000000"/>
            </a:solidFill>
            <a:miter lim="800000"/>
            <a:headEnd/>
            <a:tailEnd/>
          </a:ln>
        </p:spPr>
        <p:txBody>
          <a:bodyPr/>
          <a:lstStyle/>
          <a:p>
            <a:pPr algn="ctr" eaLnBrk="0" fontAlgn="base" hangingPunct="0">
              <a:spcBef>
                <a:spcPct val="0"/>
              </a:spcBef>
              <a:spcAft>
                <a:spcPct val="0"/>
              </a:spcAft>
            </a:pPr>
            <a:r>
              <a:rPr lang="en-US" sz="1600" b="1">
                <a:solidFill>
                  <a:srgbClr val="000000"/>
                </a:solidFill>
                <a:latin typeface="Arial" charset="0"/>
              </a:rPr>
              <a:t>3. Psycho test</a:t>
            </a:r>
            <a:endParaRPr lang="en-US">
              <a:solidFill>
                <a:srgbClr val="000000"/>
              </a:solidFill>
              <a:latin typeface="Arial" charset="0"/>
            </a:endParaRPr>
          </a:p>
        </p:txBody>
      </p:sp>
      <p:sp>
        <p:nvSpPr>
          <p:cNvPr id="245770" name="AutoShape 25"/>
          <p:cNvSpPr>
            <a:spLocks noChangeArrowheads="1"/>
          </p:cNvSpPr>
          <p:nvPr/>
        </p:nvSpPr>
        <p:spPr bwMode="auto">
          <a:xfrm>
            <a:off x="2484438" y="2133600"/>
            <a:ext cx="358775"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endParaRPr>
          </a:p>
        </p:txBody>
      </p:sp>
      <p:sp>
        <p:nvSpPr>
          <p:cNvPr id="245771" name="AutoShape 26"/>
          <p:cNvSpPr>
            <a:spLocks noChangeArrowheads="1"/>
          </p:cNvSpPr>
          <p:nvPr/>
        </p:nvSpPr>
        <p:spPr bwMode="auto">
          <a:xfrm>
            <a:off x="4357688" y="3068638"/>
            <a:ext cx="358775"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endParaRPr>
          </a:p>
        </p:txBody>
      </p:sp>
      <p:sp>
        <p:nvSpPr>
          <p:cNvPr id="245772" name="Rectangle 27"/>
          <p:cNvSpPr>
            <a:spLocks noChangeArrowheads="1"/>
          </p:cNvSpPr>
          <p:nvPr/>
        </p:nvSpPr>
        <p:spPr bwMode="auto">
          <a:xfrm>
            <a:off x="4356100" y="4149725"/>
            <a:ext cx="2592388" cy="360363"/>
          </a:xfrm>
          <a:prstGeom prst="rect">
            <a:avLst/>
          </a:prstGeom>
          <a:solidFill>
            <a:srgbClr val="993366"/>
          </a:solidFill>
          <a:ln w="19050">
            <a:solidFill>
              <a:srgbClr val="000000"/>
            </a:solidFill>
            <a:miter lim="800000"/>
            <a:headEnd/>
            <a:tailEnd/>
          </a:ln>
        </p:spPr>
        <p:txBody>
          <a:bodyPr/>
          <a:lstStyle/>
          <a:p>
            <a:pPr algn="ctr" eaLnBrk="0" fontAlgn="base" hangingPunct="0">
              <a:spcBef>
                <a:spcPct val="0"/>
              </a:spcBef>
              <a:spcAft>
                <a:spcPct val="0"/>
              </a:spcAft>
            </a:pPr>
            <a:r>
              <a:rPr lang="en-US" sz="1600" b="1">
                <a:solidFill>
                  <a:srgbClr val="FFFF00"/>
                </a:solidFill>
                <a:latin typeface="Arial" charset="0"/>
              </a:rPr>
              <a:t>4. Wawancara lanjutan</a:t>
            </a:r>
            <a:endParaRPr lang="en-US">
              <a:solidFill>
                <a:srgbClr val="FFFF00"/>
              </a:solidFill>
              <a:latin typeface="Arial" charset="0"/>
            </a:endParaRPr>
          </a:p>
        </p:txBody>
      </p:sp>
      <p:sp>
        <p:nvSpPr>
          <p:cNvPr id="245773" name="Rectangle 28"/>
          <p:cNvSpPr>
            <a:spLocks noChangeArrowheads="1"/>
          </p:cNvSpPr>
          <p:nvPr/>
        </p:nvSpPr>
        <p:spPr bwMode="auto">
          <a:xfrm>
            <a:off x="5651500" y="6308725"/>
            <a:ext cx="2592388" cy="404813"/>
          </a:xfrm>
          <a:prstGeom prst="rect">
            <a:avLst/>
          </a:prstGeom>
          <a:solidFill>
            <a:srgbClr val="993366"/>
          </a:solidFill>
          <a:ln w="19050">
            <a:solidFill>
              <a:srgbClr val="000000"/>
            </a:solidFill>
            <a:miter lim="800000"/>
            <a:headEnd/>
            <a:tailEnd/>
          </a:ln>
        </p:spPr>
        <p:txBody>
          <a:bodyPr/>
          <a:lstStyle/>
          <a:p>
            <a:pPr algn="ctr" eaLnBrk="0" fontAlgn="base" hangingPunct="0">
              <a:spcBef>
                <a:spcPct val="0"/>
              </a:spcBef>
              <a:spcAft>
                <a:spcPct val="0"/>
              </a:spcAft>
            </a:pPr>
            <a:r>
              <a:rPr lang="en-US" sz="1600" b="1">
                <a:solidFill>
                  <a:srgbClr val="FFFF00"/>
                </a:solidFill>
                <a:latin typeface="Arial" charset="0"/>
              </a:rPr>
              <a:t>7. Masa orientasi</a:t>
            </a:r>
            <a:endParaRPr lang="en-US">
              <a:solidFill>
                <a:srgbClr val="FFFF00"/>
              </a:solidFill>
              <a:latin typeface="Arial" charset="0"/>
            </a:endParaRPr>
          </a:p>
        </p:txBody>
      </p:sp>
      <p:sp>
        <p:nvSpPr>
          <p:cNvPr id="245774" name="Rectangle 29"/>
          <p:cNvSpPr>
            <a:spLocks noChangeArrowheads="1"/>
          </p:cNvSpPr>
          <p:nvPr/>
        </p:nvSpPr>
        <p:spPr bwMode="auto">
          <a:xfrm>
            <a:off x="5076825" y="5589588"/>
            <a:ext cx="2663825" cy="355600"/>
          </a:xfrm>
          <a:prstGeom prst="rect">
            <a:avLst/>
          </a:prstGeom>
          <a:solidFill>
            <a:srgbClr val="993366"/>
          </a:solidFill>
          <a:ln w="19050">
            <a:solidFill>
              <a:srgbClr val="000000"/>
            </a:solidFill>
            <a:miter lim="800000"/>
            <a:headEnd/>
            <a:tailEnd/>
          </a:ln>
        </p:spPr>
        <p:txBody>
          <a:bodyPr/>
          <a:lstStyle/>
          <a:p>
            <a:pPr algn="ctr" eaLnBrk="0" fontAlgn="base" hangingPunct="0">
              <a:spcBef>
                <a:spcPct val="0"/>
              </a:spcBef>
              <a:spcAft>
                <a:spcPct val="0"/>
              </a:spcAft>
            </a:pPr>
            <a:r>
              <a:rPr lang="en-US" sz="1600" b="1">
                <a:solidFill>
                  <a:srgbClr val="FFFF00"/>
                </a:solidFill>
                <a:latin typeface="Arial" charset="0"/>
              </a:rPr>
              <a:t>6. Pengujian kesehatan</a:t>
            </a:r>
            <a:endParaRPr lang="en-US">
              <a:solidFill>
                <a:srgbClr val="FFFF00"/>
              </a:solidFill>
              <a:latin typeface="Arial" charset="0"/>
            </a:endParaRPr>
          </a:p>
        </p:txBody>
      </p:sp>
      <p:sp>
        <p:nvSpPr>
          <p:cNvPr id="245775" name="Rectangle 30"/>
          <p:cNvSpPr>
            <a:spLocks noChangeArrowheads="1"/>
          </p:cNvSpPr>
          <p:nvPr/>
        </p:nvSpPr>
        <p:spPr bwMode="auto">
          <a:xfrm>
            <a:off x="4716463" y="4868863"/>
            <a:ext cx="2592387" cy="355600"/>
          </a:xfrm>
          <a:prstGeom prst="rect">
            <a:avLst/>
          </a:prstGeom>
          <a:solidFill>
            <a:srgbClr val="993366"/>
          </a:solidFill>
          <a:ln w="19050">
            <a:solidFill>
              <a:srgbClr val="000000"/>
            </a:solidFill>
            <a:miter lim="800000"/>
            <a:headEnd/>
            <a:tailEnd/>
          </a:ln>
        </p:spPr>
        <p:txBody>
          <a:bodyPr/>
          <a:lstStyle/>
          <a:p>
            <a:pPr algn="ctr" eaLnBrk="0" fontAlgn="base" hangingPunct="0">
              <a:spcBef>
                <a:spcPct val="0"/>
              </a:spcBef>
              <a:spcAft>
                <a:spcPct val="0"/>
              </a:spcAft>
            </a:pPr>
            <a:r>
              <a:rPr lang="en-US" sz="1600" b="1">
                <a:solidFill>
                  <a:srgbClr val="FFFF00"/>
                </a:solidFill>
                <a:latin typeface="Arial" charset="0"/>
              </a:rPr>
              <a:t>5. Pengujian referensi</a:t>
            </a:r>
            <a:endParaRPr lang="en-US">
              <a:solidFill>
                <a:srgbClr val="FFFF00"/>
              </a:solidFill>
              <a:latin typeface="Arial" charset="0"/>
            </a:endParaRPr>
          </a:p>
        </p:txBody>
      </p:sp>
      <p:sp>
        <p:nvSpPr>
          <p:cNvPr id="245776" name="AutoShape 33"/>
          <p:cNvSpPr>
            <a:spLocks noChangeArrowheads="1"/>
          </p:cNvSpPr>
          <p:nvPr/>
        </p:nvSpPr>
        <p:spPr bwMode="auto">
          <a:xfrm>
            <a:off x="6373813" y="6021388"/>
            <a:ext cx="358775"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endParaRPr>
          </a:p>
        </p:txBody>
      </p:sp>
      <p:sp>
        <p:nvSpPr>
          <p:cNvPr id="245777" name="AutoShape 34"/>
          <p:cNvSpPr>
            <a:spLocks noChangeArrowheads="1"/>
          </p:cNvSpPr>
          <p:nvPr/>
        </p:nvSpPr>
        <p:spPr bwMode="auto">
          <a:xfrm>
            <a:off x="5942013" y="5300663"/>
            <a:ext cx="358775"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endParaRPr>
          </a:p>
        </p:txBody>
      </p:sp>
      <p:sp>
        <p:nvSpPr>
          <p:cNvPr id="245778" name="AutoShape 35"/>
          <p:cNvSpPr>
            <a:spLocks noChangeArrowheads="1"/>
          </p:cNvSpPr>
          <p:nvPr/>
        </p:nvSpPr>
        <p:spPr bwMode="auto">
          <a:xfrm>
            <a:off x="5653088" y="4581525"/>
            <a:ext cx="358775"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endParaRPr>
          </a:p>
        </p:txBody>
      </p:sp>
      <p:sp>
        <p:nvSpPr>
          <p:cNvPr id="245779" name="AutoShape 36"/>
          <p:cNvSpPr>
            <a:spLocks noChangeArrowheads="1"/>
          </p:cNvSpPr>
          <p:nvPr/>
        </p:nvSpPr>
        <p:spPr bwMode="auto">
          <a:xfrm>
            <a:off x="5292725" y="3860800"/>
            <a:ext cx="358775"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548480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9000"/>
          </a:stretch>
        </a:blipFill>
        <a:effectLst/>
      </p:bgPr>
    </p:bg>
    <p:spTree>
      <p:nvGrpSpPr>
        <p:cNvPr id="1" name=""/>
        <p:cNvGrpSpPr/>
        <p:nvPr/>
      </p:nvGrpSpPr>
      <p:grpSpPr>
        <a:xfrm>
          <a:off x="0" y="0"/>
          <a:ext cx="0" cy="0"/>
          <a:chOff x="0" y="0"/>
          <a:chExt cx="0" cy="0"/>
        </a:xfrm>
      </p:grpSpPr>
      <p:sp>
        <p:nvSpPr>
          <p:cNvPr id="246786" name="Title 3"/>
          <p:cNvSpPr>
            <a:spLocks noGrp="1"/>
          </p:cNvSpPr>
          <p:nvPr>
            <p:ph type="ctrTitle"/>
          </p:nvPr>
        </p:nvSpPr>
        <p:spPr/>
        <p:txBody>
          <a:bodyPr/>
          <a:lstStyle/>
          <a:p>
            <a:pPr eaLnBrk="1" hangingPunct="1"/>
            <a:r>
              <a:rPr lang="id-ID" sz="4800" smtClean="0">
                <a:solidFill>
                  <a:schemeClr val="bg1"/>
                </a:solidFill>
                <a:latin typeface="Broadway" pitchFamily="82" charset="0"/>
              </a:rPr>
              <a:t>PROGRAM PELATIHAN DAN PENGEMBANGAN KARIER</a:t>
            </a:r>
          </a:p>
        </p:txBody>
      </p:sp>
    </p:spTree>
    <p:extLst>
      <p:ext uri="{BB962C8B-B14F-4D97-AF65-F5344CB8AC3E}">
        <p14:creationId xmlns:p14="http://schemas.microsoft.com/office/powerpoint/2010/main" val="1814469663"/>
      </p:ext>
    </p:extLst>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47810" name="Content Placeholder 2"/>
          <p:cNvSpPr>
            <a:spLocks noGrp="1"/>
          </p:cNvSpPr>
          <p:nvPr>
            <p:ph idx="1"/>
          </p:nvPr>
        </p:nvSpPr>
        <p:spPr>
          <a:xfrm>
            <a:off x="0" y="0"/>
            <a:ext cx="8686800" cy="6572250"/>
          </a:xfrm>
        </p:spPr>
        <p:txBody>
          <a:bodyPr/>
          <a:lstStyle/>
          <a:p>
            <a:pPr algn="just" eaLnBrk="1" hangingPunct="1">
              <a:buFont typeface="Arial" charset="0"/>
              <a:buNone/>
            </a:pPr>
            <a:r>
              <a:rPr lang="id-ID" smtClean="0"/>
              <a:t>Menurut Sikula (1976) dalam Munandar (2001),</a:t>
            </a:r>
          </a:p>
          <a:p>
            <a:pPr algn="just" eaLnBrk="1" hangingPunct="1">
              <a:buFont typeface="Wingdings" pitchFamily="2" charset="2"/>
              <a:buChar char="Ø"/>
            </a:pPr>
            <a:r>
              <a:rPr lang="id-ID" b="1" smtClean="0"/>
              <a:t>pelatihan</a:t>
            </a:r>
            <a:r>
              <a:rPr lang="id-ID" smtClean="0"/>
              <a:t> adalah proses pendidikan jangka pendek yang mempergunakan prosedur sistematis dan terorganisir sehingga tenaga kerja non manejerial mempelajari pengetahuan dan keterampilan teknis untuk tujuan tertentu. </a:t>
            </a:r>
          </a:p>
          <a:p>
            <a:pPr algn="just" eaLnBrk="1" hangingPunct="1">
              <a:buFont typeface="Arial" charset="0"/>
              <a:buNone/>
            </a:pPr>
            <a:endParaRPr lang="id-ID" smtClean="0"/>
          </a:p>
          <a:p>
            <a:pPr algn="just" eaLnBrk="1" hangingPunct="1">
              <a:buFont typeface="Wingdings" pitchFamily="2" charset="2"/>
              <a:buChar char="Ø"/>
            </a:pPr>
            <a:r>
              <a:rPr lang="id-ID" b="1" smtClean="0"/>
              <a:t>pengembangan</a:t>
            </a:r>
            <a:r>
              <a:rPr lang="id-ID" smtClean="0"/>
              <a:t> adalah proses pendidikan jangka panjang yang mempergunakan prosedur sistematis dan terorganisir sehingga tenaga kerja manajerial mempelajari pengetahuan konseptual dan teoritis untuk tujuan umum.</a:t>
            </a:r>
          </a:p>
          <a:p>
            <a:pPr algn="just" eaLnBrk="1" hangingPunct="1"/>
            <a:endParaRPr lang="id-ID" smtClean="0"/>
          </a:p>
        </p:txBody>
      </p:sp>
    </p:spTree>
    <p:extLst>
      <p:ext uri="{BB962C8B-B14F-4D97-AF65-F5344CB8AC3E}">
        <p14:creationId xmlns:p14="http://schemas.microsoft.com/office/powerpoint/2010/main" val="3538624440"/>
      </p:ext>
    </p:extLst>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48834" name="Content Placeholder 2"/>
          <p:cNvSpPr>
            <a:spLocks noGrp="1"/>
          </p:cNvSpPr>
          <p:nvPr>
            <p:ph idx="1"/>
          </p:nvPr>
        </p:nvSpPr>
        <p:spPr>
          <a:xfrm>
            <a:off x="0" y="0"/>
            <a:ext cx="9144000" cy="6858000"/>
          </a:xfrm>
        </p:spPr>
        <p:txBody>
          <a:bodyPr/>
          <a:lstStyle/>
          <a:p>
            <a:pPr algn="just" eaLnBrk="1" hangingPunct="1">
              <a:buFont typeface="Arial" charset="0"/>
              <a:buNone/>
            </a:pPr>
            <a:r>
              <a:rPr lang="id-ID" sz="2400" b="1" smtClean="0"/>
              <a:t>TUJUAN DARI PELATIHAN DAN PENGEMBANGAN PADA TENAGA KERJA (Sikula, 1976) </a:t>
            </a:r>
            <a:endParaRPr lang="id-ID" sz="2400" smtClean="0"/>
          </a:p>
          <a:p>
            <a:pPr eaLnBrk="1" hangingPunct="1"/>
            <a:r>
              <a:rPr lang="id-ID" sz="2400" b="1" smtClean="0"/>
              <a:t>Peningkatan Produktivitas</a:t>
            </a:r>
            <a:r>
              <a:rPr lang="id-ID" sz="2400" smtClean="0"/>
              <a:t/>
            </a:r>
            <a:br>
              <a:rPr lang="id-ID" sz="2400" smtClean="0"/>
            </a:br>
            <a:r>
              <a:rPr lang="id-ID" sz="2400" smtClean="0"/>
              <a:t>Pelatihan dan pengembangan selain diberikan kepada tenaga kerja baru, juga kepada tenaga kerja yang sudah lama bekerja di perusahaan.Pelatihan dapat meningkatkan taraf prestasi tenaga kerja pada jabatannya sekarang. Prestasi kerja yang meningkat mengakibatkan peningkatan dari produktivitas. Produktivitas adalah keluaran dibagi dengan masukan. Salah satu unsur keluaran adalah prestasi kerja. Jadi, prestasi kerja meningkat, keluaran meningkat, produktivitas meningkat.</a:t>
            </a:r>
            <a:br>
              <a:rPr lang="id-ID" sz="2400" smtClean="0"/>
            </a:br>
            <a:r>
              <a:rPr lang="id-ID" sz="2400" b="1" smtClean="0"/>
              <a:t> </a:t>
            </a:r>
            <a:endParaRPr lang="id-ID" sz="2400" smtClean="0"/>
          </a:p>
          <a:p>
            <a:pPr eaLnBrk="1" hangingPunct="1"/>
            <a:r>
              <a:rPr lang="id-ID" sz="2400" b="1" smtClean="0"/>
              <a:t>Meningkatkan Mutu</a:t>
            </a:r>
            <a:r>
              <a:rPr lang="id-ID" sz="2400" smtClean="0"/>
              <a:t/>
            </a:r>
            <a:br>
              <a:rPr lang="id-ID" sz="2400" smtClean="0"/>
            </a:br>
            <a:r>
              <a:rPr lang="id-ID" sz="2400" smtClean="0"/>
              <a:t>Pelatihan dan pengembangan yang tepat tidak saja meningkatkan kuantitas dari keluaran tetapi juga meningkatkan kualitas/mutu dari keluaran. Tenaga kerja yang berpengetahuan dan berketerampilan baik hanya akan membuat kesalahan, dan cermat dalam pelaksanaan pekerjaan.</a:t>
            </a:r>
            <a:br>
              <a:rPr lang="id-ID" sz="2400" smtClean="0"/>
            </a:br>
            <a:r>
              <a:rPr lang="id-ID" sz="2400" b="1" smtClean="0"/>
              <a:t> </a:t>
            </a:r>
            <a:endParaRPr lang="id-ID" sz="2400" smtClean="0"/>
          </a:p>
        </p:txBody>
      </p:sp>
    </p:spTree>
    <p:extLst>
      <p:ext uri="{BB962C8B-B14F-4D97-AF65-F5344CB8AC3E}">
        <p14:creationId xmlns:p14="http://schemas.microsoft.com/office/powerpoint/2010/main" val="2898128959"/>
      </p:ext>
    </p:extLst>
  </p:cSld>
  <p:clrMapOvr>
    <a:masterClrMapping/>
  </p:clrMapOvr>
  <p:transition>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49858" name="Content Placeholder 2"/>
          <p:cNvSpPr>
            <a:spLocks noGrp="1"/>
          </p:cNvSpPr>
          <p:nvPr>
            <p:ph idx="1"/>
          </p:nvPr>
        </p:nvSpPr>
        <p:spPr>
          <a:xfrm>
            <a:off x="0" y="0"/>
            <a:ext cx="9144000" cy="6858000"/>
          </a:xfrm>
        </p:spPr>
        <p:txBody>
          <a:bodyPr/>
          <a:lstStyle/>
          <a:p>
            <a:pPr eaLnBrk="1" hangingPunct="1"/>
            <a:r>
              <a:rPr lang="id-ID" sz="2600" b="1" smtClean="0"/>
              <a:t>Meningkatkan Ketepatan dalam Perencanaan Sumber Daya Manusia</a:t>
            </a:r>
            <a:r>
              <a:rPr lang="id-ID" sz="2600" smtClean="0"/>
              <a:t/>
            </a:r>
            <a:br>
              <a:rPr lang="id-ID" sz="2600" smtClean="0"/>
            </a:br>
            <a:r>
              <a:rPr lang="id-ID" sz="2600" smtClean="0"/>
              <a:t>Pelatihan dan pengembangan yang tepat dapat membantu perusahaan untuk memenuhi keperluannya akan tenaga kerja dengan pengetahuan dan keterampilan tertentu di masa yang akan datang. </a:t>
            </a:r>
          </a:p>
          <a:p>
            <a:pPr lvl="1" eaLnBrk="1" hangingPunct="1">
              <a:buFont typeface="Wingdings" pitchFamily="2" charset="2"/>
              <a:buChar char="ü"/>
            </a:pPr>
            <a:r>
              <a:rPr lang="id-ID" sz="2400" smtClean="0"/>
              <a:t>Jika suatu saat diperlukan, maka lowongan yang ada dapat secara mudah diisi oleh tenaga dari dalam perusahaan sendiri (jika perusahaan memprakarsai dan secara teratur memberikan program pelatihan yang ada sesuai dan serasi untuk para tenaga kerjanya</a:t>
            </a:r>
            <a:r>
              <a:rPr lang="id-ID" sz="2200" smtClean="0"/>
              <a:t>).</a:t>
            </a:r>
          </a:p>
          <a:p>
            <a:pPr eaLnBrk="1" hangingPunct="1"/>
            <a:r>
              <a:rPr lang="id-ID" sz="2600" b="1" smtClean="0"/>
              <a:t>Meningkatkan Semangat Kerja</a:t>
            </a:r>
            <a:r>
              <a:rPr lang="id-ID" sz="2600" smtClean="0"/>
              <a:t/>
            </a:r>
            <a:br>
              <a:rPr lang="id-ID" sz="2600" smtClean="0"/>
            </a:br>
            <a:r>
              <a:rPr lang="id-ID" sz="2600" smtClean="0"/>
              <a:t>Iklim dan suasana organisasi pada umumnya menjadi lebih baik jika perusahaan mempunyai program pelatihan yang tepat. Suatu rangakaian reaksi positif dapat dihasilkan dari program pelatihan perusahaan yang direncanakan dengan baik.</a:t>
            </a:r>
          </a:p>
        </p:txBody>
      </p:sp>
    </p:spTree>
    <p:extLst>
      <p:ext uri="{BB962C8B-B14F-4D97-AF65-F5344CB8AC3E}">
        <p14:creationId xmlns:p14="http://schemas.microsoft.com/office/powerpoint/2010/main" val="4022524912"/>
      </p:ext>
    </p:extLst>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r>
              <a:rPr lang="en-US" smtClean="0">
                <a:solidFill>
                  <a:srgbClr val="000099"/>
                </a:solidFill>
              </a:rPr>
              <a:t>b. </a:t>
            </a:r>
            <a:r>
              <a:rPr lang="en-US" i="1" smtClean="0">
                <a:solidFill>
                  <a:srgbClr val="000099"/>
                </a:solidFill>
              </a:rPr>
              <a:t>Interview</a:t>
            </a:r>
            <a:endParaRPr lang="en-GB" i="1" smtClean="0">
              <a:solidFill>
                <a:srgbClr val="000099"/>
              </a:solidFill>
            </a:endParaRPr>
          </a:p>
        </p:txBody>
      </p:sp>
      <p:sp>
        <p:nvSpPr>
          <p:cNvPr id="223235" name="Rectangle 3"/>
          <p:cNvSpPr>
            <a:spLocks noGrp="1" noChangeArrowheads="1"/>
          </p:cNvSpPr>
          <p:nvPr>
            <p:ph type="body" idx="1"/>
          </p:nvPr>
        </p:nvSpPr>
        <p:spPr/>
        <p:txBody>
          <a:bodyPr/>
          <a:lstStyle/>
          <a:p>
            <a:pPr eaLnBrk="1" hangingPunct="1">
              <a:buFont typeface="Wingdings" pitchFamily="2" charset="2"/>
              <a:buNone/>
            </a:pPr>
            <a:r>
              <a:rPr lang="en-US" i="1" smtClean="0">
                <a:latin typeface="Verdana" pitchFamily="34" charset="0"/>
              </a:rPr>
              <a:t>Interview</a:t>
            </a:r>
            <a:r>
              <a:rPr lang="en-US" smtClean="0">
                <a:latin typeface="Verdana" pitchFamily="34" charset="0"/>
              </a:rPr>
              <a:t> yaitu melakukan dialog </a:t>
            </a:r>
          </a:p>
          <a:p>
            <a:pPr eaLnBrk="1" hangingPunct="1">
              <a:buFont typeface="Wingdings" pitchFamily="2" charset="2"/>
              <a:buNone/>
            </a:pPr>
            <a:r>
              <a:rPr lang="en-US" smtClean="0">
                <a:latin typeface="Verdana" pitchFamily="34" charset="0"/>
              </a:rPr>
              <a:t>secara secara langsung dengan </a:t>
            </a:r>
          </a:p>
          <a:p>
            <a:pPr eaLnBrk="1" hangingPunct="1">
              <a:buFont typeface="Wingdings" pitchFamily="2" charset="2"/>
              <a:buNone/>
            </a:pPr>
            <a:r>
              <a:rPr lang="en-US" smtClean="0">
                <a:latin typeface="Verdana" pitchFamily="34" charset="0"/>
              </a:rPr>
              <a:t>pegawai mengenai aspek di atas. </a:t>
            </a:r>
          </a:p>
          <a:p>
            <a:pPr eaLnBrk="1" hangingPunct="1">
              <a:buFont typeface="Wingdings" pitchFamily="2" charset="2"/>
              <a:buNone/>
            </a:pPr>
            <a:r>
              <a:rPr lang="en-US" smtClean="0">
                <a:latin typeface="Verdana" pitchFamily="34" charset="0"/>
              </a:rPr>
              <a:t>Teknik ini lebih kompleks dan </a:t>
            </a:r>
          </a:p>
          <a:p>
            <a:pPr eaLnBrk="1" hangingPunct="1">
              <a:buFont typeface="Wingdings" pitchFamily="2" charset="2"/>
              <a:buNone/>
            </a:pPr>
            <a:r>
              <a:rPr lang="en-US" smtClean="0">
                <a:latin typeface="Verdana" pitchFamily="34" charset="0"/>
              </a:rPr>
              <a:t>memerlukan waktu lebih lama </a:t>
            </a:r>
          </a:p>
          <a:p>
            <a:pPr eaLnBrk="1" hangingPunct="1">
              <a:buFont typeface="Wingdings" pitchFamily="2" charset="2"/>
              <a:buNone/>
            </a:pPr>
            <a:r>
              <a:rPr lang="en-US" smtClean="0">
                <a:latin typeface="Verdana" pitchFamily="34" charset="0"/>
              </a:rPr>
              <a:t>sebab harus mewawancarai </a:t>
            </a:r>
          </a:p>
          <a:p>
            <a:pPr eaLnBrk="1" hangingPunct="1">
              <a:buFont typeface="Wingdings" pitchFamily="2" charset="2"/>
              <a:buNone/>
            </a:pPr>
            <a:r>
              <a:rPr lang="en-US" smtClean="0">
                <a:latin typeface="Verdana" pitchFamily="34" charset="0"/>
              </a:rPr>
              <a:t>beberapa petugas secara terpisah. </a:t>
            </a:r>
            <a:endParaRPr lang="en-GB" smtClean="0">
              <a:latin typeface="Verdana" pitchFamily="34" charset="0"/>
            </a:endParaRPr>
          </a:p>
        </p:txBody>
      </p:sp>
    </p:spTree>
    <p:extLst>
      <p:ext uri="{BB962C8B-B14F-4D97-AF65-F5344CB8AC3E}">
        <p14:creationId xmlns:p14="http://schemas.microsoft.com/office/powerpoint/2010/main" val="3025524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50882" name="Content Placeholder 2"/>
          <p:cNvSpPr>
            <a:spLocks noGrp="1"/>
          </p:cNvSpPr>
          <p:nvPr>
            <p:ph idx="1"/>
          </p:nvPr>
        </p:nvSpPr>
        <p:spPr>
          <a:xfrm>
            <a:off x="0" y="0"/>
            <a:ext cx="9144000" cy="6858000"/>
          </a:xfrm>
        </p:spPr>
        <p:txBody>
          <a:bodyPr/>
          <a:lstStyle/>
          <a:p>
            <a:pPr eaLnBrk="1" hangingPunct="1"/>
            <a:r>
              <a:rPr lang="id-ID" sz="2400" b="1" smtClean="0"/>
              <a:t>Menarik dan Menahan Tenaga Kerja yang Baik</a:t>
            </a:r>
            <a:br>
              <a:rPr lang="id-ID" sz="2400" b="1" smtClean="0"/>
            </a:br>
            <a:r>
              <a:rPr lang="id-ID" sz="2400" smtClean="0"/>
              <a:t>Para tenaga kerja, terutama para manajernya memandang kemungkinan untuk mengikuti pendidikan atau pelatihan sebagai bagian dari imbalan jasa (compensation) dari perusahaan terhadap mereka. </a:t>
            </a:r>
          </a:p>
          <a:p>
            <a:pPr lvl="1" eaLnBrk="1" hangingPunct="1">
              <a:buFont typeface="Wingdings" pitchFamily="2" charset="2"/>
              <a:buChar char="ü"/>
            </a:pPr>
            <a:r>
              <a:rPr lang="id-ID" sz="2400" smtClean="0"/>
              <a:t>Mereka berharap perusahaan membayar program pelatihan yang mengakibatkan mereka bertambah pengetahuan dan keterampilan dalam keahlian mereka masing-masing. </a:t>
            </a:r>
          </a:p>
          <a:p>
            <a:pPr lvl="1" eaLnBrk="1" hangingPunct="1">
              <a:buFont typeface="Wingdings" pitchFamily="2" charset="2"/>
              <a:buChar char="ü"/>
            </a:pPr>
            <a:r>
              <a:rPr lang="id-ID" sz="2400" smtClean="0"/>
              <a:t>Karena itu banyak perusahaan yang menawarkan program pelatihan dan pengembangan yang khusus untuk menarik tenaga kerja yang berpotensi baik.</a:t>
            </a:r>
            <a:br>
              <a:rPr lang="id-ID" sz="2400" smtClean="0"/>
            </a:br>
            <a:r>
              <a:rPr lang="id-ID" sz="2400" b="1" smtClean="0"/>
              <a:t> </a:t>
            </a:r>
            <a:endParaRPr lang="id-ID" sz="2400" smtClean="0"/>
          </a:p>
          <a:p>
            <a:pPr eaLnBrk="1" hangingPunct="1"/>
            <a:r>
              <a:rPr lang="id-ID" sz="2400" b="1" smtClean="0"/>
              <a:t>Menjaga Kesehatan dan Keselamatan Kerja</a:t>
            </a:r>
            <a:r>
              <a:rPr lang="id-ID" sz="2400" smtClean="0"/>
              <a:t/>
            </a:r>
            <a:br>
              <a:rPr lang="id-ID" sz="2400" smtClean="0"/>
            </a:br>
            <a:r>
              <a:rPr lang="id-ID" sz="2400" smtClean="0"/>
              <a:t>Pelatihan yang tepat dapat membantu menghindari timbulnya kecelakaan di perusahaan dan dapat menimbulkan lingkungan kerja yang lebih aman dan sikap mental yang lebih stabil.</a:t>
            </a:r>
          </a:p>
        </p:txBody>
      </p:sp>
    </p:spTree>
    <p:extLst>
      <p:ext uri="{BB962C8B-B14F-4D97-AF65-F5344CB8AC3E}">
        <p14:creationId xmlns:p14="http://schemas.microsoft.com/office/powerpoint/2010/main" val="2673542050"/>
      </p:ext>
    </p:extLst>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88"/>
            <a:ext cx="8929688" cy="6143625"/>
          </a:xfrm>
        </p:spPr>
        <p:txBody>
          <a:bodyPr rtlCol="0">
            <a:normAutofit fontScale="92500"/>
          </a:bodyPr>
          <a:lstStyle/>
          <a:p>
            <a:pPr eaLnBrk="1" fontAlgn="auto" hangingPunct="1">
              <a:spcAft>
                <a:spcPts val="0"/>
              </a:spcAft>
              <a:buFont typeface="Arial" pitchFamily="34" charset="0"/>
              <a:buChar char="•"/>
              <a:defRPr/>
            </a:pPr>
            <a:r>
              <a:rPr lang="id-ID" b="1" dirty="0"/>
              <a:t>Menghindari Keusangan (Obsolescence)</a:t>
            </a:r>
            <a:r>
              <a:rPr lang="id-ID" dirty="0"/>
              <a:t/>
            </a:r>
            <a:br>
              <a:rPr lang="id-ID" dirty="0"/>
            </a:br>
            <a:r>
              <a:rPr lang="id-ID" dirty="0"/>
              <a:t>Usaha pelatihan dan pengembangan diperlukan secara terus-menerus supaya para tenaga kerja dapat mengikuti perkembangan terakhir bidang kerja mereka </a:t>
            </a:r>
            <a:r>
              <a:rPr lang="id-ID" dirty="0" smtClean="0"/>
              <a:t>masing-masing.</a:t>
            </a:r>
          </a:p>
          <a:p>
            <a:pPr lvl="1" eaLnBrk="1" fontAlgn="auto" hangingPunct="1">
              <a:spcAft>
                <a:spcPts val="0"/>
              </a:spcAft>
              <a:buFont typeface="Wingdings" pitchFamily="2" charset="2"/>
              <a:buChar char="ü"/>
              <a:defRPr/>
            </a:pPr>
            <a:r>
              <a:rPr lang="id-ID" dirty="0" smtClean="0"/>
              <a:t>Ini </a:t>
            </a:r>
            <a:r>
              <a:rPr lang="id-ID" dirty="0"/>
              <a:t>berlaku baik untuk tenaga kerja </a:t>
            </a:r>
            <a:r>
              <a:rPr lang="id-ID" dirty="0" smtClean="0"/>
              <a:t>pekerja </a:t>
            </a:r>
            <a:r>
              <a:rPr lang="id-ID" dirty="0"/>
              <a:t>(</a:t>
            </a:r>
            <a:r>
              <a:rPr lang="id-ID" dirty="0" smtClean="0"/>
              <a:t>nonmanajerial</a:t>
            </a:r>
            <a:r>
              <a:rPr lang="id-ID" dirty="0"/>
              <a:t>) maupun untuk tenaga kerja manajerial,</a:t>
            </a:r>
            <a:br>
              <a:rPr lang="id-ID" dirty="0"/>
            </a:br>
            <a:r>
              <a:rPr lang="id-ID" b="1" dirty="0"/>
              <a:t> </a:t>
            </a:r>
            <a:endParaRPr lang="id-ID" dirty="0"/>
          </a:p>
          <a:p>
            <a:pPr eaLnBrk="1" fontAlgn="auto" hangingPunct="1">
              <a:spcAft>
                <a:spcPts val="0"/>
              </a:spcAft>
              <a:buFont typeface="Arial" pitchFamily="34" charset="0"/>
              <a:buChar char="•"/>
              <a:defRPr/>
            </a:pPr>
            <a:r>
              <a:rPr lang="id-ID" b="1" dirty="0"/>
              <a:t>Menunjang Pertumbuhan Pribadi (Personal Growth)</a:t>
            </a:r>
            <a:r>
              <a:rPr lang="id-ID" dirty="0"/>
              <a:t/>
            </a:r>
            <a:br>
              <a:rPr lang="id-ID" dirty="0"/>
            </a:br>
            <a:r>
              <a:rPr lang="id-ID" dirty="0"/>
              <a:t>Pelatihan dan pengembangan tidak hanya menguntungkan perusahaan, tapi juga </a:t>
            </a:r>
            <a:r>
              <a:rPr lang="id-ID" dirty="0" smtClean="0"/>
              <a:t>menguntungkan </a:t>
            </a:r>
            <a:r>
              <a:rPr lang="id-ID" dirty="0"/>
              <a:t>tenaga kerja sendiri.</a:t>
            </a:r>
          </a:p>
          <a:p>
            <a:pPr eaLnBrk="1" fontAlgn="auto" hangingPunct="1">
              <a:spcAft>
                <a:spcPts val="0"/>
              </a:spcAft>
              <a:buFont typeface="Arial" pitchFamily="34" charset="0"/>
              <a:buChar char="•"/>
              <a:defRPr/>
            </a:pPr>
            <a:endParaRPr lang="id-ID" dirty="0"/>
          </a:p>
          <a:p>
            <a:pPr eaLnBrk="1" fontAlgn="auto" hangingPunct="1">
              <a:spcAft>
                <a:spcPts val="0"/>
              </a:spcAft>
              <a:buFont typeface="Arial" pitchFamily="34" charset="0"/>
              <a:buChar char="•"/>
              <a:defRPr/>
            </a:pPr>
            <a:endParaRPr lang="id-ID" dirty="0"/>
          </a:p>
        </p:txBody>
      </p:sp>
    </p:spTree>
    <p:extLst>
      <p:ext uri="{BB962C8B-B14F-4D97-AF65-F5344CB8AC3E}">
        <p14:creationId xmlns:p14="http://schemas.microsoft.com/office/powerpoint/2010/main" val="3639785873"/>
      </p:ext>
    </p:extLst>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713"/>
            <a:ext cx="8229600" cy="5505450"/>
          </a:xfrm>
        </p:spPr>
        <p:txBody>
          <a:bodyPr/>
          <a:lstStyle/>
          <a:p>
            <a:pPr eaLnBrk="1" hangingPunct="1">
              <a:buFont typeface="Georgia" pitchFamily="18" charset="0"/>
              <a:buNone/>
              <a:defRPr/>
            </a:pPr>
            <a:r>
              <a:rPr lang="en-US" dirty="0" err="1"/>
              <a:t>Dalam</a:t>
            </a:r>
            <a:r>
              <a:rPr lang="en-US" dirty="0"/>
              <a:t> </a:t>
            </a:r>
            <a:r>
              <a:rPr lang="en-US" dirty="0" err="1"/>
              <a:t>perancangan</a:t>
            </a:r>
            <a:r>
              <a:rPr lang="en-US" dirty="0"/>
              <a:t> program </a:t>
            </a:r>
            <a:r>
              <a:rPr lang="en-US" dirty="0" err="1"/>
              <a:t>pelatihan</a:t>
            </a:r>
            <a:r>
              <a:rPr lang="en-US" dirty="0"/>
              <a:t> , </a:t>
            </a:r>
            <a:r>
              <a:rPr lang="en-US" dirty="0" err="1"/>
              <a:t>perlu</a:t>
            </a:r>
            <a:r>
              <a:rPr lang="en-US" dirty="0"/>
              <a:t> di </a:t>
            </a:r>
            <a:r>
              <a:rPr lang="en-US" dirty="0" err="1"/>
              <a:t>perhatikan</a:t>
            </a:r>
            <a:r>
              <a:rPr lang="en-US" dirty="0"/>
              <a:t> </a:t>
            </a:r>
          </a:p>
          <a:p>
            <a:pPr marL="566737" indent="-457200" eaLnBrk="1" hangingPunct="1">
              <a:buFont typeface="+mj-lt"/>
              <a:buAutoNum type="alphaLcPeriod"/>
              <a:defRPr/>
            </a:pPr>
            <a:r>
              <a:rPr lang="en-US" dirty="0" err="1"/>
              <a:t>Praktik</a:t>
            </a:r>
            <a:r>
              <a:rPr lang="en-US" dirty="0"/>
              <a:t> </a:t>
            </a:r>
          </a:p>
          <a:p>
            <a:pPr marL="566737" indent="-457200" eaLnBrk="1" hangingPunct="1">
              <a:buFont typeface="+mj-lt"/>
              <a:buAutoNum type="alphaLcPeriod"/>
              <a:defRPr/>
            </a:pPr>
            <a:r>
              <a:rPr lang="en-US" dirty="0" err="1"/>
              <a:t>Umpan</a:t>
            </a:r>
            <a:r>
              <a:rPr lang="en-US" dirty="0"/>
              <a:t> </a:t>
            </a:r>
            <a:r>
              <a:rPr lang="en-US" dirty="0" err="1"/>
              <a:t>balik</a:t>
            </a:r>
            <a:r>
              <a:rPr lang="en-US" dirty="0"/>
              <a:t> : </a:t>
            </a:r>
            <a:r>
              <a:rPr lang="en-US" dirty="0" err="1"/>
              <a:t>pengetahuan</a:t>
            </a:r>
            <a:r>
              <a:rPr lang="en-US" dirty="0"/>
              <a:t> </a:t>
            </a:r>
            <a:r>
              <a:rPr lang="en-US" dirty="0" err="1"/>
              <a:t>ttg</a:t>
            </a:r>
            <a:r>
              <a:rPr lang="en-US" dirty="0"/>
              <a:t> </a:t>
            </a:r>
            <a:r>
              <a:rPr lang="en-US" dirty="0" err="1"/>
              <a:t>hasil</a:t>
            </a:r>
            <a:endParaRPr lang="en-US" dirty="0"/>
          </a:p>
          <a:p>
            <a:pPr marL="566737" indent="-457200" eaLnBrk="1" hangingPunct="1">
              <a:buFont typeface="+mj-lt"/>
              <a:buAutoNum type="alphaLcPeriod"/>
              <a:defRPr/>
            </a:pPr>
            <a:r>
              <a:rPr lang="en-US" dirty="0" err="1"/>
              <a:t>Materi</a:t>
            </a:r>
            <a:r>
              <a:rPr lang="en-US" dirty="0"/>
              <a:t> </a:t>
            </a:r>
            <a:r>
              <a:rPr lang="en-US" dirty="0" err="1"/>
              <a:t>pelatihan</a:t>
            </a:r>
            <a:r>
              <a:rPr lang="en-US" dirty="0"/>
              <a:t> yang </a:t>
            </a:r>
            <a:r>
              <a:rPr lang="en-US" dirty="0" err="1"/>
              <a:t>bermakna</a:t>
            </a:r>
            <a:endParaRPr lang="en-US" dirty="0"/>
          </a:p>
          <a:p>
            <a:pPr marL="566737" indent="-457200" eaLnBrk="1" hangingPunct="1">
              <a:buFont typeface="+mj-lt"/>
              <a:buAutoNum type="alphaLcPeriod"/>
              <a:defRPr/>
            </a:pPr>
            <a:r>
              <a:rPr lang="en-US" dirty="0" err="1"/>
              <a:t>Perbedaan</a:t>
            </a:r>
            <a:r>
              <a:rPr lang="en-US" dirty="0"/>
              <a:t> </a:t>
            </a:r>
            <a:r>
              <a:rPr lang="en-US" dirty="0" err="1"/>
              <a:t>individu</a:t>
            </a:r>
            <a:endParaRPr lang="en-US" dirty="0"/>
          </a:p>
          <a:p>
            <a:pPr marL="566737" indent="-457200" eaLnBrk="1" hangingPunct="1">
              <a:buFont typeface="+mj-lt"/>
              <a:buAutoNum type="alphaLcPeriod"/>
              <a:defRPr/>
            </a:pPr>
            <a:r>
              <a:rPr lang="en-US" dirty="0" err="1"/>
              <a:t>Pemberian</a:t>
            </a:r>
            <a:r>
              <a:rPr lang="en-US" dirty="0"/>
              <a:t> </a:t>
            </a:r>
            <a:r>
              <a:rPr lang="en-US" dirty="0" err="1"/>
              <a:t>contoh</a:t>
            </a:r>
            <a:r>
              <a:rPr lang="en-US" dirty="0"/>
              <a:t> </a:t>
            </a:r>
            <a:r>
              <a:rPr lang="en-US" dirty="0" err="1"/>
              <a:t>perilaku</a:t>
            </a:r>
            <a:r>
              <a:rPr lang="en-US" dirty="0"/>
              <a:t> (</a:t>
            </a:r>
            <a:r>
              <a:rPr lang="en-US" dirty="0" err="1"/>
              <a:t>behaviour</a:t>
            </a:r>
            <a:r>
              <a:rPr lang="en-US" dirty="0"/>
              <a:t> modeling) </a:t>
            </a:r>
          </a:p>
          <a:p>
            <a:pPr marL="566737" indent="-457200" eaLnBrk="1" hangingPunct="1">
              <a:buFont typeface="+mj-lt"/>
              <a:buAutoNum type="alphaLcPeriod"/>
              <a:defRPr/>
            </a:pPr>
            <a:r>
              <a:rPr lang="en-US" dirty="0" err="1"/>
              <a:t>Pemberian</a:t>
            </a:r>
            <a:r>
              <a:rPr lang="en-US" dirty="0"/>
              <a:t> </a:t>
            </a:r>
            <a:r>
              <a:rPr lang="en-US" dirty="0" err="1"/>
              <a:t>motivasi</a:t>
            </a:r>
            <a:endParaRPr lang="en-US" dirty="0"/>
          </a:p>
          <a:p>
            <a:pPr eaLnBrk="1" hangingPunct="1">
              <a:defRPr/>
            </a:pPr>
            <a:endParaRPr lang="en-US" dirty="0"/>
          </a:p>
        </p:txBody>
      </p:sp>
    </p:spTree>
    <p:extLst>
      <p:ext uri="{BB962C8B-B14F-4D97-AF65-F5344CB8AC3E}">
        <p14:creationId xmlns:p14="http://schemas.microsoft.com/office/powerpoint/2010/main" val="2973801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r>
              <a:rPr lang="en-US" sz="2800" b="1" smtClean="0">
                <a:solidFill>
                  <a:srgbClr val="FF0000"/>
                </a:solidFill>
                <a:effectLst/>
              </a:rPr>
              <a:t>PENGEMBANGAN KARYAWAN</a:t>
            </a:r>
          </a:p>
        </p:txBody>
      </p:sp>
      <p:sp>
        <p:nvSpPr>
          <p:cNvPr id="61443" name="Rectangle 3"/>
          <p:cNvSpPr>
            <a:spLocks noGrp="1" noChangeArrowheads="1"/>
          </p:cNvSpPr>
          <p:nvPr>
            <p:ph type="body" idx="1"/>
          </p:nvPr>
        </p:nvSpPr>
        <p:spPr>
          <a:xfrm>
            <a:off x="301625" y="1341438"/>
            <a:ext cx="8540750" cy="4422775"/>
          </a:xfrm>
        </p:spPr>
        <p:txBody>
          <a:bodyPr/>
          <a:lstStyle/>
          <a:p>
            <a:pPr eaLnBrk="1" hangingPunct="1">
              <a:lnSpc>
                <a:spcPct val="80000"/>
              </a:lnSpc>
              <a:buFont typeface="Wingdings" pitchFamily="2" charset="2"/>
              <a:buBlip>
                <a:blip r:embed="rId3"/>
              </a:buBlip>
              <a:defRPr/>
            </a:pPr>
            <a:r>
              <a:rPr lang="en-US" sz="2700" i="1" smtClean="0">
                <a:solidFill>
                  <a:srgbClr val="00FF00"/>
                </a:solidFill>
              </a:rPr>
              <a:t>TUJUAN </a:t>
            </a:r>
            <a:r>
              <a:rPr lang="id-ID" sz="2700" i="1" smtClean="0">
                <a:solidFill>
                  <a:srgbClr val="00FF00"/>
                </a:solidFill>
              </a:rPr>
              <a:t> :</a:t>
            </a:r>
            <a:r>
              <a:rPr lang="id-ID" sz="2700" smtClean="0"/>
              <a:t>   </a:t>
            </a:r>
            <a:r>
              <a:rPr lang="en-US" sz="2700" smtClean="0"/>
              <a:t> </a:t>
            </a:r>
          </a:p>
          <a:p>
            <a:pPr eaLnBrk="1" hangingPunct="1">
              <a:lnSpc>
                <a:spcPct val="80000"/>
              </a:lnSpc>
              <a:buFont typeface="Wingdings" pitchFamily="2" charset="2"/>
              <a:buNone/>
              <a:defRPr/>
            </a:pPr>
            <a:r>
              <a:rPr lang="en-US" sz="2700" smtClean="0">
                <a:solidFill>
                  <a:srgbClr val="FFFF00"/>
                </a:solidFill>
              </a:rPr>
              <a:t>	1. Produktifitas bertambah</a:t>
            </a:r>
          </a:p>
          <a:p>
            <a:pPr eaLnBrk="1" hangingPunct="1">
              <a:lnSpc>
                <a:spcPct val="80000"/>
              </a:lnSpc>
              <a:buFont typeface="Wingdings" pitchFamily="2" charset="2"/>
              <a:buNone/>
              <a:defRPr/>
            </a:pPr>
            <a:r>
              <a:rPr lang="en-US" sz="2700" smtClean="0">
                <a:solidFill>
                  <a:srgbClr val="FFFF00"/>
                </a:solidFill>
              </a:rPr>
              <a:t>	2. Mengurangi tingkat kecelakaan kerja</a:t>
            </a:r>
          </a:p>
          <a:p>
            <a:pPr eaLnBrk="1" hangingPunct="1">
              <a:lnSpc>
                <a:spcPct val="80000"/>
              </a:lnSpc>
              <a:buFont typeface="Wingdings" pitchFamily="2" charset="2"/>
              <a:buNone/>
              <a:defRPr/>
            </a:pPr>
            <a:r>
              <a:rPr lang="en-US" sz="2700" smtClean="0">
                <a:solidFill>
                  <a:srgbClr val="FFFF00"/>
                </a:solidFill>
              </a:rPr>
              <a:t>	3. Mengurangi kerusakan hasil</a:t>
            </a:r>
          </a:p>
          <a:p>
            <a:pPr eaLnBrk="1" hangingPunct="1">
              <a:lnSpc>
                <a:spcPct val="80000"/>
              </a:lnSpc>
              <a:buFont typeface="Wingdings" pitchFamily="2" charset="2"/>
              <a:buNone/>
              <a:defRPr/>
            </a:pPr>
            <a:r>
              <a:rPr lang="en-US" sz="2700" smtClean="0">
                <a:solidFill>
                  <a:srgbClr val="FFFF00"/>
                </a:solidFill>
              </a:rPr>
              <a:t>	4. Meningkatkan motivasi kerja</a:t>
            </a:r>
          </a:p>
          <a:p>
            <a:pPr eaLnBrk="1" hangingPunct="1">
              <a:lnSpc>
                <a:spcPct val="80000"/>
              </a:lnSpc>
              <a:buFont typeface="Wingdings" pitchFamily="2" charset="2"/>
              <a:buNone/>
              <a:defRPr/>
            </a:pPr>
            <a:r>
              <a:rPr lang="id-ID" sz="2700" smtClean="0"/>
              <a:t>  </a:t>
            </a:r>
          </a:p>
          <a:p>
            <a:pPr eaLnBrk="1" hangingPunct="1">
              <a:lnSpc>
                <a:spcPct val="80000"/>
              </a:lnSpc>
              <a:buFont typeface="Wingdings" pitchFamily="2" charset="2"/>
              <a:buBlip>
                <a:blip r:embed="rId3"/>
              </a:buBlip>
              <a:defRPr/>
            </a:pPr>
            <a:r>
              <a:rPr lang="en-US" sz="2700" i="1" smtClean="0">
                <a:solidFill>
                  <a:srgbClr val="00FF00"/>
                </a:solidFill>
              </a:rPr>
              <a:t>DAPAT DILAKUKAN DENGAN :</a:t>
            </a:r>
          </a:p>
          <a:p>
            <a:pPr eaLnBrk="1" hangingPunct="1">
              <a:lnSpc>
                <a:spcPct val="80000"/>
              </a:lnSpc>
              <a:buFont typeface="Wingdings" pitchFamily="2" charset="2"/>
              <a:buNone/>
              <a:defRPr/>
            </a:pPr>
            <a:r>
              <a:rPr lang="en-US" sz="2700" smtClean="0">
                <a:solidFill>
                  <a:srgbClr val="FFFF00"/>
                </a:solidFill>
                <a:sym typeface="Wingdings" pitchFamily="2" charset="2"/>
              </a:rPr>
              <a:t>	- </a:t>
            </a:r>
            <a:r>
              <a:rPr lang="en-US" sz="2700" i="1" smtClean="0">
                <a:solidFill>
                  <a:srgbClr val="FFFF00"/>
                </a:solidFill>
                <a:sym typeface="Wingdings" pitchFamily="2" charset="2"/>
              </a:rPr>
              <a:t>On the job training</a:t>
            </a:r>
            <a:r>
              <a:rPr lang="en-US" sz="2700" smtClean="0">
                <a:solidFill>
                  <a:srgbClr val="FFFF00"/>
                </a:solidFill>
                <a:sym typeface="Wingdings" pitchFamily="2" charset="2"/>
              </a:rPr>
              <a:t>  perusahaan sendiri</a:t>
            </a:r>
          </a:p>
          <a:p>
            <a:pPr eaLnBrk="1" hangingPunct="1">
              <a:lnSpc>
                <a:spcPct val="80000"/>
              </a:lnSpc>
              <a:buFont typeface="Wingdings" pitchFamily="2" charset="2"/>
              <a:buNone/>
              <a:defRPr/>
            </a:pPr>
            <a:r>
              <a:rPr lang="en-US" sz="2700" smtClean="0">
                <a:solidFill>
                  <a:srgbClr val="FFFF00"/>
                </a:solidFill>
                <a:sym typeface="Wingdings" pitchFamily="2" charset="2"/>
              </a:rPr>
              <a:t>	- </a:t>
            </a:r>
            <a:r>
              <a:rPr lang="en-US" sz="2700" i="1" smtClean="0">
                <a:solidFill>
                  <a:srgbClr val="FFFF00"/>
                </a:solidFill>
                <a:sym typeface="Wingdings" pitchFamily="2" charset="2"/>
              </a:rPr>
              <a:t>Off the job training</a:t>
            </a:r>
            <a:r>
              <a:rPr lang="en-US" sz="2700" smtClean="0">
                <a:solidFill>
                  <a:srgbClr val="FFFF00"/>
                </a:solidFill>
                <a:sym typeface="Wingdings" pitchFamily="2" charset="2"/>
              </a:rPr>
              <a:t>  luar perusahaan/lembaga lain</a:t>
            </a:r>
            <a:r>
              <a:rPr lang="id-ID" sz="2700" smtClean="0">
                <a:solidFill>
                  <a:srgbClr val="FFFF00"/>
                </a:solidFill>
              </a:rPr>
              <a:t> </a:t>
            </a:r>
            <a:r>
              <a:rPr lang="en-US" sz="2700" smtClean="0">
                <a:solidFill>
                  <a:srgbClr val="FFFF00"/>
                </a:solidFill>
              </a:rPr>
              <a:t> </a:t>
            </a:r>
          </a:p>
          <a:p>
            <a:pPr eaLnBrk="1" hangingPunct="1">
              <a:lnSpc>
                <a:spcPct val="80000"/>
              </a:lnSpc>
              <a:buFont typeface="Wingdings" pitchFamily="2" charset="2"/>
              <a:buBlip>
                <a:blip r:embed="rId3"/>
              </a:buBlip>
              <a:defRPr/>
            </a:pPr>
            <a:endParaRPr lang="id-ID" sz="2700" smtClean="0">
              <a:solidFill>
                <a:srgbClr val="FFFF00"/>
              </a:solidFill>
            </a:endParaRPr>
          </a:p>
        </p:txBody>
      </p:sp>
    </p:spTree>
    <p:extLst>
      <p:ext uri="{BB962C8B-B14F-4D97-AF65-F5344CB8AC3E}">
        <p14:creationId xmlns:p14="http://schemas.microsoft.com/office/powerpoint/2010/main" val="214984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81000"/>
            <a:ext cx="8229600" cy="1001713"/>
          </a:xfrm>
        </p:spPr>
        <p:txBody>
          <a:bodyPr/>
          <a:lstStyle/>
          <a:p>
            <a:pPr eaLnBrk="1" hangingPunct="1">
              <a:defRPr/>
            </a:pPr>
            <a:r>
              <a:rPr lang="en-US" sz="2800" smtClean="0">
                <a:solidFill>
                  <a:srgbClr val="FF0000"/>
                </a:solidFill>
              </a:rPr>
              <a:t>KOMPENSASI</a:t>
            </a:r>
          </a:p>
        </p:txBody>
      </p:sp>
      <p:sp>
        <p:nvSpPr>
          <p:cNvPr id="63491" name="Rectangle 3"/>
          <p:cNvSpPr>
            <a:spLocks noGrp="1" noChangeArrowheads="1"/>
          </p:cNvSpPr>
          <p:nvPr>
            <p:ph type="body" idx="1"/>
          </p:nvPr>
        </p:nvSpPr>
        <p:spPr>
          <a:xfrm>
            <a:off x="301625" y="1196975"/>
            <a:ext cx="8540750" cy="5184775"/>
          </a:xfrm>
        </p:spPr>
        <p:txBody>
          <a:bodyPr/>
          <a:lstStyle/>
          <a:p>
            <a:pPr marL="544513" indent="-544513" eaLnBrk="1" hangingPunct="1">
              <a:lnSpc>
                <a:spcPct val="80000"/>
              </a:lnSpc>
              <a:buFont typeface="Wingdings" pitchFamily="2" charset="2"/>
              <a:buBlip>
                <a:blip r:embed="rId3"/>
              </a:buBlip>
              <a:tabLst>
                <a:tab pos="3417888" algn="l"/>
              </a:tabLst>
              <a:defRPr/>
            </a:pPr>
            <a:r>
              <a:rPr lang="en-US" sz="2300" smtClean="0">
                <a:solidFill>
                  <a:srgbClr val="FFFF00"/>
                </a:solidFill>
              </a:rPr>
              <a:t>Kompensasi </a:t>
            </a:r>
            <a:r>
              <a:rPr lang="en-US" sz="2300" smtClean="0">
                <a:solidFill>
                  <a:srgbClr val="FFFF00"/>
                </a:solidFill>
                <a:sym typeface="Wingdings" pitchFamily="2" charset="2"/>
              </a:rPr>
              <a:t> imbalan jasa yang diberikan perusahaan pada karyawan atas kontribusi tenaganya.</a:t>
            </a:r>
          </a:p>
          <a:p>
            <a:pPr marL="544513" indent="-544513" eaLnBrk="1" hangingPunct="1">
              <a:lnSpc>
                <a:spcPct val="80000"/>
              </a:lnSpc>
              <a:buFont typeface="Wingdings" pitchFamily="2" charset="2"/>
              <a:buBlip>
                <a:blip r:embed="rId3"/>
              </a:buBlip>
              <a:tabLst>
                <a:tab pos="3417888" algn="l"/>
              </a:tabLst>
              <a:defRPr/>
            </a:pPr>
            <a:r>
              <a:rPr lang="en-US" sz="2300" smtClean="0">
                <a:solidFill>
                  <a:srgbClr val="FFFF00"/>
                </a:solidFill>
              </a:rPr>
              <a:t>Bentuk kompensasi :</a:t>
            </a:r>
          </a:p>
          <a:p>
            <a:pPr marL="544513" indent="-544513" eaLnBrk="1" hangingPunct="1">
              <a:lnSpc>
                <a:spcPct val="80000"/>
              </a:lnSpc>
              <a:buFont typeface="Wingdings" pitchFamily="2" charset="2"/>
              <a:buNone/>
              <a:tabLst>
                <a:tab pos="3417888" algn="l"/>
              </a:tabLst>
              <a:defRPr/>
            </a:pPr>
            <a:r>
              <a:rPr lang="en-US" sz="2300" smtClean="0">
                <a:solidFill>
                  <a:srgbClr val="FFFF00"/>
                </a:solidFill>
              </a:rPr>
              <a:t>   </a:t>
            </a:r>
          </a:p>
          <a:p>
            <a:pPr marL="544513" indent="-544513" eaLnBrk="1" hangingPunct="1">
              <a:lnSpc>
                <a:spcPct val="80000"/>
              </a:lnSpc>
              <a:buFont typeface="Wingdings" pitchFamily="2" charset="2"/>
              <a:buNone/>
              <a:tabLst>
                <a:tab pos="3417888" algn="l"/>
              </a:tabLst>
              <a:defRPr/>
            </a:pPr>
            <a:r>
              <a:rPr lang="en-US" sz="2300" smtClean="0">
                <a:solidFill>
                  <a:srgbClr val="FFFF00"/>
                </a:solidFill>
              </a:rPr>
              <a:t>             Gaji (para pegawai)</a:t>
            </a:r>
            <a:r>
              <a:rPr lang="id-ID" sz="2300" smtClean="0">
                <a:solidFill>
                  <a:srgbClr val="FFFF00"/>
                </a:solidFill>
              </a:rPr>
              <a:t> </a:t>
            </a:r>
            <a:endParaRPr lang="en-US" sz="2300" smtClean="0">
              <a:solidFill>
                <a:srgbClr val="FFFF00"/>
              </a:solidFill>
            </a:endParaRPr>
          </a:p>
          <a:p>
            <a:pPr marL="544513" indent="-544513" eaLnBrk="1" hangingPunct="1">
              <a:lnSpc>
                <a:spcPct val="80000"/>
              </a:lnSpc>
              <a:buFont typeface="Wingdings" pitchFamily="2" charset="2"/>
              <a:buNone/>
              <a:tabLst>
                <a:tab pos="3417888" algn="l"/>
              </a:tabLst>
              <a:defRPr/>
            </a:pPr>
            <a:endParaRPr lang="en-US" sz="2300" smtClean="0">
              <a:solidFill>
                <a:srgbClr val="FFFF00"/>
              </a:solidFill>
            </a:endParaRPr>
          </a:p>
          <a:p>
            <a:pPr marL="544513" indent="-544513" eaLnBrk="1" hangingPunct="1">
              <a:lnSpc>
                <a:spcPct val="80000"/>
              </a:lnSpc>
              <a:buFont typeface="Wingdings" pitchFamily="2" charset="2"/>
              <a:buNone/>
              <a:tabLst>
                <a:tab pos="3417888" algn="l"/>
              </a:tabLst>
              <a:defRPr/>
            </a:pPr>
            <a:r>
              <a:rPr lang="en-US" sz="2300" smtClean="0">
                <a:solidFill>
                  <a:srgbClr val="FFFF00"/>
                </a:solidFill>
              </a:rPr>
              <a:t>             Upah (para pekerja)</a:t>
            </a:r>
            <a:endParaRPr lang="en-US" sz="2300" i="1" smtClean="0">
              <a:solidFill>
                <a:srgbClr val="FFFF00"/>
              </a:solidFill>
            </a:endParaRPr>
          </a:p>
          <a:p>
            <a:pPr marL="544513" indent="-544513" eaLnBrk="1" hangingPunct="1">
              <a:lnSpc>
                <a:spcPct val="80000"/>
              </a:lnSpc>
              <a:buFont typeface="Wingdings" pitchFamily="2" charset="2"/>
              <a:buNone/>
              <a:tabLst>
                <a:tab pos="3417888" algn="l"/>
              </a:tabLst>
              <a:defRPr/>
            </a:pPr>
            <a:endParaRPr lang="en-US" sz="2300" smtClean="0">
              <a:solidFill>
                <a:srgbClr val="FFFF00"/>
              </a:solidFill>
            </a:endParaRPr>
          </a:p>
          <a:p>
            <a:pPr marL="544513" indent="-544513" eaLnBrk="1" hangingPunct="1">
              <a:lnSpc>
                <a:spcPct val="80000"/>
              </a:lnSpc>
              <a:buFont typeface="Wingdings" pitchFamily="2" charset="2"/>
              <a:buNone/>
              <a:tabLst>
                <a:tab pos="3417888" algn="l"/>
              </a:tabLst>
              <a:defRPr/>
            </a:pPr>
            <a:r>
              <a:rPr lang="en-US" sz="2300" smtClean="0">
                <a:solidFill>
                  <a:srgbClr val="FFFF00"/>
                </a:solidFill>
              </a:rPr>
              <a:t>Faktor-faktor yang mempengaruhi tingkat upah :</a:t>
            </a:r>
          </a:p>
          <a:p>
            <a:pPr marL="544513" indent="-544513" eaLnBrk="1" hangingPunct="1">
              <a:lnSpc>
                <a:spcPct val="80000"/>
              </a:lnSpc>
              <a:buFont typeface="Wingdings" pitchFamily="2" charset="2"/>
              <a:buAutoNum type="arabicPeriod"/>
              <a:tabLst>
                <a:tab pos="3417888" algn="l"/>
              </a:tabLst>
              <a:defRPr/>
            </a:pPr>
            <a:r>
              <a:rPr lang="en-US" sz="2300" smtClean="0">
                <a:solidFill>
                  <a:srgbClr val="FFFF00"/>
                </a:solidFill>
              </a:rPr>
              <a:t>Pasar tenaga kerja/permintaan tenaga kerja</a:t>
            </a:r>
          </a:p>
          <a:p>
            <a:pPr marL="544513" indent="-544513" eaLnBrk="1" hangingPunct="1">
              <a:lnSpc>
                <a:spcPct val="80000"/>
              </a:lnSpc>
              <a:buFont typeface="Wingdings" pitchFamily="2" charset="2"/>
              <a:buAutoNum type="arabicPeriod"/>
              <a:tabLst>
                <a:tab pos="3417888" algn="l"/>
              </a:tabLst>
              <a:defRPr/>
            </a:pPr>
            <a:r>
              <a:rPr lang="en-US" sz="2300" smtClean="0">
                <a:solidFill>
                  <a:srgbClr val="FFFF00"/>
                </a:solidFill>
              </a:rPr>
              <a:t>Tingkat upah yang berlaku di daerah bersangkutan</a:t>
            </a:r>
          </a:p>
          <a:p>
            <a:pPr marL="544513" indent="-544513" eaLnBrk="1" hangingPunct="1">
              <a:lnSpc>
                <a:spcPct val="80000"/>
              </a:lnSpc>
              <a:buFont typeface="Wingdings" pitchFamily="2" charset="2"/>
              <a:buAutoNum type="arabicPeriod"/>
              <a:tabLst>
                <a:tab pos="3417888" algn="l"/>
              </a:tabLst>
              <a:defRPr/>
            </a:pPr>
            <a:r>
              <a:rPr lang="en-US" sz="2300" smtClean="0">
                <a:solidFill>
                  <a:srgbClr val="FFFF00"/>
                </a:solidFill>
              </a:rPr>
              <a:t>Tingkat keahlian yang dibutuhkan</a:t>
            </a:r>
          </a:p>
          <a:p>
            <a:pPr marL="544513" indent="-544513" eaLnBrk="1" hangingPunct="1">
              <a:lnSpc>
                <a:spcPct val="80000"/>
              </a:lnSpc>
              <a:buFont typeface="Wingdings" pitchFamily="2" charset="2"/>
              <a:buAutoNum type="arabicPeriod"/>
              <a:tabLst>
                <a:tab pos="3417888" algn="l"/>
              </a:tabLst>
              <a:defRPr/>
            </a:pPr>
            <a:r>
              <a:rPr lang="en-US" sz="2300" smtClean="0">
                <a:solidFill>
                  <a:srgbClr val="FFFF00"/>
                </a:solidFill>
              </a:rPr>
              <a:t>Situasi laba perusahaan</a:t>
            </a:r>
          </a:p>
          <a:p>
            <a:pPr marL="544513" indent="-544513" eaLnBrk="1" hangingPunct="1">
              <a:lnSpc>
                <a:spcPct val="80000"/>
              </a:lnSpc>
              <a:buFont typeface="Wingdings" pitchFamily="2" charset="2"/>
              <a:buAutoNum type="arabicPeriod"/>
              <a:tabLst>
                <a:tab pos="3417888" algn="l"/>
              </a:tabLst>
              <a:defRPr/>
            </a:pPr>
            <a:r>
              <a:rPr lang="en-US" sz="2300" smtClean="0">
                <a:solidFill>
                  <a:srgbClr val="FFFF00"/>
                </a:solidFill>
              </a:rPr>
              <a:t>Peraturan pemerintah</a:t>
            </a:r>
          </a:p>
        </p:txBody>
      </p:sp>
      <p:sp>
        <p:nvSpPr>
          <p:cNvPr id="254980" name="Line 4"/>
          <p:cNvSpPr>
            <a:spLocks noChangeShapeType="1"/>
          </p:cNvSpPr>
          <p:nvPr/>
        </p:nvSpPr>
        <p:spPr bwMode="auto">
          <a:xfrm>
            <a:off x="900113" y="2133600"/>
            <a:ext cx="0" cy="1439863"/>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54981" name="Line 5"/>
          <p:cNvSpPr>
            <a:spLocks noChangeShapeType="1"/>
          </p:cNvSpPr>
          <p:nvPr/>
        </p:nvSpPr>
        <p:spPr bwMode="auto">
          <a:xfrm>
            <a:off x="900113" y="2781300"/>
            <a:ext cx="503237" cy="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54982" name="Line 6"/>
          <p:cNvSpPr>
            <a:spLocks noChangeShapeType="1"/>
          </p:cNvSpPr>
          <p:nvPr/>
        </p:nvSpPr>
        <p:spPr bwMode="auto">
          <a:xfrm>
            <a:off x="900113" y="3573463"/>
            <a:ext cx="503237" cy="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194848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381000"/>
            <a:ext cx="8229600" cy="927100"/>
          </a:xfrm>
        </p:spPr>
        <p:txBody>
          <a:bodyPr/>
          <a:lstStyle/>
          <a:p>
            <a:pPr eaLnBrk="1" hangingPunct="1"/>
            <a:r>
              <a:rPr lang="en-US" sz="2800" b="1" smtClean="0">
                <a:solidFill>
                  <a:srgbClr val="FF0000"/>
                </a:solidFill>
                <a:effectLst/>
              </a:rPr>
              <a:t>METODE PENGUPAHAN</a:t>
            </a:r>
          </a:p>
        </p:txBody>
      </p:sp>
      <p:sp>
        <p:nvSpPr>
          <p:cNvPr id="99331" name="Rectangle 3"/>
          <p:cNvSpPr>
            <a:spLocks noGrp="1" noChangeArrowheads="1"/>
          </p:cNvSpPr>
          <p:nvPr>
            <p:ph type="body" idx="1"/>
          </p:nvPr>
        </p:nvSpPr>
        <p:spPr>
          <a:xfrm>
            <a:off x="301625" y="1052513"/>
            <a:ext cx="8540750" cy="5472112"/>
          </a:xfrm>
        </p:spPr>
        <p:txBody>
          <a:bodyPr/>
          <a:lstStyle/>
          <a:p>
            <a:pPr marL="261938" indent="-261938" eaLnBrk="1" hangingPunct="1">
              <a:lnSpc>
                <a:spcPct val="80000"/>
              </a:lnSpc>
              <a:buFont typeface="Wingdings" pitchFamily="2" charset="2"/>
              <a:buNone/>
              <a:defRPr/>
            </a:pPr>
            <a:r>
              <a:rPr lang="en-US" sz="2000" smtClean="0">
                <a:effectLst/>
              </a:rPr>
              <a:t>a.  Upah langsung (</a:t>
            </a:r>
            <a:r>
              <a:rPr lang="en-US" sz="2000" i="1" smtClean="0">
                <a:effectLst/>
              </a:rPr>
              <a:t>Straight Salary</a:t>
            </a:r>
            <a:r>
              <a:rPr lang="en-US" sz="2000" smtClean="0">
                <a:effectLst/>
              </a:rPr>
              <a:t>)</a:t>
            </a:r>
            <a:r>
              <a:rPr lang="en-US" sz="2000" smtClean="0"/>
              <a:t> </a:t>
            </a:r>
            <a:r>
              <a:rPr lang="id-ID" sz="2000" smtClean="0"/>
              <a:t> </a:t>
            </a:r>
            <a:r>
              <a:rPr lang="en-US" sz="2000" smtClean="0"/>
              <a:t> </a:t>
            </a:r>
          </a:p>
          <a:p>
            <a:pPr marL="261938" indent="-261938" eaLnBrk="1" hangingPunct="1">
              <a:lnSpc>
                <a:spcPct val="80000"/>
              </a:lnSpc>
              <a:buFont typeface="Wingdings" pitchFamily="2" charset="2"/>
              <a:buChar char="ü"/>
              <a:defRPr/>
            </a:pPr>
            <a:r>
              <a:rPr lang="en-US" sz="2000" i="1" smtClean="0">
                <a:solidFill>
                  <a:srgbClr val="00FF00"/>
                </a:solidFill>
                <a:sym typeface="Wingdings" pitchFamily="2" charset="2"/>
              </a:rPr>
              <a:t>Berdasar satuan waktu (harian, mingguan, bulanan)</a:t>
            </a:r>
            <a:endParaRPr lang="en-US" sz="2000" smtClean="0">
              <a:solidFill>
                <a:srgbClr val="FFFF00"/>
              </a:solidFill>
            </a:endParaRPr>
          </a:p>
          <a:p>
            <a:pPr marL="261938" indent="-261938" eaLnBrk="1" hangingPunct="1">
              <a:lnSpc>
                <a:spcPct val="80000"/>
              </a:lnSpc>
              <a:buFont typeface="Wingdings" pitchFamily="2" charset="2"/>
              <a:buChar char="ü"/>
              <a:defRPr/>
            </a:pPr>
            <a:r>
              <a:rPr lang="en-US" sz="2000" i="1" smtClean="0">
                <a:solidFill>
                  <a:srgbClr val="00FF00"/>
                </a:solidFill>
              </a:rPr>
              <a:t>Belum termasuk lembur</a:t>
            </a:r>
            <a:r>
              <a:rPr lang="en-US" sz="2000" smtClean="0"/>
              <a:t>  </a:t>
            </a:r>
          </a:p>
          <a:p>
            <a:pPr marL="261938" indent="-261938" eaLnBrk="1" hangingPunct="1">
              <a:lnSpc>
                <a:spcPct val="80000"/>
              </a:lnSpc>
              <a:buFont typeface="Wingdings" pitchFamily="2" charset="2"/>
              <a:buNone/>
              <a:defRPr/>
            </a:pPr>
            <a:r>
              <a:rPr lang="en-US" sz="2000" smtClean="0">
                <a:effectLst/>
              </a:rPr>
              <a:t>b.  Gaji </a:t>
            </a:r>
            <a:r>
              <a:rPr lang="en-US" sz="2000" i="1" smtClean="0">
                <a:effectLst/>
              </a:rPr>
              <a:t>(wage)</a:t>
            </a:r>
            <a:r>
              <a:rPr lang="id-ID" sz="2000" i="1" smtClean="0"/>
              <a:t> </a:t>
            </a:r>
            <a:r>
              <a:rPr lang="en-US" sz="2000" i="1" smtClean="0"/>
              <a:t> </a:t>
            </a:r>
            <a:r>
              <a:rPr lang="id-ID" sz="2000" smtClean="0"/>
              <a:t> </a:t>
            </a:r>
            <a:r>
              <a:rPr lang="en-US" sz="2000" smtClean="0"/>
              <a:t> </a:t>
            </a:r>
            <a:r>
              <a:rPr lang="id-ID" sz="2000" smtClean="0"/>
              <a:t> </a:t>
            </a:r>
            <a:r>
              <a:rPr lang="en-US" sz="2000" smtClean="0"/>
              <a:t> </a:t>
            </a:r>
          </a:p>
          <a:p>
            <a:pPr marL="261938" indent="-261938" eaLnBrk="1" hangingPunct="1">
              <a:lnSpc>
                <a:spcPct val="80000"/>
              </a:lnSpc>
              <a:buFont typeface="Wingdings" pitchFamily="2" charset="2"/>
              <a:buChar char="ü"/>
              <a:defRPr/>
            </a:pPr>
            <a:r>
              <a:rPr lang="en-US" sz="2000" smtClean="0"/>
              <a:t> </a:t>
            </a:r>
            <a:r>
              <a:rPr lang="en-US" sz="2000" smtClean="0">
                <a:solidFill>
                  <a:srgbClr val="FFFF00"/>
                </a:solidFill>
              </a:rPr>
              <a:t>Berdasar lama waktu pekerjaan dilakukan</a:t>
            </a:r>
          </a:p>
          <a:p>
            <a:pPr marL="261938" indent="-261938" eaLnBrk="1" hangingPunct="1">
              <a:lnSpc>
                <a:spcPct val="80000"/>
              </a:lnSpc>
              <a:buFont typeface="Wingdings" pitchFamily="2" charset="2"/>
              <a:buChar char="ü"/>
              <a:defRPr/>
            </a:pPr>
            <a:r>
              <a:rPr lang="en-US" sz="2000" smtClean="0">
                <a:solidFill>
                  <a:srgbClr val="FFFF00"/>
                </a:solidFill>
              </a:rPr>
              <a:t> Pembayarn perbulan (1 hari = 8 jam)</a:t>
            </a:r>
          </a:p>
          <a:p>
            <a:pPr marL="261938" indent="-261938" eaLnBrk="1" hangingPunct="1">
              <a:lnSpc>
                <a:spcPct val="80000"/>
              </a:lnSpc>
              <a:buFont typeface="Wingdings" pitchFamily="2" charset="2"/>
              <a:buNone/>
              <a:defRPr/>
            </a:pPr>
            <a:r>
              <a:rPr lang="en-US" sz="2000" smtClean="0">
                <a:effectLst/>
              </a:rPr>
              <a:t>c. Upah satuan </a:t>
            </a:r>
            <a:r>
              <a:rPr lang="en-US" sz="2000" i="1" smtClean="0">
                <a:effectLst/>
              </a:rPr>
              <a:t>(piece work)</a:t>
            </a:r>
            <a:endParaRPr lang="en-US" sz="2000" i="1" smtClean="0"/>
          </a:p>
          <a:p>
            <a:pPr marL="261938" indent="-261938" eaLnBrk="1" hangingPunct="1">
              <a:lnSpc>
                <a:spcPct val="80000"/>
              </a:lnSpc>
              <a:buFont typeface="Wingdings" pitchFamily="2" charset="2"/>
              <a:buChar char="ü"/>
              <a:defRPr/>
            </a:pPr>
            <a:r>
              <a:rPr lang="en-US" sz="2000" smtClean="0">
                <a:solidFill>
                  <a:srgbClr val="FFFF00"/>
                </a:solidFill>
                <a:sym typeface="Wingdings" pitchFamily="2" charset="2"/>
              </a:rPr>
              <a:t>Berdasar jumlah produk yang dihasilkan</a:t>
            </a:r>
          </a:p>
          <a:p>
            <a:pPr marL="261938" indent="-261938" eaLnBrk="1" hangingPunct="1">
              <a:lnSpc>
                <a:spcPct val="80000"/>
              </a:lnSpc>
              <a:buFont typeface="Wingdings" pitchFamily="2" charset="2"/>
              <a:buNone/>
              <a:defRPr/>
            </a:pPr>
            <a:r>
              <a:rPr lang="en-US" sz="2000" smtClean="0">
                <a:effectLst/>
              </a:rPr>
              <a:t>d. Komisi</a:t>
            </a:r>
            <a:endParaRPr lang="en-US" sz="2000" smtClean="0"/>
          </a:p>
          <a:p>
            <a:pPr marL="261938" indent="-261938" eaLnBrk="1" hangingPunct="1">
              <a:lnSpc>
                <a:spcPct val="80000"/>
              </a:lnSpc>
              <a:buFont typeface="Wingdings" pitchFamily="2" charset="2"/>
              <a:buChar char="ü"/>
              <a:defRPr/>
            </a:pPr>
            <a:r>
              <a:rPr lang="en-US" sz="2000" smtClean="0">
                <a:solidFill>
                  <a:srgbClr val="FFFF00"/>
                </a:solidFill>
                <a:sym typeface="Wingdings" pitchFamily="2" charset="2"/>
              </a:rPr>
              <a:t>Dibayar presentase/jumlah barang yang dihasilkan/dijual</a:t>
            </a:r>
          </a:p>
          <a:p>
            <a:pPr marL="261938" indent="-261938" eaLnBrk="1" hangingPunct="1">
              <a:lnSpc>
                <a:spcPct val="80000"/>
              </a:lnSpc>
              <a:buFont typeface="Wingdings" pitchFamily="2" charset="2"/>
              <a:buNone/>
              <a:defRPr/>
            </a:pPr>
            <a:r>
              <a:rPr lang="en-US" sz="2000" smtClean="0">
                <a:effectLst/>
              </a:rPr>
              <a:t>e. Premi shift kerja </a:t>
            </a:r>
            <a:r>
              <a:rPr lang="en-US" sz="2000" i="1" smtClean="0">
                <a:effectLst/>
              </a:rPr>
              <a:t>(shift premium)</a:t>
            </a:r>
            <a:endParaRPr lang="en-US" sz="2000" i="1" smtClean="0"/>
          </a:p>
          <a:p>
            <a:pPr marL="261938" indent="-261938" eaLnBrk="1" hangingPunct="1">
              <a:lnSpc>
                <a:spcPct val="80000"/>
              </a:lnSpc>
              <a:buFont typeface="Wingdings" pitchFamily="2" charset="2"/>
              <a:buChar char="ü"/>
              <a:defRPr/>
            </a:pPr>
            <a:r>
              <a:rPr lang="en-US" sz="2000" smtClean="0">
                <a:solidFill>
                  <a:srgbClr val="FFFF00"/>
                </a:solidFill>
                <a:sym typeface="Wingdings" pitchFamily="2" charset="2"/>
              </a:rPr>
              <a:t>Upah yang diberikan karena bekerja diluar jam kerja normal</a:t>
            </a:r>
          </a:p>
          <a:p>
            <a:pPr marL="261938" indent="-261938" eaLnBrk="1" hangingPunct="1">
              <a:lnSpc>
                <a:spcPct val="80000"/>
              </a:lnSpc>
              <a:buFont typeface="Wingdings" pitchFamily="2" charset="2"/>
              <a:buNone/>
              <a:defRPr/>
            </a:pPr>
            <a:r>
              <a:rPr lang="en-US" sz="2000" smtClean="0">
                <a:effectLst/>
              </a:rPr>
              <a:t>f. Tunjangan tambahan (</a:t>
            </a:r>
            <a:r>
              <a:rPr lang="en-US" sz="2000" i="1" smtClean="0">
                <a:effectLst/>
              </a:rPr>
              <a:t>fringe benefit</a:t>
            </a:r>
            <a:r>
              <a:rPr lang="en-US" sz="2000" smtClean="0">
                <a:effectLst/>
              </a:rPr>
              <a:t>)</a:t>
            </a:r>
            <a:endParaRPr lang="en-US" sz="2000" smtClean="0"/>
          </a:p>
          <a:p>
            <a:pPr marL="261938" indent="-261938" eaLnBrk="1" hangingPunct="1">
              <a:lnSpc>
                <a:spcPct val="80000"/>
              </a:lnSpc>
              <a:buFont typeface="Wingdings" pitchFamily="2" charset="2"/>
              <a:buChar char="ü"/>
              <a:defRPr/>
            </a:pPr>
            <a:r>
              <a:rPr lang="en-US" sz="2000" smtClean="0">
                <a:solidFill>
                  <a:srgbClr val="FFFF00"/>
                </a:solidFill>
                <a:sym typeface="Wingdings" pitchFamily="2" charset="2"/>
              </a:rPr>
              <a:t>Tunjangan keluarga, kesehatan, asuransi jiwa/kecelakaan, hari raya, kendaraan, jabatan, perumahan</a:t>
            </a:r>
          </a:p>
          <a:p>
            <a:pPr marL="261938" indent="-261938" eaLnBrk="1" hangingPunct="1">
              <a:lnSpc>
                <a:spcPct val="80000"/>
              </a:lnSpc>
              <a:buFont typeface="Wingdings" pitchFamily="2" charset="2"/>
              <a:buNone/>
              <a:defRPr/>
            </a:pPr>
            <a:endParaRPr lang="en-US" sz="2000" smtClean="0">
              <a:solidFill>
                <a:srgbClr val="FFFF00"/>
              </a:solidFill>
            </a:endParaRPr>
          </a:p>
        </p:txBody>
      </p:sp>
    </p:spTree>
    <p:extLst>
      <p:ext uri="{BB962C8B-B14F-4D97-AF65-F5344CB8AC3E}">
        <p14:creationId xmlns:p14="http://schemas.microsoft.com/office/powerpoint/2010/main" val="2729035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381000"/>
            <a:ext cx="8229600" cy="887413"/>
          </a:xfrm>
        </p:spPr>
        <p:txBody>
          <a:bodyPr/>
          <a:lstStyle/>
          <a:p>
            <a:pPr eaLnBrk="1" hangingPunct="1"/>
            <a:r>
              <a:rPr lang="en-US" sz="2800" b="1" smtClean="0">
                <a:solidFill>
                  <a:srgbClr val="FF0000"/>
                </a:solidFill>
                <a:effectLst/>
              </a:rPr>
              <a:t>UPAH INSENTIF</a:t>
            </a:r>
          </a:p>
        </p:txBody>
      </p:sp>
      <p:sp>
        <p:nvSpPr>
          <p:cNvPr id="98307" name="Rectangle 3"/>
          <p:cNvSpPr>
            <a:spLocks noGrp="1" noChangeArrowheads="1"/>
          </p:cNvSpPr>
          <p:nvPr>
            <p:ph type="body" idx="1"/>
          </p:nvPr>
        </p:nvSpPr>
        <p:spPr>
          <a:xfrm>
            <a:off x="457200" y="1196975"/>
            <a:ext cx="8229600" cy="4899025"/>
          </a:xfrm>
        </p:spPr>
        <p:txBody>
          <a:bodyPr/>
          <a:lstStyle/>
          <a:p>
            <a:pPr eaLnBrk="1" hangingPunct="1">
              <a:lnSpc>
                <a:spcPct val="80000"/>
              </a:lnSpc>
              <a:buFont typeface="Wingdings" pitchFamily="2" charset="2"/>
              <a:buNone/>
              <a:defRPr/>
            </a:pPr>
            <a:r>
              <a:rPr lang="en-US" sz="2400" smtClean="0">
                <a:solidFill>
                  <a:srgbClr val="ECD1C4"/>
                </a:solidFill>
              </a:rPr>
              <a:t>Tujuan </a:t>
            </a:r>
            <a:r>
              <a:rPr lang="en-US" sz="2400" smtClean="0">
                <a:solidFill>
                  <a:srgbClr val="ECD1C4"/>
                </a:solidFill>
                <a:sym typeface="Wingdings" pitchFamily="2" charset="2"/>
              </a:rPr>
              <a:t> mendorong karyawan untuk bekerja lebih produktif.</a:t>
            </a:r>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r>
              <a:rPr lang="en-US" sz="2400" smtClean="0"/>
              <a:t>Karakteristik pokok upah insentif yang baik :</a:t>
            </a:r>
          </a:p>
          <a:p>
            <a:pPr eaLnBrk="1" hangingPunct="1">
              <a:lnSpc>
                <a:spcPct val="80000"/>
              </a:lnSpc>
              <a:buFont typeface="Wingdings" pitchFamily="2" charset="2"/>
              <a:buNone/>
              <a:defRPr/>
            </a:pPr>
            <a:r>
              <a:rPr lang="id-ID" sz="2400" smtClean="0"/>
              <a:t> </a:t>
            </a:r>
            <a:endParaRPr lang="id-ID" sz="2000" smtClean="0"/>
          </a:p>
          <a:p>
            <a:pPr eaLnBrk="1" hangingPunct="1">
              <a:lnSpc>
                <a:spcPct val="80000"/>
              </a:lnSpc>
              <a:buFont typeface="Wingdings" pitchFamily="2" charset="2"/>
              <a:buNone/>
              <a:defRPr/>
            </a:pPr>
            <a:r>
              <a:rPr lang="en-US" sz="2000" smtClean="0"/>
              <a:t>               </a:t>
            </a:r>
            <a:r>
              <a:rPr lang="en-US" sz="2000" smtClean="0">
                <a:solidFill>
                  <a:srgbClr val="00FF00"/>
                </a:solidFill>
              </a:rPr>
              <a:t>1. Harus menunjukkan pada karyawan atas produktifitas</a:t>
            </a:r>
          </a:p>
          <a:p>
            <a:pPr eaLnBrk="1" hangingPunct="1">
              <a:lnSpc>
                <a:spcPct val="80000"/>
              </a:lnSpc>
              <a:buFont typeface="Wingdings" pitchFamily="2" charset="2"/>
              <a:buNone/>
              <a:defRPr/>
            </a:pPr>
            <a:r>
              <a:rPr lang="en-US" sz="2000" smtClean="0">
                <a:solidFill>
                  <a:srgbClr val="00FF00"/>
                </a:solidFill>
              </a:rPr>
              <a:t>		       mereka</a:t>
            </a:r>
            <a:r>
              <a:rPr lang="en-US" sz="2000" smtClean="0"/>
              <a:t> </a:t>
            </a:r>
          </a:p>
          <a:p>
            <a:pPr eaLnBrk="1" hangingPunct="1">
              <a:lnSpc>
                <a:spcPct val="80000"/>
              </a:lnSpc>
              <a:buFont typeface="Wingdings" pitchFamily="2" charset="2"/>
              <a:buNone/>
              <a:defRPr/>
            </a:pPr>
            <a:endParaRPr lang="id-ID" sz="2000" smtClean="0"/>
          </a:p>
          <a:p>
            <a:pPr eaLnBrk="1" hangingPunct="1">
              <a:lnSpc>
                <a:spcPct val="80000"/>
              </a:lnSpc>
              <a:buFont typeface="Wingdings" pitchFamily="2" charset="2"/>
              <a:buNone/>
              <a:defRPr/>
            </a:pPr>
            <a:r>
              <a:rPr lang="en-US" sz="2000" smtClean="0"/>
              <a:t>               </a:t>
            </a:r>
            <a:r>
              <a:rPr lang="en-US" sz="2000" smtClean="0">
                <a:solidFill>
                  <a:srgbClr val="00FF00"/>
                </a:solidFill>
              </a:rPr>
              <a:t>2. Harus dapat dipakai untuk mencapai tujuan produktif dari</a:t>
            </a:r>
          </a:p>
          <a:p>
            <a:pPr eaLnBrk="1" hangingPunct="1">
              <a:lnSpc>
                <a:spcPct val="80000"/>
              </a:lnSpc>
              <a:buFont typeface="Wingdings" pitchFamily="2" charset="2"/>
              <a:buNone/>
              <a:defRPr/>
            </a:pPr>
            <a:r>
              <a:rPr lang="en-US" sz="2000" smtClean="0">
                <a:solidFill>
                  <a:srgbClr val="00FF00"/>
                </a:solidFill>
              </a:rPr>
              <a:t>		       karyawan secara layak</a:t>
            </a:r>
            <a:endParaRPr lang="en-US" sz="2000" smtClean="0">
              <a:solidFill>
                <a:srgbClr val="FFFF00"/>
              </a:solidFill>
            </a:endParaRPr>
          </a:p>
          <a:p>
            <a:pPr eaLnBrk="1" hangingPunct="1">
              <a:lnSpc>
                <a:spcPct val="80000"/>
              </a:lnSpc>
              <a:buFont typeface="Wingdings" pitchFamily="2" charset="2"/>
              <a:buNone/>
              <a:defRPr/>
            </a:pPr>
            <a:r>
              <a:rPr lang="id-ID" sz="2000" smtClean="0"/>
              <a:t> </a:t>
            </a:r>
          </a:p>
          <a:p>
            <a:pPr eaLnBrk="1" hangingPunct="1">
              <a:lnSpc>
                <a:spcPct val="80000"/>
              </a:lnSpc>
              <a:buFont typeface="Wingdings" pitchFamily="2" charset="2"/>
              <a:buNone/>
              <a:defRPr/>
            </a:pPr>
            <a:r>
              <a:rPr lang="en-US" sz="2000" smtClean="0"/>
              <a:t>             </a:t>
            </a:r>
            <a:r>
              <a:rPr lang="en-US" sz="2000" smtClean="0">
                <a:solidFill>
                  <a:srgbClr val="00FF00"/>
                </a:solidFill>
              </a:rPr>
              <a:t>  3. Tambahan upah yang diperoleh diseimbangkan dengan</a:t>
            </a:r>
          </a:p>
          <a:p>
            <a:pPr eaLnBrk="1" hangingPunct="1">
              <a:lnSpc>
                <a:spcPct val="80000"/>
              </a:lnSpc>
              <a:buFont typeface="Wingdings" pitchFamily="2" charset="2"/>
              <a:buNone/>
              <a:defRPr/>
            </a:pPr>
            <a:r>
              <a:rPr lang="en-US" sz="2000" smtClean="0">
                <a:solidFill>
                  <a:srgbClr val="00FF00"/>
                </a:solidFill>
              </a:rPr>
              <a:t>		       biaya produksi terendah.</a:t>
            </a:r>
            <a:endParaRPr lang="en-US" sz="2000" smtClean="0">
              <a:solidFill>
                <a:srgbClr val="FFFF00"/>
              </a:solidFill>
            </a:endParaRPr>
          </a:p>
          <a:p>
            <a:pPr eaLnBrk="1" hangingPunct="1">
              <a:lnSpc>
                <a:spcPct val="80000"/>
              </a:lnSpc>
              <a:buFont typeface="Wingdings" pitchFamily="2" charset="2"/>
              <a:buNone/>
              <a:defRPr/>
            </a:pPr>
            <a:endParaRPr lang="id-ID" sz="2000" smtClean="0">
              <a:solidFill>
                <a:srgbClr val="FFFF00"/>
              </a:solidFill>
            </a:endParaRPr>
          </a:p>
          <a:p>
            <a:pPr eaLnBrk="1" hangingPunct="1">
              <a:lnSpc>
                <a:spcPct val="80000"/>
              </a:lnSpc>
              <a:buFont typeface="Wingdings" pitchFamily="2" charset="2"/>
              <a:buNone/>
              <a:defRPr/>
            </a:pPr>
            <a:r>
              <a:rPr lang="en-US" sz="2000" smtClean="0"/>
              <a:t>                 </a:t>
            </a:r>
            <a:endParaRPr lang="en-US" sz="2000" smtClean="0">
              <a:solidFill>
                <a:srgbClr val="FFFF00"/>
              </a:solidFill>
            </a:endParaRPr>
          </a:p>
        </p:txBody>
      </p:sp>
      <p:sp>
        <p:nvSpPr>
          <p:cNvPr id="257028" name="Line 4"/>
          <p:cNvSpPr>
            <a:spLocks noChangeShapeType="1"/>
          </p:cNvSpPr>
          <p:nvPr/>
        </p:nvSpPr>
        <p:spPr bwMode="auto">
          <a:xfrm>
            <a:off x="539750" y="3214688"/>
            <a:ext cx="0" cy="172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57029" name="Line 5"/>
          <p:cNvSpPr>
            <a:spLocks noChangeShapeType="1"/>
          </p:cNvSpPr>
          <p:nvPr/>
        </p:nvSpPr>
        <p:spPr bwMode="auto">
          <a:xfrm>
            <a:off x="539750" y="3213100"/>
            <a:ext cx="12239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57030" name="Line 6"/>
          <p:cNvSpPr>
            <a:spLocks noChangeShapeType="1"/>
          </p:cNvSpPr>
          <p:nvPr/>
        </p:nvSpPr>
        <p:spPr bwMode="auto">
          <a:xfrm>
            <a:off x="539750" y="4005263"/>
            <a:ext cx="12239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257031" name="Line 7"/>
          <p:cNvSpPr>
            <a:spLocks noChangeShapeType="1"/>
          </p:cNvSpPr>
          <p:nvPr/>
        </p:nvSpPr>
        <p:spPr bwMode="auto">
          <a:xfrm>
            <a:off x="539750" y="4941888"/>
            <a:ext cx="12239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203335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381000"/>
            <a:ext cx="8229600" cy="815975"/>
          </a:xfrm>
        </p:spPr>
        <p:txBody>
          <a:bodyPr/>
          <a:lstStyle/>
          <a:p>
            <a:pPr eaLnBrk="1" hangingPunct="1"/>
            <a:r>
              <a:rPr lang="en-US" sz="2800" b="1" smtClean="0">
                <a:solidFill>
                  <a:srgbClr val="FF0000"/>
                </a:solidFill>
                <a:effectLst/>
              </a:rPr>
              <a:t>MACAM-MACAM BENTUK UPAH INSENTIF</a:t>
            </a:r>
          </a:p>
        </p:txBody>
      </p:sp>
      <p:sp>
        <p:nvSpPr>
          <p:cNvPr id="62467" name="Rectangle 3"/>
          <p:cNvSpPr>
            <a:spLocks noGrp="1" noChangeArrowheads="1"/>
          </p:cNvSpPr>
          <p:nvPr>
            <p:ph type="body" idx="1"/>
          </p:nvPr>
        </p:nvSpPr>
        <p:spPr>
          <a:xfrm>
            <a:off x="539750" y="1412875"/>
            <a:ext cx="8229600" cy="4546600"/>
          </a:xfrm>
        </p:spPr>
        <p:txBody>
          <a:bodyPr/>
          <a:lstStyle/>
          <a:p>
            <a:pPr eaLnBrk="1" hangingPunct="1">
              <a:lnSpc>
                <a:spcPct val="90000"/>
              </a:lnSpc>
              <a:buFont typeface="Wingdings" pitchFamily="2" charset="2"/>
              <a:buNone/>
              <a:defRPr/>
            </a:pPr>
            <a:r>
              <a:rPr lang="en-US" sz="2000" i="1" smtClean="0"/>
              <a:t>A. Full Participation plan</a:t>
            </a:r>
            <a:endParaRPr lang="en-US" sz="2000" i="1" smtClean="0">
              <a:solidFill>
                <a:srgbClr val="FFFF00"/>
              </a:solidFill>
              <a:effectLst/>
            </a:endParaRPr>
          </a:p>
          <a:p>
            <a:pPr eaLnBrk="1" hangingPunct="1">
              <a:lnSpc>
                <a:spcPct val="90000"/>
              </a:lnSpc>
              <a:defRPr/>
            </a:pPr>
            <a:r>
              <a:rPr lang="en-US" sz="2000" smtClean="0">
                <a:solidFill>
                  <a:srgbClr val="FFFF00"/>
                </a:solidFill>
                <a:effectLst/>
              </a:rPr>
              <a:t>Diberikan insentif karena menghasilkan produktifitas tambahan</a:t>
            </a:r>
          </a:p>
          <a:p>
            <a:pPr eaLnBrk="1" hangingPunct="1">
              <a:lnSpc>
                <a:spcPct val="90000"/>
              </a:lnSpc>
              <a:defRPr/>
            </a:pPr>
            <a:r>
              <a:rPr lang="en-US" sz="2000" smtClean="0">
                <a:solidFill>
                  <a:srgbClr val="FFFF00"/>
                </a:solidFill>
                <a:effectLst/>
              </a:rPr>
              <a:t>Diberikan insentif bila bekerja dengan efisien</a:t>
            </a:r>
            <a:r>
              <a:rPr lang="en-US" sz="2000" smtClean="0">
                <a:solidFill>
                  <a:srgbClr val="FFFF00"/>
                </a:solidFill>
                <a:effectLst/>
                <a:sym typeface="Wingdings" pitchFamily="2" charset="2"/>
              </a:rPr>
              <a:t> </a:t>
            </a:r>
            <a:r>
              <a:rPr lang="en-US" sz="2000" smtClean="0">
                <a:solidFill>
                  <a:srgbClr val="FFFF00"/>
                </a:solidFill>
                <a:effectLst/>
              </a:rPr>
              <a:t> </a:t>
            </a:r>
          </a:p>
          <a:p>
            <a:pPr eaLnBrk="1" hangingPunct="1">
              <a:lnSpc>
                <a:spcPct val="90000"/>
              </a:lnSpc>
              <a:defRPr/>
            </a:pPr>
            <a:r>
              <a:rPr lang="en-US" sz="2000" smtClean="0">
                <a:solidFill>
                  <a:srgbClr val="FFFF00"/>
                </a:solidFill>
                <a:effectLst/>
              </a:rPr>
              <a:t>Setiap kenaikan 1% dari standart akan menghasilkan kenaikan pendapatan sebesar 1% </a:t>
            </a:r>
            <a:r>
              <a:rPr lang="en-US" sz="2000" i="1" smtClean="0">
                <a:solidFill>
                  <a:srgbClr val="FFFF00"/>
                </a:solidFill>
                <a:effectLst/>
              </a:rPr>
              <a:t>(disebut 1 for 1 plan)</a:t>
            </a:r>
          </a:p>
          <a:p>
            <a:pPr eaLnBrk="1" hangingPunct="1">
              <a:lnSpc>
                <a:spcPct val="90000"/>
              </a:lnSpc>
              <a:buFont typeface="Wingdings" pitchFamily="2" charset="2"/>
              <a:buNone/>
              <a:defRPr/>
            </a:pPr>
            <a:endParaRPr lang="en-US" sz="2000" i="1" smtClean="0"/>
          </a:p>
          <a:p>
            <a:pPr eaLnBrk="1" hangingPunct="1">
              <a:lnSpc>
                <a:spcPct val="90000"/>
              </a:lnSpc>
              <a:buFont typeface="Wingdings" pitchFamily="2" charset="2"/>
              <a:buNone/>
              <a:defRPr/>
            </a:pPr>
            <a:r>
              <a:rPr lang="en-US" sz="2000" i="1" smtClean="0"/>
              <a:t>B. Group Insentif plan</a:t>
            </a:r>
            <a:endParaRPr lang="en-US" sz="2000" i="1" smtClean="0">
              <a:solidFill>
                <a:srgbClr val="FFFF00"/>
              </a:solidFill>
              <a:effectLst/>
            </a:endParaRPr>
          </a:p>
          <a:p>
            <a:pPr eaLnBrk="1" hangingPunct="1">
              <a:lnSpc>
                <a:spcPct val="90000"/>
              </a:lnSpc>
              <a:defRPr/>
            </a:pPr>
            <a:r>
              <a:rPr lang="en-US" sz="2000" smtClean="0">
                <a:solidFill>
                  <a:srgbClr val="FFFF00"/>
                </a:solidFill>
                <a:effectLst/>
              </a:rPr>
              <a:t>Diberikan insentif kepada kelompok karyawan karena menunjukkan hasil yang menguntungkan :</a:t>
            </a:r>
          </a:p>
          <a:p>
            <a:pPr eaLnBrk="1" hangingPunct="1">
              <a:lnSpc>
                <a:spcPct val="90000"/>
              </a:lnSpc>
              <a:buFont typeface="Wingdings" pitchFamily="2" charset="2"/>
              <a:buNone/>
              <a:defRPr/>
            </a:pPr>
            <a:r>
              <a:rPr lang="en-US" sz="2000" smtClean="0">
                <a:solidFill>
                  <a:srgbClr val="FFFF00"/>
                </a:solidFill>
                <a:effectLst/>
              </a:rPr>
              <a:t>	a. Peningkatan produktifitas</a:t>
            </a:r>
          </a:p>
          <a:p>
            <a:pPr eaLnBrk="1" hangingPunct="1">
              <a:lnSpc>
                <a:spcPct val="90000"/>
              </a:lnSpc>
              <a:buFont typeface="Wingdings" pitchFamily="2" charset="2"/>
              <a:buNone/>
              <a:defRPr/>
            </a:pPr>
            <a:r>
              <a:rPr lang="en-US" sz="2000" smtClean="0">
                <a:solidFill>
                  <a:srgbClr val="FFFF00"/>
                </a:solidFill>
                <a:effectLst/>
              </a:rPr>
              <a:t>	b. Penurunan biaya tenaga kerja/unit</a:t>
            </a:r>
          </a:p>
          <a:p>
            <a:pPr eaLnBrk="1" hangingPunct="1">
              <a:lnSpc>
                <a:spcPct val="90000"/>
              </a:lnSpc>
              <a:buFont typeface="Wingdings" pitchFamily="2" charset="2"/>
              <a:buNone/>
              <a:defRPr/>
            </a:pPr>
            <a:r>
              <a:rPr lang="en-US" sz="2000" smtClean="0">
                <a:solidFill>
                  <a:srgbClr val="FFFF00"/>
                </a:solidFill>
                <a:effectLst/>
              </a:rPr>
              <a:t>	c. Perbaikan kualitas produk</a:t>
            </a:r>
          </a:p>
          <a:p>
            <a:pPr eaLnBrk="1" hangingPunct="1">
              <a:lnSpc>
                <a:spcPct val="90000"/>
              </a:lnSpc>
              <a:buFont typeface="Wingdings" pitchFamily="2" charset="2"/>
              <a:buNone/>
              <a:defRPr/>
            </a:pPr>
            <a:r>
              <a:rPr lang="en-US" sz="2000" smtClean="0">
                <a:solidFill>
                  <a:srgbClr val="FFFF00"/>
                </a:solidFill>
                <a:effectLst/>
              </a:rPr>
              <a:t>	d. Pengurangan tingkat kerusakan produk</a:t>
            </a:r>
          </a:p>
        </p:txBody>
      </p:sp>
    </p:spTree>
    <p:extLst>
      <p:ext uri="{BB962C8B-B14F-4D97-AF65-F5344CB8AC3E}">
        <p14:creationId xmlns:p14="http://schemas.microsoft.com/office/powerpoint/2010/main" val="2411762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1625" y="476250"/>
            <a:ext cx="8540750" cy="5622925"/>
          </a:xfrm>
        </p:spPr>
        <p:txBody>
          <a:bodyPr/>
          <a:lstStyle/>
          <a:p>
            <a:pPr marL="0" indent="0" eaLnBrk="1" hangingPunct="1">
              <a:buFont typeface="Wingdings" pitchFamily="2" charset="2"/>
              <a:buNone/>
              <a:defRPr/>
            </a:pPr>
            <a:r>
              <a:rPr lang="en-US" sz="1800" dirty="0" smtClean="0"/>
              <a:t>Perusahaan </a:t>
            </a:r>
            <a:r>
              <a:rPr lang="en-US" sz="1800" dirty="0" err="1" smtClean="0"/>
              <a:t>bergerak</a:t>
            </a:r>
            <a:r>
              <a:rPr lang="en-US" sz="1800" dirty="0" smtClean="0"/>
              <a:t> </a:t>
            </a:r>
            <a:r>
              <a:rPr lang="en-US" sz="1800" dirty="0" err="1" smtClean="0"/>
              <a:t>dalam</a:t>
            </a:r>
            <a:r>
              <a:rPr lang="en-US" sz="1800" dirty="0" smtClean="0"/>
              <a:t> </a:t>
            </a:r>
            <a:r>
              <a:rPr lang="en-US" sz="1800" dirty="0" err="1" smtClean="0"/>
              <a:t>penyamakan</a:t>
            </a:r>
            <a:r>
              <a:rPr lang="en-US" sz="1800" dirty="0" smtClean="0"/>
              <a:t> </a:t>
            </a:r>
            <a:r>
              <a:rPr lang="en-US" sz="1800" dirty="0" err="1" smtClean="0"/>
              <a:t>kulit</a:t>
            </a:r>
            <a:r>
              <a:rPr lang="en-US" sz="1800" dirty="0" smtClean="0"/>
              <a:t>, </a:t>
            </a:r>
            <a:r>
              <a:rPr lang="en-US" sz="1800" dirty="0" err="1" smtClean="0"/>
              <a:t>standar</a:t>
            </a:r>
            <a:r>
              <a:rPr lang="en-US" sz="1800" dirty="0" smtClean="0"/>
              <a:t> </a:t>
            </a:r>
            <a:r>
              <a:rPr lang="en-US" sz="1800" dirty="0" err="1" smtClean="0"/>
              <a:t>waktu</a:t>
            </a:r>
            <a:r>
              <a:rPr lang="en-US" sz="1800" dirty="0" smtClean="0"/>
              <a:t> </a:t>
            </a:r>
            <a:r>
              <a:rPr lang="en-US" sz="1800" dirty="0" err="1" smtClean="0"/>
              <a:t>pengerjaan</a:t>
            </a:r>
            <a:r>
              <a:rPr lang="en-US" sz="1800" dirty="0" smtClean="0"/>
              <a:t> </a:t>
            </a:r>
            <a:r>
              <a:rPr lang="en-US" sz="1800" dirty="0" err="1" smtClean="0"/>
              <a:t>barang</a:t>
            </a:r>
            <a:r>
              <a:rPr lang="en-US" sz="1800" dirty="0" smtClean="0"/>
              <a:t> </a:t>
            </a:r>
            <a:r>
              <a:rPr lang="en-US" sz="1800" dirty="0" err="1" smtClean="0"/>
              <a:t>adalah</a:t>
            </a:r>
            <a:r>
              <a:rPr lang="en-US" sz="1800" dirty="0" smtClean="0"/>
              <a:t> 2 jam. </a:t>
            </a:r>
            <a:r>
              <a:rPr lang="en-US" sz="1800" dirty="0" err="1" smtClean="0"/>
              <a:t>Tarif</a:t>
            </a:r>
            <a:r>
              <a:rPr lang="en-US" sz="1800" dirty="0" smtClean="0"/>
              <a:t> </a:t>
            </a:r>
            <a:r>
              <a:rPr lang="en-US" sz="1800" dirty="0" err="1" smtClean="0"/>
              <a:t>upah</a:t>
            </a:r>
            <a:r>
              <a:rPr lang="en-US" sz="1800" dirty="0" smtClean="0"/>
              <a:t> per jam</a:t>
            </a:r>
            <a:r>
              <a:rPr lang="it-IT" sz="1800" dirty="0" smtClean="0"/>
              <a:t> Rp. 800, jika seorang karyawan mampu mengerjakan hanya dalam waktu 1,6 jam per unit barang maka tingkat efisiensinya :</a:t>
            </a:r>
          </a:p>
          <a:p>
            <a:pPr marL="0" indent="0" eaLnBrk="1" hangingPunct="1">
              <a:buFont typeface="Wingdings" pitchFamily="2" charset="2"/>
              <a:buNone/>
              <a:defRPr/>
            </a:pPr>
            <a:endParaRPr lang="it-IT" sz="1800" dirty="0" smtClean="0"/>
          </a:p>
          <a:p>
            <a:pPr marL="0" indent="0" eaLnBrk="1" hangingPunct="1">
              <a:defRPr/>
            </a:pPr>
            <a:r>
              <a:rPr lang="it-IT" sz="1800" dirty="0" smtClean="0"/>
              <a:t>    </a:t>
            </a:r>
            <a:r>
              <a:rPr lang="it-IT" sz="1800" u="sng" dirty="0" smtClean="0"/>
              <a:t>2,00</a:t>
            </a:r>
            <a:r>
              <a:rPr lang="it-IT" sz="1800" dirty="0" smtClean="0"/>
              <a:t>   x 100% = 125%</a:t>
            </a:r>
          </a:p>
          <a:p>
            <a:pPr marL="0" indent="0" eaLnBrk="1" hangingPunct="1">
              <a:buFont typeface="Wingdings" pitchFamily="2" charset="2"/>
              <a:buNone/>
              <a:defRPr/>
            </a:pPr>
            <a:r>
              <a:rPr lang="it-IT" sz="1800" dirty="0" smtClean="0"/>
              <a:t>      1,60</a:t>
            </a:r>
          </a:p>
          <a:p>
            <a:pPr marL="0" indent="0" eaLnBrk="1" hangingPunct="1">
              <a:defRPr/>
            </a:pPr>
            <a:endParaRPr lang="it-IT" sz="1800" dirty="0" smtClean="0"/>
          </a:p>
          <a:p>
            <a:pPr marL="0" indent="0" eaLnBrk="1" hangingPunct="1">
              <a:buFont typeface="Wingdings" pitchFamily="2" charset="2"/>
              <a:buNone/>
              <a:defRPr/>
            </a:pPr>
            <a:r>
              <a:rPr lang="it-IT" sz="1800" dirty="0" smtClean="0"/>
              <a:t>Dengan kelebihan tingkat efisiensi 25%, maka tingkat penghasilan karyawan tersebut :</a:t>
            </a:r>
          </a:p>
          <a:p>
            <a:pPr marL="0" indent="0" eaLnBrk="1" hangingPunct="1">
              <a:buFont typeface="Wingdings" pitchFamily="2" charset="2"/>
              <a:buNone/>
              <a:defRPr/>
            </a:pPr>
            <a:r>
              <a:rPr lang="it-IT" sz="1800" dirty="0" smtClean="0"/>
              <a:t>Rp 800 + (25% x Rp 800) = Rp 1000/jam.</a:t>
            </a:r>
            <a:endParaRPr lang="en-US" sz="1800" dirty="0" smtClean="0"/>
          </a:p>
        </p:txBody>
      </p:sp>
    </p:spTree>
    <p:extLst>
      <p:ext uri="{BB962C8B-B14F-4D97-AF65-F5344CB8AC3E}">
        <p14:creationId xmlns:p14="http://schemas.microsoft.com/office/powerpoint/2010/main" val="344848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smtClean="0">
                <a:solidFill>
                  <a:srgbClr val="000099"/>
                </a:solidFill>
              </a:rPr>
              <a:t>c. Observasi</a:t>
            </a:r>
            <a:endParaRPr lang="en-GB" smtClean="0">
              <a:solidFill>
                <a:srgbClr val="000099"/>
              </a:solidFill>
            </a:endParaRPr>
          </a:p>
        </p:txBody>
      </p:sp>
      <p:sp>
        <p:nvSpPr>
          <p:cNvPr id="224259" name="Rectangle 3"/>
          <p:cNvSpPr>
            <a:spLocks noGrp="1" noChangeArrowheads="1"/>
          </p:cNvSpPr>
          <p:nvPr>
            <p:ph type="body" idx="1"/>
          </p:nvPr>
        </p:nvSpPr>
        <p:spPr/>
        <p:txBody>
          <a:bodyPr/>
          <a:lstStyle/>
          <a:p>
            <a:pPr eaLnBrk="1" hangingPunct="1">
              <a:buFont typeface="Wingdings" pitchFamily="2" charset="2"/>
              <a:buNone/>
            </a:pPr>
            <a:r>
              <a:rPr lang="en-US" sz="2800" smtClean="0">
                <a:latin typeface="Verdana" pitchFamily="34" charset="0"/>
              </a:rPr>
              <a:t>Observasi yaitu melakukan </a:t>
            </a:r>
          </a:p>
          <a:p>
            <a:pPr eaLnBrk="1" hangingPunct="1">
              <a:buFont typeface="Wingdings" pitchFamily="2" charset="2"/>
              <a:buNone/>
            </a:pPr>
            <a:r>
              <a:rPr lang="en-US" sz="2800" smtClean="0">
                <a:latin typeface="Verdana" pitchFamily="34" charset="0"/>
              </a:rPr>
              <a:t>pengamatan langsung ke lapangan </a:t>
            </a:r>
          </a:p>
          <a:p>
            <a:pPr eaLnBrk="1" hangingPunct="1">
              <a:buFont typeface="Wingdings" pitchFamily="2" charset="2"/>
              <a:buNone/>
            </a:pPr>
            <a:r>
              <a:rPr lang="en-US" sz="2800" smtClean="0">
                <a:latin typeface="Verdana" pitchFamily="34" charset="0"/>
              </a:rPr>
              <a:t>untuk melihat kegiatan yang </a:t>
            </a:r>
          </a:p>
          <a:p>
            <a:pPr eaLnBrk="1" hangingPunct="1">
              <a:buFont typeface="Wingdings" pitchFamily="2" charset="2"/>
              <a:buNone/>
            </a:pPr>
            <a:r>
              <a:rPr lang="en-US" sz="2800" smtClean="0">
                <a:latin typeface="Verdana" pitchFamily="34" charset="0"/>
              </a:rPr>
              <a:t>dilakukan. Cara ini efektif untuk </a:t>
            </a:r>
          </a:p>
          <a:p>
            <a:pPr eaLnBrk="1" hangingPunct="1">
              <a:buFont typeface="Wingdings" pitchFamily="2" charset="2"/>
              <a:buNone/>
            </a:pPr>
            <a:r>
              <a:rPr lang="en-US" sz="2800" smtClean="0">
                <a:latin typeface="Verdana" pitchFamily="34" charset="0"/>
              </a:rPr>
              <a:t>tugas yang perilaku kerjanya dapat </a:t>
            </a:r>
          </a:p>
          <a:p>
            <a:pPr eaLnBrk="1" hangingPunct="1">
              <a:buFont typeface="Wingdings" pitchFamily="2" charset="2"/>
              <a:buNone/>
            </a:pPr>
            <a:r>
              <a:rPr lang="en-US" sz="2800" smtClean="0">
                <a:latin typeface="Verdana" pitchFamily="34" charset="0"/>
              </a:rPr>
              <a:t>diamati. Observasi juga dapat </a:t>
            </a:r>
          </a:p>
          <a:p>
            <a:pPr eaLnBrk="1" hangingPunct="1">
              <a:buFont typeface="Wingdings" pitchFamily="2" charset="2"/>
              <a:buNone/>
            </a:pPr>
            <a:r>
              <a:rPr lang="en-US" sz="2800" smtClean="0">
                <a:latin typeface="Verdana" pitchFamily="34" charset="0"/>
              </a:rPr>
              <a:t>dilakukan terhadap peralatan yang </a:t>
            </a:r>
          </a:p>
          <a:p>
            <a:pPr eaLnBrk="1" hangingPunct="1">
              <a:buFont typeface="Wingdings" pitchFamily="2" charset="2"/>
              <a:buNone/>
            </a:pPr>
            <a:r>
              <a:rPr lang="en-US" sz="2800" smtClean="0">
                <a:latin typeface="Verdana" pitchFamily="34" charset="0"/>
              </a:rPr>
              <a:t>dipakai, kondisi kerja, standar kerja.</a:t>
            </a:r>
            <a:endParaRPr lang="en-GB" sz="2800" smtClean="0">
              <a:latin typeface="Verdana" pitchFamily="34" charset="0"/>
            </a:endParaRPr>
          </a:p>
        </p:txBody>
      </p:sp>
    </p:spTree>
    <p:extLst>
      <p:ext uri="{BB962C8B-B14F-4D97-AF65-F5344CB8AC3E}">
        <p14:creationId xmlns:p14="http://schemas.microsoft.com/office/powerpoint/2010/main" val="104420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smtClean="0">
                <a:solidFill>
                  <a:srgbClr val="000099"/>
                </a:solidFill>
              </a:rPr>
              <a:t>d. </a:t>
            </a:r>
            <a:r>
              <a:rPr lang="en-US" i="1" smtClean="0">
                <a:solidFill>
                  <a:srgbClr val="000099"/>
                </a:solidFill>
              </a:rPr>
              <a:t>Panel of Expert</a:t>
            </a:r>
            <a:endParaRPr lang="en-GB" i="1" smtClean="0">
              <a:solidFill>
                <a:srgbClr val="000099"/>
              </a:solidFill>
            </a:endParaRPr>
          </a:p>
        </p:txBody>
      </p:sp>
      <p:sp>
        <p:nvSpPr>
          <p:cNvPr id="225283" name="Rectangle 3"/>
          <p:cNvSpPr>
            <a:spLocks noGrp="1" noChangeArrowheads="1"/>
          </p:cNvSpPr>
          <p:nvPr>
            <p:ph type="body" idx="1"/>
          </p:nvPr>
        </p:nvSpPr>
        <p:spPr/>
        <p:txBody>
          <a:bodyPr/>
          <a:lstStyle/>
          <a:p>
            <a:pPr eaLnBrk="1" hangingPunct="1">
              <a:buFont typeface="Wingdings" pitchFamily="2" charset="2"/>
              <a:buNone/>
            </a:pPr>
            <a:r>
              <a:rPr lang="en-US" i="1" smtClean="0">
                <a:latin typeface="Verdana" pitchFamily="34" charset="0"/>
              </a:rPr>
              <a:t>Panel of expert</a:t>
            </a:r>
            <a:r>
              <a:rPr lang="en-US" smtClean="0">
                <a:latin typeface="Verdana" pitchFamily="34" charset="0"/>
              </a:rPr>
              <a:t> yaitu diskusi antar </a:t>
            </a:r>
          </a:p>
          <a:p>
            <a:pPr eaLnBrk="1" hangingPunct="1">
              <a:buFont typeface="Wingdings" pitchFamily="2" charset="2"/>
              <a:buNone/>
            </a:pPr>
            <a:r>
              <a:rPr lang="en-US" smtClean="0">
                <a:latin typeface="Verdana" pitchFamily="34" charset="0"/>
              </a:rPr>
              <a:t>para ahli yang berkaitan dengan </a:t>
            </a:r>
          </a:p>
          <a:p>
            <a:pPr eaLnBrk="1" hangingPunct="1">
              <a:buFont typeface="Wingdings" pitchFamily="2" charset="2"/>
              <a:buNone/>
            </a:pPr>
            <a:r>
              <a:rPr lang="en-US" smtClean="0">
                <a:latin typeface="Verdana" pitchFamily="34" charset="0"/>
              </a:rPr>
              <a:t>pekerjaan, yaitu para manajer, </a:t>
            </a:r>
          </a:p>
          <a:p>
            <a:pPr eaLnBrk="1" hangingPunct="1">
              <a:buFont typeface="Wingdings" pitchFamily="2" charset="2"/>
              <a:buNone/>
            </a:pPr>
            <a:r>
              <a:rPr lang="en-US" smtClean="0">
                <a:latin typeface="Verdana" pitchFamily="34" charset="0"/>
              </a:rPr>
              <a:t>supervisor, atau teknisi di bidang </a:t>
            </a:r>
          </a:p>
          <a:p>
            <a:pPr eaLnBrk="1" hangingPunct="1">
              <a:buFont typeface="Wingdings" pitchFamily="2" charset="2"/>
              <a:buNone/>
            </a:pPr>
            <a:r>
              <a:rPr lang="en-US" smtClean="0">
                <a:latin typeface="Verdana" pitchFamily="34" charset="0"/>
              </a:rPr>
              <a:t>pekerjaan yang sedang dianalisis.</a:t>
            </a:r>
            <a:endParaRPr lang="en-GB" smtClean="0">
              <a:latin typeface="Verdana" pitchFamily="34" charset="0"/>
            </a:endParaRPr>
          </a:p>
        </p:txBody>
      </p:sp>
    </p:spTree>
    <p:extLst>
      <p:ext uri="{BB962C8B-B14F-4D97-AF65-F5344CB8AC3E}">
        <p14:creationId xmlns:p14="http://schemas.microsoft.com/office/powerpoint/2010/main" val="162142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smtClean="0">
                <a:solidFill>
                  <a:srgbClr val="000099"/>
                </a:solidFill>
              </a:rPr>
              <a:t>e. </a:t>
            </a:r>
            <a:r>
              <a:rPr lang="en-US" i="1" smtClean="0">
                <a:solidFill>
                  <a:srgbClr val="000099"/>
                </a:solidFill>
              </a:rPr>
              <a:t>Employee Logs</a:t>
            </a:r>
            <a:endParaRPr lang="en-GB" i="1" smtClean="0">
              <a:solidFill>
                <a:srgbClr val="000099"/>
              </a:solidFill>
            </a:endParaRPr>
          </a:p>
        </p:txBody>
      </p:sp>
      <p:sp>
        <p:nvSpPr>
          <p:cNvPr id="226307" name="Rectangle 3"/>
          <p:cNvSpPr>
            <a:spLocks noGrp="1" noChangeArrowheads="1"/>
          </p:cNvSpPr>
          <p:nvPr>
            <p:ph type="body" idx="1"/>
          </p:nvPr>
        </p:nvSpPr>
        <p:spPr/>
        <p:txBody>
          <a:bodyPr/>
          <a:lstStyle/>
          <a:p>
            <a:pPr eaLnBrk="1" hangingPunct="1">
              <a:buFont typeface="Wingdings" pitchFamily="2" charset="2"/>
              <a:buNone/>
            </a:pPr>
            <a:r>
              <a:rPr lang="en-US" i="1" smtClean="0">
                <a:latin typeface="Verdana" pitchFamily="34" charset="0"/>
              </a:rPr>
              <a:t>Employee logs</a:t>
            </a:r>
            <a:r>
              <a:rPr lang="en-US" smtClean="0">
                <a:latin typeface="Verdana" pitchFamily="34" charset="0"/>
              </a:rPr>
              <a:t> yaitu catatan harian </a:t>
            </a:r>
          </a:p>
          <a:p>
            <a:pPr eaLnBrk="1" hangingPunct="1">
              <a:buFont typeface="Wingdings" pitchFamily="2" charset="2"/>
              <a:buNone/>
            </a:pPr>
            <a:r>
              <a:rPr lang="en-US" smtClean="0">
                <a:latin typeface="Verdana" pitchFamily="34" charset="0"/>
              </a:rPr>
              <a:t>para petugas, yang diminta untuk </a:t>
            </a:r>
          </a:p>
          <a:p>
            <a:pPr eaLnBrk="1" hangingPunct="1">
              <a:buFont typeface="Wingdings" pitchFamily="2" charset="2"/>
              <a:buNone/>
            </a:pPr>
            <a:r>
              <a:rPr lang="en-US" smtClean="0">
                <a:latin typeface="Verdana" pitchFamily="34" charset="0"/>
              </a:rPr>
              <a:t>mencatat setiap hari kegiatan yang </a:t>
            </a:r>
          </a:p>
          <a:p>
            <a:pPr eaLnBrk="1" hangingPunct="1">
              <a:buFont typeface="Wingdings" pitchFamily="2" charset="2"/>
              <a:buNone/>
            </a:pPr>
            <a:r>
              <a:rPr lang="en-US" smtClean="0">
                <a:latin typeface="Verdana" pitchFamily="34" charset="0"/>
              </a:rPr>
              <a:t>dilakukan di dalam pekerjaannya, </a:t>
            </a:r>
          </a:p>
          <a:p>
            <a:pPr eaLnBrk="1" hangingPunct="1">
              <a:buFont typeface="Wingdings" pitchFamily="2" charset="2"/>
              <a:buNone/>
            </a:pPr>
            <a:r>
              <a:rPr lang="en-US" smtClean="0">
                <a:latin typeface="Verdana" pitchFamily="34" charset="0"/>
              </a:rPr>
              <a:t>peralatan yang digunakan, dll.</a:t>
            </a:r>
            <a:endParaRPr lang="en-GB" smtClean="0">
              <a:latin typeface="Verdana" pitchFamily="34" charset="0"/>
            </a:endParaRPr>
          </a:p>
        </p:txBody>
      </p:sp>
    </p:spTree>
    <p:extLst>
      <p:ext uri="{BB962C8B-B14F-4D97-AF65-F5344CB8AC3E}">
        <p14:creationId xmlns:p14="http://schemas.microsoft.com/office/powerpoint/2010/main" val="127315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mtClean="0">
                <a:solidFill>
                  <a:srgbClr val="000099"/>
                </a:solidFill>
              </a:rPr>
              <a:t>3. Menggunakan Kuesioner</a:t>
            </a:r>
            <a:endParaRPr lang="en-GB" smtClean="0">
              <a:solidFill>
                <a:srgbClr val="000099"/>
              </a:solidFill>
            </a:endParaRPr>
          </a:p>
        </p:txBody>
      </p:sp>
      <p:sp>
        <p:nvSpPr>
          <p:cNvPr id="227331"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200" smtClean="0">
                <a:latin typeface="Verdana" pitchFamily="34" charset="0"/>
              </a:rPr>
              <a:t>Penggunakan kuesioner merupakan teknik yang </a:t>
            </a:r>
          </a:p>
          <a:p>
            <a:pPr eaLnBrk="1" hangingPunct="1">
              <a:lnSpc>
                <a:spcPct val="80000"/>
              </a:lnSpc>
              <a:buFont typeface="Wingdings" pitchFamily="2" charset="2"/>
              <a:buNone/>
            </a:pPr>
            <a:r>
              <a:rPr lang="en-US" sz="2200" smtClean="0">
                <a:latin typeface="Verdana" pitchFamily="34" charset="0"/>
              </a:rPr>
              <a:t>paling luas dipakai, karena kuesioner lebih </a:t>
            </a:r>
          </a:p>
          <a:p>
            <a:pPr eaLnBrk="1" hangingPunct="1">
              <a:lnSpc>
                <a:spcPct val="80000"/>
              </a:lnSpc>
              <a:buFont typeface="Wingdings" pitchFamily="2" charset="2"/>
              <a:buNone/>
            </a:pPr>
            <a:r>
              <a:rPr lang="en-US" sz="2200" smtClean="0">
                <a:latin typeface="Verdana" pitchFamily="34" charset="0"/>
              </a:rPr>
              <a:t>memungkinkan untuk menanyakan berbagai </a:t>
            </a:r>
          </a:p>
          <a:p>
            <a:pPr eaLnBrk="1" hangingPunct="1">
              <a:lnSpc>
                <a:spcPct val="80000"/>
              </a:lnSpc>
              <a:buFont typeface="Wingdings" pitchFamily="2" charset="2"/>
              <a:buNone/>
            </a:pPr>
            <a:r>
              <a:rPr lang="en-US" sz="2200" smtClean="0">
                <a:latin typeface="Verdana" pitchFamily="34" charset="0"/>
              </a:rPr>
              <a:t>aspek yang lebih luas dari pekerjaan.</a:t>
            </a:r>
          </a:p>
          <a:p>
            <a:pPr eaLnBrk="1" hangingPunct="1">
              <a:lnSpc>
                <a:spcPct val="80000"/>
              </a:lnSpc>
              <a:buFont typeface="Wingdings" pitchFamily="2" charset="2"/>
              <a:buNone/>
            </a:pPr>
            <a:endParaRPr lang="en-US" sz="2200" smtClean="0">
              <a:latin typeface="Verdana" pitchFamily="34" charset="0"/>
            </a:endParaRPr>
          </a:p>
          <a:p>
            <a:pPr eaLnBrk="1" hangingPunct="1">
              <a:lnSpc>
                <a:spcPct val="80000"/>
              </a:lnSpc>
              <a:buFont typeface="Wingdings" pitchFamily="2" charset="2"/>
              <a:buNone/>
            </a:pPr>
            <a:r>
              <a:rPr lang="en-US" sz="2200" smtClean="0">
                <a:latin typeface="Verdana" pitchFamily="34" charset="0"/>
              </a:rPr>
              <a:t>Penggunaan bentuk kuesioner dalam </a:t>
            </a:r>
          </a:p>
          <a:p>
            <a:pPr eaLnBrk="1" hangingPunct="1">
              <a:lnSpc>
                <a:spcPct val="80000"/>
              </a:lnSpc>
              <a:buFont typeface="Wingdings" pitchFamily="2" charset="2"/>
              <a:buNone/>
            </a:pPr>
            <a:r>
              <a:rPr lang="en-US" sz="2200" smtClean="0">
                <a:latin typeface="Verdana" pitchFamily="34" charset="0"/>
              </a:rPr>
              <a:t>pengumpulan data bisa berbeda antara </a:t>
            </a:r>
          </a:p>
          <a:p>
            <a:pPr eaLnBrk="1" hangingPunct="1">
              <a:lnSpc>
                <a:spcPct val="80000"/>
              </a:lnSpc>
              <a:buFont typeface="Wingdings" pitchFamily="2" charset="2"/>
              <a:buNone/>
            </a:pPr>
            <a:r>
              <a:rPr lang="en-US" sz="2200" smtClean="0">
                <a:latin typeface="Verdana" pitchFamily="34" charset="0"/>
              </a:rPr>
              <a:t>perusahaan yangsatu dengan perusahaan lain, </a:t>
            </a:r>
          </a:p>
          <a:p>
            <a:pPr eaLnBrk="1" hangingPunct="1">
              <a:lnSpc>
                <a:spcPct val="80000"/>
              </a:lnSpc>
              <a:buFont typeface="Wingdings" pitchFamily="2" charset="2"/>
              <a:buNone/>
            </a:pPr>
            <a:r>
              <a:rPr lang="en-US" sz="2200" smtClean="0">
                <a:latin typeface="Verdana" pitchFamily="34" charset="0"/>
              </a:rPr>
              <a:t>dan antara satu jabatan dengan jabatan lain </a:t>
            </a:r>
          </a:p>
          <a:p>
            <a:pPr eaLnBrk="1" hangingPunct="1">
              <a:lnSpc>
                <a:spcPct val="80000"/>
              </a:lnSpc>
              <a:buFont typeface="Wingdings" pitchFamily="2" charset="2"/>
              <a:buNone/>
            </a:pPr>
            <a:r>
              <a:rPr lang="en-US" sz="2200" smtClean="0">
                <a:latin typeface="Verdana" pitchFamily="34" charset="0"/>
              </a:rPr>
              <a:t>dalam satu perusahaan, tetapi lebih baik untuk </a:t>
            </a:r>
          </a:p>
          <a:p>
            <a:pPr eaLnBrk="1" hangingPunct="1">
              <a:lnSpc>
                <a:spcPct val="80000"/>
              </a:lnSpc>
              <a:buFont typeface="Wingdings" pitchFamily="2" charset="2"/>
              <a:buNone/>
            </a:pPr>
            <a:r>
              <a:rPr lang="en-US" sz="2200" smtClean="0">
                <a:latin typeface="Verdana" pitchFamily="34" charset="0"/>
              </a:rPr>
              <a:t>satu jabatan digunakan satu kuesioner yang </a:t>
            </a:r>
          </a:p>
          <a:p>
            <a:pPr eaLnBrk="1" hangingPunct="1">
              <a:lnSpc>
                <a:spcPct val="80000"/>
              </a:lnSpc>
              <a:buFont typeface="Wingdings" pitchFamily="2" charset="2"/>
              <a:buNone/>
            </a:pPr>
            <a:r>
              <a:rPr lang="en-US" sz="2200" smtClean="0">
                <a:latin typeface="Verdana" pitchFamily="34" charset="0"/>
              </a:rPr>
              <a:t>sama.</a:t>
            </a:r>
            <a:endParaRPr lang="en-GB" sz="2200" smtClean="0">
              <a:latin typeface="Verdana" pitchFamily="34" charset="0"/>
            </a:endParaRPr>
          </a:p>
        </p:txBody>
      </p:sp>
    </p:spTree>
    <p:extLst>
      <p:ext uri="{BB962C8B-B14F-4D97-AF65-F5344CB8AC3E}">
        <p14:creationId xmlns:p14="http://schemas.microsoft.com/office/powerpoint/2010/main" val="402964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r>
              <a:rPr lang="en-US" sz="3300" smtClean="0">
                <a:solidFill>
                  <a:srgbClr val="000099"/>
                </a:solidFill>
              </a:rPr>
              <a:t>Gambar 1. Kuesioner Analisis Jabatan</a:t>
            </a:r>
            <a:endParaRPr lang="en-GB" sz="3300" smtClean="0">
              <a:solidFill>
                <a:srgbClr val="000099"/>
              </a:solidFill>
            </a:endParaRPr>
          </a:p>
        </p:txBody>
      </p:sp>
      <p:sp>
        <p:nvSpPr>
          <p:cNvPr id="228355" name="Rectangle 3"/>
          <p:cNvSpPr>
            <a:spLocks noGrp="1" noChangeArrowheads="1"/>
          </p:cNvSpPr>
          <p:nvPr>
            <p:ph type="body" idx="1"/>
          </p:nvPr>
        </p:nvSpPr>
        <p:spPr/>
        <p:txBody>
          <a:bodyPr/>
          <a:lstStyle/>
          <a:p>
            <a:pPr eaLnBrk="1" hangingPunct="1"/>
            <a:endParaRPr lang="en-US" smtClean="0"/>
          </a:p>
        </p:txBody>
      </p:sp>
      <p:pic>
        <p:nvPicPr>
          <p:cNvPr id="228356" name="Picture 4" descr="Withdrawal Interbank AFW011"/>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24000" y="1771650"/>
            <a:ext cx="6932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4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r>
              <a:rPr lang="en-US" smtClean="0">
                <a:solidFill>
                  <a:srgbClr val="000099"/>
                </a:solidFill>
              </a:rPr>
              <a:t>Penggunaan Informasi Analisis Jabatan</a:t>
            </a:r>
            <a:endParaRPr lang="en-GB" smtClean="0">
              <a:solidFill>
                <a:srgbClr val="000099"/>
              </a:solidFill>
            </a:endParaRPr>
          </a:p>
        </p:txBody>
      </p:sp>
      <p:sp>
        <p:nvSpPr>
          <p:cNvPr id="229379" name="Rectangle 3"/>
          <p:cNvSpPr>
            <a:spLocks noGrp="1" noChangeArrowheads="1"/>
          </p:cNvSpPr>
          <p:nvPr>
            <p:ph type="body" idx="1"/>
          </p:nvPr>
        </p:nvSpPr>
        <p:spPr/>
        <p:txBody>
          <a:bodyPr/>
          <a:lstStyle/>
          <a:p>
            <a:pPr marL="571500" indent="-571500" eaLnBrk="1" hangingPunct="1">
              <a:buFont typeface="Wingdings" pitchFamily="2" charset="2"/>
              <a:buNone/>
            </a:pPr>
            <a:r>
              <a:rPr lang="en-US" sz="2600" smtClean="0">
                <a:latin typeface="Verdana" pitchFamily="34" charset="0"/>
              </a:rPr>
              <a:t>Setelah informasi mengenai jabatan </a:t>
            </a:r>
          </a:p>
          <a:p>
            <a:pPr marL="571500" indent="-571500" eaLnBrk="1" hangingPunct="1">
              <a:buFont typeface="Wingdings" pitchFamily="2" charset="2"/>
              <a:buNone/>
            </a:pPr>
            <a:r>
              <a:rPr lang="en-US" sz="2600" smtClean="0">
                <a:latin typeface="Verdana" pitchFamily="34" charset="0"/>
              </a:rPr>
              <a:t>dikumpulkan, maka informasi tersebut </a:t>
            </a:r>
          </a:p>
          <a:p>
            <a:pPr marL="571500" indent="-571500" eaLnBrk="1" hangingPunct="1">
              <a:buFont typeface="Wingdings" pitchFamily="2" charset="2"/>
              <a:buNone/>
            </a:pPr>
            <a:r>
              <a:rPr lang="en-US" sz="2600" smtClean="0">
                <a:latin typeface="Verdana" pitchFamily="34" charset="0"/>
              </a:rPr>
              <a:t>digunakan untuk menentukan :</a:t>
            </a:r>
          </a:p>
          <a:p>
            <a:pPr marL="571500" indent="-571500" eaLnBrk="1" hangingPunct="1">
              <a:buFont typeface="Wingdings" pitchFamily="2" charset="2"/>
              <a:buNone/>
            </a:pPr>
            <a:r>
              <a:rPr lang="en-US" sz="2600" smtClean="0">
                <a:latin typeface="Verdana" pitchFamily="34" charset="0"/>
              </a:rPr>
              <a:t>1.	Uraian jabatan (</a:t>
            </a:r>
            <a:r>
              <a:rPr lang="en-US" sz="2600" i="1" smtClean="0">
                <a:latin typeface="Verdana" pitchFamily="34" charset="0"/>
              </a:rPr>
              <a:t>job description</a:t>
            </a:r>
            <a:r>
              <a:rPr lang="en-US" sz="2600" smtClean="0">
                <a:latin typeface="Verdana" pitchFamily="34" charset="0"/>
              </a:rPr>
              <a:t>).</a:t>
            </a:r>
          </a:p>
          <a:p>
            <a:pPr marL="571500" indent="-571500" eaLnBrk="1" hangingPunct="1">
              <a:buFont typeface="Wingdings" pitchFamily="2" charset="2"/>
              <a:buNone/>
            </a:pPr>
            <a:r>
              <a:rPr lang="en-US" sz="2600" smtClean="0">
                <a:latin typeface="Verdana" pitchFamily="34" charset="0"/>
              </a:rPr>
              <a:t>2.	Persyaratan jabatan (</a:t>
            </a:r>
            <a:r>
              <a:rPr lang="en-US" sz="2600" i="1" smtClean="0">
                <a:latin typeface="Verdana" pitchFamily="34" charset="0"/>
              </a:rPr>
              <a:t>job specification</a:t>
            </a:r>
            <a:r>
              <a:rPr lang="en-US" sz="2600" smtClean="0">
                <a:latin typeface="Verdana" pitchFamily="34" charset="0"/>
              </a:rPr>
              <a:t>).</a:t>
            </a:r>
          </a:p>
          <a:p>
            <a:pPr marL="571500" indent="-571500" eaLnBrk="1" hangingPunct="1">
              <a:buFont typeface="Wingdings" pitchFamily="2" charset="2"/>
              <a:buNone/>
            </a:pPr>
            <a:r>
              <a:rPr lang="en-US" sz="2600" smtClean="0">
                <a:latin typeface="Verdana" pitchFamily="34" charset="0"/>
              </a:rPr>
              <a:t>3.	Standar kerja (</a:t>
            </a:r>
            <a:r>
              <a:rPr lang="en-US" sz="2600" i="1" smtClean="0">
                <a:latin typeface="Verdana" pitchFamily="34" charset="0"/>
              </a:rPr>
              <a:t>job performance</a:t>
            </a:r>
            <a:r>
              <a:rPr lang="en-US" sz="2600" smtClean="0">
                <a:latin typeface="Verdana" pitchFamily="34" charset="0"/>
              </a:rPr>
              <a:t>).</a:t>
            </a:r>
            <a:endParaRPr lang="en-GB" sz="2600" smtClean="0">
              <a:latin typeface="Verdana" pitchFamily="34" charset="0"/>
            </a:endParaRPr>
          </a:p>
        </p:txBody>
      </p:sp>
    </p:spTree>
    <p:extLst>
      <p:ext uri="{BB962C8B-B14F-4D97-AF65-F5344CB8AC3E}">
        <p14:creationId xmlns:p14="http://schemas.microsoft.com/office/powerpoint/2010/main" val="4023876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cho">
  <a:themeElements>
    <a:clrScheme name="1_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1_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1_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1_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1_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1_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1_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1_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cho">
  <a:themeElements>
    <a:clrScheme name="2_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2_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2_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2_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2_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2_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2_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2_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2_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2_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On-screen Show (4:3)</PresentationFormat>
  <Paragraphs>285</Paragraphs>
  <Slides>38</Slides>
  <Notes>8</Notes>
  <HiddenSlides>0</HiddenSlides>
  <MMClips>0</MMClips>
  <ScaleCrop>false</ScaleCrop>
  <HeadingPairs>
    <vt:vector size="4" baseType="variant">
      <vt:variant>
        <vt:lpstr>Theme</vt:lpstr>
      </vt:variant>
      <vt:variant>
        <vt:i4>6</vt:i4>
      </vt:variant>
      <vt:variant>
        <vt:lpstr>Slide Titles</vt:lpstr>
      </vt:variant>
      <vt:variant>
        <vt:i4>38</vt:i4>
      </vt:variant>
    </vt:vector>
  </HeadingPairs>
  <TitlesOfParts>
    <vt:vector size="44" baseType="lpstr">
      <vt:lpstr>1_Echo</vt:lpstr>
      <vt:lpstr>2_Echo</vt:lpstr>
      <vt:lpstr>3_Echo</vt:lpstr>
      <vt:lpstr>3_Office Theme</vt:lpstr>
      <vt:lpstr>2_Textured</vt:lpstr>
      <vt:lpstr>Textured</vt:lpstr>
      <vt:lpstr>2. Menentukan Teknik Pengumpulan Informasi</vt:lpstr>
      <vt:lpstr>a. Kuesioner</vt:lpstr>
      <vt:lpstr>b. Interview</vt:lpstr>
      <vt:lpstr>c. Observasi</vt:lpstr>
      <vt:lpstr>d. Panel of Expert</vt:lpstr>
      <vt:lpstr>e. Employee Logs</vt:lpstr>
      <vt:lpstr>3. Menggunakan Kuesioner</vt:lpstr>
      <vt:lpstr>Gambar 1. Kuesioner Analisis Jabatan</vt:lpstr>
      <vt:lpstr>Penggunaan Informasi Analisis Jabatan</vt:lpstr>
      <vt:lpstr>Gambar 2. Uraian Jabatan</vt:lpstr>
      <vt:lpstr>Gambar 3. Spesifikasi Jabatan</vt:lpstr>
      <vt:lpstr>PowerPoint Presentation</vt:lpstr>
      <vt:lpstr>LANJUTAN</vt:lpstr>
      <vt:lpstr>PowerPoint Presentation</vt:lpstr>
      <vt:lpstr>PowerPoint Presentation</vt:lpstr>
      <vt:lpstr>PowerPoint Presentation</vt:lpstr>
      <vt:lpstr>PENGERTIAN SELEKSI TENAGA KERJA</vt:lpstr>
      <vt:lpstr>PowerPoint Presentation</vt:lpstr>
      <vt:lpstr>PowerPoint Presentation</vt:lpstr>
      <vt:lpstr>METODE SELEKSI TENAGA KERJA</vt:lpstr>
      <vt:lpstr>PowerPoint Presentation</vt:lpstr>
      <vt:lpstr>PowerPoint Presentation</vt:lpstr>
      <vt:lpstr>PowerPoint Presentation</vt:lpstr>
      <vt:lpstr>PowerPoint Presentation</vt:lpstr>
      <vt:lpstr>PROSES SELEKSI</vt:lpstr>
      <vt:lpstr>PROGRAM PELATIHAN DAN PENGEMBANGAN KARIER</vt:lpstr>
      <vt:lpstr>PowerPoint Presentation</vt:lpstr>
      <vt:lpstr>PowerPoint Presentation</vt:lpstr>
      <vt:lpstr>PowerPoint Presentation</vt:lpstr>
      <vt:lpstr>PowerPoint Presentation</vt:lpstr>
      <vt:lpstr>PowerPoint Presentation</vt:lpstr>
      <vt:lpstr>PowerPoint Presentation</vt:lpstr>
      <vt:lpstr>PENGEMBANGAN KARYAWAN</vt:lpstr>
      <vt:lpstr>KOMPENSASI</vt:lpstr>
      <vt:lpstr>METODE PENGUPAHAN</vt:lpstr>
      <vt:lpstr>UPAH INSENTIF</vt:lpstr>
      <vt:lpstr>MACAM-MACAM BENTUK UPAH INSENTIF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Menentukan Teknik Pengumpulan Informasi</dc:title>
  <dc:creator>Sony</dc:creator>
  <cp:lastModifiedBy>Sony</cp:lastModifiedBy>
  <cp:revision>1</cp:revision>
  <dcterms:created xsi:type="dcterms:W3CDTF">2017-04-06T09:38:21Z</dcterms:created>
  <dcterms:modified xsi:type="dcterms:W3CDTF">2017-04-06T09:38:46Z</dcterms:modified>
</cp:coreProperties>
</file>