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notesMasterIdLst>
    <p:notesMasterId r:id="rId17"/>
  </p:notesMasterIdLst>
  <p:handoutMasterIdLst>
    <p:handoutMasterId r:id="rId18"/>
  </p:handoutMasterIdLst>
  <p:sldIdLst>
    <p:sldId id="257" r:id="rId2"/>
    <p:sldId id="320" r:id="rId3"/>
    <p:sldId id="341" r:id="rId4"/>
    <p:sldId id="321" r:id="rId5"/>
    <p:sldId id="322" r:id="rId6"/>
    <p:sldId id="323" r:id="rId7"/>
    <p:sldId id="324" r:id="rId8"/>
    <p:sldId id="325" r:id="rId9"/>
    <p:sldId id="326" r:id="rId10"/>
    <p:sldId id="343" r:id="rId11"/>
    <p:sldId id="344" r:id="rId12"/>
    <p:sldId id="345" r:id="rId13"/>
    <p:sldId id="346" r:id="rId14"/>
    <p:sldId id="347" r:id="rId15"/>
    <p:sldId id="349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2625"/>
    <a:srgbClr val="FFCC00"/>
    <a:srgbClr val="CC3300"/>
    <a:srgbClr val="C4E4E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12Pebr'08</a:t>
            </a:r>
          </a:p>
        </p:txBody>
      </p:sp>
      <p:sp>
        <p:nvSpPr>
          <p:cNvPr id="890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890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9C63A77-7908-4D97-B77F-0249B011C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12Pebr'08</a:t>
            </a:r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4BFC123-F3F2-4C87-8F6E-24B3E8DCE2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4410082-E849-4D61-B6DA-FEB4AD6785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16938-1D7F-4357-AE63-CA3A01896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13B40-8800-4267-9C8D-7600659179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6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C5981-42A4-47AA-92D9-04A986529B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6CD6A-77A4-4C96-A826-F52DD2E7D7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D5366EC-9975-4E9A-9682-C838FAC646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71EB2-7150-4995-9207-C0F34347F3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60017A1-4F33-4CCB-BC9B-F0CDF630DB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21F94F-2CC0-44B3-BB4A-0B91F622C7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D717B-A5AE-4F9B-AC70-25C6F565AA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D7139F6-9D81-43F0-B8E0-7CF46E6A63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F1D808A-536C-4EC0-A2EC-9F2AB24A8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0F58ACF-2685-450F-B942-8F92066867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43" r:id="rId2"/>
    <p:sldLayoutId id="2147483750" r:id="rId3"/>
    <p:sldLayoutId id="2147483744" r:id="rId4"/>
    <p:sldLayoutId id="2147483751" r:id="rId5"/>
    <p:sldLayoutId id="2147483745" r:id="rId6"/>
    <p:sldLayoutId id="2147483746" r:id="rId7"/>
    <p:sldLayoutId id="2147483752" r:id="rId8"/>
    <p:sldLayoutId id="2147483753" r:id="rId9"/>
    <p:sldLayoutId id="2147483747" r:id="rId10"/>
    <p:sldLayoutId id="2147483748" r:id="rId11"/>
    <p:sldLayoutId id="2147483754" r:id="rId12"/>
  </p:sldLayoutIdLst>
  <p:transition/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A4E00A7-A76F-46F3-B00C-0C1039A80B5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1071538" y="1557338"/>
            <a:ext cx="711837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KARAKTER WIRAUSAHA SUKSES</a:t>
            </a:r>
            <a:endParaRPr lang="en-US" sz="48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8196" name="Text Box 12"/>
          <p:cNvSpPr txBox="1">
            <a:spLocks noChangeArrowheads="1"/>
          </p:cNvSpPr>
          <p:nvPr/>
        </p:nvSpPr>
        <p:spPr bwMode="auto">
          <a:xfrm>
            <a:off x="1044575" y="3763963"/>
            <a:ext cx="68405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en-US" sz="2800" b="1" dirty="0" err="1" smtClean="0">
                <a:latin typeface="Comic Sans MS" pitchFamily="66" charset="0"/>
              </a:rPr>
              <a:t>Shanti</a:t>
            </a:r>
            <a:r>
              <a:rPr lang="en-US" sz="2800" b="1" dirty="0" smtClean="0">
                <a:latin typeface="Comic Sans MS" pitchFamily="66" charset="0"/>
              </a:rPr>
              <a:t> </a:t>
            </a:r>
            <a:r>
              <a:rPr lang="en-US" sz="2800" b="1" dirty="0" err="1" smtClean="0">
                <a:latin typeface="Comic Sans MS" pitchFamily="66" charset="0"/>
              </a:rPr>
              <a:t>Emawati</a:t>
            </a:r>
            <a:r>
              <a:rPr lang="en-US" sz="2800" b="1" dirty="0" smtClean="0">
                <a:latin typeface="Comic Sans MS" pitchFamily="66" charset="0"/>
              </a:rPr>
              <a:t>, </a:t>
            </a:r>
            <a:r>
              <a:rPr lang="en-US" sz="2800" b="1" dirty="0" err="1" smtClean="0">
                <a:latin typeface="Comic Sans MS" pitchFamily="66" charset="0"/>
              </a:rPr>
              <a:t>SPt.</a:t>
            </a:r>
            <a:r>
              <a:rPr lang="en-US" sz="2800" b="1" dirty="0" smtClean="0">
                <a:latin typeface="Comic Sans MS" pitchFamily="66" charset="0"/>
              </a:rPr>
              <a:t>, MP.</a:t>
            </a:r>
            <a:endParaRPr lang="en-US" sz="2800" b="1" dirty="0"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B2003AD-E783-4261-BF4F-CF5462085BC9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285720" y="558209"/>
            <a:ext cx="84296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3200" b="1" dirty="0" smtClean="0">
                <a:solidFill>
                  <a:srgbClr val="002060"/>
                </a:solidFill>
                <a:latin typeface="Garamond" pitchFamily="18" charset="0"/>
              </a:rPr>
              <a:t>M</a:t>
            </a:r>
            <a:r>
              <a:rPr lang="en-US" sz="3200" b="1" dirty="0" err="1" smtClean="0">
                <a:solidFill>
                  <a:srgbClr val="002060"/>
                </a:solidFill>
                <a:latin typeface="Garamond" pitchFamily="18" charset="0"/>
              </a:rPr>
              <a:t>enentukan</a:t>
            </a:r>
            <a:r>
              <a:rPr lang="en-US" sz="32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id-ID" sz="3200" b="1" dirty="0" smtClean="0">
                <a:solidFill>
                  <a:srgbClr val="002060"/>
                </a:solidFill>
                <a:latin typeface="Garamond" pitchFamily="18" charset="0"/>
              </a:rPr>
              <a:t>P</a:t>
            </a:r>
            <a:r>
              <a:rPr lang="en-US" sz="3200" b="1" dirty="0" err="1" smtClean="0">
                <a:solidFill>
                  <a:srgbClr val="002060"/>
                </a:solidFill>
                <a:latin typeface="Garamond" pitchFamily="18" charset="0"/>
              </a:rPr>
              <a:t>eluang</a:t>
            </a:r>
            <a:r>
              <a:rPr lang="id-ID" sz="3200" b="1" dirty="0" smtClean="0">
                <a:solidFill>
                  <a:srgbClr val="002060"/>
                </a:solidFill>
                <a:latin typeface="Garamond" pitchFamily="18" charset="0"/>
              </a:rPr>
              <a:t> U</a:t>
            </a:r>
            <a:r>
              <a:rPr lang="en-US" sz="3200" b="1" dirty="0" err="1" smtClean="0">
                <a:solidFill>
                  <a:srgbClr val="002060"/>
                </a:solidFill>
                <a:latin typeface="Garamond" pitchFamily="18" charset="0"/>
              </a:rPr>
              <a:t>saha</a:t>
            </a:r>
            <a:endParaRPr lang="en-US" sz="32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357188" y="1571612"/>
            <a:ext cx="842962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en-US" sz="2400" dirty="0" smtClean="0">
                <a:latin typeface="Garamond" pitchFamily="18" charset="0"/>
              </a:rPr>
              <a:t>D</a:t>
            </a:r>
            <a:r>
              <a:rPr lang="id-ID" sz="2400" dirty="0" smtClean="0">
                <a:latin typeface="Garamond" pitchFamily="18" charset="0"/>
              </a:rPr>
              <a:t>alam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menemukan peluang usaha yang cocok, kita dapat menggunakan dua pendekatan, yaitu:</a:t>
            </a:r>
          </a:p>
          <a:p>
            <a:pPr marL="457200" indent="-457200"/>
            <a:r>
              <a:rPr lang="id-ID" sz="2400" dirty="0" smtClean="0">
                <a:latin typeface="Garamond" pitchFamily="18" charset="0"/>
              </a:rPr>
              <a:t>a. Pendekatan </a:t>
            </a:r>
            <a:r>
              <a:rPr lang="id-ID" sz="2400" i="1" dirty="0" smtClean="0">
                <a:latin typeface="Garamond" pitchFamily="18" charset="0"/>
              </a:rPr>
              <a:t>in-side-out (dari dalam ke luar) </a:t>
            </a:r>
            <a:r>
              <a:rPr lang="id-ID" sz="2400" dirty="0" smtClean="0">
                <a:latin typeface="Garamond" pitchFamily="18" charset="0"/>
              </a:rPr>
              <a:t>bahwa keberhasilan akan dapat</a:t>
            </a:r>
            <a:r>
              <a:rPr lang="en-US" sz="2400" dirty="0" smtClean="0">
                <a:latin typeface="Garamond" pitchFamily="18" charset="0"/>
              </a:rPr>
              <a:t>  </a:t>
            </a:r>
            <a:r>
              <a:rPr lang="id-ID" sz="2400" dirty="0" smtClean="0">
                <a:latin typeface="Garamond" pitchFamily="18" charset="0"/>
              </a:rPr>
              <a:t>diraih dengan memenuhi kebutuhan yang ada saat ini.</a:t>
            </a:r>
          </a:p>
          <a:p>
            <a:pPr marL="457200" indent="-457200"/>
            <a:r>
              <a:rPr lang="id-ID" sz="2400" dirty="0" smtClean="0">
                <a:latin typeface="Garamond" pitchFamily="18" charset="0"/>
              </a:rPr>
              <a:t>b. Pendekatan </a:t>
            </a:r>
            <a:r>
              <a:rPr lang="id-ID" sz="2400" i="1" dirty="0" smtClean="0">
                <a:latin typeface="Garamond" pitchFamily="18" charset="0"/>
              </a:rPr>
              <a:t>out-side-in (dari luar ke dalam) </a:t>
            </a:r>
            <a:r>
              <a:rPr lang="id-ID" sz="2400" dirty="0" smtClean="0">
                <a:latin typeface="Garamond" pitchFamily="18" charset="0"/>
              </a:rPr>
              <a:t>bahwa keberhasilan akan dapat</a:t>
            </a:r>
            <a:r>
              <a:rPr lang="en-US" sz="2400" dirty="0" smtClean="0">
                <a:latin typeface="Garamond" pitchFamily="18" charset="0"/>
              </a:rPr>
              <a:t>  </a:t>
            </a:r>
            <a:r>
              <a:rPr lang="id-ID" sz="2400" dirty="0" smtClean="0">
                <a:latin typeface="Garamond" pitchFamily="18" charset="0"/>
              </a:rPr>
              <a:t>diraih dengan menciptakan kebutuhan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B2003AD-E783-4261-BF4F-CF5462085BC9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285720" y="558209"/>
            <a:ext cx="842962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2800" b="1" dirty="0" smtClean="0">
                <a:solidFill>
                  <a:srgbClr val="002060"/>
                </a:solidFill>
                <a:latin typeface="Garamond" pitchFamily="18" charset="0"/>
              </a:rPr>
              <a:t>Memilih Lapangan Usaha dan Mengembangkan Gagasan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357188" y="1571612"/>
            <a:ext cx="8429625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Setelah mengetahui kebutuhan masyarakat dan berhasil menemukan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berbagai lapangan usaha dan gagasan usaha, maka langkah berikutnya adalah menjawab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sv-SE" sz="2400" dirty="0" smtClean="0">
                <a:latin typeface="Garamond" pitchFamily="18" charset="0"/>
              </a:rPr>
              <a:t>pertanyaan: “</a:t>
            </a:r>
            <a:r>
              <a:rPr lang="sv-SE" sz="2400" i="1" dirty="0" smtClean="0">
                <a:latin typeface="Garamond" pitchFamily="18" charset="0"/>
              </a:rPr>
              <a:t>Manakah di antara lapangan usaha dan gagasan-gagasan usaha tersebut </a:t>
            </a:r>
            <a:r>
              <a:rPr lang="id-ID" sz="2400" i="1" dirty="0" smtClean="0">
                <a:latin typeface="Garamond" pitchFamily="18" charset="0"/>
              </a:rPr>
              <a:t>yang paling tepat dan cocok untuk saya?” </a:t>
            </a:r>
            <a:endParaRPr lang="en-US" sz="2400" i="1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Pertanyaan ini sangat tepat, mengingat setiap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orang memiliki potensi diri yang berbeda-beda. Tentunya dalam memilih lapangan usaha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dan mengembangkan gagasan usaha, kita perlu menyesuaikan dengan potensi diri yang kita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miliki.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B2003AD-E783-4261-BF4F-CF5462085BC9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285720" y="558209"/>
            <a:ext cx="842962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2800" b="1" dirty="0" smtClean="0">
                <a:solidFill>
                  <a:srgbClr val="002060"/>
                </a:solidFill>
                <a:latin typeface="Garamond" pitchFamily="18" charset="0"/>
              </a:rPr>
              <a:t>Memilih Lapangan Usaha dan Mengembangkan Gagasan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357188" y="1571612"/>
            <a:ext cx="8429625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Telah banyak fakta yang dapat dikemukakan, bahwa masih banyak wirausahawan yang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memulai usahanya dengan melihat keberhasilan orang lain dalam menjalankan usahanya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pt-BR" sz="2400" dirty="0" smtClean="0">
                <a:latin typeface="Garamond" pitchFamily="18" charset="0"/>
              </a:rPr>
              <a:t>(</a:t>
            </a:r>
            <a:r>
              <a:rPr lang="pt-BR" sz="2400" i="1" dirty="0" smtClean="0">
                <a:latin typeface="Garamond" pitchFamily="18" charset="0"/>
              </a:rPr>
              <a:t>latah atau ikut-ikutan).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pt-BR" sz="2400" dirty="0" smtClean="0">
                <a:latin typeface="Garamond" pitchFamily="18" charset="0"/>
              </a:rPr>
              <a:t>Pada hal belum tentu orang lain berhasil dalam suatu lapangan </a:t>
            </a:r>
            <a:r>
              <a:rPr lang="id-ID" sz="2400" dirty="0" smtClean="0">
                <a:latin typeface="Garamond" pitchFamily="18" charset="0"/>
              </a:rPr>
              <a:t>usaha, kita juga dapat berhasil dengan lapangan usaha yang sama.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Mungkin saja orang lain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berhasil karena potensi diri yang dimilikinya cocok dengan lapangan usaha tersebut dan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kemampuan dia untuk mengakses informasi terkait dengan usaha yang dijalankannya.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Bisa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saja kita mengikuti orang yang telah berhasil dalam suatu lapangan usaha, namun kita perlu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memiliki nilai lebih dari aspek kualitas yang kita tawarkan kepada konsumen. 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B2003AD-E783-4261-BF4F-CF5462085BC9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285720" y="558209"/>
            <a:ext cx="84296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2800" b="1" dirty="0" smtClean="0">
                <a:solidFill>
                  <a:srgbClr val="002060"/>
                </a:solidFill>
                <a:latin typeface="Garamond" pitchFamily="18" charset="0"/>
              </a:rPr>
              <a:t>Me</a:t>
            </a:r>
            <a:r>
              <a:rPr lang="en-US" sz="2800" b="1" dirty="0" err="1" smtClean="0">
                <a:solidFill>
                  <a:srgbClr val="002060"/>
                </a:solidFill>
                <a:latin typeface="Garamond" pitchFamily="18" charset="0"/>
              </a:rPr>
              <a:t>nganalisis</a:t>
            </a:r>
            <a:r>
              <a:rPr lang="en-US" sz="28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id-ID" sz="2800" b="1" dirty="0" smtClean="0">
                <a:solidFill>
                  <a:srgbClr val="002060"/>
                </a:solidFill>
                <a:latin typeface="Garamond" pitchFamily="18" charset="0"/>
              </a:rPr>
              <a:t>Lapangan Usaha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357188" y="1214422"/>
            <a:ext cx="8429625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en-US" sz="2400" dirty="0" smtClean="0">
                <a:latin typeface="Garamond" pitchFamily="18" charset="0"/>
              </a:rPr>
              <a:t>L</a:t>
            </a:r>
            <a:r>
              <a:rPr lang="id-ID" sz="2400" dirty="0" smtClean="0">
                <a:latin typeface="Garamond" pitchFamily="18" charset="0"/>
              </a:rPr>
              <a:t>angkah awal yang perlu kita lakukan adalah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menginventarisir berbagai jenis lapangan usaha dan </a:t>
            </a:r>
            <a:r>
              <a:rPr lang="en-US" sz="2400" dirty="0" smtClean="0">
                <a:latin typeface="Garamond" pitchFamily="18" charset="0"/>
              </a:rPr>
              <a:t> g</a:t>
            </a:r>
            <a:r>
              <a:rPr lang="id-ID" sz="2400" dirty="0" smtClean="0">
                <a:latin typeface="Garamond" pitchFamily="18" charset="0"/>
              </a:rPr>
              <a:t>agasan produk yang bertujuan untuk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meningkatkan kualitas hidup manusia. Kehidupan manusia dapat berkualitas ketika semua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komponen kebutuhannya terpenuhi.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Mungkin dari langkah awal tadi, kita telah menemukan ratusan atau bahkan ribuan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gagasan usaha. Untuk memperkecil pilihan dalam melakukan analisis berikutnya, maka kita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harus menyeleksi berbagai jenis gagasan usaha yang telah kita lakukan pada langkah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pertama tadi.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Gagasan usaha yang dipilih adalah gagasan yang memiliki prospek secara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ekonomi yang dapat berupa pertimbangan bahwa produk yang dihasilkan merupakan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kebutuhan vital bagi manusia dengan tingkat permintaan dan harga yang relatif memadai.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B2003AD-E783-4261-BF4F-CF5462085BC9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285720" y="558209"/>
            <a:ext cx="84296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2800" b="1" dirty="0" smtClean="0">
                <a:solidFill>
                  <a:srgbClr val="002060"/>
                </a:solidFill>
                <a:latin typeface="Garamond" pitchFamily="18" charset="0"/>
              </a:rPr>
              <a:t>Me</a:t>
            </a:r>
            <a:r>
              <a:rPr lang="en-US" sz="2800" b="1" dirty="0" err="1" smtClean="0">
                <a:solidFill>
                  <a:srgbClr val="002060"/>
                </a:solidFill>
                <a:latin typeface="Garamond" pitchFamily="18" charset="0"/>
              </a:rPr>
              <a:t>nganalisis</a:t>
            </a:r>
            <a:r>
              <a:rPr lang="en-US" sz="28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id-ID" sz="2800" b="1" dirty="0" smtClean="0">
                <a:solidFill>
                  <a:srgbClr val="002060"/>
                </a:solidFill>
                <a:latin typeface="Garamond" pitchFamily="18" charset="0"/>
              </a:rPr>
              <a:t>Lapangan Usaha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357188" y="1214422"/>
            <a:ext cx="842962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Selanjutnya alternatif pilihan lebih diperkecil lagi dengan memilih beberapa gagasan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usaha dengan mempertimbangkan potensi diri (faktor internal) kita.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Hasil akhir dari langkah</a:t>
            </a:r>
            <a:r>
              <a:rPr lang="en-US" sz="2400" dirty="0" smtClean="0">
                <a:latin typeface="Garamond" pitchFamily="18" charset="0"/>
              </a:rPr>
              <a:t>-</a:t>
            </a:r>
            <a:r>
              <a:rPr lang="id-ID" sz="2400" dirty="0" smtClean="0">
                <a:latin typeface="Garamond" pitchFamily="18" charset="0"/>
              </a:rPr>
              <a:t>langkah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yang telah kita lakukan akan diperoleh beberapa gagasan usaha yang telah terurut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berdasarkan prioritasnya.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Analisis</a:t>
            </a:r>
            <a:r>
              <a:rPr lang="en-US" sz="2400" dirty="0" smtClean="0">
                <a:latin typeface="Garamond" pitchFamily="18" charset="0"/>
              </a:rPr>
              <a:t> k</a:t>
            </a:r>
            <a:r>
              <a:rPr lang="id-ID" sz="2400" dirty="0" smtClean="0">
                <a:latin typeface="Garamond" pitchFamily="18" charset="0"/>
              </a:rPr>
              <a:t>embali dengan mempertimbangkan faktor internal berupa kekuatan dan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kelemahan yang kita miliki jika kita memilih gagasan usaha yang bersangkutan, dan faktor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eksternal berupa peluang dan ancaman yang akan dihadapi jika kita menjatuhkan pilihan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pada gagasan usaha yang bersangkutan.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Analisis ini sering dikenal dengan analisis </a:t>
            </a:r>
            <a:r>
              <a:rPr lang="id-ID" sz="2400" i="1" dirty="0" smtClean="0">
                <a:latin typeface="Garamond" pitchFamily="18" charset="0"/>
              </a:rPr>
              <a:t>SWOT.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B2003AD-E783-4261-BF4F-CF5462085BC9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357188" y="1477866"/>
            <a:ext cx="842962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err="1" smtClean="0">
                <a:latin typeface="Garamond" pitchFamily="18" charset="0"/>
              </a:rPr>
              <a:t>Buatlah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2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gagasan</a:t>
            </a:r>
            <a:r>
              <a:rPr lang="en-US" sz="2400" dirty="0" smtClean="0">
                <a:latin typeface="Garamond" pitchFamily="18" charset="0"/>
              </a:rPr>
              <a:t>/</a:t>
            </a:r>
            <a:r>
              <a:rPr lang="en-US" sz="2400" dirty="0" err="1" smtClean="0">
                <a:latin typeface="Garamond" pitchFamily="18" charset="0"/>
              </a:rPr>
              <a:t>ide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suatu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usaha</a:t>
            </a:r>
            <a:endParaRPr lang="en-US" sz="2400" dirty="0" smtClean="0">
              <a:latin typeface="Garamond" pitchFamily="18" charset="0"/>
            </a:endParaRPr>
          </a:p>
          <a:p>
            <a:r>
              <a:rPr lang="id-ID" sz="2400" dirty="0" smtClean="0">
                <a:latin typeface="Garamond" pitchFamily="18" charset="0"/>
              </a:rPr>
              <a:t>Kesepuluh gagasan yang kelompok mahasiswa pilih tersebut adalah gagasan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usaha yang dirioritaskan berdasarkan pertimbangan-pertimbangan lingkungan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eksternal, misalnya: potensi pasar (lokal, nasional, dan global), ketersediaan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bahan baku, ketersediaan teknologi dan tenaga kerja, kebijakan pemerintah,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dan sebagainya.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C82897A-2D89-43D7-A3FB-91782D84E9C6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642910" y="142852"/>
            <a:ext cx="800105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b="1" dirty="0" err="1" smtClean="0">
                <a:latin typeface="Garamond" pitchFamily="18" charset="0"/>
              </a:rPr>
              <a:t>Profil</a:t>
            </a:r>
            <a:r>
              <a:rPr lang="en-US" sz="3600" b="1" dirty="0" smtClean="0">
                <a:latin typeface="Garamond" pitchFamily="18" charset="0"/>
              </a:rPr>
              <a:t> W</a:t>
            </a:r>
            <a:r>
              <a:rPr lang="id-ID" sz="3600" b="1" dirty="0" smtClean="0">
                <a:latin typeface="Garamond" pitchFamily="18" charset="0"/>
              </a:rPr>
              <a:t>irausahawan</a:t>
            </a:r>
            <a:r>
              <a:rPr lang="en-US" sz="3600" b="1" dirty="0" smtClean="0">
                <a:latin typeface="Garamond" pitchFamily="18" charset="0"/>
              </a:rPr>
              <a:t> </a:t>
            </a:r>
            <a:r>
              <a:rPr lang="en-US" sz="3600" b="1" dirty="0" err="1" smtClean="0">
                <a:latin typeface="Garamond" pitchFamily="18" charset="0"/>
              </a:rPr>
              <a:t>Sukses</a:t>
            </a:r>
            <a:endParaRPr lang="en-US" sz="36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00034" y="857232"/>
          <a:ext cx="8286807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8"/>
                <a:gridCol w="2714644"/>
                <a:gridCol w="4786345"/>
              </a:tblGrid>
              <a:tr h="584401"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Karakteristik Profil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Ciri Wirausahawan Sukses yang</a:t>
                      </a:r>
                    </a:p>
                    <a:p>
                      <a:r>
                        <a:rPr kumimoji="0" lang="id-ID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Menonjol</a:t>
                      </a:r>
                      <a:endParaRPr lang="id-ID" dirty="0"/>
                    </a:p>
                  </a:txBody>
                  <a:tcPr/>
                </a:tc>
              </a:tr>
              <a:tr h="58440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itchFamily="18" charset="0"/>
                        </a:rPr>
                        <a:t>1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Percaya diri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Mengendalikan tingkat percaya dirinya tinggi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dalam mencapai sukses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58440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itchFamily="18" charset="0"/>
                        </a:rPr>
                        <a:t>2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Pemecahan masalah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Cepat mengenali dan memecahkan masalah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yang dapat menghalangi kemampuan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tujuannya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58440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itchFamily="18" charset="0"/>
                        </a:rPr>
                        <a:t>3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Berprestasi tinggi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sv-SE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Bekerja keras dan bekerja sama dengan para </a:t>
                      </a:r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ahli untuk meperoleh prestasi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58440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itchFamily="18" charset="0"/>
                        </a:rPr>
                        <a:t>4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Pengambilan resiko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nn-NO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Tidak takut mengambil resiko, tetapi akan </a:t>
                      </a:r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menghindari resiko tinggi jika dimungkinkan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58440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itchFamily="18" charset="0"/>
                        </a:rPr>
                        <a:t>5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Ikatan emosi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aramond" pitchFamily="18" charset="0"/>
                        </a:rPr>
                        <a:t>Memisahkan</a:t>
                      </a:r>
                      <a:r>
                        <a:rPr lang="en-US" dirty="0" smtClean="0">
                          <a:latin typeface="Garamond" pitchFamily="18" charset="0"/>
                        </a:rPr>
                        <a:t> </a:t>
                      </a:r>
                      <a:r>
                        <a:rPr lang="en-US" dirty="0" err="1" smtClean="0">
                          <a:latin typeface="Garamond" pitchFamily="18" charset="0"/>
                        </a:rPr>
                        <a:t>antara</a:t>
                      </a:r>
                      <a:r>
                        <a:rPr lang="en-US" dirty="0" smtClean="0">
                          <a:latin typeface="Garamond" pitchFamily="18" charset="0"/>
                        </a:rPr>
                        <a:t> </a:t>
                      </a:r>
                      <a:r>
                        <a:rPr lang="en-US" dirty="0" err="1" smtClean="0">
                          <a:latin typeface="Garamond" pitchFamily="18" charset="0"/>
                        </a:rPr>
                        <a:t>hubungan</a:t>
                      </a:r>
                      <a:r>
                        <a:rPr lang="en-US" dirty="0" smtClean="0">
                          <a:latin typeface="Garamond" pitchFamily="18" charset="0"/>
                        </a:rPr>
                        <a:t> </a:t>
                      </a:r>
                      <a:r>
                        <a:rPr lang="en-US" dirty="0" err="1" smtClean="0">
                          <a:latin typeface="Garamond" pitchFamily="18" charset="0"/>
                        </a:rPr>
                        <a:t>emosional</a:t>
                      </a:r>
                      <a:r>
                        <a:rPr lang="en-US" dirty="0" smtClean="0">
                          <a:latin typeface="Garamond" pitchFamily="18" charset="0"/>
                        </a:rPr>
                        <a:t> </a:t>
                      </a:r>
                      <a:r>
                        <a:rPr lang="en-US" dirty="0" err="1" smtClean="0">
                          <a:latin typeface="Garamond" pitchFamily="18" charset="0"/>
                        </a:rPr>
                        <a:t>dengan</a:t>
                      </a:r>
                      <a:r>
                        <a:rPr lang="en-US" dirty="0" smtClean="0">
                          <a:latin typeface="Garamond" pitchFamily="18" charset="0"/>
                        </a:rPr>
                        <a:t> </a:t>
                      </a:r>
                      <a:r>
                        <a:rPr lang="en-US" dirty="0" err="1" smtClean="0">
                          <a:latin typeface="Garamond" pitchFamily="18" charset="0"/>
                        </a:rPr>
                        <a:t>karier</a:t>
                      </a:r>
                      <a:r>
                        <a:rPr lang="en-US" dirty="0" smtClean="0">
                          <a:latin typeface="Garamond" pitchFamily="18" charset="0"/>
                        </a:rPr>
                        <a:t>.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58440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itchFamily="18" charset="0"/>
                        </a:rPr>
                        <a:t>6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Pencari status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aramond" pitchFamily="18" charset="0"/>
                        </a:rPr>
                        <a:t>Mereka</a:t>
                      </a:r>
                      <a:r>
                        <a:rPr lang="en-US" dirty="0" smtClean="0">
                          <a:latin typeface="Garamond" pitchFamily="18" charset="0"/>
                        </a:rPr>
                        <a:t> </a:t>
                      </a:r>
                      <a:r>
                        <a:rPr lang="en-US" dirty="0" err="1" smtClean="0">
                          <a:latin typeface="Garamond" pitchFamily="18" charset="0"/>
                        </a:rPr>
                        <a:t>tidak</a:t>
                      </a:r>
                      <a:r>
                        <a:rPr lang="en-US" dirty="0" smtClean="0">
                          <a:latin typeface="Garamond" pitchFamily="18" charset="0"/>
                        </a:rPr>
                        <a:t> </a:t>
                      </a:r>
                      <a:r>
                        <a:rPr lang="en-US" dirty="0" err="1" smtClean="0">
                          <a:latin typeface="Garamond" pitchFamily="18" charset="0"/>
                        </a:rPr>
                        <a:t>memperkenankan</a:t>
                      </a:r>
                      <a:r>
                        <a:rPr lang="en-US" dirty="0" smtClean="0">
                          <a:latin typeface="Garamond" pitchFamily="18" charset="0"/>
                        </a:rPr>
                        <a:t> </a:t>
                      </a:r>
                      <a:r>
                        <a:rPr lang="en-US" dirty="0" err="1" smtClean="0">
                          <a:latin typeface="Garamond" pitchFamily="18" charset="0"/>
                        </a:rPr>
                        <a:t>kebutuhan</a:t>
                      </a:r>
                      <a:r>
                        <a:rPr lang="en-US" dirty="0" smtClean="0">
                          <a:latin typeface="Garamond" pitchFamily="18" charset="0"/>
                        </a:rPr>
                        <a:t> </a:t>
                      </a:r>
                      <a:r>
                        <a:rPr lang="en-US" dirty="0" err="1" smtClean="0">
                          <a:latin typeface="Garamond" pitchFamily="18" charset="0"/>
                        </a:rPr>
                        <a:t>terhadap</a:t>
                      </a:r>
                      <a:r>
                        <a:rPr lang="en-US" dirty="0" smtClean="0">
                          <a:latin typeface="Garamond" pitchFamily="18" charset="0"/>
                        </a:rPr>
                        <a:t> status </a:t>
                      </a:r>
                      <a:r>
                        <a:rPr lang="en-US" dirty="0" err="1" smtClean="0">
                          <a:latin typeface="Garamond" pitchFamily="18" charset="0"/>
                        </a:rPr>
                        <a:t>mengganggu</a:t>
                      </a:r>
                      <a:r>
                        <a:rPr lang="en-US" dirty="0" smtClean="0">
                          <a:latin typeface="Garamond" pitchFamily="18" charset="0"/>
                        </a:rPr>
                        <a:t> </a:t>
                      </a:r>
                      <a:r>
                        <a:rPr lang="en-US" dirty="0" err="1" smtClean="0">
                          <a:latin typeface="Garamond" pitchFamily="18" charset="0"/>
                        </a:rPr>
                        <a:t>misi</a:t>
                      </a:r>
                      <a:r>
                        <a:rPr lang="en-US" dirty="0" smtClean="0">
                          <a:latin typeface="Garamond" pitchFamily="18" charset="0"/>
                        </a:rPr>
                        <a:t> </a:t>
                      </a:r>
                      <a:r>
                        <a:rPr lang="en-US" dirty="0" err="1" smtClean="0">
                          <a:latin typeface="Garamond" pitchFamily="18" charset="0"/>
                        </a:rPr>
                        <a:t>usahanya</a:t>
                      </a:r>
                      <a:r>
                        <a:rPr lang="en-US" dirty="0" smtClean="0">
                          <a:latin typeface="Garamond" pitchFamily="18" charset="0"/>
                        </a:rPr>
                        <a:t>.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58440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itchFamily="18" charset="0"/>
                        </a:rPr>
                        <a:t>7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Tingkat energi tinggi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nl-NL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Berdedikasi tinggi dan bekerja tanpa</a:t>
                      </a:r>
                    </a:p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berhitung waktu untuk membangun</a:t>
                      </a:r>
                    </a:p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usahanya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C82897A-2D89-43D7-A3FB-91782D84E9C6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642910" y="142852"/>
            <a:ext cx="800105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b="1" dirty="0" err="1" smtClean="0">
                <a:latin typeface="Garamond" pitchFamily="18" charset="0"/>
              </a:rPr>
              <a:t>Profil</a:t>
            </a:r>
            <a:r>
              <a:rPr lang="en-US" sz="3600" b="1" dirty="0" smtClean="0">
                <a:latin typeface="Garamond" pitchFamily="18" charset="0"/>
              </a:rPr>
              <a:t> W</a:t>
            </a:r>
            <a:r>
              <a:rPr lang="id-ID" sz="3600" b="1" dirty="0" smtClean="0">
                <a:latin typeface="Garamond" pitchFamily="18" charset="0"/>
              </a:rPr>
              <a:t>irausahawan</a:t>
            </a:r>
            <a:r>
              <a:rPr lang="en-US" sz="3600" b="1" dirty="0" smtClean="0">
                <a:latin typeface="Garamond" pitchFamily="18" charset="0"/>
              </a:rPr>
              <a:t> </a:t>
            </a:r>
            <a:r>
              <a:rPr lang="en-US" sz="3600" b="1" dirty="0" err="1" smtClean="0">
                <a:latin typeface="Garamond" pitchFamily="18" charset="0"/>
              </a:rPr>
              <a:t>Gagal</a:t>
            </a:r>
            <a:endParaRPr lang="en-US" sz="36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00034" y="857232"/>
          <a:ext cx="8286807" cy="56493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8"/>
                <a:gridCol w="2714644"/>
                <a:gridCol w="4786345"/>
              </a:tblGrid>
              <a:tr h="584401"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Karakteristik Profil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Ciri Wirausahawan </a:t>
                      </a:r>
                      <a:r>
                        <a:rPr kumimoji="0" lang="en-US" sz="1800" b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Gagal</a:t>
                      </a:r>
                      <a:r>
                        <a:rPr kumimoji="0"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d-ID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yang</a:t>
                      </a:r>
                    </a:p>
                    <a:p>
                      <a:r>
                        <a:rPr kumimoji="0" lang="id-ID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Menonjol</a:t>
                      </a:r>
                      <a:endParaRPr lang="id-ID" dirty="0"/>
                    </a:p>
                  </a:txBody>
                  <a:tcPr/>
                </a:tc>
              </a:tr>
              <a:tr h="58440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itchFamily="18" charset="0"/>
                        </a:rPr>
                        <a:t>1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Dedikasi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Meremehkan waktu dan dedikasi dalam</a:t>
                      </a:r>
                    </a:p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memulai usaha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58440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itchFamily="18" charset="0"/>
                        </a:rPr>
                        <a:t>2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Pengendalian usaha atau bisnis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Gagal mengendalikan aspek utama usaha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atau bisnis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58440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itchFamily="18" charset="0"/>
                        </a:rPr>
                        <a:t>3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Pengamatan manajemen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Pemahaman umum terhadap disiplin</a:t>
                      </a:r>
                    </a:p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manajemen rata-rata kurang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58440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itchFamily="18" charset="0"/>
                        </a:rPr>
                        <a:t>4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Pengelolaan piutang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sv-SE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Menimbulkan masalah arus kas buruk mereka </a:t>
                      </a:r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dengan kurangnya perhatian akan piutang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58440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itchFamily="18" charset="0"/>
                        </a:rPr>
                        <a:t>5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Memperluas usaha berlebihan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Memulai perluasan usaha yang belum siap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58440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itchFamily="18" charset="0"/>
                        </a:rPr>
                        <a:t>6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Perencanaan keuangan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Meremehkan kebutuhan usaha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58440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itchFamily="18" charset="0"/>
                        </a:rPr>
                        <a:t>7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Lokasi usaha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Lokasi yang buruk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58440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itchFamily="18" charset="0"/>
                        </a:rPr>
                        <a:t>8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Pembelanjaan besar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Menimbulkan pengeluaran awal yang</a:t>
                      </a:r>
                    </a:p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tinggi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7FC0061-7DB8-4E52-B7B7-3EB0B42C551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796952" y="500042"/>
            <a:ext cx="756126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4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Langkah-langkah</a:t>
            </a:r>
            <a:r>
              <a:rPr lang="en-US" sz="44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 </a:t>
            </a:r>
            <a:r>
              <a:rPr lang="en-US" sz="44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Wirausaha</a:t>
            </a:r>
            <a:endParaRPr lang="en-US" sz="44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4340" name="Text Box 3"/>
          <p:cNvSpPr txBox="1">
            <a:spLocks noChangeArrowheads="1"/>
          </p:cNvSpPr>
          <p:nvPr/>
        </p:nvSpPr>
        <p:spPr bwMode="auto">
          <a:xfrm>
            <a:off x="428596" y="1500174"/>
            <a:ext cx="8429655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sv-SE" sz="2400" dirty="0" smtClean="0">
                <a:latin typeface="Garamond" pitchFamily="18" charset="0"/>
              </a:rPr>
              <a:t>Pilih bidang usaha yang Anda minati dan memiliki hasrat dan pengetahuan di </a:t>
            </a:r>
            <a:r>
              <a:rPr lang="id-ID" sz="2400" dirty="0" smtClean="0">
                <a:latin typeface="Garamond" pitchFamily="18" charset="0"/>
              </a:rPr>
              <a:t>dalamnya.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>
                <a:latin typeface="Garamond" pitchFamily="18" charset="0"/>
              </a:rPr>
              <a:t>Perluas dan perbanyak jaringan bisnis dan pertemanan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400" dirty="0" smtClean="0">
                <a:latin typeface="Garamond" pitchFamily="18" charset="0"/>
              </a:rPr>
              <a:t>Pilihlah keunikan dan nilai unggul dalam produk/jasa anda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dirty="0" smtClean="0">
                <a:latin typeface="Garamond" pitchFamily="18" charset="0"/>
              </a:rPr>
              <a:t>Jaga kredibilitas dan brand image.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id-ID" sz="2400" dirty="0" smtClean="0">
                <a:latin typeface="Garamond" pitchFamily="18" charset="0"/>
              </a:rPr>
              <a:t>Berhemat dalam operasional secara terencana serta sisihkan uang untuk modal kerja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fi-FI" sz="2400" dirty="0" smtClean="0">
                <a:latin typeface="Garamond" pitchFamily="18" charset="0"/>
              </a:rPr>
              <a:t>dan penambahan investasi alat-alat produksi/jasa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D8B3F0B-73FE-469D-B746-E11795F5C981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500034" y="474629"/>
            <a:ext cx="788831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sv-SE" sz="2800" dirty="0" smtClean="0">
                <a:solidFill>
                  <a:srgbClr val="002060"/>
                </a:solidFill>
                <a:latin typeface="Garamond" pitchFamily="18" charset="0"/>
              </a:rPr>
              <a:t>1. Pilih bidang usaha yang Anda minati dan memiliki hasrat dan pengetahuan di </a:t>
            </a:r>
            <a:r>
              <a:rPr lang="id-ID" sz="2800" dirty="0" smtClean="0">
                <a:solidFill>
                  <a:srgbClr val="002060"/>
                </a:solidFill>
                <a:latin typeface="Garamond" pitchFamily="18" charset="0"/>
              </a:rPr>
              <a:t>dalamnya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71472" y="1584316"/>
            <a:ext cx="814393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Tips pertama ini sangatlah membantu bagi mahasiswa yang cenderung memiliki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keinginan yang tinggi sekaligus mudah jenuh.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Tidak mudah memang, terutama jika kita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sv-SE" sz="2400" dirty="0" smtClean="0">
                <a:latin typeface="Garamond" pitchFamily="18" charset="0"/>
              </a:rPr>
              <a:t>sudah lama dan terbiasa berada dalam zona aman.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sv-SE" sz="2400" dirty="0" smtClean="0">
                <a:latin typeface="Garamond" pitchFamily="18" charset="0"/>
              </a:rPr>
              <a:t>Seringkali kesibukan kerja </a:t>
            </a:r>
            <a:r>
              <a:rPr lang="id-ID" sz="2400" dirty="0" smtClean="0">
                <a:latin typeface="Garamond" pitchFamily="18" charset="0"/>
              </a:rPr>
              <a:t>membunuh instink kita untuk berkreasi maupun mengasah minat dan kesukaan yang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mampu mendatangkan uang.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Jika anda telah menentukan minat, maka segeralah asah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pengetahuan dan perbanyak bacaan serta ketrampilan mengenai bidang usaha yang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hendak Anda tekuni.</a:t>
            </a:r>
            <a:endParaRPr lang="id-ID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E2D4CFA-C9C8-4E5F-91EE-9A84F202FD97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58" y="285728"/>
            <a:ext cx="8429684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nl-NL" sz="2800" dirty="0" smtClean="0">
                <a:solidFill>
                  <a:srgbClr val="002060"/>
                </a:solidFill>
                <a:latin typeface="Garamond" pitchFamily="18" charset="0"/>
              </a:rPr>
              <a:t>2. Perluas dan perbanyak jaringan bisnis dan pertemanan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id-ID" sz="2400" dirty="0" smtClean="0">
                <a:latin typeface="Garamond" pitchFamily="18" charset="0"/>
              </a:rPr>
              <a:t>Seringkali tawaran-tawaran peluang bisnis dan dukungan pengembangan bisnis datang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dari rekan-rekan di dalam jaringan tersebut.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357158" y="1928802"/>
            <a:ext cx="8572560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/>
            <a:r>
              <a:rPr lang="sv-SE" sz="2800" dirty="0" smtClean="0">
                <a:solidFill>
                  <a:srgbClr val="002060"/>
                </a:solidFill>
                <a:latin typeface="Garamond" pitchFamily="18" charset="0"/>
              </a:rPr>
              <a:t>3. Pilihlah keunikan dan nilai unggul dalam produk/jasa anda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id-ID" sz="2400" dirty="0" smtClean="0">
                <a:latin typeface="Garamond" pitchFamily="18" charset="0"/>
              </a:rPr>
              <a:t>Kebanyakan orang tidak sadar, ketika memulai berbisnis, terjebak di dalam fenomena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banting harga.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id-ID" sz="2400" dirty="0" smtClean="0">
                <a:latin typeface="Garamond" pitchFamily="18" charset="0"/>
              </a:rPr>
              <a:t>Padahal, ada kalanya, harga bukan segalanya. Anda harus bisa mencari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celah dan ceruk pasar yang unik. Anda harus menentukan posisi anda di dalam peta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persaingan usaha.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id-ID" sz="2400" dirty="0" smtClean="0">
                <a:latin typeface="Garamond" pitchFamily="18" charset="0"/>
              </a:rPr>
              <a:t>Jika anda menilai terlalu tinggi jasa/produk anda, sementara hal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yang anda tawarkan itu tidak punya keunggulan yang sangat spesifik dan memiliki nilai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tambah, maka orang akan berpaling kepada usaha sejenis dengan harga dan kualitas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yang jauh lebih baik.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EDC64F5-24C8-4FC4-AF0D-0F69683A3C63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214282" y="357166"/>
            <a:ext cx="84296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 smtClean="0">
                <a:solidFill>
                  <a:srgbClr val="002060"/>
                </a:solidFill>
                <a:latin typeface="Garamond" pitchFamily="18" charset="0"/>
              </a:rPr>
              <a:t>4. </a:t>
            </a:r>
            <a:r>
              <a:rPr lang="en-US" sz="2800" dirty="0" err="1" smtClean="0">
                <a:solidFill>
                  <a:srgbClr val="002060"/>
                </a:solidFill>
                <a:latin typeface="Garamond" pitchFamily="18" charset="0"/>
              </a:rPr>
              <a:t>Jaga</a:t>
            </a:r>
            <a:r>
              <a:rPr lang="en-US" sz="2800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aramond" pitchFamily="18" charset="0"/>
              </a:rPr>
              <a:t>Kredibilitas</a:t>
            </a:r>
            <a:r>
              <a:rPr lang="en-US" sz="2800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aramond" pitchFamily="18" charset="0"/>
              </a:rPr>
              <a:t>dan</a:t>
            </a:r>
            <a:r>
              <a:rPr lang="en-US" sz="2800" dirty="0" smtClean="0">
                <a:solidFill>
                  <a:srgbClr val="002060"/>
                </a:solidFill>
                <a:latin typeface="Garamond" pitchFamily="18" charset="0"/>
              </a:rPr>
              <a:t> Brand Image</a:t>
            </a:r>
            <a:endParaRPr lang="en-US" sz="2800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500062" y="1071546"/>
            <a:ext cx="8358217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sv-SE" sz="2400" dirty="0" smtClean="0">
                <a:latin typeface="Garamond" pitchFamily="18" charset="0"/>
              </a:rPr>
              <a:t>Seringkali kita ketika memulai berusaha, melupakan faktor nama baik, kredibilitas dan </a:t>
            </a:r>
            <a:r>
              <a:rPr lang="id-ID" sz="2400" dirty="0" smtClean="0">
                <a:latin typeface="Garamond" pitchFamily="18" charset="0"/>
              </a:rPr>
              <a:t>pandangan orang terhadap produk/jasa kita.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Padahal, ini yang paling penting dalam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berbisnis. Mengulur-ulur pembayaran kepada supplier atau peminjam modal, adalah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tindakan yang sangat fatal dan berakibat kepada munculnya nama anda di dalam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sv-SE" sz="2400" dirty="0" smtClean="0">
                <a:latin typeface="Garamond" pitchFamily="18" charset="0"/>
              </a:rPr>
              <a:t>daftar hitam jaringan bisnis usaha yang anda tekuni.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sv-SE" sz="2400" dirty="0" smtClean="0">
                <a:latin typeface="Garamond" pitchFamily="18" charset="0"/>
              </a:rPr>
              <a:t>Misalnya salah satu usaha bisnis, </a:t>
            </a:r>
            <a:r>
              <a:rPr lang="id-ID" sz="2400" dirty="0" smtClean="0">
                <a:latin typeface="Garamond" pitchFamily="18" charset="0"/>
              </a:rPr>
              <a:t>seringkali bertindak arogan dan mengabaikan keluhan para pelanggannya, padahal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bukan hanya sekali dua kali orang-orang melakukan komplain, akibatnya, kehilangan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pelanggan adalah hal nyata yang akan terjadi dan bahkan kehilangan pasar potensial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dan pangsa pasar yang dikuasainya.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49E550C-D497-45DA-A1B3-AF62037BBBFC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66"/>
            <a:ext cx="842962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Garamond" pitchFamily="18" charset="0"/>
              </a:rPr>
              <a:t>5. </a:t>
            </a:r>
            <a:r>
              <a:rPr lang="id-ID" sz="2800" dirty="0" smtClean="0">
                <a:solidFill>
                  <a:srgbClr val="002060"/>
                </a:solidFill>
                <a:latin typeface="Garamond" pitchFamily="18" charset="0"/>
              </a:rPr>
              <a:t>Berhemat dalam operasional secara terencana serta sisihkan uang untuk modal kerja</a:t>
            </a:r>
            <a:r>
              <a:rPr lang="en-US" sz="2800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fi-FI" sz="2800" dirty="0" smtClean="0">
                <a:solidFill>
                  <a:srgbClr val="002060"/>
                </a:solidFill>
                <a:latin typeface="Garamond" pitchFamily="18" charset="0"/>
              </a:rPr>
              <a:t>dan penambahan investasi alat-alat produksi/jasa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8436" name="Text Box 3"/>
          <p:cNvSpPr txBox="1">
            <a:spLocks noChangeArrowheads="1"/>
          </p:cNvSpPr>
          <p:nvPr/>
        </p:nvSpPr>
        <p:spPr bwMode="auto">
          <a:xfrm>
            <a:off x="285720" y="1845784"/>
            <a:ext cx="8429655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Banyak orang yang jika sudah untung besar dan berada di atas, melupakan faktor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persiapan akan hal tak terduga maupun merencanakan pengembangan usaha. Padahal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bisnis adalah sama dengan hidup, harus selalu bertahan dan berjuang.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Banyak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pengusaha dan pengrajin kita, ketika sudah kebanjiran order dan menerima banyak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uang, malah mendahulukan membeli </a:t>
            </a:r>
            <a:r>
              <a:rPr lang="en-US" sz="2400" dirty="0" err="1" smtClean="0">
                <a:latin typeface="Garamond" pitchFamily="18" charset="0"/>
              </a:rPr>
              <a:t>kebutuhan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konsumtif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barang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mewah</a:t>
            </a:r>
            <a:r>
              <a:rPr lang="en-US" sz="2400" dirty="0" smtClean="0">
                <a:latin typeface="Garamond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Sebaiknya untuk keperluan sehari-hari, pemilik perusahaan mencadangkan alokasi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dana secukupnya saja untuk biaya hidup dan keperluan pribadi dalam bentuk gaji tetap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komisaris/pemilik.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Atau disisihkan sebagian saja dari laba tahunan, namun jangan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sv-SE" sz="2400" dirty="0" smtClean="0">
                <a:latin typeface="Garamond" pitchFamily="18" charset="0"/>
              </a:rPr>
              <a:t>menganggu arus kas perusahaan untuk kepentingan pribadi yang tidak ada urusannya </a:t>
            </a:r>
            <a:r>
              <a:rPr lang="id-ID" sz="2400" dirty="0" smtClean="0">
                <a:latin typeface="Garamond" pitchFamily="18" charset="0"/>
              </a:rPr>
              <a:t>dengan produktivitas usaha.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B2003AD-E783-4261-BF4F-CF5462085BC9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285720" y="558209"/>
            <a:ext cx="84296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3200" b="1" dirty="0" smtClean="0">
                <a:solidFill>
                  <a:srgbClr val="002060"/>
                </a:solidFill>
                <a:latin typeface="Garamond" pitchFamily="18" charset="0"/>
              </a:rPr>
              <a:t>M</a:t>
            </a:r>
            <a:r>
              <a:rPr lang="en-US" sz="3200" b="1" dirty="0" err="1" smtClean="0">
                <a:solidFill>
                  <a:srgbClr val="002060"/>
                </a:solidFill>
                <a:latin typeface="Garamond" pitchFamily="18" charset="0"/>
              </a:rPr>
              <a:t>enentukan</a:t>
            </a:r>
            <a:r>
              <a:rPr lang="en-US" sz="32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id-ID" sz="3200" b="1" dirty="0" smtClean="0">
                <a:solidFill>
                  <a:srgbClr val="002060"/>
                </a:solidFill>
                <a:latin typeface="Garamond" pitchFamily="18" charset="0"/>
              </a:rPr>
              <a:t>P</a:t>
            </a:r>
            <a:r>
              <a:rPr lang="en-US" sz="3200" b="1" dirty="0" err="1" smtClean="0">
                <a:solidFill>
                  <a:srgbClr val="002060"/>
                </a:solidFill>
                <a:latin typeface="Garamond" pitchFamily="18" charset="0"/>
              </a:rPr>
              <a:t>eluang</a:t>
            </a:r>
            <a:r>
              <a:rPr lang="id-ID" sz="3200" b="1" dirty="0" smtClean="0">
                <a:solidFill>
                  <a:srgbClr val="002060"/>
                </a:solidFill>
                <a:latin typeface="Garamond" pitchFamily="18" charset="0"/>
              </a:rPr>
              <a:t> U</a:t>
            </a:r>
            <a:r>
              <a:rPr lang="en-US" sz="3200" b="1" dirty="0" err="1" smtClean="0">
                <a:solidFill>
                  <a:srgbClr val="002060"/>
                </a:solidFill>
                <a:latin typeface="Garamond" pitchFamily="18" charset="0"/>
              </a:rPr>
              <a:t>saha</a:t>
            </a:r>
            <a:endParaRPr lang="en-US" sz="32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357188" y="1571612"/>
            <a:ext cx="8429625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Peluang usaha bersumber dari adanya kebutuhan dari individu atau masyarakat.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Oleh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karena itu jika ingin mulai mewujudkan berwirausaha, hendaknya terlebih dahulu menjawab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pertanyaan” “</a:t>
            </a:r>
            <a:r>
              <a:rPr lang="id-ID" sz="2400" i="1" dirty="0" smtClean="0">
                <a:latin typeface="Garamond" pitchFamily="18" charset="0"/>
              </a:rPr>
              <a:t>Apakah yang menjadi kebutuhan masyarakat atau kebanyakan anggota</a:t>
            </a:r>
            <a:r>
              <a:rPr lang="en-US" sz="2400" i="1" dirty="0" smtClean="0">
                <a:latin typeface="Garamond" pitchFamily="18" charset="0"/>
              </a:rPr>
              <a:t> </a:t>
            </a:r>
            <a:r>
              <a:rPr lang="id-ID" sz="2400" i="1" dirty="0" smtClean="0">
                <a:latin typeface="Garamond" pitchFamily="18" charset="0"/>
              </a:rPr>
              <a:t>masyarakat saat ini atau di masa yang akan datang?”. </a:t>
            </a:r>
            <a:endParaRPr lang="en-US" sz="2400" i="1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Untuk memahami kebutuhan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masyarakat diperlukan suatu diagnosa terhadap lingkungan usaha secara keseluruhan, yang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meliputi faktor ekonomi, politik, pasar, persaingan, pemasok, teknologi, sosial dan geografi.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3971</TotalTime>
  <Words>1356</Words>
  <Application>Microsoft Office PowerPoint</Application>
  <PresentationFormat>On-screen Show (4:3)</PresentationFormat>
  <Paragraphs>175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Concourse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Deni</dc:creator>
  <cp:lastModifiedBy>iwan</cp:lastModifiedBy>
  <cp:revision>129</cp:revision>
  <dcterms:created xsi:type="dcterms:W3CDTF">2008-01-25T12:23:22Z</dcterms:created>
  <dcterms:modified xsi:type="dcterms:W3CDTF">2018-03-20T05:10:24Z</dcterms:modified>
</cp:coreProperties>
</file>