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3.xml" ContentType="application/vnd.openxmlformats-officedocument.presentationml.tags+xml"/>
  <Override PartName="/ppt/notesSlides/notesSlide10.xml" ContentType="application/vnd.openxmlformats-officedocument.presentationml.notesSlide+xml"/>
  <Override PartName="/ppt/tags/tag4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5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2"/>
  </p:notesMasterIdLst>
  <p:sldIdLst>
    <p:sldId id="277" r:id="rId3"/>
    <p:sldId id="307" r:id="rId4"/>
    <p:sldId id="326" r:id="rId5"/>
    <p:sldId id="261" r:id="rId6"/>
    <p:sldId id="328" r:id="rId7"/>
    <p:sldId id="332" r:id="rId8"/>
    <p:sldId id="331" r:id="rId9"/>
    <p:sldId id="263" r:id="rId10"/>
    <p:sldId id="264" r:id="rId11"/>
    <p:sldId id="329" r:id="rId12"/>
    <p:sldId id="334" r:id="rId13"/>
    <p:sldId id="330" r:id="rId14"/>
    <p:sldId id="335" r:id="rId15"/>
    <p:sldId id="265" r:id="rId16"/>
    <p:sldId id="327" r:id="rId17"/>
    <p:sldId id="310" r:id="rId18"/>
    <p:sldId id="337" r:id="rId19"/>
    <p:sldId id="336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  <p:sldId id="270" r:id="rId30"/>
    <p:sldId id="27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CB6BBEF7-9717-4733-A929-535518E6EBF6}">
          <p14:sldIdLst>
            <p14:sldId id="277"/>
            <p14:sldId id="307"/>
            <p14:sldId id="326"/>
          </p14:sldIdLst>
        </p14:section>
        <p14:section name="Author Your Presentation" id="{16378913-E5ED-4281-BAF5-F1F938CB0BED}">
          <p14:sldIdLst>
            <p14:sldId id="261"/>
            <p14:sldId id="328"/>
            <p14:sldId id="332"/>
            <p14:sldId id="331"/>
          </p14:sldIdLst>
        </p14:section>
        <p14:section name="Enrich Your Presentation" id="{E2D565D1-BA5E-44E6-A40E-50A644912248}">
          <p14:sldIdLst>
            <p14:sldId id="263"/>
            <p14:sldId id="264"/>
            <p14:sldId id="329"/>
            <p14:sldId id="334"/>
            <p14:sldId id="330"/>
            <p14:sldId id="335"/>
            <p14:sldId id="265"/>
            <p14:sldId id="327"/>
            <p14:sldId id="310"/>
            <p14:sldId id="337"/>
            <p14:sldId id="336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346"/>
          </p14:sldIdLst>
        </p14:section>
        <p14:section name="Deliver Your Presentation" id="{71D59651-8EFA-4415-9623-98B4C4A8699C}">
          <p14:sldIdLst>
            <p14:sldId id="270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6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1" autoAdjust="0"/>
    <p:restoredTop sz="89825" autoAdjust="0"/>
  </p:normalViewPr>
  <p:slideViewPr>
    <p:cSldViewPr>
      <p:cViewPr varScale="1">
        <p:scale>
          <a:sx n="63" d="100"/>
          <a:sy n="63" d="100"/>
        </p:scale>
        <p:origin x="7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3" Type="http://schemas.openxmlformats.org/officeDocument/2006/relationships/image" Target="../media/image32.wmf"/><Relationship Id="rId18" Type="http://schemas.openxmlformats.org/officeDocument/2006/relationships/image" Target="../media/image37.wmf"/><Relationship Id="rId26" Type="http://schemas.openxmlformats.org/officeDocument/2006/relationships/image" Target="../media/image45.wmf"/><Relationship Id="rId39" Type="http://schemas.openxmlformats.org/officeDocument/2006/relationships/image" Target="../media/image58.wmf"/><Relationship Id="rId21" Type="http://schemas.openxmlformats.org/officeDocument/2006/relationships/image" Target="../media/image40.wmf"/><Relationship Id="rId34" Type="http://schemas.openxmlformats.org/officeDocument/2006/relationships/image" Target="../media/image53.wmf"/><Relationship Id="rId42" Type="http://schemas.openxmlformats.org/officeDocument/2006/relationships/image" Target="../media/image61.wmf"/><Relationship Id="rId47" Type="http://schemas.openxmlformats.org/officeDocument/2006/relationships/image" Target="../media/image66.wmf"/><Relationship Id="rId50" Type="http://schemas.openxmlformats.org/officeDocument/2006/relationships/image" Target="../media/image69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6" Type="http://schemas.openxmlformats.org/officeDocument/2006/relationships/image" Target="../media/image35.wmf"/><Relationship Id="rId29" Type="http://schemas.openxmlformats.org/officeDocument/2006/relationships/image" Target="../media/image48.wmf"/><Relationship Id="rId11" Type="http://schemas.openxmlformats.org/officeDocument/2006/relationships/image" Target="../media/image30.wmf"/><Relationship Id="rId24" Type="http://schemas.openxmlformats.org/officeDocument/2006/relationships/image" Target="../media/image43.wmf"/><Relationship Id="rId32" Type="http://schemas.openxmlformats.org/officeDocument/2006/relationships/image" Target="../media/image51.wmf"/><Relationship Id="rId37" Type="http://schemas.openxmlformats.org/officeDocument/2006/relationships/image" Target="../media/image56.wmf"/><Relationship Id="rId40" Type="http://schemas.openxmlformats.org/officeDocument/2006/relationships/image" Target="../media/image59.wmf"/><Relationship Id="rId45" Type="http://schemas.openxmlformats.org/officeDocument/2006/relationships/image" Target="../media/image64.wmf"/><Relationship Id="rId5" Type="http://schemas.openxmlformats.org/officeDocument/2006/relationships/image" Target="../media/image24.wmf"/><Relationship Id="rId15" Type="http://schemas.openxmlformats.org/officeDocument/2006/relationships/image" Target="../media/image34.wmf"/><Relationship Id="rId23" Type="http://schemas.openxmlformats.org/officeDocument/2006/relationships/image" Target="../media/image42.wmf"/><Relationship Id="rId28" Type="http://schemas.openxmlformats.org/officeDocument/2006/relationships/image" Target="../media/image47.wmf"/><Relationship Id="rId36" Type="http://schemas.openxmlformats.org/officeDocument/2006/relationships/image" Target="../media/image55.wmf"/><Relationship Id="rId49" Type="http://schemas.openxmlformats.org/officeDocument/2006/relationships/image" Target="../media/image68.wmf"/><Relationship Id="rId10" Type="http://schemas.openxmlformats.org/officeDocument/2006/relationships/image" Target="../media/image29.wmf"/><Relationship Id="rId19" Type="http://schemas.openxmlformats.org/officeDocument/2006/relationships/image" Target="../media/image38.wmf"/><Relationship Id="rId31" Type="http://schemas.openxmlformats.org/officeDocument/2006/relationships/image" Target="../media/image50.wmf"/><Relationship Id="rId44" Type="http://schemas.openxmlformats.org/officeDocument/2006/relationships/image" Target="../media/image63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Relationship Id="rId14" Type="http://schemas.openxmlformats.org/officeDocument/2006/relationships/image" Target="../media/image33.wmf"/><Relationship Id="rId22" Type="http://schemas.openxmlformats.org/officeDocument/2006/relationships/image" Target="../media/image41.wmf"/><Relationship Id="rId27" Type="http://schemas.openxmlformats.org/officeDocument/2006/relationships/image" Target="../media/image46.wmf"/><Relationship Id="rId30" Type="http://schemas.openxmlformats.org/officeDocument/2006/relationships/image" Target="../media/image49.wmf"/><Relationship Id="rId35" Type="http://schemas.openxmlformats.org/officeDocument/2006/relationships/image" Target="../media/image54.wmf"/><Relationship Id="rId43" Type="http://schemas.openxmlformats.org/officeDocument/2006/relationships/image" Target="../media/image62.wmf"/><Relationship Id="rId48" Type="http://schemas.openxmlformats.org/officeDocument/2006/relationships/image" Target="../media/image67.wmf"/><Relationship Id="rId8" Type="http://schemas.openxmlformats.org/officeDocument/2006/relationships/image" Target="../media/image27.wmf"/><Relationship Id="rId51" Type="http://schemas.openxmlformats.org/officeDocument/2006/relationships/image" Target="../media/image70.wmf"/><Relationship Id="rId3" Type="http://schemas.openxmlformats.org/officeDocument/2006/relationships/image" Target="../media/image22.wmf"/><Relationship Id="rId12" Type="http://schemas.openxmlformats.org/officeDocument/2006/relationships/image" Target="../media/image31.wmf"/><Relationship Id="rId17" Type="http://schemas.openxmlformats.org/officeDocument/2006/relationships/image" Target="../media/image36.wmf"/><Relationship Id="rId25" Type="http://schemas.openxmlformats.org/officeDocument/2006/relationships/image" Target="../media/image44.wmf"/><Relationship Id="rId33" Type="http://schemas.openxmlformats.org/officeDocument/2006/relationships/image" Target="../media/image52.wmf"/><Relationship Id="rId38" Type="http://schemas.openxmlformats.org/officeDocument/2006/relationships/image" Target="../media/image57.wmf"/><Relationship Id="rId46" Type="http://schemas.openxmlformats.org/officeDocument/2006/relationships/image" Target="../media/image65.wmf"/><Relationship Id="rId20" Type="http://schemas.openxmlformats.org/officeDocument/2006/relationships/image" Target="../media/image39.wmf"/><Relationship Id="rId41" Type="http://schemas.openxmlformats.org/officeDocument/2006/relationships/image" Target="../media/image60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6" Type="http://schemas.openxmlformats.org/officeDocument/2006/relationships/image" Target="../media/image129.wmf"/><Relationship Id="rId5" Type="http://schemas.openxmlformats.org/officeDocument/2006/relationships/image" Target="../media/image92.wmf"/><Relationship Id="rId4" Type="http://schemas.openxmlformats.org/officeDocument/2006/relationships/image" Target="../media/image9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wmf"/><Relationship Id="rId2" Type="http://schemas.openxmlformats.org/officeDocument/2006/relationships/image" Target="../media/image125.wmf"/><Relationship Id="rId1" Type="http://schemas.openxmlformats.org/officeDocument/2006/relationships/image" Target="../media/image11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wmf"/><Relationship Id="rId2" Type="http://schemas.openxmlformats.org/officeDocument/2006/relationships/image" Target="../media/image133.wmf"/><Relationship Id="rId1" Type="http://schemas.openxmlformats.org/officeDocument/2006/relationships/image" Target="../media/image13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8.wmf"/><Relationship Id="rId1" Type="http://schemas.openxmlformats.org/officeDocument/2006/relationships/image" Target="../media/image7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6" Type="http://schemas.openxmlformats.org/officeDocument/2006/relationships/image" Target="../media/image77.wmf"/><Relationship Id="rId5" Type="http://schemas.openxmlformats.org/officeDocument/2006/relationships/image" Target="../media/image92.wmf"/><Relationship Id="rId4" Type="http://schemas.openxmlformats.org/officeDocument/2006/relationships/image" Target="../media/image9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4" Type="http://schemas.openxmlformats.org/officeDocument/2006/relationships/image" Target="../media/image1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6" Type="http://schemas.openxmlformats.org/officeDocument/2006/relationships/image" Target="../media/image79.wmf"/><Relationship Id="rId5" Type="http://schemas.openxmlformats.org/officeDocument/2006/relationships/image" Target="../media/image92.wmf"/><Relationship Id="rId4" Type="http://schemas.openxmlformats.org/officeDocument/2006/relationships/image" Target="../media/image9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wmf"/><Relationship Id="rId2" Type="http://schemas.openxmlformats.org/officeDocument/2006/relationships/image" Target="../media/image125.wmf"/><Relationship Id="rId1" Type="http://schemas.openxmlformats.org/officeDocument/2006/relationships/image" Target="../media/image1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830A1-3891-4B82-A120-081866556DA0}" type="datetimeFigureOut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C9574-A819-4FE4-99A7-1E27AD09A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730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2109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528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7475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28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9639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497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86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583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165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098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95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5366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057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987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>
              <a:buNone/>
              <a:defRPr lang="en-US" sz="22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>
              <a:defRPr lang="en-US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dia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media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>
              <a:defRPr lang="en-US" sz="28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    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    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6600"/>
                </a:solidFill>
              </a:rPr>
              <a:t>          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>
              <a:defRPr lang="en-US" sz="4600" b="1" kern="1200" spc="-150" baseline="0" dirty="0" smtClean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800" kern="1200" dirty="0" smtClean="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Text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lang="en-US" sz="4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>
              <a:buNone/>
              <a:defRPr lang="en-US" sz="1800" b="1" kern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1" r:id="rId4"/>
    <p:sldLayoutId id="2147483652" r:id="rId5"/>
    <p:sldLayoutId id="2147483654" r:id="rId6"/>
    <p:sldLayoutId id="2147483655" r:id="rId7"/>
    <p:sldLayoutId id="2147483660" r:id="rId8"/>
    <p:sldLayoutId id="2147483656" r:id="rId9"/>
    <p:sldLayoutId id="2147483676" r:id="rId10"/>
    <p:sldLayoutId id="2147483657" r:id="rId11"/>
    <p:sldLayoutId id="2147483658" r:id="rId12"/>
    <p:sldLayoutId id="2147483659" r:id="rId13"/>
    <p:sldLayoutId id="2147483663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13" Type="http://schemas.openxmlformats.org/officeDocument/2006/relationships/oleObject" Target="../embeddings/oleObject65.bin"/><Relationship Id="rId18" Type="http://schemas.openxmlformats.org/officeDocument/2006/relationships/image" Target="../media/image84.wmf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81.wmf"/><Relationship Id="rId17" Type="http://schemas.openxmlformats.org/officeDocument/2006/relationships/oleObject" Target="../embeddings/oleObject67.bin"/><Relationship Id="rId2" Type="http://schemas.openxmlformats.org/officeDocument/2006/relationships/tags" Target="../tags/tag2.xml"/><Relationship Id="rId16" Type="http://schemas.openxmlformats.org/officeDocument/2006/relationships/image" Target="../media/image8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jpeg"/><Relationship Id="rId11" Type="http://schemas.openxmlformats.org/officeDocument/2006/relationships/oleObject" Target="../embeddings/oleObject64.bin"/><Relationship Id="rId5" Type="http://schemas.openxmlformats.org/officeDocument/2006/relationships/image" Target="../media/image11.jpeg"/><Relationship Id="rId15" Type="http://schemas.openxmlformats.org/officeDocument/2006/relationships/oleObject" Target="../embeddings/oleObject66.bin"/><Relationship Id="rId10" Type="http://schemas.openxmlformats.org/officeDocument/2006/relationships/image" Target="../media/image80.wmf"/><Relationship Id="rId4" Type="http://schemas.openxmlformats.org/officeDocument/2006/relationships/notesSlide" Target="../notesSlides/notesSlide8.xml"/><Relationship Id="rId9" Type="http://schemas.openxmlformats.org/officeDocument/2006/relationships/oleObject" Target="../embeddings/oleObject63.bin"/><Relationship Id="rId14" Type="http://schemas.openxmlformats.org/officeDocument/2006/relationships/image" Target="../media/image8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86.png"/><Relationship Id="rId2" Type="http://schemas.openxmlformats.org/officeDocument/2006/relationships/tags" Target="../tags/tag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notesSlide" Target="../notesSlides/notesSlide10.xml"/><Relationship Id="rId9" Type="http://schemas.openxmlformats.org/officeDocument/2006/relationships/image" Target="../media/image8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5" Type="http://schemas.openxmlformats.org/officeDocument/2006/relationships/image" Target="../media/image87.png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13" Type="http://schemas.openxmlformats.org/officeDocument/2006/relationships/oleObject" Target="../embeddings/oleObject74.bin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12" Type="http://schemas.openxmlformats.org/officeDocument/2006/relationships/image" Target="../media/image92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9.wmf"/><Relationship Id="rId11" Type="http://schemas.openxmlformats.org/officeDocument/2006/relationships/oleObject" Target="../embeddings/oleObject73.bin"/><Relationship Id="rId5" Type="http://schemas.openxmlformats.org/officeDocument/2006/relationships/oleObject" Target="../embeddings/oleObject70.bin"/><Relationship Id="rId10" Type="http://schemas.openxmlformats.org/officeDocument/2006/relationships/image" Target="../media/image91.wmf"/><Relationship Id="rId4" Type="http://schemas.openxmlformats.org/officeDocument/2006/relationships/image" Target="../media/image88.wmf"/><Relationship Id="rId9" Type="http://schemas.openxmlformats.org/officeDocument/2006/relationships/oleObject" Target="../embeddings/oleObject72.bin"/><Relationship Id="rId14" Type="http://schemas.openxmlformats.org/officeDocument/2006/relationships/image" Target="../media/image7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7.png"/><Relationship Id="rId5" Type="http://schemas.openxmlformats.org/officeDocument/2006/relationships/image" Target="../media/image96.png"/><Relationship Id="rId4" Type="http://schemas.openxmlformats.org/officeDocument/2006/relationships/image" Target="../media/image9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2.png"/><Relationship Id="rId5" Type="http://schemas.openxmlformats.org/officeDocument/2006/relationships/image" Target="../media/image101.png"/><Relationship Id="rId4" Type="http://schemas.openxmlformats.org/officeDocument/2006/relationships/image" Target="../media/image10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7.png"/><Relationship Id="rId5" Type="http://schemas.openxmlformats.org/officeDocument/2006/relationships/image" Target="../media/image106.png"/><Relationship Id="rId4" Type="http://schemas.openxmlformats.org/officeDocument/2006/relationships/image" Target="../media/image10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1.png"/><Relationship Id="rId4" Type="http://schemas.openxmlformats.org/officeDocument/2006/relationships/image" Target="../media/image1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5.png"/><Relationship Id="rId4" Type="http://schemas.openxmlformats.org/officeDocument/2006/relationships/image" Target="../media/image11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wmf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7.wmf"/><Relationship Id="rId5" Type="http://schemas.openxmlformats.org/officeDocument/2006/relationships/oleObject" Target="../embeddings/oleObject76.bin"/><Relationship Id="rId10" Type="http://schemas.openxmlformats.org/officeDocument/2006/relationships/image" Target="../media/image119.wmf"/><Relationship Id="rId4" Type="http://schemas.openxmlformats.org/officeDocument/2006/relationships/image" Target="../media/image116.wmf"/><Relationship Id="rId9" Type="http://schemas.openxmlformats.org/officeDocument/2006/relationships/oleObject" Target="../embeddings/oleObject78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13" Type="http://schemas.openxmlformats.org/officeDocument/2006/relationships/oleObject" Target="../embeddings/oleObject84.bin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92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89.wmf"/><Relationship Id="rId11" Type="http://schemas.openxmlformats.org/officeDocument/2006/relationships/oleObject" Target="../embeddings/oleObject83.bin"/><Relationship Id="rId5" Type="http://schemas.openxmlformats.org/officeDocument/2006/relationships/oleObject" Target="../embeddings/oleObject80.bin"/><Relationship Id="rId10" Type="http://schemas.openxmlformats.org/officeDocument/2006/relationships/image" Target="../media/image91.wmf"/><Relationship Id="rId4" Type="http://schemas.openxmlformats.org/officeDocument/2006/relationships/image" Target="../media/image88.wmf"/><Relationship Id="rId9" Type="http://schemas.openxmlformats.org/officeDocument/2006/relationships/oleObject" Target="../embeddings/oleObject82.bin"/><Relationship Id="rId14" Type="http://schemas.openxmlformats.org/officeDocument/2006/relationships/image" Target="../media/image7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4.png"/><Relationship Id="rId5" Type="http://schemas.openxmlformats.org/officeDocument/2006/relationships/image" Target="../media/image123.png"/><Relationship Id="rId4" Type="http://schemas.openxmlformats.org/officeDocument/2006/relationships/image" Target="../media/image122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28.png"/><Relationship Id="rId5" Type="http://schemas.openxmlformats.org/officeDocument/2006/relationships/image" Target="../media/image127.png"/><Relationship Id="rId10" Type="http://schemas.openxmlformats.org/officeDocument/2006/relationships/image" Target="../media/image126.wmf"/><Relationship Id="rId4" Type="http://schemas.openxmlformats.org/officeDocument/2006/relationships/image" Target="../media/image119.wmf"/><Relationship Id="rId9" Type="http://schemas.openxmlformats.org/officeDocument/2006/relationships/oleObject" Target="../embeddings/oleObject87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13" Type="http://schemas.openxmlformats.org/officeDocument/2006/relationships/oleObject" Target="../embeddings/oleObject93.bin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0.bin"/><Relationship Id="rId12" Type="http://schemas.openxmlformats.org/officeDocument/2006/relationships/image" Target="../media/image92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89.wmf"/><Relationship Id="rId11" Type="http://schemas.openxmlformats.org/officeDocument/2006/relationships/oleObject" Target="../embeddings/oleObject92.bin"/><Relationship Id="rId5" Type="http://schemas.openxmlformats.org/officeDocument/2006/relationships/oleObject" Target="../embeddings/oleObject89.bin"/><Relationship Id="rId10" Type="http://schemas.openxmlformats.org/officeDocument/2006/relationships/image" Target="../media/image91.wmf"/><Relationship Id="rId4" Type="http://schemas.openxmlformats.org/officeDocument/2006/relationships/image" Target="../media/image88.wmf"/><Relationship Id="rId9" Type="http://schemas.openxmlformats.org/officeDocument/2006/relationships/oleObject" Target="../embeddings/oleObject91.bin"/><Relationship Id="rId14" Type="http://schemas.openxmlformats.org/officeDocument/2006/relationships/image" Target="../media/image129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30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wmf"/><Relationship Id="rId3" Type="http://schemas.openxmlformats.org/officeDocument/2006/relationships/oleObject" Target="../embeddings/oleObject95.bin"/><Relationship Id="rId7" Type="http://schemas.openxmlformats.org/officeDocument/2006/relationships/oleObject" Target="../embeddings/oleObject9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25.wmf"/><Relationship Id="rId5" Type="http://schemas.openxmlformats.org/officeDocument/2006/relationships/oleObject" Target="../embeddings/oleObject96.bin"/><Relationship Id="rId4" Type="http://schemas.openxmlformats.org/officeDocument/2006/relationships/image" Target="../media/image119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w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9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32.wmf"/><Relationship Id="rId5" Type="http://schemas.openxmlformats.org/officeDocument/2006/relationships/oleObject" Target="../embeddings/oleObject98.bin"/><Relationship Id="rId10" Type="http://schemas.openxmlformats.org/officeDocument/2006/relationships/image" Target="../media/image134.wmf"/><Relationship Id="rId4" Type="http://schemas.openxmlformats.org/officeDocument/2006/relationships/image" Target="../media/image7.jpeg"/><Relationship Id="rId9" Type="http://schemas.openxmlformats.org/officeDocument/2006/relationships/oleObject" Target="../embeddings/oleObject100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5.xml"/><Relationship Id="rId6" Type="http://schemas.openxmlformats.org/officeDocument/2006/relationships/image" Target="../media/image5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oleObject" Target="../embeddings/oleObject14.bin"/><Relationship Id="rId21" Type="http://schemas.openxmlformats.org/officeDocument/2006/relationships/image" Target="../media/image24.wmf"/><Relationship Id="rId42" Type="http://schemas.openxmlformats.org/officeDocument/2006/relationships/oleObject" Target="../embeddings/oleObject22.bin"/><Relationship Id="rId47" Type="http://schemas.openxmlformats.org/officeDocument/2006/relationships/image" Target="../media/image37.wmf"/><Relationship Id="rId63" Type="http://schemas.openxmlformats.org/officeDocument/2006/relationships/image" Target="../media/image45.wmf"/><Relationship Id="rId68" Type="http://schemas.openxmlformats.org/officeDocument/2006/relationships/oleObject" Target="../embeddings/oleObject35.bin"/><Relationship Id="rId84" Type="http://schemas.openxmlformats.org/officeDocument/2006/relationships/oleObject" Target="../embeddings/oleObject43.bin"/><Relationship Id="rId89" Type="http://schemas.openxmlformats.org/officeDocument/2006/relationships/image" Target="../media/image58.wmf"/><Relationship Id="rId112" Type="http://schemas.openxmlformats.org/officeDocument/2006/relationships/oleObject" Target="../embeddings/oleObject57.bin"/><Relationship Id="rId16" Type="http://schemas.openxmlformats.org/officeDocument/2006/relationships/oleObject" Target="../embeddings/oleObject8.bin"/><Relationship Id="rId107" Type="http://schemas.openxmlformats.org/officeDocument/2006/relationships/image" Target="../media/image67.wmf"/><Relationship Id="rId11" Type="http://schemas.openxmlformats.org/officeDocument/2006/relationships/image" Target="../media/image22.wmf"/><Relationship Id="rId32" Type="http://schemas.openxmlformats.org/officeDocument/2006/relationships/oleObject" Target="../embeddings/oleObject17.bin"/><Relationship Id="rId37" Type="http://schemas.openxmlformats.org/officeDocument/2006/relationships/image" Target="../media/image32.wmf"/><Relationship Id="rId53" Type="http://schemas.openxmlformats.org/officeDocument/2006/relationships/image" Target="../media/image40.wmf"/><Relationship Id="rId58" Type="http://schemas.openxmlformats.org/officeDocument/2006/relationships/oleObject" Target="../embeddings/oleObject30.bin"/><Relationship Id="rId74" Type="http://schemas.openxmlformats.org/officeDocument/2006/relationships/oleObject" Target="../embeddings/oleObject38.bin"/><Relationship Id="rId79" Type="http://schemas.openxmlformats.org/officeDocument/2006/relationships/image" Target="../media/image53.wmf"/><Relationship Id="rId102" Type="http://schemas.openxmlformats.org/officeDocument/2006/relationships/oleObject" Target="../embeddings/oleObject52.bin"/><Relationship Id="rId5" Type="http://schemas.openxmlformats.org/officeDocument/2006/relationships/image" Target="../media/image72.png"/><Relationship Id="rId90" Type="http://schemas.openxmlformats.org/officeDocument/2006/relationships/oleObject" Target="../embeddings/oleObject46.bin"/><Relationship Id="rId95" Type="http://schemas.openxmlformats.org/officeDocument/2006/relationships/image" Target="../media/image61.wmf"/><Relationship Id="rId22" Type="http://schemas.openxmlformats.org/officeDocument/2006/relationships/oleObject" Target="../embeddings/oleObject12.bin"/><Relationship Id="rId27" Type="http://schemas.openxmlformats.org/officeDocument/2006/relationships/image" Target="../media/image27.wmf"/><Relationship Id="rId43" Type="http://schemas.openxmlformats.org/officeDocument/2006/relationships/image" Target="../media/image35.wmf"/><Relationship Id="rId48" Type="http://schemas.openxmlformats.org/officeDocument/2006/relationships/oleObject" Target="../embeddings/oleObject25.bin"/><Relationship Id="rId64" Type="http://schemas.openxmlformats.org/officeDocument/2006/relationships/oleObject" Target="../embeddings/oleObject33.bin"/><Relationship Id="rId69" Type="http://schemas.openxmlformats.org/officeDocument/2006/relationships/image" Target="../media/image48.wmf"/><Relationship Id="rId113" Type="http://schemas.openxmlformats.org/officeDocument/2006/relationships/image" Target="../media/image70.wmf"/><Relationship Id="rId80" Type="http://schemas.openxmlformats.org/officeDocument/2006/relationships/oleObject" Target="../embeddings/oleObject41.bin"/><Relationship Id="rId85" Type="http://schemas.openxmlformats.org/officeDocument/2006/relationships/image" Target="../media/image56.wmf"/><Relationship Id="rId12" Type="http://schemas.openxmlformats.org/officeDocument/2006/relationships/oleObject" Target="../embeddings/oleObject4.bin"/><Relationship Id="rId17" Type="http://schemas.openxmlformats.org/officeDocument/2006/relationships/oleObject" Target="../embeddings/oleObject9.bin"/><Relationship Id="rId33" Type="http://schemas.openxmlformats.org/officeDocument/2006/relationships/image" Target="../media/image30.wmf"/><Relationship Id="rId38" Type="http://schemas.openxmlformats.org/officeDocument/2006/relationships/oleObject" Target="../embeddings/oleObject20.bin"/><Relationship Id="rId59" Type="http://schemas.openxmlformats.org/officeDocument/2006/relationships/image" Target="../media/image43.wmf"/><Relationship Id="rId103" Type="http://schemas.openxmlformats.org/officeDocument/2006/relationships/image" Target="../media/image65.wmf"/><Relationship Id="rId108" Type="http://schemas.openxmlformats.org/officeDocument/2006/relationships/oleObject" Target="../embeddings/oleObject55.bin"/><Relationship Id="rId54" Type="http://schemas.openxmlformats.org/officeDocument/2006/relationships/oleObject" Target="../embeddings/oleObject28.bin"/><Relationship Id="rId70" Type="http://schemas.openxmlformats.org/officeDocument/2006/relationships/oleObject" Target="../embeddings/oleObject36.bin"/><Relationship Id="rId75" Type="http://schemas.openxmlformats.org/officeDocument/2006/relationships/image" Target="../media/image51.wmf"/><Relationship Id="rId91" Type="http://schemas.openxmlformats.org/officeDocument/2006/relationships/image" Target="../media/image59.wmf"/><Relationship Id="rId96" Type="http://schemas.openxmlformats.org/officeDocument/2006/relationships/oleObject" Target="../embeddings/oleObject4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5" Type="http://schemas.openxmlformats.org/officeDocument/2006/relationships/oleObject" Target="../embeddings/oleObject7.bin"/><Relationship Id="rId23" Type="http://schemas.openxmlformats.org/officeDocument/2006/relationships/image" Target="../media/image25.wmf"/><Relationship Id="rId28" Type="http://schemas.openxmlformats.org/officeDocument/2006/relationships/oleObject" Target="../embeddings/oleObject15.bin"/><Relationship Id="rId36" Type="http://schemas.openxmlformats.org/officeDocument/2006/relationships/oleObject" Target="../embeddings/oleObject19.bin"/><Relationship Id="rId49" Type="http://schemas.openxmlformats.org/officeDocument/2006/relationships/image" Target="../media/image38.wmf"/><Relationship Id="rId57" Type="http://schemas.openxmlformats.org/officeDocument/2006/relationships/image" Target="../media/image42.wmf"/><Relationship Id="rId106" Type="http://schemas.openxmlformats.org/officeDocument/2006/relationships/oleObject" Target="../embeddings/oleObject54.bin"/><Relationship Id="rId114" Type="http://schemas.openxmlformats.org/officeDocument/2006/relationships/image" Target="../media/image73.png"/><Relationship Id="rId10" Type="http://schemas.openxmlformats.org/officeDocument/2006/relationships/oleObject" Target="../embeddings/oleObject3.bin"/><Relationship Id="rId31" Type="http://schemas.openxmlformats.org/officeDocument/2006/relationships/image" Target="../media/image29.wmf"/><Relationship Id="rId44" Type="http://schemas.openxmlformats.org/officeDocument/2006/relationships/oleObject" Target="../embeddings/oleObject23.bin"/><Relationship Id="rId52" Type="http://schemas.openxmlformats.org/officeDocument/2006/relationships/oleObject" Target="../embeddings/oleObject27.bin"/><Relationship Id="rId60" Type="http://schemas.openxmlformats.org/officeDocument/2006/relationships/oleObject" Target="../embeddings/oleObject31.bin"/><Relationship Id="rId65" Type="http://schemas.openxmlformats.org/officeDocument/2006/relationships/image" Target="../media/image46.wmf"/><Relationship Id="rId73" Type="http://schemas.openxmlformats.org/officeDocument/2006/relationships/image" Target="../media/image50.wmf"/><Relationship Id="rId78" Type="http://schemas.openxmlformats.org/officeDocument/2006/relationships/oleObject" Target="../embeddings/oleObject40.bin"/><Relationship Id="rId81" Type="http://schemas.openxmlformats.org/officeDocument/2006/relationships/image" Target="../media/image54.wmf"/><Relationship Id="rId86" Type="http://schemas.openxmlformats.org/officeDocument/2006/relationships/oleObject" Target="../embeddings/oleObject44.bin"/><Relationship Id="rId94" Type="http://schemas.openxmlformats.org/officeDocument/2006/relationships/oleObject" Target="../embeddings/oleObject48.bin"/><Relationship Id="rId99" Type="http://schemas.openxmlformats.org/officeDocument/2006/relationships/image" Target="../media/image63.wmf"/><Relationship Id="rId101" Type="http://schemas.openxmlformats.org/officeDocument/2006/relationships/image" Target="../media/image64.wmf"/><Relationship Id="rId4" Type="http://schemas.openxmlformats.org/officeDocument/2006/relationships/image" Target="../media/image71.jpeg"/><Relationship Id="rId9" Type="http://schemas.openxmlformats.org/officeDocument/2006/relationships/image" Target="../media/image21.wmf"/><Relationship Id="rId13" Type="http://schemas.openxmlformats.org/officeDocument/2006/relationships/oleObject" Target="../embeddings/oleObject5.bin"/><Relationship Id="rId18" Type="http://schemas.openxmlformats.org/officeDocument/2006/relationships/oleObject" Target="../embeddings/oleObject10.bin"/><Relationship Id="rId39" Type="http://schemas.openxmlformats.org/officeDocument/2006/relationships/image" Target="../media/image33.wmf"/><Relationship Id="rId109" Type="http://schemas.openxmlformats.org/officeDocument/2006/relationships/image" Target="../media/image68.wmf"/><Relationship Id="rId34" Type="http://schemas.openxmlformats.org/officeDocument/2006/relationships/oleObject" Target="../embeddings/oleObject18.bin"/><Relationship Id="rId50" Type="http://schemas.openxmlformats.org/officeDocument/2006/relationships/oleObject" Target="../embeddings/oleObject26.bin"/><Relationship Id="rId55" Type="http://schemas.openxmlformats.org/officeDocument/2006/relationships/image" Target="../media/image41.wmf"/><Relationship Id="rId76" Type="http://schemas.openxmlformats.org/officeDocument/2006/relationships/oleObject" Target="../embeddings/oleObject39.bin"/><Relationship Id="rId97" Type="http://schemas.openxmlformats.org/officeDocument/2006/relationships/image" Target="../media/image62.wmf"/><Relationship Id="rId104" Type="http://schemas.openxmlformats.org/officeDocument/2006/relationships/oleObject" Target="../embeddings/oleObject53.bin"/><Relationship Id="rId7" Type="http://schemas.openxmlformats.org/officeDocument/2006/relationships/image" Target="../media/image20.wmf"/><Relationship Id="rId71" Type="http://schemas.openxmlformats.org/officeDocument/2006/relationships/image" Target="../media/image49.wmf"/><Relationship Id="rId92" Type="http://schemas.openxmlformats.org/officeDocument/2006/relationships/oleObject" Target="../embeddings/oleObject47.bin"/><Relationship Id="rId2" Type="http://schemas.openxmlformats.org/officeDocument/2006/relationships/slideLayout" Target="../slideLayouts/slideLayout14.xml"/><Relationship Id="rId29" Type="http://schemas.openxmlformats.org/officeDocument/2006/relationships/image" Target="../media/image28.wmf"/><Relationship Id="rId24" Type="http://schemas.openxmlformats.org/officeDocument/2006/relationships/oleObject" Target="../embeddings/oleObject13.bin"/><Relationship Id="rId40" Type="http://schemas.openxmlformats.org/officeDocument/2006/relationships/oleObject" Target="../embeddings/oleObject21.bin"/><Relationship Id="rId45" Type="http://schemas.openxmlformats.org/officeDocument/2006/relationships/image" Target="../media/image36.wmf"/><Relationship Id="rId66" Type="http://schemas.openxmlformats.org/officeDocument/2006/relationships/oleObject" Target="../embeddings/oleObject34.bin"/><Relationship Id="rId87" Type="http://schemas.openxmlformats.org/officeDocument/2006/relationships/image" Target="../media/image57.wmf"/><Relationship Id="rId110" Type="http://schemas.openxmlformats.org/officeDocument/2006/relationships/oleObject" Target="../embeddings/oleObject56.bin"/><Relationship Id="rId61" Type="http://schemas.openxmlformats.org/officeDocument/2006/relationships/image" Target="../media/image44.wmf"/><Relationship Id="rId82" Type="http://schemas.openxmlformats.org/officeDocument/2006/relationships/oleObject" Target="../embeddings/oleObject42.bin"/><Relationship Id="rId19" Type="http://schemas.openxmlformats.org/officeDocument/2006/relationships/image" Target="../media/image23.wmf"/><Relationship Id="rId14" Type="http://schemas.openxmlformats.org/officeDocument/2006/relationships/oleObject" Target="../embeddings/oleObject6.bin"/><Relationship Id="rId30" Type="http://schemas.openxmlformats.org/officeDocument/2006/relationships/oleObject" Target="../embeddings/oleObject16.bin"/><Relationship Id="rId35" Type="http://schemas.openxmlformats.org/officeDocument/2006/relationships/image" Target="../media/image31.wmf"/><Relationship Id="rId56" Type="http://schemas.openxmlformats.org/officeDocument/2006/relationships/oleObject" Target="../embeddings/oleObject29.bin"/><Relationship Id="rId77" Type="http://schemas.openxmlformats.org/officeDocument/2006/relationships/image" Target="../media/image52.wmf"/><Relationship Id="rId100" Type="http://schemas.openxmlformats.org/officeDocument/2006/relationships/oleObject" Target="../embeddings/oleObject51.bin"/><Relationship Id="rId105" Type="http://schemas.openxmlformats.org/officeDocument/2006/relationships/image" Target="../media/image66.wmf"/><Relationship Id="rId8" Type="http://schemas.openxmlformats.org/officeDocument/2006/relationships/oleObject" Target="../embeddings/oleObject2.bin"/><Relationship Id="rId51" Type="http://schemas.openxmlformats.org/officeDocument/2006/relationships/image" Target="../media/image39.wmf"/><Relationship Id="rId72" Type="http://schemas.openxmlformats.org/officeDocument/2006/relationships/oleObject" Target="../embeddings/oleObject37.bin"/><Relationship Id="rId93" Type="http://schemas.openxmlformats.org/officeDocument/2006/relationships/image" Target="../media/image60.wmf"/><Relationship Id="rId98" Type="http://schemas.openxmlformats.org/officeDocument/2006/relationships/oleObject" Target="../embeddings/oleObject50.bin"/><Relationship Id="rId3" Type="http://schemas.openxmlformats.org/officeDocument/2006/relationships/notesSlide" Target="../notesSlides/notesSlide3.xml"/><Relationship Id="rId25" Type="http://schemas.openxmlformats.org/officeDocument/2006/relationships/image" Target="../media/image26.wmf"/><Relationship Id="rId46" Type="http://schemas.openxmlformats.org/officeDocument/2006/relationships/oleObject" Target="../embeddings/oleObject24.bin"/><Relationship Id="rId67" Type="http://schemas.openxmlformats.org/officeDocument/2006/relationships/image" Target="../media/image47.wmf"/><Relationship Id="rId20" Type="http://schemas.openxmlformats.org/officeDocument/2006/relationships/oleObject" Target="../embeddings/oleObject11.bin"/><Relationship Id="rId41" Type="http://schemas.openxmlformats.org/officeDocument/2006/relationships/image" Target="../media/image34.wmf"/><Relationship Id="rId62" Type="http://schemas.openxmlformats.org/officeDocument/2006/relationships/oleObject" Target="../embeddings/oleObject32.bin"/><Relationship Id="rId83" Type="http://schemas.openxmlformats.org/officeDocument/2006/relationships/image" Target="../media/image55.wmf"/><Relationship Id="rId88" Type="http://schemas.openxmlformats.org/officeDocument/2006/relationships/oleObject" Target="../embeddings/oleObject45.bin"/><Relationship Id="rId111" Type="http://schemas.openxmlformats.org/officeDocument/2006/relationships/image" Target="../media/image69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7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60.bin"/><Relationship Id="rId2" Type="http://schemas.openxmlformats.org/officeDocument/2006/relationships/tags" Target="../tags/tag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78.wmf"/><Relationship Id="rId4" Type="http://schemas.openxmlformats.org/officeDocument/2006/relationships/notesSlide" Target="../notesSlides/notesSlide6.xml"/><Relationship Id="rId9" Type="http://schemas.openxmlformats.org/officeDocument/2006/relationships/oleObject" Target="../embeddings/oleObject6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33800" y="914400"/>
            <a:ext cx="4953000" cy="1818289"/>
          </a:xfrm>
        </p:spPr>
        <p:txBody>
          <a:bodyPr>
            <a:normAutofit/>
          </a:bodyPr>
          <a:lstStyle/>
          <a:p>
            <a:pPr algn="ctr"/>
            <a:r>
              <a:rPr lang="id-ID" sz="2800" b="1" dirty="0"/>
              <a:t>Kompetensi </a:t>
            </a:r>
            <a:r>
              <a:rPr lang="id-ID" sz="2800" b="1" dirty="0" smtClean="0"/>
              <a:t>Dasar</a:t>
            </a:r>
          </a:p>
          <a:p>
            <a:pPr algn="l"/>
            <a:r>
              <a:rPr lang="fi-FI" dirty="0" smtClean="0"/>
              <a:t>3</a:t>
            </a:r>
            <a:r>
              <a:rPr lang="fi-FI" dirty="0"/>
              <a:t>. </a:t>
            </a:r>
            <a:r>
              <a:rPr lang="id-ID" dirty="0" smtClean="0"/>
              <a:t>	</a:t>
            </a:r>
            <a:r>
              <a:rPr lang="fi-FI" dirty="0" smtClean="0"/>
              <a:t>Memahami </a:t>
            </a:r>
            <a:r>
              <a:rPr lang="fi-FI" dirty="0"/>
              <a:t>cara melakukan uji beda rerata multivariat pada dengan satu atau dua variabel </a:t>
            </a:r>
            <a:r>
              <a:rPr lang="fi-FI" dirty="0" smtClean="0"/>
              <a:t>bebas</a:t>
            </a: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2743200"/>
            <a:ext cx="7239000" cy="2133600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 smtClean="0">
                <a:solidFill>
                  <a:srgbClr val="7BCF27"/>
                </a:solidFill>
                <a:latin typeface="Calibri" pitchFamily="34" charset="0"/>
              </a:rPr>
              <a:t>Bab</a:t>
            </a:r>
            <a:r>
              <a:rPr lang="en-US" sz="2400" dirty="0" smtClean="0">
                <a:solidFill>
                  <a:srgbClr val="7BCF27"/>
                </a:solidFill>
                <a:latin typeface="Calibri" pitchFamily="34" charset="0"/>
              </a:rPr>
              <a:t> I</a:t>
            </a:r>
            <a:r>
              <a:rPr lang="id-ID" sz="2400" dirty="0" smtClean="0">
                <a:solidFill>
                  <a:srgbClr val="7BCF27"/>
                </a:solidFill>
                <a:latin typeface="Calibri" pitchFamily="34" charset="0"/>
              </a:rPr>
              <a:t>I</a:t>
            </a:r>
            <a:r>
              <a:rPr lang="en-US" sz="2400" dirty="0" smtClean="0">
                <a:solidFill>
                  <a:srgbClr val="7BCF27"/>
                </a:solidFill>
                <a:latin typeface="Calibri" pitchFamily="34" charset="0"/>
              </a:rPr>
              <a:t>I: </a:t>
            </a:r>
            <a:r>
              <a:rPr lang="fi-FI" sz="2400" dirty="0" smtClean="0">
                <a:solidFill>
                  <a:srgbClr val="7BCF27"/>
                </a:solidFill>
                <a:latin typeface="Calibri" pitchFamily="34" charset="0"/>
              </a:rPr>
              <a:t>Analisis Variansi Multivariat</a:t>
            </a:r>
            <a:r>
              <a:rPr lang="fi-FI" sz="2400" dirty="0" smtClean="0"/>
              <a:t> </a:t>
            </a:r>
            <a:r>
              <a:rPr lang="en-US" sz="2400" dirty="0">
                <a:solidFill>
                  <a:srgbClr val="262626"/>
                </a:solidFill>
              </a:rPr>
              <a:t/>
            </a:r>
            <a:br>
              <a:rPr lang="en-US" sz="2400" dirty="0">
                <a:solidFill>
                  <a:srgbClr val="262626"/>
                </a:solidFill>
              </a:rPr>
            </a:br>
            <a:r>
              <a:rPr lang="fi-FI" sz="5300" dirty="0" smtClean="0"/>
              <a:t>3.1. Analisis Variansi Multivariat Satu Jalur</a:t>
            </a:r>
            <a:endParaRPr lang="en-US" sz="5600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4191000" y="5105400"/>
            <a:ext cx="4953000" cy="14162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d-ID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29 Oktober 2014</a:t>
            </a:r>
            <a:endParaRPr kumimoji="0" lang="en-US" sz="2200" b="1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8001000" y="2895600"/>
            <a:ext cx="1143000" cy="2133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BCF27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Materi Pokok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kumimoji="0" lang="en-US" sz="5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7772400" y="3581400"/>
            <a:ext cx="2286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4" grpId="0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>
            <a:gsLst>
              <a:gs pos="0">
                <a:srgbClr val="00B0F0"/>
              </a:gs>
              <a:gs pos="50000">
                <a:srgbClr val="399ECB"/>
              </a:gs>
              <a:gs pos="100000">
                <a:srgbClr val="0077D0"/>
              </a:gs>
            </a:gsLst>
            <a:path path="circle">
              <a:fillToRect l="50000" t="50000" r="50000" b="50000"/>
            </a:path>
          </a:gradFill>
          <a:ln w="82550">
            <a:noFill/>
          </a:ln>
          <a:effectLst>
            <a:outerShdw blurRad="1270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     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59728" y="1531434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0" b="1" dirty="0" smtClean="0">
                <a:solidFill>
                  <a:srgbClr val="2A7A9E">
                    <a:alpha val="40000"/>
                  </a:srgbClr>
                </a:solidFill>
                <a:cs typeface="Arial" pitchFamily="34" charset="0"/>
              </a:rPr>
              <a:t>2</a:t>
            </a:r>
            <a:endParaRPr lang="en-US" sz="17000" b="1" dirty="0">
              <a:solidFill>
                <a:srgbClr val="2A7A9E">
                  <a:alpha val="40000"/>
                </a:srgbClr>
              </a:solidFill>
              <a:cs typeface="Arial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000" cap="none" dirty="0" smtClean="0"/>
              <a:t>Statistik Uji </a:t>
            </a:r>
            <a:r>
              <a:rPr lang="id-ID" sz="4000" cap="none" dirty="0" smtClean="0"/>
              <a:t/>
            </a:r>
            <a:br>
              <a:rPr lang="id-ID" sz="4000" cap="none" dirty="0" smtClean="0"/>
            </a:br>
            <a:r>
              <a:rPr lang="nl-NL" sz="4000" dirty="0" smtClean="0"/>
              <a:t>Rao</a:t>
            </a:r>
            <a:endParaRPr lang="id-ID" sz="4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3" name="Title 5"/>
          <p:cNvSpPr txBox="1">
            <a:spLocks/>
          </p:cNvSpPr>
          <p:nvPr/>
        </p:nvSpPr>
        <p:spPr>
          <a:xfrm>
            <a:off x="0" y="228600"/>
            <a:ext cx="5029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M</a:t>
            </a:r>
            <a:r>
              <a:rPr kumimoji="0" lang="en-US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id-ID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teri</a:t>
            </a:r>
            <a:r>
              <a:rPr kumimoji="0" lang="en-US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d-ID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STATISTIK UJI</a:t>
            </a:r>
            <a:endParaRPr kumimoji="0" lang="en-US" sz="30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7" grpId="0"/>
      <p:bldP spid="9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429000"/>
            <a:ext cx="2445488" cy="2286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563880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id-ID" sz="2400" dirty="0" smtClean="0"/>
              <a:t>Statistik uji untuk Rao dirumuskan </a:t>
            </a:r>
          </a:p>
          <a:p>
            <a:endParaRPr lang="id-ID" sz="3200" dirty="0" smtClean="0"/>
          </a:p>
          <a:p>
            <a:endParaRPr lang="id-ID" sz="3200" dirty="0" smtClean="0"/>
          </a:p>
          <a:p>
            <a:r>
              <a:rPr lang="id-ID" sz="2800" dirty="0" smtClean="0"/>
              <a:t>d</a:t>
            </a:r>
            <a:r>
              <a:rPr lang="nl-NL" sz="2800" dirty="0" smtClean="0"/>
              <a:t>engan</a:t>
            </a:r>
            <a:endParaRPr lang="id-ID" sz="2800" dirty="0" smtClean="0"/>
          </a:p>
          <a:p>
            <a:r>
              <a:rPr lang="nl-NL" sz="3200" dirty="0" smtClean="0"/>
              <a:t>  </a:t>
            </a:r>
            <a:r>
              <a:rPr lang="id-ID" sz="3200" dirty="0" smtClean="0"/>
              <a:t>		             ,</a:t>
            </a:r>
          </a:p>
          <a:p>
            <a:endParaRPr lang="id-ID" sz="3200" dirty="0" smtClean="0"/>
          </a:p>
          <a:p>
            <a:pPr>
              <a:lnSpc>
                <a:spcPct val="150000"/>
              </a:lnSpc>
            </a:pPr>
            <a:r>
              <a:rPr lang="nl-NL" sz="3200" dirty="0" smtClean="0"/>
              <a:t>N = n</a:t>
            </a:r>
            <a:r>
              <a:rPr lang="nl-NL" sz="3200" baseline="-25000" dirty="0" smtClean="0"/>
              <a:t>1</a:t>
            </a:r>
            <a:r>
              <a:rPr lang="nl-NL" sz="3200" dirty="0" smtClean="0"/>
              <a:t> + n</a:t>
            </a:r>
            <a:r>
              <a:rPr lang="nl-NL" sz="3200" baseline="-25000" dirty="0" smtClean="0"/>
              <a:t>2</a:t>
            </a:r>
            <a:r>
              <a:rPr lang="nl-NL" sz="3200" dirty="0" smtClean="0"/>
              <a:t> + ... + n</a:t>
            </a:r>
            <a:r>
              <a:rPr lang="nl-NL" sz="3200" baseline="-25000" dirty="0" smtClean="0"/>
              <a:t>k</a:t>
            </a:r>
            <a:r>
              <a:rPr lang="id-ID" sz="3200" baseline="-25000" dirty="0" smtClean="0"/>
              <a:t>	</a:t>
            </a:r>
            <a:r>
              <a:rPr lang="nl-NL" sz="3200" dirty="0" smtClean="0"/>
              <a:t>, dan</a:t>
            </a:r>
            <a:endParaRPr lang="id-ID" sz="3200" dirty="0" smtClean="0"/>
          </a:p>
          <a:p>
            <a:endParaRPr lang="id-ID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err="1" smtClean="0"/>
              <a:t>Statistik</a:t>
            </a:r>
            <a:r>
              <a:rPr lang="en-US" sz="2800" dirty="0" smtClean="0"/>
              <a:t> </a:t>
            </a:r>
            <a:r>
              <a:rPr lang="en-US" sz="2800" i="1" dirty="0" smtClean="0"/>
              <a:t>R</a:t>
            </a:r>
            <a:r>
              <a:rPr lang="en-US" sz="2800" dirty="0" smtClean="0"/>
              <a:t> </a:t>
            </a:r>
            <a:r>
              <a:rPr lang="en-US" sz="2800" dirty="0" err="1" smtClean="0"/>
              <a:t>berdistribusi</a:t>
            </a:r>
            <a:r>
              <a:rPr lang="en-US" sz="2800" dirty="0" smtClean="0"/>
              <a:t> </a:t>
            </a:r>
            <a:r>
              <a:rPr lang="en-US" sz="2800" i="1" dirty="0" smtClean="0"/>
              <a:t>F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 </a:t>
            </a:r>
            <a:r>
              <a:rPr lang="en-US" sz="2800" dirty="0" err="1" smtClean="0"/>
              <a:t>derajad</a:t>
            </a:r>
            <a:r>
              <a:rPr lang="en-US" sz="2800" dirty="0" smtClean="0"/>
              <a:t> </a:t>
            </a:r>
            <a:r>
              <a:rPr lang="en-US" sz="2800" dirty="0" err="1" smtClean="0"/>
              <a:t>kebebasan</a:t>
            </a:r>
            <a:r>
              <a:rPr lang="en-US" sz="2800" dirty="0" smtClean="0"/>
              <a:t>  </a:t>
            </a:r>
            <a:endParaRPr lang="id-ID" sz="2800" dirty="0" smtClean="0"/>
          </a:p>
          <a:p>
            <a:pPr>
              <a:lnSpc>
                <a:spcPct val="150000"/>
              </a:lnSpc>
            </a:pPr>
            <a:r>
              <a:rPr lang="id-ID" sz="2800" dirty="0" smtClean="0"/>
              <a:t>			d</a:t>
            </a:r>
            <a:r>
              <a:rPr lang="en-US" sz="2800" dirty="0" smtClean="0"/>
              <a:t>an</a:t>
            </a:r>
            <a:endParaRPr lang="id-ID" sz="2800" dirty="0" smtClean="0"/>
          </a:p>
          <a:p>
            <a:r>
              <a:rPr lang="id-ID" sz="2000" i="1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000" i="1" dirty="0" err="1" smtClean="0"/>
              <a:t>Catatan</a:t>
            </a:r>
            <a:r>
              <a:rPr lang="en-US" sz="2000" dirty="0" smtClean="0"/>
              <a:t>: </a:t>
            </a:r>
            <a:r>
              <a:rPr lang="en-US" sz="2000" dirty="0" err="1" smtClean="0"/>
              <a:t>statistik</a:t>
            </a:r>
            <a:r>
              <a:rPr lang="en-US" sz="2000" dirty="0" smtClean="0"/>
              <a:t> </a:t>
            </a:r>
            <a:r>
              <a:rPr lang="en-US" sz="2000" dirty="0" err="1" smtClean="0"/>
              <a:t>uji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dipakai</a:t>
            </a:r>
            <a:r>
              <a:rPr lang="en-US" sz="2000" dirty="0" smtClean="0"/>
              <a:t>, </a:t>
            </a:r>
            <a:r>
              <a:rPr lang="en-US" sz="2000" dirty="0" err="1" smtClean="0"/>
              <a:t>misalnya</a:t>
            </a:r>
            <a:r>
              <a:rPr lang="en-US" sz="2000" dirty="0" smtClean="0"/>
              <a:t>, </a:t>
            </a:r>
            <a:r>
              <a:rPr lang="en-US" sz="2000" dirty="0" err="1" smtClean="0"/>
              <a:t>untuk</a:t>
            </a:r>
            <a:r>
              <a:rPr lang="en-US" sz="2000" dirty="0" smtClean="0"/>
              <a:t> p = 2 </a:t>
            </a:r>
            <a:r>
              <a:rPr lang="en-US" sz="2000" dirty="0" err="1" smtClean="0"/>
              <a:t>dan</a:t>
            </a:r>
            <a:r>
              <a:rPr lang="en-US" sz="2000" dirty="0" smtClean="0"/>
              <a:t> k =2.</a:t>
            </a:r>
            <a:endParaRPr lang="id-ID" sz="20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5810071"/>
            <a:ext cx="9144000" cy="1124129"/>
          </a:xfrm>
        </p:spPr>
        <p:txBody>
          <a:bodyPr wrap="square" tIns="0" bIns="0" anchor="ctr" anchorCtr="0">
            <a:noAutofit/>
          </a:bodyPr>
          <a:lstStyle/>
          <a:p>
            <a:pPr algn="ctr"/>
            <a:r>
              <a:rPr lang="id-ID" sz="3200" b="1" dirty="0" smtClean="0"/>
              <a:t>Statistik Uji </a:t>
            </a:r>
            <a:br>
              <a:rPr lang="id-ID" sz="3200" b="1" dirty="0" smtClean="0"/>
            </a:br>
            <a:r>
              <a:rPr lang="id-ID" sz="3200" b="1" dirty="0" smtClean="0"/>
              <a:t>Rao</a:t>
            </a:r>
            <a:endParaRPr lang="en-US" sz="3200" b="1" dirty="0">
              <a:latin typeface="+mn-lt"/>
            </a:endParaRPr>
          </a:p>
        </p:txBody>
      </p:sp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08548" name="Object 4"/>
          <p:cNvGraphicFramePr>
            <a:graphicFrameLocks noChangeAspect="1"/>
          </p:cNvGraphicFramePr>
          <p:nvPr/>
        </p:nvGraphicFramePr>
        <p:xfrm>
          <a:off x="4495800" y="0"/>
          <a:ext cx="46482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9" name="Equation" r:id="rId7" imgW="1790700" imgH="647700" progId="Equation.3">
                  <p:embed/>
                </p:oleObj>
              </mc:Choice>
              <mc:Fallback>
                <p:oleObj name="Equation" r:id="rId7" imgW="1790700" imgH="647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0"/>
                        <a:ext cx="4648200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08550" name="Object 6"/>
          <p:cNvGraphicFramePr>
            <a:graphicFrameLocks noChangeAspect="1"/>
          </p:cNvGraphicFramePr>
          <p:nvPr/>
        </p:nvGraphicFramePr>
        <p:xfrm>
          <a:off x="795670" y="1828800"/>
          <a:ext cx="95693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0" name="Equation" r:id="rId9" imgW="520474" imgH="406224" progId="Equation.3">
                  <p:embed/>
                </p:oleObj>
              </mc:Choice>
              <mc:Fallback>
                <p:oleObj name="Equation" r:id="rId9" imgW="520474" imgH="406224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70" y="1828800"/>
                        <a:ext cx="95693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08552" name="Object 8"/>
          <p:cNvGraphicFramePr>
            <a:graphicFrameLocks noChangeAspect="1"/>
          </p:cNvGraphicFramePr>
          <p:nvPr/>
        </p:nvGraphicFramePr>
        <p:xfrm>
          <a:off x="3810000" y="1751875"/>
          <a:ext cx="2590800" cy="83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1" name="Equation" r:id="rId11" imgW="990170" imgH="330057" progId="Equation.3">
                  <p:embed/>
                </p:oleObj>
              </mc:Choice>
              <mc:Fallback>
                <p:oleObj name="Equation" r:id="rId11" imgW="990170" imgH="330057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751875"/>
                        <a:ext cx="2590800" cy="83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08554" name="Object 10"/>
          <p:cNvGraphicFramePr>
            <a:graphicFrameLocks noChangeAspect="1"/>
          </p:cNvGraphicFramePr>
          <p:nvPr/>
        </p:nvGraphicFramePr>
        <p:xfrm>
          <a:off x="4876800" y="2743200"/>
          <a:ext cx="2336321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2" name="Equation" r:id="rId13" imgW="1181100" imgH="508000" progId="Equation.3">
                  <p:embed/>
                </p:oleObj>
              </mc:Choice>
              <mc:Fallback>
                <p:oleObj name="Equation" r:id="rId13" imgW="1181100" imgH="5080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743200"/>
                        <a:ext cx="2336321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5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08556" name="Object 12"/>
          <p:cNvGraphicFramePr>
            <a:graphicFrameLocks noChangeAspect="1"/>
          </p:cNvGraphicFramePr>
          <p:nvPr/>
        </p:nvGraphicFramePr>
        <p:xfrm>
          <a:off x="703943" y="4492256"/>
          <a:ext cx="1886857" cy="460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3" name="Equation" r:id="rId15" imgW="825500" imgH="203200" progId="Equation.3">
                  <p:embed/>
                </p:oleObj>
              </mc:Choice>
              <mc:Fallback>
                <p:oleObj name="Equation" r:id="rId15" imgW="825500" imgH="2032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943" y="4492256"/>
                        <a:ext cx="1886857" cy="4607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5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08558" name="Object 14"/>
          <p:cNvGraphicFramePr>
            <a:graphicFrameLocks noChangeAspect="1"/>
          </p:cNvGraphicFramePr>
          <p:nvPr/>
        </p:nvGraphicFramePr>
        <p:xfrm>
          <a:off x="3657600" y="4386784"/>
          <a:ext cx="2895600" cy="718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4" name="Equation" r:id="rId17" imgW="1308100" imgH="330200" progId="Equation.3">
                  <p:embed/>
                </p:oleObj>
              </mc:Choice>
              <mc:Fallback>
                <p:oleObj name="Equation" r:id="rId17" imgW="1308100" imgH="3302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386784"/>
                        <a:ext cx="2895600" cy="7186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74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24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2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2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1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600"/>
                            </p:stCondLst>
                            <p:childTnLst>
                              <p:par>
                                <p:cTn id="4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360"/>
                            </p:stCondLst>
                            <p:childTnLst>
                              <p:par>
                                <p:cTn id="5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860"/>
                            </p:stCondLst>
                            <p:childTnLst>
                              <p:par>
                                <p:cTn id="5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740"/>
                            </p:stCondLst>
                            <p:childTnLst>
                              <p:par>
                                <p:cTn id="6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240"/>
                            </p:stCondLst>
                            <p:childTnLst>
                              <p:par>
                                <p:cTn id="6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9400"/>
                            </p:stCondLst>
                            <p:childTnLst>
                              <p:par>
                                <p:cTn id="7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900"/>
                            </p:stCondLst>
                            <p:childTnLst>
                              <p:par>
                                <p:cTn id="7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>
            <a:gsLst>
              <a:gs pos="0">
                <a:srgbClr val="00B0F0"/>
              </a:gs>
              <a:gs pos="50000">
                <a:srgbClr val="399ECB"/>
              </a:gs>
              <a:gs pos="100000">
                <a:srgbClr val="0077D0"/>
              </a:gs>
            </a:gsLst>
            <a:path path="circle">
              <a:fillToRect l="50000" t="50000" r="50000" b="50000"/>
            </a:path>
          </a:gradFill>
          <a:ln w="82550">
            <a:noFill/>
          </a:ln>
          <a:effectLst>
            <a:outerShdw blurRad="1270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     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59728" y="1531434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7000" b="1" dirty="0" smtClean="0">
                <a:solidFill>
                  <a:srgbClr val="2A7A9E">
                    <a:alpha val="40000"/>
                  </a:srgbClr>
                </a:solidFill>
                <a:cs typeface="Arial" pitchFamily="34" charset="0"/>
              </a:rPr>
              <a:t>3</a:t>
            </a:r>
            <a:endParaRPr lang="en-US" sz="17000" b="1" dirty="0">
              <a:solidFill>
                <a:srgbClr val="2A7A9E">
                  <a:alpha val="40000"/>
                </a:srgbClr>
              </a:solidFill>
              <a:cs typeface="Arial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cap="none" dirty="0" err="1" smtClean="0"/>
              <a:t>Statistik</a:t>
            </a:r>
            <a:r>
              <a:rPr lang="en-US" sz="4000" cap="none" dirty="0" smtClean="0"/>
              <a:t> </a:t>
            </a:r>
            <a:r>
              <a:rPr lang="en-US" sz="4000" cap="none" dirty="0" err="1" smtClean="0"/>
              <a:t>Uji</a:t>
            </a:r>
            <a:r>
              <a:rPr lang="en-US" sz="4000" dirty="0" smtClean="0"/>
              <a:t> </a:t>
            </a:r>
            <a:r>
              <a:rPr lang="id-ID" sz="4000" dirty="0" smtClean="0"/>
              <a:t/>
            </a:r>
            <a:br>
              <a:rPr lang="id-ID" sz="4000" dirty="0" smtClean="0"/>
            </a:br>
            <a:r>
              <a:rPr lang="en-US" sz="4000" dirty="0" err="1" smtClean="0"/>
              <a:t>Wilk</a:t>
            </a:r>
            <a:endParaRPr lang="id-ID" sz="4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3" name="Title 5"/>
          <p:cNvSpPr txBox="1">
            <a:spLocks/>
          </p:cNvSpPr>
          <p:nvPr/>
        </p:nvSpPr>
        <p:spPr>
          <a:xfrm>
            <a:off x="0" y="228600"/>
            <a:ext cx="5029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M</a:t>
            </a:r>
            <a:r>
              <a:rPr kumimoji="0" lang="en-US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id-ID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teri</a:t>
            </a:r>
            <a:r>
              <a:rPr kumimoji="0" lang="en-US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d-ID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STATISTIK UJI</a:t>
            </a:r>
            <a:endParaRPr kumimoji="0" lang="en-US" sz="30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7" grpId="0"/>
      <p:bldP spid="9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2971800"/>
            <a:ext cx="2445488" cy="1600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2362200" cy="579120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lang="en-US" sz="2000" dirty="0" err="1" smtClean="0"/>
              <a:t>Statistik</a:t>
            </a:r>
            <a:r>
              <a:rPr lang="en-US" sz="2000" dirty="0" smtClean="0"/>
              <a:t> </a:t>
            </a:r>
            <a:r>
              <a:rPr lang="en-US" sz="2000" dirty="0" err="1" smtClean="0"/>
              <a:t>uji</a:t>
            </a:r>
            <a:r>
              <a:rPr lang="en-US" sz="2000" dirty="0" smtClean="0"/>
              <a:t> </a:t>
            </a:r>
            <a:r>
              <a:rPr lang="en-US" sz="2000" dirty="0" err="1" smtClean="0"/>
              <a:t>Wilk</a:t>
            </a:r>
            <a:r>
              <a:rPr lang="en-US" sz="2000" dirty="0" smtClean="0"/>
              <a:t> </a:t>
            </a:r>
            <a:r>
              <a:rPr lang="en-US" sz="2000" dirty="0" err="1" smtClean="0"/>
              <a:t>dirumuskan</a:t>
            </a:r>
            <a:r>
              <a:rPr lang="en-US" sz="2000" dirty="0" smtClean="0"/>
              <a:t> </a:t>
            </a:r>
            <a:r>
              <a:rPr lang="en-US" sz="2000" dirty="0" err="1" smtClean="0"/>
              <a:t>berbeda-beda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p (</a:t>
            </a:r>
            <a:r>
              <a:rPr lang="en-US" sz="2000" dirty="0" err="1" smtClean="0"/>
              <a:t>banyaknya</a:t>
            </a:r>
            <a:r>
              <a:rPr lang="en-US" sz="2000" dirty="0" smtClean="0"/>
              <a:t> </a:t>
            </a:r>
            <a:r>
              <a:rPr lang="en-US" sz="2000" dirty="0" err="1" smtClean="0"/>
              <a:t>variabel</a:t>
            </a:r>
            <a:r>
              <a:rPr lang="en-US" sz="2000" dirty="0" smtClean="0"/>
              <a:t> </a:t>
            </a:r>
            <a:r>
              <a:rPr lang="en-US" sz="2000" dirty="0" err="1" smtClean="0"/>
              <a:t>terikat</a:t>
            </a:r>
            <a:r>
              <a:rPr lang="en-US" sz="2000" dirty="0" smtClean="0"/>
              <a:t>) </a:t>
            </a:r>
            <a:r>
              <a:rPr lang="en-US" sz="2000" dirty="0" err="1" smtClean="0"/>
              <a:t>dan</a:t>
            </a:r>
            <a:r>
              <a:rPr lang="en-US" sz="2000" dirty="0" smtClean="0"/>
              <a:t> k (</a:t>
            </a:r>
            <a:r>
              <a:rPr lang="en-US" sz="2000" dirty="0" err="1" smtClean="0"/>
              <a:t>banyaknya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)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berikut</a:t>
            </a:r>
            <a:r>
              <a:rPr lang="en-US" sz="2000" dirty="0" smtClean="0"/>
              <a:t> (Johnson &amp; </a:t>
            </a:r>
            <a:r>
              <a:rPr lang="en-US" sz="2000" dirty="0" err="1" smtClean="0"/>
              <a:t>Wichern</a:t>
            </a:r>
            <a:r>
              <a:rPr lang="en-US" sz="2000" dirty="0" smtClean="0"/>
              <a:t>, 2002:300):</a:t>
            </a:r>
            <a:endParaRPr lang="id-ID" sz="2000" dirty="0" smtClean="0"/>
          </a:p>
          <a:p>
            <a:endParaRPr lang="id-ID" sz="2400" dirty="0" smtClean="0"/>
          </a:p>
          <a:p>
            <a:endParaRPr lang="id-ID" sz="2400" dirty="0" smtClean="0"/>
          </a:p>
          <a:p>
            <a:endParaRPr lang="id-ID" sz="2400" dirty="0" smtClean="0"/>
          </a:p>
          <a:p>
            <a:endParaRPr lang="id-ID" sz="2400" dirty="0" smtClean="0"/>
          </a:p>
          <a:p>
            <a:endParaRPr lang="id-ID" sz="2400" dirty="0" smtClean="0"/>
          </a:p>
          <a:p>
            <a:endParaRPr lang="id-ID" sz="2400" dirty="0" smtClean="0"/>
          </a:p>
          <a:p>
            <a:endParaRPr lang="id-ID" sz="2400" dirty="0" smtClean="0"/>
          </a:p>
          <a:p>
            <a:endParaRPr lang="id-ID" sz="2400" dirty="0" smtClean="0"/>
          </a:p>
          <a:p>
            <a:endParaRPr lang="id-ID" sz="2400" dirty="0" smtClean="0"/>
          </a:p>
          <a:p>
            <a:endParaRPr lang="id-ID" sz="2400" dirty="0" smtClean="0"/>
          </a:p>
          <a:p>
            <a:endParaRPr lang="id-ID" sz="2400" dirty="0" smtClean="0"/>
          </a:p>
          <a:p>
            <a:endParaRPr lang="id-ID" sz="2400" dirty="0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5943600"/>
            <a:ext cx="9144000" cy="990600"/>
          </a:xfrm>
        </p:spPr>
        <p:txBody>
          <a:bodyPr wrap="square" tIns="0" bIns="0" anchor="ctr" anchorCtr="0">
            <a:noAutofit/>
          </a:bodyPr>
          <a:lstStyle/>
          <a:p>
            <a:pPr algn="ctr"/>
            <a:r>
              <a:rPr lang="id-ID" sz="3200" b="1" dirty="0" smtClean="0"/>
              <a:t>Statistik Uji </a:t>
            </a:r>
            <a:br>
              <a:rPr lang="id-ID" sz="3200" b="1" dirty="0" smtClean="0"/>
            </a:br>
            <a:r>
              <a:rPr lang="id-ID" sz="3200" b="1" dirty="0" smtClean="0"/>
              <a:t>Wilk</a:t>
            </a:r>
            <a:endParaRPr lang="en-US" sz="3200" b="1" dirty="0">
              <a:latin typeface="+mn-lt"/>
            </a:endParaRPr>
          </a:p>
        </p:txBody>
      </p:sp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85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855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855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10600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62200" y="0"/>
            <a:ext cx="6781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06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10601" name="Object 9"/>
          <p:cNvGraphicFramePr>
            <a:graphicFrameLocks noChangeAspect="1"/>
          </p:cNvGraphicFramePr>
          <p:nvPr/>
        </p:nvGraphicFramePr>
        <p:xfrm>
          <a:off x="2971800" y="5184422"/>
          <a:ext cx="762000" cy="606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2" name="Equation" r:id="rId8" imgW="520474" imgH="406224" progId="Equation.3">
                  <p:embed/>
                </p:oleObj>
              </mc:Choice>
              <mc:Fallback>
                <p:oleObj name="Equation" r:id="rId8" imgW="520474" imgH="406224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184422"/>
                        <a:ext cx="762000" cy="6067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0" y="4495800"/>
            <a:ext cx="9296400" cy="144780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lang="id-ID" sz="2400" dirty="0" smtClean="0"/>
              <a:t>dengan:  </a:t>
            </a:r>
          </a:p>
          <a:p>
            <a:r>
              <a:rPr lang="id-ID" sz="2400" dirty="0" smtClean="0"/>
              <a:t>p = banyaknya variabel terikat, k = banyaknya kelompok, </a:t>
            </a:r>
          </a:p>
          <a:p>
            <a:r>
              <a:rPr lang="id-ID" sz="2400" dirty="0" smtClean="0"/>
              <a:t>N = n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 + n</a:t>
            </a:r>
            <a:r>
              <a:rPr lang="id-ID" sz="2400" baseline="-25000" dirty="0" smtClean="0"/>
              <a:t>2</a:t>
            </a:r>
            <a:r>
              <a:rPr lang="id-ID" sz="2400" dirty="0" smtClean="0"/>
              <a:t> + ... </a:t>
            </a:r>
            <a:r>
              <a:rPr lang="pt-BR" sz="2400" dirty="0" smtClean="0"/>
              <a:t>+ n</a:t>
            </a:r>
            <a:r>
              <a:rPr lang="pt-BR" sz="2400" baseline="-25000" dirty="0" smtClean="0"/>
              <a:t>k</a:t>
            </a:r>
            <a:r>
              <a:rPr lang="id-ID" sz="2400" baseline="-25000" dirty="0" smtClean="0"/>
              <a:t>  </a:t>
            </a:r>
            <a:r>
              <a:rPr lang="pt-BR" sz="2400" dirty="0" smtClean="0"/>
              <a:t>,</a:t>
            </a:r>
            <a:endParaRPr lang="id-ID" sz="2400" dirty="0" smtClean="0"/>
          </a:p>
          <a:p>
            <a:r>
              <a:rPr lang="pt-BR" sz="2400" dirty="0" smtClean="0"/>
              <a:t> </a:t>
            </a:r>
            <a:endParaRPr lang="id-ID" sz="2400" dirty="0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1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600"/>
                            </p:stCondLst>
                            <p:childTnLst>
                              <p:par>
                                <p:cTn id="2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1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" dur="1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60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4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utoUpdateAnimBg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52400" y="981670"/>
            <a:ext cx="8763000" cy="18377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just"/>
            <a:r>
              <a:rPr lang="pt-BR" sz="2400" dirty="0" smtClean="0"/>
              <a:t>Seorang peneliti ingin melihat apakah metode A, metode B, dan metode C mempunyai efek yang berbeda pada kemampuan matematika siswa, yang terbagi menjadi pemahaman konsep dan keterampilan komputasi, dalam pelajaran Matematika. </a:t>
            </a:r>
            <a:r>
              <a:rPr lang="id-ID" sz="2400" dirty="0" smtClean="0"/>
              <a:t>Datanya adalah sebagai berikut.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414867"/>
            <a:ext cx="9144001" cy="457200"/>
          </a:xfrm>
        </p:spPr>
        <p:txBody>
          <a:bodyPr>
            <a:noAutofit/>
          </a:bodyPr>
          <a:lstStyle/>
          <a:p>
            <a:r>
              <a:rPr lang="pt-BR" dirty="0" smtClean="0"/>
              <a:t>Contoh 1</a:t>
            </a:r>
            <a:endParaRPr lang="id-ID" dirty="0" smtClean="0"/>
          </a:p>
        </p:txBody>
      </p:sp>
      <p:pic>
        <p:nvPicPr>
          <p:cNvPr id="99329" name="Picture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895600"/>
            <a:ext cx="9144000" cy="2043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2" name="TextBox 61"/>
          <p:cNvSpPr txBox="1"/>
          <p:nvPr/>
        </p:nvSpPr>
        <p:spPr>
          <a:xfrm>
            <a:off x="0" y="5105400"/>
            <a:ext cx="8763000" cy="5423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just"/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diambil</a:t>
            </a:r>
            <a:r>
              <a:rPr lang="en-US" sz="2400" dirty="0" smtClean="0"/>
              <a:t> α = 0.05, </a:t>
            </a:r>
            <a:r>
              <a:rPr lang="en-US" sz="2400" dirty="0" err="1" smtClean="0"/>
              <a:t>bagaimanakah</a:t>
            </a:r>
            <a:r>
              <a:rPr lang="en-US" sz="2400" dirty="0" smtClean="0"/>
              <a:t> </a:t>
            </a:r>
            <a:r>
              <a:rPr lang="en-US" sz="2400" dirty="0" err="1" smtClean="0"/>
              <a:t>kesimpulan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?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28600" y="5934670"/>
            <a:ext cx="609600" cy="5423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just"/>
            <a:r>
              <a:rPr lang="id-ID" sz="2400" dirty="0" smtClean="0"/>
              <a:t>p =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57400" y="5791200"/>
            <a:ext cx="609600" cy="5423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just"/>
            <a:r>
              <a:rPr lang="id-ID" sz="2400" dirty="0" smtClean="0"/>
              <a:t>k =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581400" y="5867400"/>
            <a:ext cx="609600" cy="5423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just"/>
            <a:r>
              <a:rPr lang="id-ID" sz="2400" dirty="0" smtClean="0"/>
              <a:t>n =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105400" y="5791200"/>
            <a:ext cx="609600" cy="5423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just"/>
            <a:r>
              <a:rPr lang="id-ID" sz="2400" dirty="0" smtClean="0"/>
              <a:t>N =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67" name="TextBox 66"/>
          <p:cNvSpPr txBox="1"/>
          <p:nvPr/>
        </p:nvSpPr>
        <p:spPr>
          <a:xfrm>
            <a:off x="685800" y="5715000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?</a:t>
            </a:r>
            <a:endParaRPr lang="en-US" sz="4800" b="1" dirty="0">
              <a:solidFill>
                <a:srgbClr val="FF0000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438400" y="5562600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?</a:t>
            </a:r>
            <a:endParaRPr lang="en-US" sz="4800" b="1" dirty="0">
              <a:solidFill>
                <a:srgbClr val="FF0000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038600" y="5638800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?</a:t>
            </a:r>
            <a:endParaRPr lang="en-US" sz="4800" b="1" dirty="0">
              <a:solidFill>
                <a:srgbClr val="FF0000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562600" y="5562600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?</a:t>
            </a:r>
            <a:endParaRPr lang="en-US" sz="4800" b="1" dirty="0">
              <a:solidFill>
                <a:srgbClr val="FF0000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62600" y="6320135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 smtClean="0">
                <a:solidFill>
                  <a:srgbClr val="00B050"/>
                </a:solidFill>
              </a:rPr>
              <a:t>p = 2, k = 3, n = 5, N = 15</a:t>
            </a:r>
            <a:endParaRPr lang="id-ID" sz="2400" b="1" dirty="0">
              <a:solidFill>
                <a:srgbClr val="00B050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" fill="hold"/>
                                        <p:tgtEl>
                                          <p:spTgt spid="993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" dur="100" fill="hold"/>
                                        <p:tgtEl>
                                          <p:spTgt spid="993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993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993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93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93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93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93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4" dur="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6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7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8" dur="1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9" dur="1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1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1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1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1" dur="1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2" dur="1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1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" grpId="0" animBg="1"/>
      <p:bldP spid="62" grpId="0"/>
      <p:bldP spid="63" grpId="0"/>
      <p:bldP spid="64" grpId="0"/>
      <p:bldP spid="65" grpId="0"/>
      <p:bldP spid="66" grpId="0"/>
      <p:bldP spid="67" grpId="0"/>
      <p:bldP spid="67" grpId="1"/>
      <p:bldP spid="68" grpId="0"/>
      <p:bldP spid="68" grpId="1"/>
      <p:bldP spid="69" grpId="0"/>
      <p:bldP spid="69" grpId="1"/>
      <p:bldP spid="70" grpId="0"/>
      <p:bldP spid="70" grpId="1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a.  Dengan Uji Khi-Kuadrat Barlett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id-ID" dirty="0" smtClean="0"/>
              <a:t>1) Merumuskan Hipotesis                                      </a:t>
            </a:r>
          </a:p>
          <a:p>
            <a:pPr marL="514350" indent="-514350">
              <a:buNone/>
            </a:pPr>
            <a:r>
              <a:rPr lang="id-ID" dirty="0" smtClean="0"/>
              <a:t>	</a:t>
            </a:r>
          </a:p>
          <a:p>
            <a:pPr marL="514350" indent="-514350">
              <a:buNone/>
            </a:pPr>
            <a:r>
              <a:rPr lang="id-ID" dirty="0" smtClean="0"/>
              <a:t>	atau </a:t>
            </a:r>
          </a:p>
          <a:p>
            <a:pPr marL="514350" indent="-514350">
              <a:buNone/>
            </a:pPr>
            <a:r>
              <a:rPr lang="id-ID" dirty="0" smtClean="0"/>
              <a:t>	                       =               =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id-ID" dirty="0" smtClean="0"/>
              <a:t>    		  : tidak demikian halnya</a:t>
            </a:r>
          </a:p>
          <a:p>
            <a:pPr>
              <a:buNone/>
            </a:pPr>
            <a:r>
              <a:rPr lang="id-ID" dirty="0" smtClean="0"/>
              <a:t>2) Tingkat Signifikansi;</a:t>
            </a:r>
          </a:p>
          <a:p>
            <a:pPr>
              <a:buNone/>
            </a:pPr>
            <a:r>
              <a:rPr lang="id-ID" dirty="0" smtClean="0"/>
              <a:t>	 </a:t>
            </a:r>
            <a:r>
              <a:rPr lang="en-US" dirty="0" smtClean="0"/>
              <a:t>α</a:t>
            </a:r>
            <a:r>
              <a:rPr lang="id-ID" dirty="0" smtClean="0"/>
              <a:t> = 0.05 </a:t>
            </a:r>
          </a:p>
          <a:p>
            <a:pPr>
              <a:buNone/>
            </a:pPr>
            <a:r>
              <a:rPr lang="id-ID" dirty="0" smtClean="0"/>
              <a:t>3) Statistik Uji:</a:t>
            </a:r>
            <a:endParaRPr lang="id-ID" dirty="0"/>
          </a:p>
        </p:txBody>
      </p:sp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93185" name="Object 1"/>
          <p:cNvGraphicFramePr>
            <a:graphicFrameLocks noChangeAspect="1"/>
          </p:cNvGraphicFramePr>
          <p:nvPr/>
        </p:nvGraphicFramePr>
        <p:xfrm>
          <a:off x="1219200" y="1380862"/>
          <a:ext cx="3276600" cy="90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7" name="Equation" r:id="rId3" imgW="1714500" imgH="482600" progId="Equation.3">
                  <p:embed/>
                </p:oleObj>
              </mc:Choice>
              <mc:Fallback>
                <p:oleObj name="Equation" r:id="rId3" imgW="1714500" imgH="482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380862"/>
                        <a:ext cx="3276600" cy="90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93189" name="Object 5"/>
          <p:cNvGraphicFramePr>
            <a:graphicFrameLocks noChangeAspect="1"/>
          </p:cNvGraphicFramePr>
          <p:nvPr/>
        </p:nvGraphicFramePr>
        <p:xfrm>
          <a:off x="1827212" y="2590800"/>
          <a:ext cx="1215627" cy="80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8" name="Equation" r:id="rId5" imgW="736560" imgH="482400" progId="Equation.3">
                  <p:embed/>
                </p:oleObj>
              </mc:Choice>
              <mc:Fallback>
                <p:oleObj name="Equation" r:id="rId5" imgW="736560" imgH="482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7212" y="2590800"/>
                        <a:ext cx="1215627" cy="800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93193" name="Object 9"/>
          <p:cNvGraphicFramePr>
            <a:graphicFrameLocks noChangeAspect="1"/>
          </p:cNvGraphicFramePr>
          <p:nvPr/>
        </p:nvGraphicFramePr>
        <p:xfrm>
          <a:off x="3454078" y="2590800"/>
          <a:ext cx="1194122" cy="80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9" name="Equation" r:id="rId7" imgW="723600" imgH="482400" progId="Equation.3">
                  <p:embed/>
                </p:oleObj>
              </mc:Choice>
              <mc:Fallback>
                <p:oleObj name="Equation" r:id="rId7" imgW="723600" imgH="4824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078" y="2590800"/>
                        <a:ext cx="1194122" cy="800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4" name="Object 10"/>
          <p:cNvGraphicFramePr>
            <a:graphicFrameLocks noChangeAspect="1"/>
          </p:cNvGraphicFramePr>
          <p:nvPr/>
        </p:nvGraphicFramePr>
        <p:xfrm>
          <a:off x="5029200" y="2590800"/>
          <a:ext cx="1195388" cy="80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0" name="Equation" r:id="rId9" imgW="723600" imgH="482400" progId="Equation.3">
                  <p:embed/>
                </p:oleObj>
              </mc:Choice>
              <mc:Fallback>
                <p:oleObj name="Equation" r:id="rId9" imgW="723600" imgH="4824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590800"/>
                        <a:ext cx="1195388" cy="800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5" name="Object 11"/>
          <p:cNvGraphicFramePr>
            <a:graphicFrameLocks noChangeAspect="1"/>
          </p:cNvGraphicFramePr>
          <p:nvPr/>
        </p:nvGraphicFramePr>
        <p:xfrm>
          <a:off x="1219200" y="3481388"/>
          <a:ext cx="38735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1" name="Equation" r:id="rId11" imgW="203040" imgH="215640" progId="Equation.3">
                  <p:embed/>
                </p:oleObj>
              </mc:Choice>
              <mc:Fallback>
                <p:oleObj name="Equation" r:id="rId11" imgW="203040" imgH="215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481388"/>
                        <a:ext cx="38735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93196" name="Object 12"/>
          <p:cNvGraphicFramePr>
            <a:graphicFrameLocks noChangeAspect="1"/>
          </p:cNvGraphicFramePr>
          <p:nvPr/>
        </p:nvGraphicFramePr>
        <p:xfrm>
          <a:off x="3214255" y="5181600"/>
          <a:ext cx="417714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2" name="Equation" r:id="rId13" imgW="1904174" imgH="317362" progId="Equation.3">
                  <p:embed/>
                </p:oleObj>
              </mc:Choice>
              <mc:Fallback>
                <p:oleObj name="Equation" r:id="rId13" imgW="1904174" imgH="317362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255" y="5181600"/>
                        <a:ext cx="417714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3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3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2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820"/>
                            </p:stCondLst>
                            <p:childTnLst>
                              <p:par>
                                <p:cTn id="4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940"/>
                            </p:stCondLst>
                            <p:childTnLst>
                              <p:par>
                                <p:cTn id="5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920"/>
                            </p:stCondLst>
                            <p:childTnLst>
                              <p:par>
                                <p:cTn id="7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40"/>
                            </p:stCondLst>
                            <p:childTnLst>
                              <p:par>
                                <p:cTn id="8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3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3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92238" y="914400"/>
            <a:ext cx="28764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 dirty="0" smtClean="0"/>
              <a:t>4)	Komputasi</a:t>
            </a:r>
            <a:endParaRPr lang="id-ID" sz="3200" dirty="0"/>
          </a:p>
        </p:txBody>
      </p:sp>
      <p:pic>
        <p:nvPicPr>
          <p:cNvPr id="9011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2057400"/>
            <a:ext cx="8849985" cy="784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2667000"/>
            <a:ext cx="7029733" cy="864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11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1" y="3429000"/>
            <a:ext cx="6965642" cy="753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3065" y="4191000"/>
            <a:ext cx="8487899" cy="882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117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1" y="4876800"/>
            <a:ext cx="2133600" cy="12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" name="Title 5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... Lanjutan </a:t>
            </a:r>
            <a:r>
              <a:rPr lang="id-ID" b="1" dirty="0" smtClean="0"/>
              <a:t>Uji Khi-Kuadrat Barlett</a:t>
            </a:r>
            <a:endParaRPr lang="id-ID" dirty="0"/>
          </a:p>
        </p:txBody>
      </p:sp>
      <p:sp>
        <p:nvSpPr>
          <p:cNvPr id="52" name="Rectangle 51"/>
          <p:cNvSpPr/>
          <p:nvPr/>
        </p:nvSpPr>
        <p:spPr>
          <a:xfrm>
            <a:off x="0" y="1600200"/>
            <a:ext cx="66797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200" dirty="0" smtClean="0"/>
              <a:t>Untuk data pada kelompok I diperoleh: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25110153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0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0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51" grpId="0"/>
      <p:bldP spid="5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id-ID" sz="2800" dirty="0" smtClean="0"/>
              <a:t>... Lanjutan Komputasi</a:t>
            </a:r>
            <a:endParaRPr lang="id-ID" sz="2800" dirty="0"/>
          </a:p>
        </p:txBody>
      </p:sp>
      <p:sp>
        <p:nvSpPr>
          <p:cNvPr id="9" name="Rectangle 8"/>
          <p:cNvSpPr/>
          <p:nvPr/>
        </p:nvSpPr>
        <p:spPr>
          <a:xfrm>
            <a:off x="0" y="914400"/>
            <a:ext cx="67839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 dirty="0" smtClean="0"/>
              <a:t>Untuk data pada kelompok II diperoleh:</a:t>
            </a:r>
            <a:endParaRPr lang="id-ID" sz="3200" dirty="0"/>
          </a:p>
        </p:txBody>
      </p:sp>
      <p:pic>
        <p:nvPicPr>
          <p:cNvPr id="1126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745930"/>
            <a:ext cx="7391400" cy="58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495" y="2362200"/>
            <a:ext cx="5739105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7800" y="3962400"/>
            <a:ext cx="767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4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3048000"/>
            <a:ext cx="7409770" cy="109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4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4800600"/>
            <a:ext cx="212598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110153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id-ID" sz="2800" dirty="0" smtClean="0"/>
              <a:t>... Lanjutan Komputasi</a:t>
            </a:r>
            <a:endParaRPr lang="id-ID" sz="2800" dirty="0"/>
          </a:p>
        </p:txBody>
      </p:sp>
      <p:sp>
        <p:nvSpPr>
          <p:cNvPr id="9" name="Rectangle 8"/>
          <p:cNvSpPr/>
          <p:nvPr/>
        </p:nvSpPr>
        <p:spPr>
          <a:xfrm>
            <a:off x="0" y="914400"/>
            <a:ext cx="68881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 dirty="0" smtClean="0"/>
              <a:t>Untuk data pada kelompok III diperoleh:</a:t>
            </a:r>
            <a:endParaRPr lang="id-ID" sz="3200" dirty="0"/>
          </a:p>
        </p:txBody>
      </p:sp>
      <p:pic>
        <p:nvPicPr>
          <p:cNvPr id="11264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711" y="1828800"/>
            <a:ext cx="7574689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48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590800"/>
            <a:ext cx="6437172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49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7541" y="4267200"/>
            <a:ext cx="7504859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50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3848" y="3352801"/>
            <a:ext cx="6766552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51" name="Picture 1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799" y="5062538"/>
            <a:ext cx="2519082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110153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id-ID" sz="2800" dirty="0" smtClean="0"/>
              <a:t>... Lanjutan Komputasi</a:t>
            </a:r>
            <a:endParaRPr lang="id-ID" sz="2800" dirty="0"/>
          </a:p>
        </p:txBody>
      </p:sp>
      <p:sp>
        <p:nvSpPr>
          <p:cNvPr id="9" name="Rectangle 8"/>
          <p:cNvSpPr/>
          <p:nvPr/>
        </p:nvSpPr>
        <p:spPr>
          <a:xfrm>
            <a:off x="0" y="838200"/>
            <a:ext cx="19301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 dirty="0" smtClean="0"/>
              <a:t>Diperoleh:</a:t>
            </a:r>
            <a:endParaRPr lang="id-ID" sz="3200" dirty="0"/>
          </a:p>
        </p:txBody>
      </p:sp>
      <p:pic>
        <p:nvPicPr>
          <p:cNvPr id="1136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295400"/>
            <a:ext cx="31470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36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752602"/>
            <a:ext cx="5773259" cy="1066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0" y="2590800"/>
            <a:ext cx="52806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 dirty="0" smtClean="0"/>
              <a:t>Untuk seluruh data, diperoleh:</a:t>
            </a:r>
            <a:endParaRPr lang="id-ID" sz="3200" dirty="0"/>
          </a:p>
        </p:txBody>
      </p:sp>
      <p:pic>
        <p:nvPicPr>
          <p:cNvPr id="11366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124200"/>
            <a:ext cx="4198056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367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9857" y="5638800"/>
            <a:ext cx="2688143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110153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1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1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3124200" cy="33528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86200" y="1524000"/>
            <a:ext cx="4931734" cy="5105400"/>
          </a:xfrm>
        </p:spPr>
        <p:txBody>
          <a:bodyPr>
            <a:normAutofit/>
          </a:bodyPr>
          <a:lstStyle/>
          <a:p>
            <a:endParaRPr lang="id-ID" sz="2400" i="1" dirty="0" smtClean="0"/>
          </a:p>
          <a:p>
            <a:pPr>
              <a:buNone/>
            </a:pPr>
            <a:r>
              <a:rPr lang="id-ID" sz="2400" dirty="0" smtClean="0"/>
              <a:t>		Melalui </a:t>
            </a:r>
            <a:r>
              <a:rPr lang="fi-FI" sz="2400" dirty="0" smtClean="0"/>
              <a:t>diskusi</a:t>
            </a:r>
            <a:r>
              <a:rPr lang="id-ID" sz="2400" dirty="0" smtClean="0"/>
              <a:t> dan tanya-jawab, mahasiswa dapat:</a:t>
            </a:r>
          </a:p>
          <a:p>
            <a:r>
              <a:rPr lang="id-ID" sz="2400" dirty="0" smtClean="0"/>
              <a:t>M</a:t>
            </a:r>
            <a:r>
              <a:rPr lang="fi-FI" sz="2400" dirty="0" smtClean="0"/>
              <a:t>emecahkan permasalahan analisis data multivariat untuk</a:t>
            </a:r>
            <a:r>
              <a:rPr lang="id-ID" sz="2400" dirty="0" smtClean="0"/>
              <a:t> </a:t>
            </a:r>
            <a:r>
              <a:rPr lang="pt-BR" sz="2400" dirty="0" smtClean="0"/>
              <a:t>dua variabel bebas</a:t>
            </a:r>
            <a:r>
              <a:rPr lang="id-ID" sz="2400" dirty="0" smtClean="0"/>
              <a:t>,</a:t>
            </a:r>
          </a:p>
          <a:p>
            <a:r>
              <a:rPr lang="fi-FI" sz="2400" dirty="0" smtClean="0"/>
              <a:t>Melakukan uji statistik mengenai perbedaan rerata multivariat dengan dua variabel bebas</a:t>
            </a:r>
            <a:endParaRPr lang="id-ID" sz="2400" dirty="0" smtClean="0"/>
          </a:p>
          <a:p>
            <a:pPr lvl="0" algn="just"/>
            <a:endParaRPr lang="id-ID" sz="2400" dirty="0" smtClean="0"/>
          </a:p>
          <a:p>
            <a:pPr lvl="0" algn="just">
              <a:buNone/>
            </a:pPr>
            <a:endParaRPr lang="id-ID" sz="2400" dirty="0" smtClean="0"/>
          </a:p>
          <a:p>
            <a:pPr lvl="0" algn="just"/>
            <a:endParaRPr lang="id-ID" sz="2400" dirty="0" smtClean="0"/>
          </a:p>
          <a:p>
            <a:pPr algn="just"/>
            <a:endParaRPr lang="id-ID" sz="2400" i="1" dirty="0" smtClean="0"/>
          </a:p>
          <a:p>
            <a:pPr algn="just"/>
            <a:endParaRPr lang="id-ID" sz="2400" i="1" dirty="0" smtClean="0"/>
          </a:p>
          <a:p>
            <a:pPr lvl="0"/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472543" y="447674"/>
            <a:ext cx="5671457" cy="1000126"/>
          </a:xfrm>
          <a:prstGeom prst="rect">
            <a:avLst/>
          </a:prstGeom>
          <a:solidFill>
            <a:schemeClr val="tx1">
              <a:lumMod val="95000"/>
              <a:lumOff val="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6200" y="533401"/>
            <a:ext cx="4953000" cy="838200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600" b="1" dirty="0" err="1" smtClean="0">
                <a:solidFill>
                  <a:schemeClr val="accent2"/>
                </a:solidFill>
              </a:rPr>
              <a:t>Tujuan</a:t>
            </a:r>
            <a:r>
              <a:rPr lang="en-US" sz="3200" b="1" dirty="0" smtClean="0">
                <a:solidFill>
                  <a:prstClr val="white"/>
                </a:solidFill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</a:rPr>
              <a:t>Pembelajaran</a:t>
            </a:r>
            <a:endParaRPr lang="en-US" sz="3200" dirty="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3505200"/>
            <a:ext cx="3124200" cy="17652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fi-FI" sz="1600" dirty="0" smtClean="0"/>
              <a:t>3. Memahami cara melakukan uji beda rerata multivariat pada dengan satu atau dua variabel bebas</a:t>
            </a:r>
          </a:p>
          <a:p>
            <a:pPr>
              <a:lnSpc>
                <a:spcPct val="80000"/>
              </a:lnSpc>
            </a:pPr>
            <a:r>
              <a:rPr lang="en-US" sz="2800" b="1" dirty="0" smtClean="0">
                <a:solidFill>
                  <a:prstClr val="white">
                    <a:lumMod val="50000"/>
                  </a:prstClr>
                </a:solidFill>
              </a:rPr>
              <a:t>  </a:t>
            </a:r>
            <a:r>
              <a:rPr lang="en-US" sz="2800" b="1" dirty="0" err="1" smtClean="0">
                <a:solidFill>
                  <a:prstClr val="white">
                    <a:lumMod val="50000"/>
                  </a:prstClr>
                </a:solidFill>
              </a:rPr>
              <a:t>Kompetensi</a:t>
            </a:r>
            <a:r>
              <a:rPr lang="en-US" sz="2800" b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US" sz="2800" b="1" dirty="0" err="1" smtClean="0">
                <a:solidFill>
                  <a:prstClr val="white">
                    <a:lumMod val="50000"/>
                  </a:prstClr>
                </a:solidFill>
              </a:rPr>
              <a:t>Dasar</a:t>
            </a:r>
            <a:endParaRPr lang="en-US" sz="2800" b="1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73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trips dir="ld"/>
      </p:transition>
    </mc:Choice>
    <mc:Fallback xmlns="">
      <p:transition spd="slow">
        <p:strips dir="l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9" grpId="0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id-ID" sz="2800" dirty="0" smtClean="0"/>
              <a:t>... Lanjutan Komputasi</a:t>
            </a:r>
            <a:endParaRPr lang="id-ID" sz="2800" dirty="0"/>
          </a:p>
        </p:txBody>
      </p:sp>
      <p:sp>
        <p:nvSpPr>
          <p:cNvPr id="12" name="Rectangle 11"/>
          <p:cNvSpPr/>
          <p:nvPr/>
        </p:nvSpPr>
        <p:spPr>
          <a:xfrm>
            <a:off x="0" y="2590800"/>
            <a:ext cx="91747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 dirty="0" smtClean="0"/>
              <a:t>Nilai dari lambda Wilks dapat dihitung sebagai berikut</a:t>
            </a:r>
            <a:endParaRPr lang="id-ID" sz="3200" dirty="0"/>
          </a:p>
        </p:txBody>
      </p:sp>
      <p:pic>
        <p:nvPicPr>
          <p:cNvPr id="1157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16592"/>
            <a:ext cx="6099535" cy="181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57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1354822"/>
            <a:ext cx="2362200" cy="108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Chevron 10"/>
          <p:cNvSpPr/>
          <p:nvPr/>
        </p:nvSpPr>
        <p:spPr>
          <a:xfrm>
            <a:off x="6172200" y="1219200"/>
            <a:ext cx="533400" cy="11430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pic>
        <p:nvPicPr>
          <p:cNvPr id="11571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4114" y="3101592"/>
            <a:ext cx="4307838" cy="177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12"/>
          <p:cNvSpPr/>
          <p:nvPr/>
        </p:nvSpPr>
        <p:spPr>
          <a:xfrm>
            <a:off x="-30756" y="4572000"/>
            <a:ext cx="93490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 dirty="0" smtClean="0"/>
              <a:t>Dengan menggunakan nilai lambda tersebut diperoleh:</a:t>
            </a:r>
            <a:endParaRPr lang="id-ID" sz="3200" dirty="0"/>
          </a:p>
        </p:txBody>
      </p:sp>
      <p:pic>
        <p:nvPicPr>
          <p:cNvPr id="11571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110163"/>
            <a:ext cx="8897158" cy="129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110153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/>
      <p:bldP spid="11" grpId="0" animBg="1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... Lanjutan </a:t>
            </a:r>
            <a:r>
              <a:rPr lang="id-ID" b="1" dirty="0" smtClean="0"/>
              <a:t>Uji Khi-Kuadrat Barlett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dirty="0" smtClean="0"/>
              <a:t>5) Daerah Kritik:  </a:t>
            </a:r>
          </a:p>
          <a:p>
            <a:pPr>
              <a:buNone/>
            </a:pPr>
            <a:r>
              <a:rPr lang="id-ID" dirty="0" smtClean="0"/>
              <a:t>	Karena 			, maka DK = </a:t>
            </a:r>
          </a:p>
          <a:p>
            <a:pPr>
              <a:buNone/>
            </a:pPr>
            <a:r>
              <a:rPr lang="id-ID" dirty="0" smtClean="0"/>
              <a:t>6) Keputusan Uji: </a:t>
            </a:r>
          </a:p>
          <a:p>
            <a:pPr>
              <a:buNone/>
            </a:pPr>
            <a:r>
              <a:rPr lang="id-ID" dirty="0" smtClean="0"/>
              <a:t>Karena 		DK, maka  		ditolak.</a:t>
            </a:r>
          </a:p>
          <a:p>
            <a:pPr>
              <a:buNone/>
            </a:pPr>
            <a:r>
              <a:rPr lang="id-ID" dirty="0" smtClean="0"/>
              <a:t> 7) Kesimpulan: </a:t>
            </a:r>
          </a:p>
          <a:p>
            <a:pPr>
              <a:buNone/>
            </a:pPr>
            <a:r>
              <a:rPr lang="id-ID" dirty="0" smtClean="0"/>
              <a:t>		Metode A, metode B, dan metode C tidak semuanya memberikan efek yang sama terhadap kemampuan matematika siswa.</a:t>
            </a:r>
            <a:endParaRPr lang="id-ID" dirty="0"/>
          </a:p>
        </p:txBody>
      </p:sp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9319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16744" name="Object 8"/>
          <p:cNvGraphicFramePr>
            <a:graphicFrameLocks noChangeAspect="1"/>
          </p:cNvGraphicFramePr>
          <p:nvPr/>
        </p:nvGraphicFramePr>
        <p:xfrm>
          <a:off x="2209800" y="1524000"/>
          <a:ext cx="1828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51" name="Equation" r:id="rId3" imgW="914400" imgH="304800" progId="Equation.3">
                  <p:embed/>
                </p:oleObj>
              </mc:Choice>
              <mc:Fallback>
                <p:oleObj name="Equation" r:id="rId3" imgW="914400" imgH="3048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524000"/>
                        <a:ext cx="1828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16746" name="Object 10"/>
          <p:cNvGraphicFramePr>
            <a:graphicFrameLocks noChangeAspect="1"/>
          </p:cNvGraphicFramePr>
          <p:nvPr/>
        </p:nvGraphicFramePr>
        <p:xfrm>
          <a:off x="6248400" y="1447800"/>
          <a:ext cx="206002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52" name="Equation" r:id="rId5" imgW="1066337" imgH="266584" progId="Equation.3">
                  <p:embed/>
                </p:oleObj>
              </mc:Choice>
              <mc:Fallback>
                <p:oleObj name="Equation" r:id="rId5" imgW="1066337" imgH="266584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447800"/>
                        <a:ext cx="2060028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4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16748" name="Object 12"/>
          <p:cNvGraphicFramePr>
            <a:graphicFrameLocks noChangeAspect="1"/>
          </p:cNvGraphicFramePr>
          <p:nvPr/>
        </p:nvGraphicFramePr>
        <p:xfrm>
          <a:off x="2181225" y="2636838"/>
          <a:ext cx="101600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53" name="Equation" r:id="rId7" imgW="406080" imgH="241200" progId="Equation.3">
                  <p:embed/>
                </p:oleObj>
              </mc:Choice>
              <mc:Fallback>
                <p:oleObj name="Equation" r:id="rId7" imgW="406080" imgH="2412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1225" y="2636838"/>
                        <a:ext cx="1016000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5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16750" name="Object 14"/>
          <p:cNvGraphicFramePr>
            <a:graphicFrameLocks noChangeAspect="1"/>
          </p:cNvGraphicFramePr>
          <p:nvPr/>
        </p:nvGraphicFramePr>
        <p:xfrm>
          <a:off x="5181600" y="2590800"/>
          <a:ext cx="5334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54" name="Equation" r:id="rId9" imgW="228600" imgH="228600" progId="Equation.3">
                  <p:embed/>
                </p:oleObj>
              </mc:Choice>
              <mc:Fallback>
                <p:oleObj name="Equation" r:id="rId9" imgW="228600" imgH="2286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590800"/>
                        <a:ext cx="533400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4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4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40"/>
                            </p:stCondLst>
                            <p:childTnLst>
                              <p:par>
                                <p:cTn id="2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4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40"/>
                            </p:stCondLst>
                            <p:childTnLst>
                              <p:par>
                                <p:cTn id="4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2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20"/>
                            </p:stCondLst>
                            <p:childTnLst>
                              <p:par>
                                <p:cTn id="5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4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400"/>
                            </p:stCondLst>
                            <p:childTnLst>
                              <p:par>
                                <p:cTn id="6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60"/>
                            </p:stCondLst>
                            <p:childTnLst>
                              <p:par>
                                <p:cTn id="7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b. Dengan Statistik Uji Rao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id-ID" dirty="0" smtClean="0"/>
              <a:t>1) Merumuskan Hipotesis                                      </a:t>
            </a:r>
          </a:p>
          <a:p>
            <a:pPr marL="514350" indent="-514350">
              <a:buNone/>
            </a:pPr>
            <a:r>
              <a:rPr lang="id-ID" dirty="0" smtClean="0"/>
              <a:t>	</a:t>
            </a:r>
          </a:p>
          <a:p>
            <a:pPr marL="514350" indent="-514350">
              <a:buNone/>
            </a:pPr>
            <a:r>
              <a:rPr lang="id-ID" dirty="0" smtClean="0"/>
              <a:t>	atau </a:t>
            </a:r>
          </a:p>
          <a:p>
            <a:pPr marL="514350" indent="-514350">
              <a:buNone/>
            </a:pPr>
            <a:r>
              <a:rPr lang="id-ID" dirty="0" smtClean="0"/>
              <a:t>	                       =               =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id-ID" dirty="0" smtClean="0"/>
              <a:t>    		  : tidak demikian halnya</a:t>
            </a:r>
          </a:p>
          <a:p>
            <a:pPr>
              <a:buNone/>
            </a:pPr>
            <a:r>
              <a:rPr lang="id-ID" dirty="0" smtClean="0"/>
              <a:t>2) Tingkat Signifikansi;</a:t>
            </a:r>
          </a:p>
          <a:p>
            <a:pPr>
              <a:buNone/>
            </a:pPr>
            <a:r>
              <a:rPr lang="id-ID" dirty="0" smtClean="0"/>
              <a:t>	 </a:t>
            </a:r>
            <a:r>
              <a:rPr lang="en-US" dirty="0" smtClean="0"/>
              <a:t>α</a:t>
            </a:r>
            <a:r>
              <a:rPr lang="id-ID" dirty="0" smtClean="0"/>
              <a:t> = 0.05 </a:t>
            </a:r>
          </a:p>
          <a:p>
            <a:pPr>
              <a:buNone/>
            </a:pPr>
            <a:r>
              <a:rPr lang="id-ID" dirty="0" smtClean="0"/>
              <a:t>3) Statistik Uji:</a:t>
            </a:r>
            <a:endParaRPr lang="id-ID" dirty="0"/>
          </a:p>
        </p:txBody>
      </p:sp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93185" name="Object 1"/>
          <p:cNvGraphicFramePr>
            <a:graphicFrameLocks noChangeAspect="1"/>
          </p:cNvGraphicFramePr>
          <p:nvPr/>
        </p:nvGraphicFramePr>
        <p:xfrm>
          <a:off x="1219200" y="1380862"/>
          <a:ext cx="3276600" cy="90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9" name="Equation" r:id="rId3" imgW="1714500" imgH="482600" progId="Equation.3">
                  <p:embed/>
                </p:oleObj>
              </mc:Choice>
              <mc:Fallback>
                <p:oleObj name="Equation" r:id="rId3" imgW="1714500" imgH="482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380862"/>
                        <a:ext cx="3276600" cy="90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93189" name="Object 5"/>
          <p:cNvGraphicFramePr>
            <a:graphicFrameLocks noChangeAspect="1"/>
          </p:cNvGraphicFramePr>
          <p:nvPr/>
        </p:nvGraphicFramePr>
        <p:xfrm>
          <a:off x="1827212" y="2590800"/>
          <a:ext cx="1215627" cy="80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70" name="Equation" r:id="rId5" imgW="736560" imgH="482400" progId="Equation.3">
                  <p:embed/>
                </p:oleObj>
              </mc:Choice>
              <mc:Fallback>
                <p:oleObj name="Equation" r:id="rId5" imgW="73656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7212" y="2590800"/>
                        <a:ext cx="1215627" cy="800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93193" name="Object 9"/>
          <p:cNvGraphicFramePr>
            <a:graphicFrameLocks noChangeAspect="1"/>
          </p:cNvGraphicFramePr>
          <p:nvPr/>
        </p:nvGraphicFramePr>
        <p:xfrm>
          <a:off x="3454078" y="2590800"/>
          <a:ext cx="1194122" cy="80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71" name="Equation" r:id="rId7" imgW="723600" imgH="482400" progId="Equation.3">
                  <p:embed/>
                </p:oleObj>
              </mc:Choice>
              <mc:Fallback>
                <p:oleObj name="Equation" r:id="rId7" imgW="723600" imgH="482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078" y="2590800"/>
                        <a:ext cx="1194122" cy="800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4" name="Object 10"/>
          <p:cNvGraphicFramePr>
            <a:graphicFrameLocks noChangeAspect="1"/>
          </p:cNvGraphicFramePr>
          <p:nvPr/>
        </p:nvGraphicFramePr>
        <p:xfrm>
          <a:off x="5029200" y="2590800"/>
          <a:ext cx="1195388" cy="80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72" name="Equation" r:id="rId9" imgW="723600" imgH="482400" progId="Equation.3">
                  <p:embed/>
                </p:oleObj>
              </mc:Choice>
              <mc:Fallback>
                <p:oleObj name="Equation" r:id="rId9" imgW="723600" imgH="482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590800"/>
                        <a:ext cx="1195388" cy="800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5" name="Object 11"/>
          <p:cNvGraphicFramePr>
            <a:graphicFrameLocks noChangeAspect="1"/>
          </p:cNvGraphicFramePr>
          <p:nvPr/>
        </p:nvGraphicFramePr>
        <p:xfrm>
          <a:off x="1219200" y="3481388"/>
          <a:ext cx="38735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73" name="Equation" r:id="rId11" imgW="203040" imgH="215640" progId="Equation.3">
                  <p:embed/>
                </p:oleObj>
              </mc:Choice>
              <mc:Fallback>
                <p:oleObj name="Equation" r:id="rId11" imgW="20304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481388"/>
                        <a:ext cx="38735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177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17768" name="Object 8"/>
          <p:cNvGraphicFramePr>
            <a:graphicFrameLocks noChangeAspect="1"/>
          </p:cNvGraphicFramePr>
          <p:nvPr/>
        </p:nvGraphicFramePr>
        <p:xfrm>
          <a:off x="3352800" y="4876800"/>
          <a:ext cx="4062484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74" name="Equation" r:id="rId13" imgW="1790700" imgH="647700" progId="Equation.3">
                  <p:embed/>
                </p:oleObj>
              </mc:Choice>
              <mc:Fallback>
                <p:oleObj name="Equation" r:id="rId13" imgW="1790700" imgH="6477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876800"/>
                        <a:ext cx="4062484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8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80"/>
                            </p:stCondLst>
                            <p:childTnLst>
                              <p:par>
                                <p:cTn id="2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8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8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00"/>
                            </p:stCondLst>
                            <p:childTnLst>
                              <p:par>
                                <p:cTn id="4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20"/>
                            </p:stCondLst>
                            <p:childTnLst>
                              <p:par>
                                <p:cTn id="5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4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92238" y="914400"/>
            <a:ext cx="28764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 dirty="0" smtClean="0"/>
              <a:t>4)	Komputasi</a:t>
            </a:r>
            <a:endParaRPr lang="id-ID" sz="3200" dirty="0"/>
          </a:p>
        </p:txBody>
      </p:sp>
      <p:sp>
        <p:nvSpPr>
          <p:cNvPr id="51" name="Title 5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... Lanjutan </a:t>
            </a:r>
            <a:r>
              <a:rPr lang="id-ID" b="1" dirty="0" smtClean="0"/>
              <a:t>Uji Rao</a:t>
            </a:r>
            <a:endParaRPr lang="id-ID" dirty="0"/>
          </a:p>
        </p:txBody>
      </p:sp>
      <p:pic>
        <p:nvPicPr>
          <p:cNvPr id="11980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55199"/>
            <a:ext cx="5943600" cy="830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98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117" y="2438401"/>
            <a:ext cx="646611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981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581400"/>
            <a:ext cx="394926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981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3581400"/>
            <a:ext cx="420551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9813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62400" y="4838700"/>
            <a:ext cx="365188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110153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9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9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... Lanjutan </a:t>
            </a:r>
            <a:r>
              <a:rPr lang="id-ID" b="1" dirty="0" smtClean="0"/>
              <a:t>Uji Rao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d-ID" dirty="0" smtClean="0"/>
              <a:t>5) Daerah Kritik:  </a:t>
            </a:r>
          </a:p>
          <a:p>
            <a:pPr>
              <a:buNone/>
            </a:pPr>
            <a:r>
              <a:rPr lang="id-ID" dirty="0" smtClean="0"/>
              <a:t>	</a:t>
            </a:r>
          </a:p>
          <a:p>
            <a:pPr>
              <a:lnSpc>
                <a:spcPct val="160000"/>
              </a:lnSpc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Karena  			maka DK = {F | F &gt; 2.82}</a:t>
            </a:r>
          </a:p>
          <a:p>
            <a:pPr>
              <a:buNone/>
            </a:pPr>
            <a:r>
              <a:rPr lang="id-ID" dirty="0" smtClean="0"/>
              <a:t>6) Keputusan Uji: </a:t>
            </a:r>
          </a:p>
          <a:p>
            <a:pPr>
              <a:buNone/>
            </a:pPr>
            <a:r>
              <a:rPr lang="id-ID" dirty="0" smtClean="0"/>
              <a:t>Karena 		DK, maka     	ditolak.</a:t>
            </a:r>
          </a:p>
          <a:p>
            <a:pPr>
              <a:buNone/>
            </a:pPr>
            <a:r>
              <a:rPr lang="id-ID" dirty="0" smtClean="0"/>
              <a:t> 7) Kesimpulan: </a:t>
            </a:r>
          </a:p>
          <a:p>
            <a:pPr>
              <a:buNone/>
            </a:pPr>
            <a:r>
              <a:rPr lang="id-ID" dirty="0" smtClean="0"/>
              <a:t>		Metode A, metode B, dan metode C tidak semuanya memberikan efek yang sama terhadap kemampuan matematika siswa.</a:t>
            </a:r>
            <a:endParaRPr lang="id-ID" dirty="0"/>
          </a:p>
        </p:txBody>
      </p:sp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9319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167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1674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1675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16750" name="Object 14"/>
          <p:cNvGraphicFramePr>
            <a:graphicFrameLocks noChangeAspect="1"/>
          </p:cNvGraphicFramePr>
          <p:nvPr/>
        </p:nvGraphicFramePr>
        <p:xfrm>
          <a:off x="5181600" y="3581400"/>
          <a:ext cx="5334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45" name="Equation" r:id="rId3" imgW="228600" imgH="228600" progId="Equation.3">
                  <p:embed/>
                </p:oleObj>
              </mc:Choice>
              <mc:Fallback>
                <p:oleObj name="Equation" r:id="rId3" imgW="228600" imgH="228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581400"/>
                        <a:ext cx="533400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083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524000"/>
            <a:ext cx="3532909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0839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0" y="1981200"/>
            <a:ext cx="697706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08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20840" name="Object 8"/>
          <p:cNvGraphicFramePr>
            <a:graphicFrameLocks noChangeAspect="1"/>
          </p:cNvGraphicFramePr>
          <p:nvPr/>
        </p:nvGraphicFramePr>
        <p:xfrm>
          <a:off x="1752600" y="2667000"/>
          <a:ext cx="229772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46" name="Equation" r:id="rId7" imgW="1066800" imgH="241300" progId="Equation.3">
                  <p:embed/>
                </p:oleObj>
              </mc:Choice>
              <mc:Fallback>
                <p:oleObj name="Equation" r:id="rId7" imgW="1066800" imgH="2413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667000"/>
                        <a:ext cx="229772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44" name="Object 12"/>
          <p:cNvGraphicFramePr>
            <a:graphicFrameLocks noChangeAspect="1"/>
          </p:cNvGraphicFramePr>
          <p:nvPr/>
        </p:nvGraphicFramePr>
        <p:xfrm>
          <a:off x="2133600" y="3673475"/>
          <a:ext cx="98425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47" name="Equation" r:id="rId9" imgW="393480" imgH="241200" progId="Equation.3">
                  <p:embed/>
                </p:oleObj>
              </mc:Choice>
              <mc:Fallback>
                <p:oleObj name="Equation" r:id="rId9" imgW="393480" imgH="2412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673475"/>
                        <a:ext cx="984250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4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4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4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40"/>
                            </p:stCondLst>
                            <p:childTnLst>
                              <p:par>
                                <p:cTn id="3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60"/>
                            </p:stCondLst>
                            <p:childTnLst>
                              <p:par>
                                <p:cTn id="5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c. Dengan Statistik Uji Wilk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id-ID" dirty="0" smtClean="0"/>
              <a:t>1) Merumuskan Hipotesis                                      </a:t>
            </a:r>
          </a:p>
          <a:p>
            <a:pPr marL="514350" indent="-514350">
              <a:buNone/>
            </a:pPr>
            <a:r>
              <a:rPr lang="id-ID" dirty="0" smtClean="0"/>
              <a:t>	</a:t>
            </a:r>
          </a:p>
          <a:p>
            <a:pPr marL="514350" indent="-514350">
              <a:buNone/>
            </a:pPr>
            <a:r>
              <a:rPr lang="id-ID" dirty="0" smtClean="0"/>
              <a:t>	atau </a:t>
            </a:r>
          </a:p>
          <a:p>
            <a:pPr marL="514350" indent="-514350">
              <a:buNone/>
            </a:pPr>
            <a:r>
              <a:rPr lang="id-ID" dirty="0" smtClean="0"/>
              <a:t>	                       =               =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id-ID" dirty="0" smtClean="0"/>
              <a:t>    		  : tidak demikian halnya</a:t>
            </a:r>
          </a:p>
          <a:p>
            <a:pPr>
              <a:buNone/>
            </a:pPr>
            <a:r>
              <a:rPr lang="id-ID" dirty="0" smtClean="0"/>
              <a:t>2) Tingkat Signifikansi;</a:t>
            </a:r>
          </a:p>
          <a:p>
            <a:pPr>
              <a:buNone/>
            </a:pPr>
            <a:r>
              <a:rPr lang="id-ID" dirty="0" smtClean="0"/>
              <a:t>	 </a:t>
            </a:r>
            <a:r>
              <a:rPr lang="en-US" dirty="0" smtClean="0"/>
              <a:t>α</a:t>
            </a:r>
            <a:r>
              <a:rPr lang="id-ID" dirty="0" smtClean="0"/>
              <a:t> = 0.05 </a:t>
            </a:r>
          </a:p>
          <a:p>
            <a:pPr>
              <a:buNone/>
            </a:pPr>
            <a:r>
              <a:rPr lang="id-ID" dirty="0" smtClean="0"/>
              <a:t>3) Statistik Uji:			</a:t>
            </a:r>
            <a:r>
              <a:rPr lang="en-US" dirty="0" smtClean="0">
                <a:sym typeface="Symbol"/>
              </a:rPr>
              <a:t></a:t>
            </a:r>
            <a:r>
              <a:rPr lang="en-US" dirty="0" smtClean="0"/>
              <a:t> F(2p, 2(N – p – 2))</a:t>
            </a:r>
            <a:endParaRPr lang="id-ID" dirty="0"/>
          </a:p>
        </p:txBody>
      </p:sp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93185" name="Object 1"/>
          <p:cNvGraphicFramePr>
            <a:graphicFrameLocks noChangeAspect="1"/>
          </p:cNvGraphicFramePr>
          <p:nvPr/>
        </p:nvGraphicFramePr>
        <p:xfrm>
          <a:off x="1219200" y="1380862"/>
          <a:ext cx="3276600" cy="90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6" name="Equation" r:id="rId3" imgW="1714500" imgH="482600" progId="Equation.3">
                  <p:embed/>
                </p:oleObj>
              </mc:Choice>
              <mc:Fallback>
                <p:oleObj name="Equation" r:id="rId3" imgW="1714500" imgH="482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380862"/>
                        <a:ext cx="3276600" cy="90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93189" name="Object 5"/>
          <p:cNvGraphicFramePr>
            <a:graphicFrameLocks noChangeAspect="1"/>
          </p:cNvGraphicFramePr>
          <p:nvPr/>
        </p:nvGraphicFramePr>
        <p:xfrm>
          <a:off x="1827212" y="2590800"/>
          <a:ext cx="1215627" cy="80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7" name="Equation" r:id="rId5" imgW="736560" imgH="482400" progId="Equation.3">
                  <p:embed/>
                </p:oleObj>
              </mc:Choice>
              <mc:Fallback>
                <p:oleObj name="Equation" r:id="rId5" imgW="73656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7212" y="2590800"/>
                        <a:ext cx="1215627" cy="800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93193" name="Object 9"/>
          <p:cNvGraphicFramePr>
            <a:graphicFrameLocks noChangeAspect="1"/>
          </p:cNvGraphicFramePr>
          <p:nvPr/>
        </p:nvGraphicFramePr>
        <p:xfrm>
          <a:off x="3454078" y="2590800"/>
          <a:ext cx="1194122" cy="80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8" name="Equation" r:id="rId7" imgW="723600" imgH="482400" progId="Equation.3">
                  <p:embed/>
                </p:oleObj>
              </mc:Choice>
              <mc:Fallback>
                <p:oleObj name="Equation" r:id="rId7" imgW="723600" imgH="482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078" y="2590800"/>
                        <a:ext cx="1194122" cy="800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4" name="Object 10"/>
          <p:cNvGraphicFramePr>
            <a:graphicFrameLocks noChangeAspect="1"/>
          </p:cNvGraphicFramePr>
          <p:nvPr/>
        </p:nvGraphicFramePr>
        <p:xfrm>
          <a:off x="5029200" y="2590800"/>
          <a:ext cx="1195388" cy="80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9" name="Equation" r:id="rId9" imgW="723600" imgH="482400" progId="Equation.3">
                  <p:embed/>
                </p:oleObj>
              </mc:Choice>
              <mc:Fallback>
                <p:oleObj name="Equation" r:id="rId9" imgW="723600" imgH="482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590800"/>
                        <a:ext cx="1195388" cy="800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5" name="Object 11"/>
          <p:cNvGraphicFramePr>
            <a:graphicFrameLocks noChangeAspect="1"/>
          </p:cNvGraphicFramePr>
          <p:nvPr/>
        </p:nvGraphicFramePr>
        <p:xfrm>
          <a:off x="1219200" y="3481388"/>
          <a:ext cx="38735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0" name="Equation" r:id="rId11" imgW="203040" imgH="215640" progId="Equation.3">
                  <p:embed/>
                </p:oleObj>
              </mc:Choice>
              <mc:Fallback>
                <p:oleObj name="Equation" r:id="rId11" imgW="20304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481388"/>
                        <a:ext cx="38735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177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218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21865" name="Object 9"/>
          <p:cNvGraphicFramePr>
            <a:graphicFrameLocks noChangeAspect="1"/>
          </p:cNvGraphicFramePr>
          <p:nvPr/>
        </p:nvGraphicFramePr>
        <p:xfrm>
          <a:off x="3276600" y="4793673"/>
          <a:ext cx="1600200" cy="1454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1" name="Equation" r:id="rId13" imgW="736600" imgH="673100" progId="Equation.3">
                  <p:embed/>
                </p:oleObj>
              </mc:Choice>
              <mc:Fallback>
                <p:oleObj name="Equation" r:id="rId13" imgW="736600" imgH="6731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793673"/>
                        <a:ext cx="1600200" cy="14547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8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80"/>
                            </p:stCondLst>
                            <p:childTnLst>
                              <p:par>
                                <p:cTn id="2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8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00"/>
                            </p:stCondLst>
                            <p:childTnLst>
                              <p:par>
                                <p:cTn id="4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20"/>
                            </p:stCondLst>
                            <p:childTnLst>
                              <p:par>
                                <p:cTn id="5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92238" y="914400"/>
            <a:ext cx="28764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 dirty="0" smtClean="0"/>
              <a:t>4)	Komputasi</a:t>
            </a:r>
            <a:endParaRPr lang="id-ID" sz="3200" dirty="0"/>
          </a:p>
        </p:txBody>
      </p:sp>
      <p:sp>
        <p:nvSpPr>
          <p:cNvPr id="51" name="Title 5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... Lanjutan </a:t>
            </a:r>
            <a:r>
              <a:rPr lang="id-ID" b="1" dirty="0" smtClean="0"/>
              <a:t>Uji Wilk</a:t>
            </a:r>
            <a:endParaRPr lang="id-ID" dirty="0"/>
          </a:p>
        </p:txBody>
      </p:sp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23905" name="Object 1"/>
          <p:cNvGraphicFramePr>
            <a:graphicFrameLocks noChangeAspect="1"/>
          </p:cNvGraphicFramePr>
          <p:nvPr/>
        </p:nvGraphicFramePr>
        <p:xfrm>
          <a:off x="1143000" y="1524000"/>
          <a:ext cx="5680364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6" name="Equation" r:id="rId3" imgW="2349500" imgH="635000" progId="Equation.3">
                  <p:embed/>
                </p:oleObj>
              </mc:Choice>
              <mc:Fallback>
                <p:oleObj name="Equation" r:id="rId3" imgW="2349500" imgH="6350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524000"/>
                        <a:ext cx="5680364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10153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3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5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... Lanjutan </a:t>
            </a:r>
            <a:r>
              <a:rPr lang="id-ID" b="1" dirty="0" smtClean="0"/>
              <a:t>Uji Wilk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dirty="0" smtClean="0"/>
              <a:t>5) Daerah Kritik:  </a:t>
            </a:r>
          </a:p>
          <a:p>
            <a:pPr>
              <a:buNone/>
            </a:pPr>
            <a:r>
              <a:rPr lang="id-ID" dirty="0" smtClean="0"/>
              <a:t>	Karena  			    maka DK = {F | F &gt; 2.82}</a:t>
            </a:r>
          </a:p>
          <a:p>
            <a:pPr>
              <a:buNone/>
            </a:pPr>
            <a:r>
              <a:rPr lang="id-ID" dirty="0" smtClean="0"/>
              <a:t>6) Keputusan Uji: </a:t>
            </a:r>
          </a:p>
          <a:p>
            <a:pPr>
              <a:buNone/>
            </a:pPr>
            <a:r>
              <a:rPr lang="id-ID" dirty="0" smtClean="0"/>
              <a:t>Karena 		DK, maka     	ditolak.</a:t>
            </a:r>
          </a:p>
          <a:p>
            <a:pPr>
              <a:buNone/>
            </a:pPr>
            <a:r>
              <a:rPr lang="id-ID" dirty="0" smtClean="0"/>
              <a:t> 7) Kesimpulan: </a:t>
            </a:r>
          </a:p>
          <a:p>
            <a:pPr>
              <a:buNone/>
            </a:pPr>
            <a:r>
              <a:rPr lang="id-ID" dirty="0" smtClean="0"/>
              <a:t>		Metode A, metode B, dan metode C tidak semuanya memberikan efek yang sama terhadap kemampuan matematika siswa.</a:t>
            </a:r>
            <a:endParaRPr lang="id-ID" dirty="0"/>
          </a:p>
        </p:txBody>
      </p:sp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9319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167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1674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1675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16750" name="Object 14"/>
          <p:cNvGraphicFramePr>
            <a:graphicFrameLocks noChangeAspect="1"/>
          </p:cNvGraphicFramePr>
          <p:nvPr/>
        </p:nvGraphicFramePr>
        <p:xfrm>
          <a:off x="5181600" y="2590800"/>
          <a:ext cx="5334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5" name="Equation" r:id="rId3" imgW="228600" imgH="228600" progId="Equation.3">
                  <p:embed/>
                </p:oleObj>
              </mc:Choice>
              <mc:Fallback>
                <p:oleObj name="Equation" r:id="rId3" imgW="228600" imgH="228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590800"/>
                        <a:ext cx="533400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20840" name="Object 8"/>
          <p:cNvGraphicFramePr>
            <a:graphicFrameLocks noChangeAspect="1"/>
          </p:cNvGraphicFramePr>
          <p:nvPr/>
        </p:nvGraphicFramePr>
        <p:xfrm>
          <a:off x="2133600" y="1524000"/>
          <a:ext cx="229772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6" name="Equation" r:id="rId5" imgW="1066800" imgH="241300" progId="Equation.3">
                  <p:embed/>
                </p:oleObj>
              </mc:Choice>
              <mc:Fallback>
                <p:oleObj name="Equation" r:id="rId5" imgW="1066800" imgH="2413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524000"/>
                        <a:ext cx="229772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44" name="Object 12"/>
          <p:cNvGraphicFramePr>
            <a:graphicFrameLocks noChangeAspect="1"/>
          </p:cNvGraphicFramePr>
          <p:nvPr/>
        </p:nvGraphicFramePr>
        <p:xfrm>
          <a:off x="2139950" y="2682875"/>
          <a:ext cx="98425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7" name="Equation" r:id="rId7" imgW="393480" imgH="241200" progId="Equation.3">
                  <p:embed/>
                </p:oleObj>
              </mc:Choice>
              <mc:Fallback>
                <p:oleObj name="Equation" r:id="rId7" imgW="393480" imgH="241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9950" y="2682875"/>
                        <a:ext cx="984250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4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40"/>
                            </p:stCondLst>
                            <p:childTnLst>
                              <p:par>
                                <p:cTn id="3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60"/>
                            </p:stCondLst>
                            <p:childTnLst>
                              <p:par>
                                <p:cTn id="5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5000">
                <a:srgbClr val="84D830"/>
              </a:gs>
              <a:gs pos="48000">
                <a:srgbClr val="7BCF27"/>
              </a:gs>
              <a:gs pos="100000">
                <a:srgbClr val="56901C"/>
              </a:gs>
            </a:gsLst>
            <a:path path="circle">
              <a:fillToRect l="50000" t="50000" r="50000" b="50000"/>
            </a:path>
            <a:tileRect/>
          </a:gradFill>
          <a:ln w="5080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6" name="Oval 5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id-ID" sz="2400" cap="none" dirty="0" smtClean="0"/>
              <a:t>Persoalan pada contoh 1 ini dapat dilanjutkan, jika peneliti ingin melihat metode manakah yang menghasilkan kemampuan matematika siswa yang berbeda, yaitu dengan menguji hipotesis: </a:t>
            </a:r>
            <a:endParaRPr lang="en-US" sz="1600" cap="none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 rot="19950269">
            <a:off x="2008901" y="4949143"/>
            <a:ext cx="1066801" cy="381000"/>
          </a:xfrm>
        </p:spPr>
        <p:txBody>
          <a:bodyPr>
            <a:noAutofit/>
          </a:bodyPr>
          <a:lstStyle/>
          <a:p>
            <a:r>
              <a:rPr lang="id-ID" sz="2800" dirty="0" smtClean="0"/>
              <a:t>dan</a:t>
            </a:r>
            <a:endParaRPr lang="id-ID" sz="2800" dirty="0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52400" y="4572000"/>
          <a:ext cx="21399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7" name="Equation" r:id="rId5" imgW="1117440" imgH="482400" progId="Equation.3">
                  <p:embed/>
                </p:oleObj>
              </mc:Choice>
              <mc:Fallback>
                <p:oleObj name="Equation" r:id="rId5" imgW="1117440" imgH="4824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572000"/>
                        <a:ext cx="213995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71685" name="Object 5"/>
          <p:cNvGraphicFramePr>
            <a:graphicFrameLocks noChangeAspect="1"/>
          </p:cNvGraphicFramePr>
          <p:nvPr/>
        </p:nvGraphicFramePr>
        <p:xfrm>
          <a:off x="3208338" y="4572000"/>
          <a:ext cx="211613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8" name="Equation" r:id="rId7" imgW="1104840" imgH="482400" progId="Equation.3">
                  <p:embed/>
                </p:oleObj>
              </mc:Choice>
              <mc:Fallback>
                <p:oleObj name="Equation" r:id="rId7" imgW="1104840" imgH="482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338" y="4572000"/>
                        <a:ext cx="2116137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6" name="Object 6"/>
          <p:cNvGraphicFramePr>
            <a:graphicFrameLocks noChangeAspect="1"/>
          </p:cNvGraphicFramePr>
          <p:nvPr/>
        </p:nvGraphicFramePr>
        <p:xfrm>
          <a:off x="6394450" y="4572000"/>
          <a:ext cx="21399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9" name="Equation" r:id="rId9" imgW="1117440" imgH="482400" progId="Equation.3">
                  <p:embed/>
                </p:oleObj>
              </mc:Choice>
              <mc:Fallback>
                <p:oleObj name="Equation" r:id="rId9" imgW="1117440" imgH="4824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4450" y="4572000"/>
                        <a:ext cx="213995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Placeholder 10"/>
          <p:cNvSpPr txBox="1">
            <a:spLocks/>
          </p:cNvSpPr>
          <p:nvPr/>
        </p:nvSpPr>
        <p:spPr>
          <a:xfrm rot="19950269">
            <a:off x="5230098" y="4949143"/>
            <a:ext cx="1066801" cy="381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endParaRPr kumimoji="0" lang="id-ID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  <p:bldP spid="11" grpId="0" build="p"/>
      <p:bldP spid="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048000"/>
            <a:ext cx="7315200" cy="1981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en-US" sz="4400" dirty="0" smtClean="0">
                <a:solidFill>
                  <a:srgbClr val="92D050"/>
                </a:solidFill>
              </a:rPr>
              <a:t/>
            </a:r>
            <a:br>
              <a:rPr lang="en-US" sz="4400" dirty="0" smtClean="0">
                <a:solidFill>
                  <a:srgbClr val="92D050"/>
                </a:solidFill>
              </a:rPr>
            </a:br>
            <a:r>
              <a:rPr lang="en-US" sz="5600" b="1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Kesan</a:t>
            </a:r>
            <a:r>
              <a:rPr lang="en-US" sz="56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en-US" sz="5600" b="1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Pesan</a:t>
            </a:r>
            <a:r>
              <a:rPr lang="en-US" sz="56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id-ID" sz="5600" b="1" dirty="0" smtClean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7000"/>
              </a:lnSpc>
              <a:spcBef>
                <a:spcPct val="0"/>
              </a:spcBef>
              <a:defRPr/>
            </a:pPr>
            <a:r>
              <a:rPr lang="id-ID" sz="56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Ada pertanyaan?</a:t>
            </a:r>
            <a:endParaRPr lang="en-US" sz="5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sp>
        <p:nvSpPr>
          <p:cNvPr id="21" name="Title 3"/>
          <p:cNvSpPr txBox="1">
            <a:spLocks/>
          </p:cNvSpPr>
          <p:nvPr/>
        </p:nvSpPr>
        <p:spPr>
          <a:xfrm>
            <a:off x="228600" y="3627437"/>
            <a:ext cx="7315200" cy="1325563"/>
          </a:xfrm>
          <a:prstGeom prst="rect">
            <a:avLst/>
          </a:prstGeom>
          <a:noFill/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TERIMA KASIH…</a:t>
            </a:r>
            <a:endParaRPr lang="en-US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1524000"/>
            <a:ext cx="4953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/>
              <a:t>Jika pada analisis variansi </a:t>
            </a:r>
            <a:r>
              <a:rPr lang="fi-FI" sz="3200" u="sng" dirty="0" smtClean="0"/>
              <a:t>univariat</a:t>
            </a:r>
            <a:r>
              <a:rPr lang="fi-FI" sz="3200" dirty="0" smtClean="0"/>
              <a:t>, banyaknya variabel terikatnya hanya sebuah, maka pada analisis variansi </a:t>
            </a:r>
            <a:r>
              <a:rPr lang="fi-FI" sz="3200" u="sng" dirty="0" smtClean="0"/>
              <a:t>multivariat</a:t>
            </a:r>
            <a:r>
              <a:rPr lang="fi-FI" sz="3200" dirty="0" smtClean="0"/>
              <a:t> banyaknya variabel terikat lebih dari sebuah. </a:t>
            </a:r>
            <a:endParaRPr lang="id-ID" sz="3200" dirty="0" smtClean="0"/>
          </a:p>
        </p:txBody>
      </p:sp>
      <p:sp>
        <p:nvSpPr>
          <p:cNvPr id="3" name="Oval 2"/>
          <p:cNvSpPr/>
          <p:nvPr/>
        </p:nvSpPr>
        <p:spPr>
          <a:xfrm>
            <a:off x="762000" y="1981200"/>
            <a:ext cx="2057400" cy="2057400"/>
          </a:xfrm>
          <a:prstGeom prst="ellipse">
            <a:avLst/>
          </a:prstGeom>
          <a:solidFill>
            <a:srgbClr val="FF0000"/>
          </a:solidFill>
          <a:ln w="5080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6" name="Oval 5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</a:t>
            </a:r>
            <a:endParaRPr 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914400"/>
            <a:ext cx="7391401" cy="685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i-FI" sz="2800" dirty="0" smtClean="0"/>
              <a:t>Misalnya terdapat k kelompok</a:t>
            </a:r>
            <a:endParaRPr lang="id-ID" sz="2800" dirty="0" smtClean="0"/>
          </a:p>
          <a:p>
            <a:r>
              <a:rPr lang="fi-FI" sz="2800" dirty="0" smtClean="0"/>
              <a:t>sebagai berikut.</a:t>
            </a:r>
            <a:endParaRPr lang="en-US" sz="2800" b="1" dirty="0" smtClean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>
              <a:lnSpc>
                <a:spcPct val="30000"/>
              </a:lnSpc>
            </a:pPr>
            <a:endParaRPr lang="en-US" dirty="0">
              <a:solidFill>
                <a:prstClr val="black"/>
              </a:solidFill>
            </a:endParaRPr>
          </a:p>
          <a:p>
            <a:endParaRPr lang="en-US" sz="2000" dirty="0" smtClean="0">
              <a:solidFill>
                <a:srgbClr val="2C99FC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76200"/>
            <a:ext cx="1876425" cy="1935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7945" name="Object 57"/>
          <p:cNvGraphicFramePr>
            <a:graphicFrameLocks noChangeAspect="1"/>
          </p:cNvGraphicFramePr>
          <p:nvPr/>
        </p:nvGraphicFramePr>
        <p:xfrm>
          <a:off x="0" y="0"/>
          <a:ext cx="20002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6" name="Equation" r:id="rId6" imgW="203024" imgH="215713" progId="Equation.3">
                  <p:embed/>
                </p:oleObj>
              </mc:Choice>
              <mc:Fallback>
                <p:oleObj name="Equation" r:id="rId6" imgW="203024" imgH="215713" progId="Equation.3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44" name="Object 56"/>
          <p:cNvGraphicFramePr>
            <a:graphicFrameLocks noChangeAspect="1"/>
          </p:cNvGraphicFramePr>
          <p:nvPr/>
        </p:nvGraphicFramePr>
        <p:xfrm>
          <a:off x="0" y="0"/>
          <a:ext cx="2286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7" name="Equation" r:id="rId8" imgW="228501" imgH="215806" progId="Equation.3">
                  <p:embed/>
                </p:oleObj>
              </mc:Choice>
              <mc:Fallback>
                <p:oleObj name="Equation" r:id="rId8" imgW="228501" imgH="215806" progId="Equation.3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43" name="Object 55"/>
          <p:cNvGraphicFramePr>
            <a:graphicFrameLocks noChangeAspect="1"/>
          </p:cNvGraphicFramePr>
          <p:nvPr/>
        </p:nvGraphicFramePr>
        <p:xfrm>
          <a:off x="0" y="0"/>
          <a:ext cx="2286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8" name="Equation" r:id="rId10" imgW="228501" imgH="253890" progId="Equation.3">
                  <p:embed/>
                </p:oleObj>
              </mc:Choice>
              <mc:Fallback>
                <p:oleObj name="Equation" r:id="rId10" imgW="228501" imgH="253890" progId="Equation.3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42" name="Object 54"/>
          <p:cNvGraphicFramePr>
            <a:graphicFrameLocks noChangeAspect="1"/>
          </p:cNvGraphicFramePr>
          <p:nvPr/>
        </p:nvGraphicFramePr>
        <p:xfrm>
          <a:off x="0" y="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9" name="Equation" r:id="rId12" imgW="203024" imgH="215713" progId="Equation.3">
                  <p:embed/>
                </p:oleObj>
              </mc:Choice>
              <mc:Fallback>
                <p:oleObj name="Equation" r:id="rId12" imgW="203024" imgH="215713" progId="Equation.3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41" name="Object 53"/>
          <p:cNvGraphicFramePr>
            <a:graphicFrameLocks noChangeAspect="1"/>
          </p:cNvGraphicFramePr>
          <p:nvPr/>
        </p:nvGraphicFramePr>
        <p:xfrm>
          <a:off x="0" y="0"/>
          <a:ext cx="2286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0" name="Equation" r:id="rId13" imgW="228501" imgH="215806" progId="Equation.3">
                  <p:embed/>
                </p:oleObj>
              </mc:Choice>
              <mc:Fallback>
                <p:oleObj name="Equation" r:id="rId13" imgW="228501" imgH="215806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40" name="Object 52"/>
          <p:cNvGraphicFramePr>
            <a:graphicFrameLocks noChangeAspect="1"/>
          </p:cNvGraphicFramePr>
          <p:nvPr/>
        </p:nvGraphicFramePr>
        <p:xfrm>
          <a:off x="0" y="0"/>
          <a:ext cx="2286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1" name="Equation" r:id="rId14" imgW="228501" imgH="253890" progId="Equation.3">
                  <p:embed/>
                </p:oleObj>
              </mc:Choice>
              <mc:Fallback>
                <p:oleObj name="Equation" r:id="rId14" imgW="228501" imgH="25389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39" name="Object 51"/>
          <p:cNvGraphicFramePr>
            <a:graphicFrameLocks noChangeAspect="1"/>
          </p:cNvGraphicFramePr>
          <p:nvPr/>
        </p:nvGraphicFramePr>
        <p:xfrm>
          <a:off x="0" y="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2" name="Equation" r:id="rId15" imgW="203024" imgH="215713" progId="Equation.3">
                  <p:embed/>
                </p:oleObj>
              </mc:Choice>
              <mc:Fallback>
                <p:oleObj name="Equation" r:id="rId15" imgW="203024" imgH="215713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38" name="Object 50"/>
          <p:cNvGraphicFramePr>
            <a:graphicFrameLocks noChangeAspect="1"/>
          </p:cNvGraphicFramePr>
          <p:nvPr/>
        </p:nvGraphicFramePr>
        <p:xfrm>
          <a:off x="0" y="0"/>
          <a:ext cx="2286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3" name="Equation" r:id="rId16" imgW="228501" imgH="215806" progId="Equation.3">
                  <p:embed/>
                </p:oleObj>
              </mc:Choice>
              <mc:Fallback>
                <p:oleObj name="Equation" r:id="rId16" imgW="228501" imgH="215806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37" name="Object 49"/>
          <p:cNvGraphicFramePr>
            <a:graphicFrameLocks noChangeAspect="1"/>
          </p:cNvGraphicFramePr>
          <p:nvPr/>
        </p:nvGraphicFramePr>
        <p:xfrm>
          <a:off x="0" y="0"/>
          <a:ext cx="2286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4" name="Equation" r:id="rId17" imgW="228501" imgH="253890" progId="Equation.3">
                  <p:embed/>
                </p:oleObj>
              </mc:Choice>
              <mc:Fallback>
                <p:oleObj name="Equation" r:id="rId17" imgW="228501" imgH="253890" progId="Equation.3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36" name="Object 48"/>
          <p:cNvGraphicFramePr>
            <a:graphicFrameLocks noChangeAspect="1"/>
          </p:cNvGraphicFramePr>
          <p:nvPr/>
        </p:nvGraphicFramePr>
        <p:xfrm>
          <a:off x="0" y="0"/>
          <a:ext cx="3333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5" name="Equation" r:id="rId18" imgW="330057" imgH="215806" progId="Equation.3">
                  <p:embed/>
                </p:oleObj>
              </mc:Choice>
              <mc:Fallback>
                <p:oleObj name="Equation" r:id="rId18" imgW="330057" imgH="215806" progId="Equation.3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333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35" name="Object 47"/>
          <p:cNvGraphicFramePr>
            <a:graphicFrameLocks noChangeAspect="1"/>
          </p:cNvGraphicFramePr>
          <p:nvPr/>
        </p:nvGraphicFramePr>
        <p:xfrm>
          <a:off x="0" y="0"/>
          <a:ext cx="3429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6" name="Equation" r:id="rId20" imgW="342603" imgH="215713" progId="Equation.3">
                  <p:embed/>
                </p:oleObj>
              </mc:Choice>
              <mc:Fallback>
                <p:oleObj name="Equation" r:id="rId20" imgW="342603" imgH="215713" progId="Equation.3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429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34" name="Object 46"/>
          <p:cNvGraphicFramePr>
            <a:graphicFrameLocks noChangeAspect="1"/>
          </p:cNvGraphicFramePr>
          <p:nvPr/>
        </p:nvGraphicFramePr>
        <p:xfrm>
          <a:off x="0" y="0"/>
          <a:ext cx="3429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7" name="Equation" r:id="rId22" imgW="342751" imgH="228501" progId="Equation.3">
                  <p:embed/>
                </p:oleObj>
              </mc:Choice>
              <mc:Fallback>
                <p:oleObj name="Equation" r:id="rId22" imgW="342751" imgH="228501" progId="Equation.3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429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33" name="Object 45"/>
          <p:cNvGraphicFramePr>
            <a:graphicFrameLocks noChangeAspect="1"/>
          </p:cNvGraphicFramePr>
          <p:nvPr/>
        </p:nvGraphicFramePr>
        <p:xfrm>
          <a:off x="0" y="0"/>
          <a:ext cx="40957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8" name="Equation" r:id="rId24" imgW="406048" imgH="253780" progId="Equation.3">
                  <p:embed/>
                </p:oleObj>
              </mc:Choice>
              <mc:Fallback>
                <p:oleObj name="Equation" r:id="rId24" imgW="406048" imgH="253780" progId="Equation.3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09575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32" name="Object 44"/>
          <p:cNvGraphicFramePr>
            <a:graphicFrameLocks noChangeAspect="1"/>
          </p:cNvGraphicFramePr>
          <p:nvPr/>
        </p:nvGraphicFramePr>
        <p:xfrm>
          <a:off x="0" y="0"/>
          <a:ext cx="3429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9" name="Equation" r:id="rId26" imgW="342603" imgH="215713" progId="Equation.3">
                  <p:embed/>
                </p:oleObj>
              </mc:Choice>
              <mc:Fallback>
                <p:oleObj name="Equation" r:id="rId26" imgW="342603" imgH="215713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429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31" name="Object 43"/>
          <p:cNvGraphicFramePr>
            <a:graphicFrameLocks noChangeAspect="1"/>
          </p:cNvGraphicFramePr>
          <p:nvPr/>
        </p:nvGraphicFramePr>
        <p:xfrm>
          <a:off x="0" y="0"/>
          <a:ext cx="3524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0" name="Equation" r:id="rId28" imgW="355292" imgH="215713" progId="Equation.3">
                  <p:embed/>
                </p:oleObj>
              </mc:Choice>
              <mc:Fallback>
                <p:oleObj name="Equation" r:id="rId28" imgW="355292" imgH="215713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5242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30" name="Object 42"/>
          <p:cNvGraphicFramePr>
            <a:graphicFrameLocks noChangeAspect="1"/>
          </p:cNvGraphicFramePr>
          <p:nvPr/>
        </p:nvGraphicFramePr>
        <p:xfrm>
          <a:off x="0" y="0"/>
          <a:ext cx="3524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1" name="Equation" r:id="rId30" imgW="355446" imgH="228501" progId="Equation.3">
                  <p:embed/>
                </p:oleObj>
              </mc:Choice>
              <mc:Fallback>
                <p:oleObj name="Equation" r:id="rId30" imgW="355446" imgH="228501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524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29" name="Object 41"/>
          <p:cNvGraphicFramePr>
            <a:graphicFrameLocks noChangeAspect="1"/>
          </p:cNvGraphicFramePr>
          <p:nvPr/>
        </p:nvGraphicFramePr>
        <p:xfrm>
          <a:off x="0" y="0"/>
          <a:ext cx="4095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2" name="Equation" r:id="rId32" imgW="406048" imgH="215713" progId="Equation.3">
                  <p:embed/>
                </p:oleObj>
              </mc:Choice>
              <mc:Fallback>
                <p:oleObj name="Equation" r:id="rId32" imgW="406048" imgH="215713" progId="Equation.3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095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28" name="Object 40"/>
          <p:cNvGraphicFramePr>
            <a:graphicFrameLocks noChangeAspect="1"/>
          </p:cNvGraphicFramePr>
          <p:nvPr/>
        </p:nvGraphicFramePr>
        <p:xfrm>
          <a:off x="0" y="0"/>
          <a:ext cx="3429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3" name="Equation" r:id="rId34" imgW="342751" imgH="253890" progId="Equation.3">
                  <p:embed/>
                </p:oleObj>
              </mc:Choice>
              <mc:Fallback>
                <p:oleObj name="Equation" r:id="rId34" imgW="342751" imgH="253890" progId="Equation.3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42900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27" name="Object 39"/>
          <p:cNvGraphicFramePr>
            <a:graphicFrameLocks noChangeAspect="1"/>
          </p:cNvGraphicFramePr>
          <p:nvPr/>
        </p:nvGraphicFramePr>
        <p:xfrm>
          <a:off x="0" y="0"/>
          <a:ext cx="3429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4" name="Equation" r:id="rId36" imgW="342751" imgH="253890" progId="Equation.3">
                  <p:embed/>
                </p:oleObj>
              </mc:Choice>
              <mc:Fallback>
                <p:oleObj name="Equation" r:id="rId36" imgW="342751" imgH="253890" progId="Equation.3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42900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26" name="Object 38"/>
          <p:cNvGraphicFramePr>
            <a:graphicFrameLocks noChangeAspect="1"/>
          </p:cNvGraphicFramePr>
          <p:nvPr/>
        </p:nvGraphicFramePr>
        <p:xfrm>
          <a:off x="0" y="0"/>
          <a:ext cx="3429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5" name="Equation" r:id="rId38" imgW="342751" imgH="253890" progId="Equation.3">
                  <p:embed/>
                </p:oleObj>
              </mc:Choice>
              <mc:Fallback>
                <p:oleObj name="Equation" r:id="rId38" imgW="342751" imgH="25389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42900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25" name="Object 37"/>
          <p:cNvGraphicFramePr>
            <a:graphicFrameLocks noChangeAspect="1"/>
          </p:cNvGraphicFramePr>
          <p:nvPr/>
        </p:nvGraphicFramePr>
        <p:xfrm>
          <a:off x="0" y="0"/>
          <a:ext cx="40957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6" name="Equation" r:id="rId40" imgW="406048" imgH="253780" progId="Equation.3">
                  <p:embed/>
                </p:oleObj>
              </mc:Choice>
              <mc:Fallback>
                <p:oleObj name="Equation" r:id="rId40" imgW="406048" imgH="253780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09575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24" name="Object 36"/>
          <p:cNvGraphicFramePr>
            <a:graphicFrameLocks noChangeAspect="1"/>
          </p:cNvGraphicFramePr>
          <p:nvPr/>
        </p:nvGraphicFramePr>
        <p:xfrm>
          <a:off x="0" y="0"/>
          <a:ext cx="3333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7" name="Equation" r:id="rId42" imgW="330057" imgH="215806" progId="Equation.3">
                  <p:embed/>
                </p:oleObj>
              </mc:Choice>
              <mc:Fallback>
                <p:oleObj name="Equation" r:id="rId42" imgW="330057" imgH="215806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333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23" name="Object 35"/>
          <p:cNvGraphicFramePr>
            <a:graphicFrameLocks noChangeAspect="1"/>
          </p:cNvGraphicFramePr>
          <p:nvPr/>
        </p:nvGraphicFramePr>
        <p:xfrm>
          <a:off x="0" y="0"/>
          <a:ext cx="3429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8" name="Equation" r:id="rId44" imgW="342603" imgH="215713" progId="Equation.3">
                  <p:embed/>
                </p:oleObj>
              </mc:Choice>
              <mc:Fallback>
                <p:oleObj name="Equation" r:id="rId44" imgW="342603" imgH="215713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429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22" name="Object 34"/>
          <p:cNvGraphicFramePr>
            <a:graphicFrameLocks noChangeAspect="1"/>
          </p:cNvGraphicFramePr>
          <p:nvPr/>
        </p:nvGraphicFramePr>
        <p:xfrm>
          <a:off x="0" y="0"/>
          <a:ext cx="3429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9" name="Equation" r:id="rId46" imgW="342751" imgH="228501" progId="Equation.3">
                  <p:embed/>
                </p:oleObj>
              </mc:Choice>
              <mc:Fallback>
                <p:oleObj name="Equation" r:id="rId46" imgW="342751" imgH="228501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429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21" name="Object 33"/>
          <p:cNvGraphicFramePr>
            <a:graphicFrameLocks noChangeAspect="1"/>
          </p:cNvGraphicFramePr>
          <p:nvPr/>
        </p:nvGraphicFramePr>
        <p:xfrm>
          <a:off x="0" y="0"/>
          <a:ext cx="42862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0" name="Equation" r:id="rId48" imgW="431613" imgH="253890" progId="Equation.3">
                  <p:embed/>
                </p:oleObj>
              </mc:Choice>
              <mc:Fallback>
                <p:oleObj name="Equation" r:id="rId48" imgW="431613" imgH="25389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28625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20" name="Object 32"/>
          <p:cNvGraphicFramePr>
            <a:graphicFrameLocks noChangeAspect="1"/>
          </p:cNvGraphicFramePr>
          <p:nvPr/>
        </p:nvGraphicFramePr>
        <p:xfrm>
          <a:off x="0" y="0"/>
          <a:ext cx="3429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1" name="Equation" r:id="rId50" imgW="342603" imgH="215713" progId="Equation.3">
                  <p:embed/>
                </p:oleObj>
              </mc:Choice>
              <mc:Fallback>
                <p:oleObj name="Equation" r:id="rId50" imgW="342603" imgH="215713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429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9" name="Object 31"/>
          <p:cNvGraphicFramePr>
            <a:graphicFrameLocks noChangeAspect="1"/>
          </p:cNvGraphicFramePr>
          <p:nvPr/>
        </p:nvGraphicFramePr>
        <p:xfrm>
          <a:off x="0" y="0"/>
          <a:ext cx="3524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2" name="Equation" r:id="rId52" imgW="355292" imgH="215713" progId="Equation.3">
                  <p:embed/>
                </p:oleObj>
              </mc:Choice>
              <mc:Fallback>
                <p:oleObj name="Equation" r:id="rId52" imgW="355292" imgH="215713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5242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8" name="Object 30"/>
          <p:cNvGraphicFramePr>
            <a:graphicFrameLocks noChangeAspect="1"/>
          </p:cNvGraphicFramePr>
          <p:nvPr/>
        </p:nvGraphicFramePr>
        <p:xfrm>
          <a:off x="0" y="0"/>
          <a:ext cx="3524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3" name="Equation" r:id="rId54" imgW="355446" imgH="228501" progId="Equation.3">
                  <p:embed/>
                </p:oleObj>
              </mc:Choice>
              <mc:Fallback>
                <p:oleObj name="Equation" r:id="rId54" imgW="355446" imgH="228501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524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7" name="Object 29"/>
          <p:cNvGraphicFramePr>
            <a:graphicFrameLocks noChangeAspect="1"/>
          </p:cNvGraphicFramePr>
          <p:nvPr/>
        </p:nvGraphicFramePr>
        <p:xfrm>
          <a:off x="0" y="0"/>
          <a:ext cx="44767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4" name="Equation" r:id="rId56" imgW="444114" imgH="253780" progId="Equation.3">
                  <p:embed/>
                </p:oleObj>
              </mc:Choice>
              <mc:Fallback>
                <p:oleObj name="Equation" r:id="rId56" imgW="444114" imgH="25378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47675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6" name="Object 28"/>
          <p:cNvGraphicFramePr>
            <a:graphicFrameLocks noChangeAspect="1"/>
          </p:cNvGraphicFramePr>
          <p:nvPr/>
        </p:nvGraphicFramePr>
        <p:xfrm>
          <a:off x="0" y="0"/>
          <a:ext cx="35242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5" name="Equation" r:id="rId58" imgW="355292" imgH="253780" progId="Equation.3">
                  <p:embed/>
                </p:oleObj>
              </mc:Choice>
              <mc:Fallback>
                <p:oleObj name="Equation" r:id="rId58" imgW="355292" imgH="25378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52425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5" name="Object 27"/>
          <p:cNvGraphicFramePr>
            <a:graphicFrameLocks noChangeAspect="1"/>
          </p:cNvGraphicFramePr>
          <p:nvPr/>
        </p:nvGraphicFramePr>
        <p:xfrm>
          <a:off x="0" y="0"/>
          <a:ext cx="37147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6" name="Equation" r:id="rId60" imgW="368140" imgH="253890" progId="Equation.3">
                  <p:embed/>
                </p:oleObj>
              </mc:Choice>
              <mc:Fallback>
                <p:oleObj name="Equation" r:id="rId60" imgW="368140" imgH="25389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71475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4" name="Object 26"/>
          <p:cNvGraphicFramePr>
            <a:graphicFrameLocks noChangeAspect="1"/>
          </p:cNvGraphicFramePr>
          <p:nvPr/>
        </p:nvGraphicFramePr>
        <p:xfrm>
          <a:off x="0" y="0"/>
          <a:ext cx="35242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7" name="Equation" r:id="rId62" imgW="355292" imgH="253780" progId="Equation.3">
                  <p:embed/>
                </p:oleObj>
              </mc:Choice>
              <mc:Fallback>
                <p:oleObj name="Equation" r:id="rId62" imgW="355292" imgH="25378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52425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3" name="Object 25"/>
          <p:cNvGraphicFramePr>
            <a:graphicFrameLocks noChangeAspect="1"/>
          </p:cNvGraphicFramePr>
          <p:nvPr/>
        </p:nvGraphicFramePr>
        <p:xfrm>
          <a:off x="0" y="0"/>
          <a:ext cx="4572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8" name="Equation" r:id="rId64" imgW="457002" imgH="253890" progId="Equation.3">
                  <p:embed/>
                </p:oleObj>
              </mc:Choice>
              <mc:Fallback>
                <p:oleObj name="Equation" r:id="rId64" imgW="457002" imgH="25389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57200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2" name="Object 24"/>
          <p:cNvGraphicFramePr>
            <a:graphicFrameLocks noChangeAspect="1"/>
          </p:cNvGraphicFramePr>
          <p:nvPr/>
        </p:nvGraphicFramePr>
        <p:xfrm>
          <a:off x="0" y="0"/>
          <a:ext cx="3333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9" name="Equation" r:id="rId66" imgW="330057" imgH="215806" progId="Equation.3">
                  <p:embed/>
                </p:oleObj>
              </mc:Choice>
              <mc:Fallback>
                <p:oleObj name="Equation" r:id="rId66" imgW="330057" imgH="215806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333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1" name="Object 23"/>
          <p:cNvGraphicFramePr>
            <a:graphicFrameLocks noChangeAspect="1"/>
          </p:cNvGraphicFramePr>
          <p:nvPr/>
        </p:nvGraphicFramePr>
        <p:xfrm>
          <a:off x="0" y="0"/>
          <a:ext cx="3524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0" name="Equation" r:id="rId68" imgW="355292" imgH="215713" progId="Equation.3">
                  <p:embed/>
                </p:oleObj>
              </mc:Choice>
              <mc:Fallback>
                <p:oleObj name="Equation" r:id="rId68" imgW="355292" imgH="215713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5242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0" name="Object 22"/>
          <p:cNvGraphicFramePr>
            <a:graphicFrameLocks noChangeAspect="1"/>
          </p:cNvGraphicFramePr>
          <p:nvPr/>
        </p:nvGraphicFramePr>
        <p:xfrm>
          <a:off x="0" y="0"/>
          <a:ext cx="3429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1" name="Equation" r:id="rId70" imgW="342751" imgH="228501" progId="Equation.3">
                  <p:embed/>
                </p:oleObj>
              </mc:Choice>
              <mc:Fallback>
                <p:oleObj name="Equation" r:id="rId70" imgW="342751" imgH="228501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429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9" name="Object 21"/>
          <p:cNvGraphicFramePr>
            <a:graphicFrameLocks noChangeAspect="1"/>
          </p:cNvGraphicFramePr>
          <p:nvPr/>
        </p:nvGraphicFramePr>
        <p:xfrm>
          <a:off x="0" y="0"/>
          <a:ext cx="44767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2" name="Equation" r:id="rId72" imgW="444114" imgH="253780" progId="Equation.3">
                  <p:embed/>
                </p:oleObj>
              </mc:Choice>
              <mc:Fallback>
                <p:oleObj name="Equation" r:id="rId72" imgW="444114" imgH="25378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47675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8" name="Object 20"/>
          <p:cNvGraphicFramePr>
            <a:graphicFrameLocks noChangeAspect="1"/>
          </p:cNvGraphicFramePr>
          <p:nvPr/>
        </p:nvGraphicFramePr>
        <p:xfrm>
          <a:off x="0" y="0"/>
          <a:ext cx="3524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3" name="Equation" r:id="rId74" imgW="355292" imgH="215713" progId="Equation.3">
                  <p:embed/>
                </p:oleObj>
              </mc:Choice>
              <mc:Fallback>
                <p:oleObj name="Equation" r:id="rId74" imgW="355292" imgH="215713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5242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7" name="Object 19"/>
          <p:cNvGraphicFramePr>
            <a:graphicFrameLocks noChangeAspect="1"/>
          </p:cNvGraphicFramePr>
          <p:nvPr/>
        </p:nvGraphicFramePr>
        <p:xfrm>
          <a:off x="0" y="0"/>
          <a:ext cx="3714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4" name="Equation" r:id="rId76" imgW="368140" imgH="215806" progId="Equation.3">
                  <p:embed/>
                </p:oleObj>
              </mc:Choice>
              <mc:Fallback>
                <p:oleObj name="Equation" r:id="rId76" imgW="368140" imgH="215806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714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6" name="Object 18"/>
          <p:cNvGraphicFramePr>
            <a:graphicFrameLocks noChangeAspect="1"/>
          </p:cNvGraphicFramePr>
          <p:nvPr/>
        </p:nvGraphicFramePr>
        <p:xfrm>
          <a:off x="0" y="0"/>
          <a:ext cx="37147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5" name="Equation" r:id="rId78" imgW="368300" imgH="228600" progId="Equation.3">
                  <p:embed/>
                </p:oleObj>
              </mc:Choice>
              <mc:Fallback>
                <p:oleObj name="Equation" r:id="rId78" imgW="368300" imgH="2286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7147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5" name="Object 17"/>
          <p:cNvGraphicFramePr>
            <a:graphicFrameLocks noChangeAspect="1"/>
          </p:cNvGraphicFramePr>
          <p:nvPr/>
        </p:nvGraphicFramePr>
        <p:xfrm>
          <a:off x="0" y="0"/>
          <a:ext cx="46672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6" name="Equation" r:id="rId80" imgW="469696" imgH="253890" progId="Equation.3">
                  <p:embed/>
                </p:oleObj>
              </mc:Choice>
              <mc:Fallback>
                <p:oleObj name="Equation" r:id="rId80" imgW="469696" imgH="25389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66725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4" name="Object 16"/>
          <p:cNvGraphicFramePr>
            <a:graphicFrameLocks noChangeAspect="1"/>
          </p:cNvGraphicFramePr>
          <p:nvPr/>
        </p:nvGraphicFramePr>
        <p:xfrm>
          <a:off x="0" y="0"/>
          <a:ext cx="3429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7" name="Equation" r:id="rId82" imgW="342751" imgH="253890" progId="Equation.3">
                  <p:embed/>
                </p:oleObj>
              </mc:Choice>
              <mc:Fallback>
                <p:oleObj name="Equation" r:id="rId82" imgW="342751" imgH="25389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42900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3" name="Object 15"/>
          <p:cNvGraphicFramePr>
            <a:graphicFrameLocks noChangeAspect="1"/>
          </p:cNvGraphicFramePr>
          <p:nvPr/>
        </p:nvGraphicFramePr>
        <p:xfrm>
          <a:off x="0" y="0"/>
          <a:ext cx="37147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8" name="Equation" r:id="rId84" imgW="368140" imgH="253890" progId="Equation.3">
                  <p:embed/>
                </p:oleObj>
              </mc:Choice>
              <mc:Fallback>
                <p:oleObj name="Equation" r:id="rId84" imgW="368140" imgH="25389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71475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2" name="Object 14"/>
          <p:cNvGraphicFramePr>
            <a:graphicFrameLocks noChangeAspect="1"/>
          </p:cNvGraphicFramePr>
          <p:nvPr/>
        </p:nvGraphicFramePr>
        <p:xfrm>
          <a:off x="0" y="0"/>
          <a:ext cx="37147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9" name="Equation" r:id="rId86" imgW="368140" imgH="253890" progId="Equation.3">
                  <p:embed/>
                </p:oleObj>
              </mc:Choice>
              <mc:Fallback>
                <p:oleObj name="Equation" r:id="rId86" imgW="368140" imgH="25389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71475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1" name="Object 13"/>
          <p:cNvGraphicFramePr>
            <a:graphicFrameLocks noChangeAspect="1"/>
          </p:cNvGraphicFramePr>
          <p:nvPr/>
        </p:nvGraphicFramePr>
        <p:xfrm>
          <a:off x="0" y="0"/>
          <a:ext cx="46672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0" name="Equation" r:id="rId88" imgW="469696" imgH="253890" progId="Equation.3">
                  <p:embed/>
                </p:oleObj>
              </mc:Choice>
              <mc:Fallback>
                <p:oleObj name="Equation" r:id="rId88" imgW="469696" imgH="25389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66725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0" name="Object 12"/>
          <p:cNvGraphicFramePr>
            <a:graphicFrameLocks noChangeAspect="1"/>
          </p:cNvGraphicFramePr>
          <p:nvPr/>
        </p:nvGraphicFramePr>
        <p:xfrm>
          <a:off x="0" y="0"/>
          <a:ext cx="1809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1" name="Equation" r:id="rId90" imgW="177569" imgH="215619" progId="Equation.3">
                  <p:embed/>
                </p:oleObj>
              </mc:Choice>
              <mc:Fallback>
                <p:oleObj name="Equation" r:id="rId90" imgW="177569" imgH="215619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809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0" y="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2" name="Equation" r:id="rId92" imgW="203024" imgH="215713" progId="Equation.3">
                  <p:embed/>
                </p:oleObj>
              </mc:Choice>
              <mc:Fallback>
                <p:oleObj name="Equation" r:id="rId92" imgW="203024" imgH="215713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8" name="Object 10"/>
          <p:cNvGraphicFramePr>
            <a:graphicFrameLocks noChangeAspect="1"/>
          </p:cNvGraphicFramePr>
          <p:nvPr/>
        </p:nvGraphicFramePr>
        <p:xfrm>
          <a:off x="0" y="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3" name="Equation" r:id="rId94" imgW="203024" imgH="215713" progId="Equation.3">
                  <p:embed/>
                </p:oleObj>
              </mc:Choice>
              <mc:Fallback>
                <p:oleObj name="Equation" r:id="rId94" imgW="203024" imgH="215713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7" name="Object 9"/>
          <p:cNvGraphicFramePr>
            <a:graphicFrameLocks noChangeAspect="1"/>
          </p:cNvGraphicFramePr>
          <p:nvPr/>
        </p:nvGraphicFramePr>
        <p:xfrm>
          <a:off x="0" y="0"/>
          <a:ext cx="266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4" name="Equation" r:id="rId96" imgW="266584" imgH="228501" progId="Equation.3">
                  <p:embed/>
                </p:oleObj>
              </mc:Choice>
              <mc:Fallback>
                <p:oleObj name="Equation" r:id="rId96" imgW="266584" imgH="228501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667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6" name="Object 8"/>
          <p:cNvGraphicFramePr>
            <a:graphicFrameLocks noChangeAspect="1"/>
          </p:cNvGraphicFramePr>
          <p:nvPr/>
        </p:nvGraphicFramePr>
        <p:xfrm>
          <a:off x="0" y="0"/>
          <a:ext cx="2762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5" name="Equation" r:id="rId98" imgW="279400" imgH="228600" progId="Equation.3">
                  <p:embed/>
                </p:oleObj>
              </mc:Choice>
              <mc:Fallback>
                <p:oleObj name="Equation" r:id="rId98" imgW="2794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762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0" y="0"/>
          <a:ext cx="27622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6" name="Equation" r:id="rId100" imgW="279279" imgH="266584" progId="Equation.3">
                  <p:embed/>
                </p:oleObj>
              </mc:Choice>
              <mc:Fallback>
                <p:oleObj name="Equation" r:id="rId100" imgW="279279" imgH="266584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76225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0" y="0"/>
          <a:ext cx="2762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7" name="Equation" r:id="rId102" imgW="279400" imgH="228600" progId="Equation.3">
                  <p:embed/>
                </p:oleObj>
              </mc:Choice>
              <mc:Fallback>
                <p:oleObj name="Equation" r:id="rId102" imgW="2794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762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0" y="0"/>
          <a:ext cx="29527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8" name="Equation" r:id="rId104" imgW="291973" imgH="228501" progId="Equation.3">
                  <p:embed/>
                </p:oleObj>
              </mc:Choice>
              <mc:Fallback>
                <p:oleObj name="Equation" r:id="rId104" imgW="291973" imgH="228501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9527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0" y="0"/>
          <a:ext cx="304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9" name="Equation" r:id="rId106" imgW="304536" imgH="266469" progId="Equation.3">
                  <p:embed/>
                </p:oleObj>
              </mc:Choice>
              <mc:Fallback>
                <p:oleObj name="Equation" r:id="rId106" imgW="304536" imgH="26646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048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0" y="0"/>
          <a:ext cx="2762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0" name="Equation" r:id="rId108" imgW="279400" imgH="228600" progId="Equation.3">
                  <p:embed/>
                </p:oleObj>
              </mc:Choice>
              <mc:Fallback>
                <p:oleObj name="Equation" r:id="rId108" imgW="2794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762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0" y="0"/>
          <a:ext cx="3048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1" name="Equation" r:id="rId110" imgW="304668" imgH="228501" progId="Equation.3">
                  <p:embed/>
                </p:oleObj>
              </mc:Choice>
              <mc:Fallback>
                <p:oleObj name="Equation" r:id="rId110" imgW="304668" imgH="228501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048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0" y="0"/>
          <a:ext cx="304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2" name="Equation" r:id="rId112" imgW="304536" imgH="266469" progId="Equation.3">
                  <p:embed/>
                </p:oleObj>
              </mc:Choice>
              <mc:Fallback>
                <p:oleObj name="Equation" r:id="rId112" imgW="304536" imgH="266469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048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946" name="Picture 58"/>
          <p:cNvPicPr>
            <a:picLocks noChangeAspect="1" noChangeArrowheads="1"/>
          </p:cNvPicPr>
          <p:nvPr/>
        </p:nvPicPr>
        <p:blipFill>
          <a:blip r:embed="rId114"/>
          <a:srcRect/>
          <a:stretch>
            <a:fillRect/>
          </a:stretch>
        </p:blipFill>
        <p:spPr bwMode="auto">
          <a:xfrm>
            <a:off x="1295400" y="2057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7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1524000"/>
            <a:ext cx="495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 smtClean="0"/>
              <a:t>Hipotesis nol yang diuji pada analisis variansi multivariat satu jalur ini adalah:</a:t>
            </a:r>
            <a:endParaRPr lang="id-ID" sz="3200" dirty="0"/>
          </a:p>
        </p:txBody>
      </p:sp>
      <p:pic>
        <p:nvPicPr>
          <p:cNvPr id="6349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399" y="3352800"/>
            <a:ext cx="4896853" cy="2297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solidFill>
            <a:srgbClr val="FFFF00"/>
          </a:solidFill>
          <a:ln w="5080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6" name="Oval 5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</a:t>
            </a:r>
            <a:endParaRPr 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10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200" y="815400"/>
            <a:ext cx="5410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 smtClean="0"/>
              <a:t>Didefinisikan besaran, yang disebut </a:t>
            </a:r>
            <a:r>
              <a:rPr lang="id-ID" sz="3200" i="1" dirty="0" smtClean="0"/>
              <a:t>lambda Wilks</a:t>
            </a:r>
            <a:r>
              <a:rPr lang="id-ID" sz="3200" dirty="0" smtClean="0"/>
              <a:t>, sebagai berikut:</a:t>
            </a:r>
          </a:p>
          <a:p>
            <a:r>
              <a:rPr lang="id-ID" sz="3200" dirty="0" smtClean="0"/>
              <a:t>		</a:t>
            </a:r>
            <a:r>
              <a:rPr lang="en-US" sz="3200" dirty="0" smtClean="0"/>
              <a:t> </a:t>
            </a:r>
            <a:endParaRPr lang="id-ID" sz="3200" dirty="0" smtClean="0"/>
          </a:p>
          <a:p>
            <a:endParaRPr lang="id-ID" sz="3200" dirty="0" smtClean="0"/>
          </a:p>
          <a:p>
            <a:r>
              <a:rPr lang="id-ID" sz="3200" dirty="0" smtClean="0"/>
              <a:t>dengan</a:t>
            </a:r>
          </a:p>
          <a:p>
            <a:r>
              <a:rPr lang="id-ID" sz="3200" b="1" dirty="0" smtClean="0"/>
              <a:t>W</a:t>
            </a:r>
            <a:r>
              <a:rPr lang="id-ID" sz="3200" dirty="0" smtClean="0"/>
              <a:t> = jumlah dari seluruh SSCP </a:t>
            </a:r>
          </a:p>
          <a:p>
            <a:r>
              <a:rPr lang="id-ID" sz="3200" dirty="0" smtClean="0"/>
              <a:t>     = </a:t>
            </a:r>
          </a:p>
          <a:p>
            <a:r>
              <a:rPr lang="id-ID" sz="3200" b="1" dirty="0" smtClean="0"/>
              <a:t>T</a:t>
            </a:r>
            <a:r>
              <a:rPr lang="id-ID" sz="3200" dirty="0" smtClean="0"/>
              <a:t>   = SSCP untuk seluruh data (dianggap hanya satu kelompok)</a:t>
            </a:r>
            <a:endParaRPr lang="id-ID" sz="3200" dirty="0"/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61441" name="Object 1"/>
          <p:cNvGraphicFramePr>
            <a:graphicFrameLocks noChangeAspect="1"/>
          </p:cNvGraphicFramePr>
          <p:nvPr/>
        </p:nvGraphicFramePr>
        <p:xfrm>
          <a:off x="3886200" y="2209800"/>
          <a:ext cx="1295400" cy="1026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4" name="Equation" r:id="rId3" imgW="507780" imgH="393529" progId="Equation.3">
                  <p:embed/>
                </p:oleObj>
              </mc:Choice>
              <mc:Fallback>
                <p:oleObj name="Equation" r:id="rId3" imgW="507780" imgH="393529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209800"/>
                        <a:ext cx="1295400" cy="10265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3505200" y="4343400"/>
          <a:ext cx="2385391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5" name="Equation" r:id="rId5" imgW="1218671" imgH="215806" progId="Equation.3">
                  <p:embed/>
                </p:oleObj>
              </mc:Choice>
              <mc:Fallback>
                <p:oleObj name="Equation" r:id="rId5" imgW="1218671" imgH="215806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343400"/>
                        <a:ext cx="2385391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5000">
                <a:srgbClr val="84D830"/>
              </a:gs>
              <a:gs pos="48000">
                <a:srgbClr val="7BCF27"/>
              </a:gs>
              <a:gs pos="100000">
                <a:srgbClr val="56901C"/>
              </a:gs>
            </a:gsLst>
            <a:path path="circle">
              <a:fillToRect l="50000" t="50000" r="50000" b="50000"/>
            </a:path>
            <a:tileRect/>
          </a:gradFill>
          <a:ln w="5080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9" name="Oval 8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</a:t>
            </a:r>
            <a:endParaRPr 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60"/>
                            </p:stCondLst>
                            <p:childTnLst>
                              <p:par>
                                <p:cTn id="3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4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40"/>
                            </p:stCondLst>
                            <p:childTnLst>
                              <p:par>
                                <p:cTn id="4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971800" y="914400"/>
            <a:ext cx="5867400" cy="47244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fi-FI" sz="3200" cap="none" dirty="0" smtClean="0"/>
              <a:t>Pada anava multivariat satu jalur terdapat banyak uji</a:t>
            </a:r>
            <a:r>
              <a:rPr lang="id-ID" sz="3200" cap="none" dirty="0" smtClean="0"/>
              <a:t>, </a:t>
            </a:r>
            <a:r>
              <a:rPr lang="fi-FI" sz="3200" cap="none" dirty="0" smtClean="0"/>
              <a:t>antara lain</a:t>
            </a:r>
            <a:r>
              <a:rPr lang="id-ID" sz="3200" cap="none" dirty="0" smtClean="0"/>
              <a:t>:</a:t>
            </a: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 smtClean="0"/>
              <a:t>1. </a:t>
            </a:r>
            <a:r>
              <a:rPr lang="fi-FI" sz="3200" cap="none" dirty="0" smtClean="0"/>
              <a:t>Uji</a:t>
            </a:r>
            <a:r>
              <a:rPr lang="fi-FI" sz="3200" dirty="0" smtClean="0"/>
              <a:t> khi-kuadrat Barlett</a:t>
            </a: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 smtClean="0"/>
              <a:t>2. </a:t>
            </a:r>
            <a:r>
              <a:rPr lang="fi-FI" sz="3200" cap="none" dirty="0" smtClean="0"/>
              <a:t>Uji</a:t>
            </a:r>
            <a:r>
              <a:rPr lang="fi-FI" sz="3200" dirty="0" smtClean="0"/>
              <a:t> Rao</a:t>
            </a: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 smtClean="0"/>
              <a:t>3. </a:t>
            </a:r>
            <a:r>
              <a:rPr lang="fi-FI" sz="3200" cap="none" dirty="0" smtClean="0"/>
              <a:t>Uji</a:t>
            </a:r>
            <a:r>
              <a:rPr lang="fi-FI" sz="3200" dirty="0" smtClean="0"/>
              <a:t> Wilk</a:t>
            </a:r>
            <a:endParaRPr lang="en-US" sz="3200" b="0" cap="none" dirty="0">
              <a:solidFill>
                <a:prstClr val="black">
                  <a:lumMod val="50000"/>
                  <a:lumOff val="50000"/>
                </a:prstClr>
              </a:solidFill>
              <a:ea typeface="+mn-ea"/>
              <a:cs typeface="+mn-cs"/>
            </a:endParaRPr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0" y="228600"/>
            <a:ext cx="5029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M</a:t>
            </a:r>
            <a:r>
              <a:rPr kumimoji="0" lang="en-US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id-ID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teri</a:t>
            </a:r>
            <a:r>
              <a:rPr kumimoji="0" lang="en-US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d-ID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STATISTIK UJI</a:t>
            </a:r>
            <a:endParaRPr kumimoji="0" lang="en-US" sz="30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762000" y="1905000"/>
            <a:ext cx="2133600" cy="2133600"/>
          </a:xfrm>
          <a:prstGeom prst="ellipse">
            <a:avLst/>
          </a:prstGeom>
          <a:gradFill flip="none" rotWithShape="1">
            <a:gsLst>
              <a:gs pos="5000">
                <a:srgbClr val="84D830"/>
              </a:gs>
              <a:gs pos="48000">
                <a:srgbClr val="7BCF27"/>
              </a:gs>
              <a:gs pos="100000">
                <a:srgbClr val="56901C"/>
              </a:gs>
            </a:gsLst>
            <a:path path="circle">
              <a:fillToRect l="50000" t="50000" r="50000" b="50000"/>
            </a:path>
            <a:tileRect/>
          </a:gradFill>
          <a:ln w="5080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13" name="Oval 12"/>
          <p:cNvSpPr/>
          <p:nvPr/>
        </p:nvSpPr>
        <p:spPr>
          <a:xfrm>
            <a:off x="1007327" y="1979367"/>
            <a:ext cx="1642119" cy="1343378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</a:t>
            </a:r>
            <a:endParaRPr 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>
            <a:gsLst>
              <a:gs pos="0">
                <a:srgbClr val="00B0F0"/>
              </a:gs>
              <a:gs pos="50000">
                <a:srgbClr val="399ECB"/>
              </a:gs>
              <a:gs pos="100000">
                <a:srgbClr val="0077D0"/>
              </a:gs>
            </a:gsLst>
            <a:path path="circle">
              <a:fillToRect l="50000" t="50000" r="50000" b="50000"/>
            </a:path>
          </a:gradFill>
          <a:ln w="82550">
            <a:noFill/>
          </a:ln>
          <a:effectLst>
            <a:outerShdw blurRad="1270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     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59728" y="1531434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7000" b="1" dirty="0" smtClean="0">
                <a:solidFill>
                  <a:srgbClr val="2A7A9E">
                    <a:alpha val="40000"/>
                  </a:srgbClr>
                </a:solidFill>
                <a:cs typeface="Arial" pitchFamily="34" charset="0"/>
              </a:rPr>
              <a:t>1</a:t>
            </a:r>
            <a:endParaRPr lang="en-US" sz="17000" b="1" dirty="0">
              <a:solidFill>
                <a:srgbClr val="2A7A9E">
                  <a:alpha val="40000"/>
                </a:srgbClr>
              </a:solidFill>
              <a:cs typeface="Arial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id-ID" sz="4000" cap="none" dirty="0" smtClean="0"/>
              <a:t>Statistik Uji </a:t>
            </a:r>
            <a:r>
              <a:rPr lang="id-ID" sz="4000" dirty="0" smtClean="0"/>
              <a:t/>
            </a:r>
            <a:br>
              <a:rPr lang="id-ID" sz="4000" dirty="0" smtClean="0"/>
            </a:br>
            <a:r>
              <a:rPr lang="id-ID" sz="4000" dirty="0" smtClean="0"/>
              <a:t>Khi-Kuadrat Barlett</a:t>
            </a:r>
            <a:endParaRPr lang="en-US" sz="4000" b="0" cap="none" dirty="0">
              <a:solidFill>
                <a:prstClr val="black">
                  <a:lumMod val="50000"/>
                  <a:lumOff val="50000"/>
                </a:prstClr>
              </a:solidFill>
              <a:ea typeface="+mn-ea"/>
              <a:cs typeface="+mn-cs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3" name="Title 5"/>
          <p:cNvSpPr txBox="1">
            <a:spLocks/>
          </p:cNvSpPr>
          <p:nvPr/>
        </p:nvSpPr>
        <p:spPr>
          <a:xfrm>
            <a:off x="0" y="228600"/>
            <a:ext cx="5029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M</a:t>
            </a:r>
            <a:r>
              <a:rPr kumimoji="0" lang="en-US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id-ID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teri</a:t>
            </a:r>
            <a:r>
              <a:rPr kumimoji="0" lang="en-US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d-ID" sz="3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STATISTIK UJI</a:t>
            </a:r>
            <a:endParaRPr kumimoji="0" lang="en-US" sz="30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8" presetClass="entr" presetSubtype="0" ac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8" presetClass="entr" presetSubtype="0" ac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8" presetClass="entr" presetSubtype="0" ac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8" grpId="1" animBg="1"/>
      <p:bldP spid="17" grpId="1"/>
      <p:bldP spid="9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38400" y="0"/>
            <a:ext cx="6705600" cy="563880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lang="id-ID" sz="3200" dirty="0" smtClean="0"/>
              <a:t>Uji Khi-Kuadrat Barlett digunakan, terutama, jika ukuran sampelnya besar.</a:t>
            </a:r>
          </a:p>
          <a:p>
            <a:r>
              <a:rPr lang="id-ID" sz="3200" dirty="0" smtClean="0"/>
              <a:t>Statistik uji khi-kuadrat Barlett dirumuskan dengan</a:t>
            </a:r>
          </a:p>
          <a:p>
            <a:r>
              <a:rPr lang="id-ID" sz="3200" dirty="0" smtClean="0"/>
              <a:t> 		</a:t>
            </a:r>
            <a:r>
              <a:rPr lang="en-US" sz="3200" dirty="0" smtClean="0"/>
              <a:t> </a:t>
            </a:r>
            <a:endParaRPr lang="id-ID" sz="3200" dirty="0" smtClean="0"/>
          </a:p>
          <a:p>
            <a:endParaRPr lang="id-ID" sz="3200" dirty="0" smtClean="0"/>
          </a:p>
          <a:p>
            <a:r>
              <a:rPr lang="id-ID" sz="3200" dirty="0" smtClean="0"/>
              <a:t>dengan </a:t>
            </a:r>
          </a:p>
          <a:p>
            <a:r>
              <a:rPr lang="id-ID" sz="3200" dirty="0" smtClean="0"/>
              <a:t>  db = </a:t>
            </a:r>
            <a:r>
              <a:rPr lang="id-ID" sz="3200" i="1" dirty="0" smtClean="0"/>
              <a:t>p(k−1),</a:t>
            </a:r>
            <a:r>
              <a:rPr lang="id-ID" sz="3200" dirty="0" smtClean="0"/>
              <a:t> </a:t>
            </a:r>
          </a:p>
          <a:p>
            <a:r>
              <a:rPr lang="id-ID" sz="3200" dirty="0" smtClean="0"/>
              <a:t>  p = banyaknya variabel terikat, </a:t>
            </a:r>
          </a:p>
          <a:p>
            <a:r>
              <a:rPr lang="id-ID" sz="3200" dirty="0" smtClean="0"/>
              <a:t>  </a:t>
            </a:r>
            <a:r>
              <a:rPr lang="pt-BR" sz="3200" dirty="0" smtClean="0"/>
              <a:t>k = banyaknya kelompok, </a:t>
            </a:r>
            <a:endParaRPr lang="id-ID" sz="3200" dirty="0" smtClean="0"/>
          </a:p>
          <a:p>
            <a:r>
              <a:rPr lang="pt-BR" sz="3200" dirty="0" smtClean="0"/>
              <a:t>  N = n</a:t>
            </a:r>
            <a:r>
              <a:rPr lang="pt-BR" sz="3200" baseline="-25000" dirty="0" smtClean="0"/>
              <a:t>1</a:t>
            </a:r>
            <a:r>
              <a:rPr lang="pt-BR" sz="3200" dirty="0" smtClean="0"/>
              <a:t> + n</a:t>
            </a:r>
            <a:r>
              <a:rPr lang="pt-BR" sz="3200" baseline="-25000" dirty="0" smtClean="0"/>
              <a:t>2</a:t>
            </a:r>
            <a:r>
              <a:rPr lang="pt-BR" sz="3200" dirty="0" smtClean="0"/>
              <a:t> + ... </a:t>
            </a:r>
            <a:r>
              <a:rPr lang="nl-NL" sz="3200" dirty="0" smtClean="0"/>
              <a:t>+ n</a:t>
            </a:r>
            <a:r>
              <a:rPr lang="nl-NL" sz="3200" baseline="-25000" dirty="0" smtClean="0"/>
              <a:t>k</a:t>
            </a:r>
            <a:r>
              <a:rPr lang="nl-NL" sz="3200" dirty="0" smtClean="0"/>
              <a:t>, dan  </a:t>
            </a:r>
            <a:endParaRPr lang="id-ID" sz="32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5810071"/>
            <a:ext cx="9144000" cy="1124129"/>
          </a:xfrm>
        </p:spPr>
        <p:txBody>
          <a:bodyPr wrap="square" tIns="0" bIns="0" anchor="ctr" anchorCtr="0">
            <a:noAutofit/>
          </a:bodyPr>
          <a:lstStyle/>
          <a:p>
            <a:pPr algn="ctr"/>
            <a:r>
              <a:rPr lang="id-ID" sz="3200" b="1" dirty="0" smtClean="0"/>
              <a:t>Statistik Uji </a:t>
            </a:r>
            <a:br>
              <a:rPr lang="id-ID" sz="3200" b="1" dirty="0" smtClean="0"/>
            </a:br>
            <a:r>
              <a:rPr lang="id-ID" sz="3200" b="1" dirty="0" smtClean="0"/>
              <a:t>Khi-Kuadrat Barlett</a:t>
            </a:r>
            <a:endParaRPr lang="en-US" sz="3200" b="1" dirty="0">
              <a:latin typeface="+mn-lt"/>
            </a:endParaRPr>
          </a:p>
        </p:txBody>
      </p:sp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01377" name="Object 1"/>
          <p:cNvGraphicFramePr>
            <a:graphicFrameLocks noChangeAspect="1"/>
          </p:cNvGraphicFramePr>
          <p:nvPr/>
        </p:nvGraphicFramePr>
        <p:xfrm>
          <a:off x="2819400" y="2057400"/>
          <a:ext cx="5569526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0" name="Equation" r:id="rId7" imgW="1904174" imgH="317362" progId="Equation.3">
                  <p:embed/>
                </p:oleObj>
              </mc:Choice>
              <mc:Fallback>
                <p:oleObj name="Equation" r:id="rId7" imgW="1904174" imgH="317362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057400"/>
                        <a:ext cx="5569526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01379" name="Object 3"/>
          <p:cNvGraphicFramePr>
            <a:graphicFrameLocks noChangeAspect="1"/>
          </p:cNvGraphicFramePr>
          <p:nvPr/>
        </p:nvGraphicFramePr>
        <p:xfrm>
          <a:off x="6705600" y="4876800"/>
          <a:ext cx="950912" cy="645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1" name="Equation" r:id="rId9" imgW="457200" imgH="304560" progId="Equation.3">
                  <p:embed/>
                </p:oleObj>
              </mc:Choice>
              <mc:Fallback>
                <p:oleObj name="Equation" r:id="rId9" imgW="457200" imgH="3045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876800"/>
                        <a:ext cx="950912" cy="6459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1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1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500"/>
                            </p:stCondLst>
                            <p:childTnLst>
                              <p:par>
                                <p:cTn id="4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500"/>
                            </p:stCondLst>
                            <p:childTnLst>
                              <p:par>
                                <p:cTn id="5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09QH3iDYSZce3zG7lU8ci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09QH3iDYSZce3zG7lU8ci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09QH3iDYSZce3zG7lU8ci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tb5iYcBF5pNknMcsH5Nw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theme1.xml><?xml version="1.0" encoding="utf-8"?>
<a:theme xmlns:a="http://schemas.openxmlformats.org/drawingml/2006/main" name="TS101674551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8AD14C5-6E05-4732-8930-CBD406590B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TS101674551</Template>
  <TotalTime>0</TotalTime>
  <Words>492</Words>
  <Application>Microsoft Office PowerPoint</Application>
  <PresentationFormat>On-screen Show (4:3)</PresentationFormat>
  <Paragraphs>193</Paragraphs>
  <Slides>29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Georgia</vt:lpstr>
      <vt:lpstr>Symbol</vt:lpstr>
      <vt:lpstr>Wingdings</vt:lpstr>
      <vt:lpstr>TS101674551</vt:lpstr>
      <vt:lpstr>Equation</vt:lpstr>
      <vt:lpstr>Bab III: Analisis Variansi Multivariat  3.1. Analisis Variansi Multivariat Satu Jalur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Pada anava multivariat satu jalur terdapat banyak uji, antara lain:  1. Uji khi-kuadrat Barlett 2. Uji Rao 3. Uji Wilk</vt:lpstr>
      <vt:lpstr>Statistik Uji  Khi-Kuadrat Barlett</vt:lpstr>
      <vt:lpstr>Statistik Uji  Khi-Kuadrat Barlett</vt:lpstr>
      <vt:lpstr>Statistik Uji  Rao</vt:lpstr>
      <vt:lpstr>Statistik Uji  Rao</vt:lpstr>
      <vt:lpstr>Statistik Uji  Wilk</vt:lpstr>
      <vt:lpstr>Statistik Uji  Wilk</vt:lpstr>
      <vt:lpstr>Contoh 1</vt:lpstr>
      <vt:lpstr>a.  Dengan Uji Khi-Kuadrat Barlett</vt:lpstr>
      <vt:lpstr>... Lanjutan Uji Khi-Kuadrat Barlett</vt:lpstr>
      <vt:lpstr>... Lanjutan Komputasi</vt:lpstr>
      <vt:lpstr>... Lanjutan Komputasi</vt:lpstr>
      <vt:lpstr>... Lanjutan Komputasi</vt:lpstr>
      <vt:lpstr>... Lanjutan Komputasi</vt:lpstr>
      <vt:lpstr>... Lanjutan Uji Khi-Kuadrat Barlett</vt:lpstr>
      <vt:lpstr>b. Dengan Statistik Uji Rao</vt:lpstr>
      <vt:lpstr>... Lanjutan Uji Rao</vt:lpstr>
      <vt:lpstr>... Lanjutan Uji Rao</vt:lpstr>
      <vt:lpstr>c. Dengan Statistik Uji Wilk</vt:lpstr>
      <vt:lpstr>... Lanjutan Uji Wilk</vt:lpstr>
      <vt:lpstr>... Lanjutan Uji Wilk</vt:lpstr>
      <vt:lpstr>Persoalan pada contoh 1 ini dapat dilanjutkan, jika peneliti ingin melihat metode manakah yang menghasilkan kemampuan matematika siswa yang berbeda, yaitu dengan menguji hipotesis: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2011-09-20T07:41:46Z</dcterms:created>
  <dcterms:modified xsi:type="dcterms:W3CDTF">2014-10-30T03:27:23Z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TC016745519991</vt:lpwstr>
  </property>
</Properties>
</file>