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7" r:id="rId2"/>
    <p:sldId id="287" r:id="rId3"/>
    <p:sldId id="292" r:id="rId4"/>
    <p:sldId id="294" r:id="rId5"/>
    <p:sldId id="295" r:id="rId6"/>
    <p:sldId id="262" r:id="rId7"/>
    <p:sldId id="288" r:id="rId8"/>
    <p:sldId id="267" r:id="rId9"/>
    <p:sldId id="290" r:id="rId10"/>
    <p:sldId id="296" r:id="rId11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>
        <p:scale>
          <a:sx n="62" d="100"/>
          <a:sy n="62" d="100"/>
        </p:scale>
        <p:origin x="-1524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B210-1E66-4FFC-A579-8D242980371F}" type="datetimeFigureOut">
              <a:rPr lang="id-ID" smtClean="0"/>
              <a:pPr/>
              <a:t>09/11/2014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D359B06-DE36-402F-902A-89EDBB0CEEE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B210-1E66-4FFC-A579-8D242980371F}" type="datetimeFigureOut">
              <a:rPr lang="id-ID" smtClean="0"/>
              <a:pPr/>
              <a:t>09/11/2014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59B06-DE36-402F-902A-89EDBB0CEEE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D359B06-DE36-402F-902A-89EDBB0CEEE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B210-1E66-4FFC-A579-8D242980371F}" type="datetimeFigureOut">
              <a:rPr lang="id-ID" smtClean="0"/>
              <a:pPr/>
              <a:t>09/11/2014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B210-1E66-4FFC-A579-8D242980371F}" type="datetimeFigureOut">
              <a:rPr lang="id-ID" smtClean="0"/>
              <a:pPr/>
              <a:t>09/11/2014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D359B06-DE36-402F-902A-89EDBB0CEEE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B210-1E66-4FFC-A579-8D242980371F}" type="datetimeFigureOut">
              <a:rPr lang="id-ID" smtClean="0"/>
              <a:pPr/>
              <a:t>09/11/2014</a:t>
            </a:fld>
            <a:endParaRPr lang="id-ID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D359B06-DE36-402F-902A-89EDBB0CEEE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36EB210-1E66-4FFC-A579-8D242980371F}" type="datetimeFigureOut">
              <a:rPr lang="id-ID" smtClean="0"/>
              <a:pPr/>
              <a:t>09/11/2014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59B06-DE36-402F-902A-89EDBB0CEEE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B210-1E66-4FFC-A579-8D242980371F}" type="datetimeFigureOut">
              <a:rPr lang="id-ID" smtClean="0"/>
              <a:pPr/>
              <a:t>09/11/2014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id-ID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D359B06-DE36-402F-902A-89EDBB0CEEE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B210-1E66-4FFC-A579-8D242980371F}" type="datetimeFigureOut">
              <a:rPr lang="id-ID" smtClean="0"/>
              <a:pPr/>
              <a:t>09/11/2014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D359B06-DE36-402F-902A-89EDBB0CEEE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B210-1E66-4FFC-A579-8D242980371F}" type="datetimeFigureOut">
              <a:rPr lang="id-ID" smtClean="0"/>
              <a:pPr/>
              <a:t>09/11/2014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D359B06-DE36-402F-902A-89EDBB0CEEE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D359B06-DE36-402F-902A-89EDBB0CEEE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B210-1E66-4FFC-A579-8D242980371F}" type="datetimeFigureOut">
              <a:rPr lang="id-ID" smtClean="0"/>
              <a:pPr/>
              <a:t>09/11/2014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D359B06-DE36-402F-902A-89EDBB0CEEE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36EB210-1E66-4FFC-A579-8D242980371F}" type="datetimeFigureOut">
              <a:rPr lang="id-ID" smtClean="0"/>
              <a:pPr/>
              <a:t>09/11/2014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5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36EB210-1E66-4FFC-A579-8D242980371F}" type="datetimeFigureOut">
              <a:rPr lang="id-ID" smtClean="0"/>
              <a:pPr/>
              <a:t>09/11/2014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id-ID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D359B06-DE36-402F-902A-89EDBB0CEEE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4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571480"/>
            <a:ext cx="810213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4400" b="1" dirty="0" smtClean="0">
                <a:solidFill>
                  <a:schemeClr val="accent3">
                    <a:lumMod val="75000"/>
                  </a:schemeClr>
                </a:solidFill>
                <a:latin typeface="Broadway" pitchFamily="82" charset="0"/>
              </a:rPr>
              <a:t>INTERVAL KONFIDENSI</a:t>
            </a:r>
            <a:endParaRPr lang="id-ID" sz="4400" b="1" dirty="0">
              <a:solidFill>
                <a:schemeClr val="accent3">
                  <a:lumMod val="75000"/>
                </a:schemeClr>
              </a:solidFill>
              <a:latin typeface="Broadway" pitchFamily="8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43240" y="3286124"/>
            <a:ext cx="21611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600" b="1" dirty="0" smtClean="0">
                <a:latin typeface="Gabriola" pitchFamily="82" charset="0"/>
              </a:rPr>
              <a:t>Disusun Oleh:</a:t>
            </a:r>
            <a:endParaRPr lang="id-ID" sz="3600" b="1" dirty="0">
              <a:latin typeface="Gabriola" pitchFamily="8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5786" y="3786191"/>
            <a:ext cx="77768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id-ID" sz="3600" b="1" dirty="0" smtClean="0">
                <a:latin typeface="Gabriola" pitchFamily="82" charset="0"/>
              </a:rPr>
              <a:t>Desi Fatmawati			K1313013</a:t>
            </a:r>
          </a:p>
          <a:p>
            <a:pPr lvl="1"/>
            <a:r>
              <a:rPr lang="id-ID" sz="3600" b="1" dirty="0" smtClean="0">
                <a:latin typeface="Gabriola" pitchFamily="82" charset="0"/>
              </a:rPr>
              <a:t>Fitri Rahmawati			K1313027</a:t>
            </a:r>
            <a:endParaRPr lang="id-ID" sz="3600" b="1" dirty="0">
              <a:latin typeface="Gabriola" pitchFamily="82" charset="0"/>
            </a:endParaRPr>
          </a:p>
          <a:p>
            <a:pPr algn="ctr"/>
            <a:endParaRPr lang="id-ID" sz="3600" b="1" dirty="0" smtClean="0"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300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179512" y="188640"/>
                <a:ext cx="8784976" cy="6192688"/>
              </a:xfrm>
            </p:spPr>
            <p:txBody>
              <a:bodyPr>
                <a:normAutofit fontScale="77500" lnSpcReduction="20000"/>
              </a:bodyPr>
              <a:lstStyle/>
              <a:p>
                <a:pPr marL="0" indent="0">
                  <a:lnSpc>
                    <a:spcPct val="120000"/>
                  </a:lnSpc>
                  <a:buNone/>
                </a:pPr>
                <a:r>
                  <a:rPr lang="en-US" u="sng" dirty="0" smtClean="0"/>
                  <a:t>Jawab</a:t>
                </a:r>
                <a:endParaRPr lang="id-ID" dirty="0"/>
              </a:p>
              <a:p>
                <a:pPr marL="533400" indent="-533400">
                  <a:lnSpc>
                    <a:spcPct val="12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id-ID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id-ID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id-ID" dirty="0" smtClean="0"/>
                  <a:t>: </a:t>
                </a:r>
                <a:r>
                  <a:rPr lang="id-ID" dirty="0"/>
                  <a:t>hasil pengukuran konsentrasi merkuri dengan menggunakan detektor merek A.</a:t>
                </a:r>
              </a:p>
              <a:p>
                <a:pPr marL="533400" indent="-533400">
                  <a:lnSpc>
                    <a:spcPct val="12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id-ID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id-ID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id-ID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id-ID" dirty="0" smtClean="0"/>
                  <a:t>: </a:t>
                </a:r>
                <a:r>
                  <a:rPr lang="id-ID" dirty="0"/>
                  <a:t>hasil pengukuran konsentrasi merkuri dengan menggunakan detektor merek B .</a:t>
                </a:r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en-US" dirty="0" smtClean="0"/>
                  <a:t>Dari </a:t>
                </a:r>
                <a:r>
                  <a:rPr lang="en-US" dirty="0"/>
                  <a:t>data </a:t>
                </a:r>
                <a:r>
                  <a:rPr lang="en-US" dirty="0" err="1"/>
                  <a:t>dapat</a:t>
                </a:r>
                <a:r>
                  <a:rPr lang="en-US" dirty="0"/>
                  <a:t> </a:t>
                </a:r>
                <a:r>
                  <a:rPr lang="en-US" dirty="0" err="1"/>
                  <a:t>dihitung</a:t>
                </a:r>
                <a:r>
                  <a:rPr lang="en-US" dirty="0"/>
                  <a:t> </a:t>
                </a:r>
                <a:r>
                  <a:rPr lang="en-US" dirty="0" smtClean="0"/>
                  <a:t>:</a:t>
                </a:r>
                <a:endParaRPr lang="id-ID" dirty="0"/>
              </a:p>
              <a:p>
                <a:pPr marL="0" indent="0">
                  <a:lnSpc>
                    <a:spcPct val="12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id-ID" b="0" i="1" smtClean="0"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id-ID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id-ID" b="0" i="1" smtClean="0">
                        <a:latin typeface="Cambria Math"/>
                      </a:rPr>
                      <m:t>=0,867</m:t>
                    </m:r>
                  </m:oMath>
                </a14:m>
                <a:r>
                  <a:rPr lang="id-ID" dirty="0" smtClean="0"/>
                  <a:t> </a:t>
                </a:r>
                <a:r>
                  <a:rPr lang="en-US" dirty="0" smtClean="0"/>
                  <a:t>;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id-ID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id-ID" b="0" i="1" smtClean="0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id-ID" b="0" i="1" smtClean="0">
                            <a:latin typeface="Cambria Math"/>
                          </a:rPr>
                          <m:t>2</m:t>
                        </m:r>
                      </m:sup>
                    </m:sSubSup>
                    <m:r>
                      <a:rPr lang="id-ID" b="0" i="1" smtClean="0">
                        <a:latin typeface="Cambria Math"/>
                      </a:rPr>
                      <m:t>=0,01858</m:t>
                    </m:r>
                  </m:oMath>
                </a14:m>
                <a:r>
                  <a:rPr lang="en-US" dirty="0" smtClean="0"/>
                  <a:t>  ;</a:t>
                </a:r>
                <a:r>
                  <a:rPr lang="id-ID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id-ID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id-ID" b="0" i="1" smtClean="0">
                        <a:latin typeface="Cambria Math"/>
                      </a:rPr>
                      <m:t>=7−1=6</m:t>
                    </m:r>
                  </m:oMath>
                </a14:m>
                <a:endParaRPr lang="id-ID" b="0" dirty="0" smtClean="0"/>
              </a:p>
              <a:p>
                <a:pPr marL="0" indent="0">
                  <a:lnSpc>
                    <a:spcPct val="12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id-ID" i="1"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id-ID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id-ID" i="1">
                        <a:latin typeface="Cambria Math"/>
                      </a:rPr>
                      <m:t>=</m:t>
                    </m:r>
                    <m:r>
                      <a:rPr lang="id-ID" b="0" i="1" smtClean="0">
                        <a:latin typeface="Cambria Math"/>
                      </a:rPr>
                      <m:t>0,907</m:t>
                    </m:r>
                  </m:oMath>
                </a14:m>
                <a:r>
                  <a:rPr lang="en-US" dirty="0"/>
                  <a:t>;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/>
                          </a:rPr>
                        </m:ctrlPr>
                      </m:sSubSupPr>
                      <m:e>
                        <m:r>
                          <a:rPr lang="id-ID" i="1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id-ID" i="1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id-ID" i="1">
                            <a:latin typeface="Cambria Math"/>
                          </a:rPr>
                          <m:t>2</m:t>
                        </m:r>
                      </m:sup>
                    </m:sSubSup>
                    <m:r>
                      <a:rPr lang="id-ID" i="1">
                        <a:latin typeface="Cambria Math"/>
                      </a:rPr>
                      <m:t>=0,0</m:t>
                    </m:r>
                    <m:r>
                      <a:rPr lang="id-ID" b="0" i="1" smtClean="0">
                        <a:latin typeface="Cambria Math"/>
                      </a:rPr>
                      <m:t>00345</m:t>
                    </m:r>
                  </m:oMath>
                </a14:m>
                <a:r>
                  <a:rPr lang="en-US" dirty="0"/>
                  <a:t> ;</a:t>
                </a:r>
                <a:r>
                  <a:rPr lang="id-ID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>
                            <a:latin typeface="Cambria Math"/>
                          </a:rPr>
                        </m:ctrlPr>
                      </m:sSubPr>
                      <m:e>
                        <m:r>
                          <a:rPr lang="id-ID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id-ID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id-ID" i="1">
                        <a:latin typeface="Cambria Math"/>
                      </a:rPr>
                      <m:t>=</m:t>
                    </m:r>
                    <m:r>
                      <a:rPr lang="id-ID" b="0" i="1" smtClean="0">
                        <a:latin typeface="Cambria Math"/>
                      </a:rPr>
                      <m:t>6</m:t>
                    </m:r>
                    <m:r>
                      <a:rPr lang="id-ID" i="1">
                        <a:latin typeface="Cambria Math"/>
                      </a:rPr>
                      <m:t>−1=</m:t>
                    </m:r>
                    <m:r>
                      <a:rPr lang="id-ID" b="0" i="1" smtClean="0">
                        <a:latin typeface="Cambria Math"/>
                      </a:rPr>
                      <m:t>5</m:t>
                    </m:r>
                  </m:oMath>
                </a14:m>
                <a:r>
                  <a:rPr lang="en-US" dirty="0" smtClean="0"/>
                  <a:t>  </a:t>
                </a:r>
                <a:endParaRPr lang="id-ID" dirty="0"/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id-ID" dirty="0" smtClean="0"/>
                  <a:t>1-</a:t>
                </a:r>
                <a:r>
                  <a:rPr lang="el-GR" dirty="0" smtClean="0">
                    <a:latin typeface="Times New Roman"/>
                    <a:cs typeface="Times New Roman"/>
                  </a:rPr>
                  <a:t>α</a:t>
                </a:r>
                <a:r>
                  <a:rPr lang="id-ID" dirty="0" smtClean="0">
                    <a:latin typeface="Times New Roman"/>
                    <a:cs typeface="Times New Roman"/>
                  </a:rPr>
                  <a:t>= 0,90 =&gt; </a:t>
                </a:r>
                <a:r>
                  <a:rPr lang="el-GR" dirty="0" smtClean="0">
                    <a:latin typeface="Times New Roman"/>
                    <a:cs typeface="Times New Roman"/>
                  </a:rPr>
                  <a:t>α</a:t>
                </a:r>
                <a:r>
                  <a:rPr lang="id-ID" dirty="0" smtClean="0">
                    <a:latin typeface="Times New Roman"/>
                    <a:cs typeface="Times New Roman"/>
                  </a:rPr>
                  <a:t>= 0,10 </a:t>
                </a:r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en-US" dirty="0" smtClean="0"/>
                  <a:t>Dari </a:t>
                </a:r>
                <a:r>
                  <a:rPr lang="en-US" dirty="0" err="1"/>
                  <a:t>tabel</a:t>
                </a:r>
                <a:r>
                  <a:rPr lang="en-US" dirty="0"/>
                  <a:t> :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id-ID" b="0" i="1" smtClean="0">
                            <a:latin typeface="Cambria Math"/>
                          </a:rPr>
                          <m:t>0,05;6,5</m:t>
                        </m:r>
                      </m:sub>
                    </m:sSub>
                    <m:r>
                      <a:rPr lang="id-ID" b="0" i="1" smtClean="0">
                        <a:latin typeface="Cambria Math"/>
                      </a:rPr>
                      <m:t>=4,95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/>
                  <a:t>dan</a:t>
                </a:r>
                <a:r>
                  <a:rPr lang="id-ID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id-ID" b="0" i="1" smtClean="0">
                            <a:latin typeface="Cambria Math"/>
                          </a:rPr>
                          <m:t>0,05;5,6</m:t>
                        </m:r>
                      </m:sub>
                    </m:sSub>
                    <m:r>
                      <a:rPr lang="id-ID" b="0" i="1" smtClean="0">
                        <a:latin typeface="Cambria Math"/>
                      </a:rPr>
                      <m:t>=4,39</m:t>
                    </m:r>
                  </m:oMath>
                </a14:m>
                <a:r>
                  <a:rPr lang="en-US" dirty="0" smtClean="0"/>
                  <a:t>    </a:t>
                </a:r>
                <a:endParaRPr lang="id-ID" dirty="0"/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en-US" dirty="0" smtClean="0"/>
                  <a:t>Interval </a:t>
                </a:r>
                <a:r>
                  <a:rPr lang="en-US" dirty="0" err="1"/>
                  <a:t>kepercayaan</a:t>
                </a:r>
                <a:r>
                  <a:rPr lang="en-US" dirty="0"/>
                  <a:t> 90% </a:t>
                </a:r>
                <a:r>
                  <a:rPr lang="en-US" dirty="0" err="1"/>
                  <a:t>untuk</a:t>
                </a:r>
                <a:r>
                  <a:rPr lang="en-US" dirty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i="1" smtClean="0">
                                <a:latin typeface="Cambria Math"/>
                                <a:ea typeface="Cambria Math"/>
                              </a:rPr>
                              <m:t>𝜎</m:t>
                            </m:r>
                          </m:e>
                          <m:sub>
                            <m:r>
                              <a:rPr lang="id-ID" b="0" i="1" smtClean="0">
                                <a:latin typeface="Cambria Math"/>
                              </a:rPr>
                              <m:t>1</m:t>
                            </m:r>
                          </m:sub>
                          <m:sup>
                            <m:r>
                              <a:rPr lang="id-ID" b="0" i="1" smtClean="0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sSubSup>
                          <m:sSub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𝜎</m:t>
                            </m:r>
                          </m:e>
                          <m:sub>
                            <m:r>
                              <a:rPr lang="id-ID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  <m:sup>
                            <m:r>
                              <a:rPr lang="id-ID" i="1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</m:den>
                    </m:f>
                  </m:oMath>
                </a14:m>
                <a:r>
                  <a:rPr lang="en-US" dirty="0" smtClean="0"/>
                  <a:t>:</a:t>
                </a:r>
                <a:endParaRPr lang="id-ID" dirty="0" smtClean="0"/>
              </a:p>
              <a:p>
                <a:pPr marL="0" indent="0">
                  <a:lnSpc>
                    <a:spcPct val="120000"/>
                  </a:lnSpc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31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id-ID" sz="3100" b="0" i="1" smtClean="0">
                            <a:latin typeface="Cambria Math"/>
                          </a:rPr>
                          <m:t>0,010858</m:t>
                        </m:r>
                      </m:num>
                      <m:den>
                        <m:r>
                          <a:rPr lang="id-ID" sz="3100" b="0" i="1" smtClean="0">
                            <a:latin typeface="Cambria Math"/>
                          </a:rPr>
                          <m:t>0,000346</m:t>
                        </m:r>
                      </m:den>
                    </m:f>
                    <m:d>
                      <m:dPr>
                        <m:ctrlPr>
                          <a:rPr lang="id-ID" sz="3100" b="0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id-ID" sz="31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id-ID" sz="3100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id-ID" sz="3100" b="0" i="1" smtClean="0">
                                <a:latin typeface="Cambria Math"/>
                              </a:rPr>
                              <m:t>4,95</m:t>
                            </m:r>
                          </m:den>
                        </m:f>
                      </m:e>
                    </m:d>
                    <m:r>
                      <a:rPr lang="id-ID" sz="3100" b="0" i="1" smtClean="0">
                        <a:latin typeface="Cambria Math"/>
                      </a:rPr>
                      <m:t>&lt;</m:t>
                    </m:r>
                    <m:f>
                      <m:fPr>
                        <m:ctrlPr>
                          <a:rPr lang="en-US" sz="3100" i="1">
                            <a:latin typeface="Cambria Math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sz="3100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sz="3100" i="1">
                                <a:latin typeface="Cambria Math"/>
                                <a:ea typeface="Cambria Math"/>
                              </a:rPr>
                              <m:t>𝜎</m:t>
                            </m:r>
                          </m:e>
                          <m:sub>
                            <m:r>
                              <a:rPr lang="id-ID" sz="3100" i="1">
                                <a:latin typeface="Cambria Math"/>
                              </a:rPr>
                              <m:t>1</m:t>
                            </m:r>
                          </m:sub>
                          <m:sup>
                            <m:r>
                              <a:rPr lang="id-ID" sz="3100" i="1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sSubSup>
                          <m:sSubSupPr>
                            <m:ctrlPr>
                              <a:rPr lang="en-US" sz="3100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sz="3100" i="1">
                                <a:latin typeface="Cambria Math"/>
                                <a:ea typeface="Cambria Math"/>
                              </a:rPr>
                              <m:t>𝜎</m:t>
                            </m:r>
                          </m:e>
                          <m:sub>
                            <m:r>
                              <a:rPr lang="id-ID" sz="3100" i="1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  <m:sup>
                            <m:r>
                              <a:rPr lang="id-ID" sz="3100" i="1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</m:den>
                    </m:f>
                  </m:oMath>
                </a14:m>
                <a:r>
                  <a:rPr lang="id-ID" sz="3100" dirty="0" smtClean="0"/>
                  <a:t>&lt;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100" i="1">
                            <a:latin typeface="Cambria Math"/>
                          </a:rPr>
                        </m:ctrlPr>
                      </m:fPr>
                      <m:num>
                        <m:r>
                          <a:rPr lang="id-ID" sz="3100" i="1">
                            <a:latin typeface="Cambria Math"/>
                          </a:rPr>
                          <m:t>0,010858</m:t>
                        </m:r>
                      </m:num>
                      <m:den>
                        <m:r>
                          <a:rPr lang="id-ID" sz="3100" i="1">
                            <a:latin typeface="Cambria Math"/>
                          </a:rPr>
                          <m:t>0,000346</m:t>
                        </m:r>
                      </m:den>
                    </m:f>
                    <m:d>
                      <m:dPr>
                        <m:ctrlPr>
                          <a:rPr lang="id-ID" sz="3100" i="1">
                            <a:latin typeface="Cambria Math"/>
                          </a:rPr>
                        </m:ctrlPr>
                      </m:dPr>
                      <m:e>
                        <m:r>
                          <a:rPr lang="id-ID" sz="3100" b="0" i="1" smtClean="0">
                            <a:latin typeface="Cambria Math"/>
                          </a:rPr>
                          <m:t>4,39</m:t>
                        </m:r>
                      </m:e>
                    </m:d>
                  </m:oMath>
                </a14:m>
                <a:endParaRPr lang="id-ID" sz="3100" dirty="0" smtClean="0"/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id-ID" dirty="0" smtClean="0"/>
                  <a:t>6,3397&lt;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𝜎</m:t>
                            </m:r>
                          </m:e>
                          <m:sub>
                            <m:r>
                              <a:rPr lang="id-ID" i="1">
                                <a:latin typeface="Cambria Math"/>
                              </a:rPr>
                              <m:t>1</m:t>
                            </m:r>
                          </m:sub>
                          <m:sup>
                            <m:r>
                              <a:rPr lang="id-ID" i="1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sSubSup>
                          <m:sSub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𝜎</m:t>
                            </m:r>
                          </m:e>
                          <m:sub>
                            <m:r>
                              <a:rPr lang="id-ID" i="1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  <m:sup>
                            <m:r>
                              <a:rPr lang="id-ID" i="1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</m:den>
                    </m:f>
                    <m:r>
                      <a:rPr lang="id-ID" b="0" i="0" smtClean="0">
                        <a:latin typeface="Cambria Math"/>
                      </a:rPr>
                      <m:t>&lt;137,7648</m:t>
                    </m:r>
                  </m:oMath>
                </a14:m>
                <a:endParaRPr lang="id-ID" dirty="0"/>
              </a:p>
              <a:p>
                <a:pPr marL="0" indent="0">
                  <a:lnSpc>
                    <a:spcPct val="120000"/>
                  </a:lnSpc>
                  <a:buNone/>
                </a:pPr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179512" y="188640"/>
                <a:ext cx="8784976" cy="6192688"/>
              </a:xfrm>
              <a:blipFill rotWithShape="1">
                <a:blip r:embed="rId2"/>
                <a:stretch>
                  <a:fillRect l="-763" t="-591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473628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188640"/>
            <a:ext cx="8534400" cy="1152128"/>
          </a:xfrm>
        </p:spPr>
        <p:txBody>
          <a:bodyPr>
            <a:normAutofit/>
          </a:bodyPr>
          <a:lstStyle/>
          <a:p>
            <a:r>
              <a:rPr lang="id-ID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Selisih Rata-Rata</a:t>
            </a:r>
            <a:br>
              <a:rPr lang="id-ID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</a:br>
            <a:endParaRPr lang="id-ID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301752" y="1340768"/>
                <a:ext cx="8590728" cy="4968552"/>
              </a:xfrm>
            </p:spPr>
            <p:txBody>
              <a:bodyPr>
                <a:normAutofit fontScale="85000" lnSpcReduction="20000"/>
              </a:bodyPr>
              <a:lstStyle/>
              <a:p>
                <a:pPr marL="0" indent="0" algn="just">
                  <a:buNone/>
                </a:pPr>
                <a:r>
                  <a:rPr lang="id-ID" dirty="0" smtClean="0">
                    <a:latin typeface="Adobe Garamond Pro" pitchFamily="18" charset="0"/>
                  </a:rPr>
                  <a:t>Misalnya dipunyai dua populasi yang mempunyai mean masing-masing µ</a:t>
                </a:r>
                <a:r>
                  <a:rPr lang="id-ID" baseline="-25000" dirty="0">
                    <a:latin typeface="Adobe Garamond Pro" pitchFamily="18" charset="0"/>
                  </a:rPr>
                  <a:t>1 </a:t>
                </a:r>
                <a:r>
                  <a:rPr lang="id-ID" dirty="0">
                    <a:latin typeface="Adobe Garamond Pro" pitchFamily="18" charset="0"/>
                  </a:rPr>
                  <a:t>dan µ</a:t>
                </a:r>
                <a:r>
                  <a:rPr lang="id-ID" baseline="-25000" dirty="0">
                    <a:latin typeface="Adobe Garamond Pro" pitchFamily="18" charset="0"/>
                  </a:rPr>
                  <a:t>2</a:t>
                </a:r>
                <a:r>
                  <a:rPr lang="id-ID" dirty="0">
                    <a:latin typeface="Adobe Garamond Pro" pitchFamily="18" charset="0"/>
                  </a:rPr>
                  <a:t> </a:t>
                </a:r>
                <a:r>
                  <a:rPr lang="id-ID" dirty="0" smtClean="0">
                    <a:latin typeface="Adobe Garamond Pro" pitchFamily="18" charset="0"/>
                  </a:rPr>
                  <a:t>dan </a:t>
                </a:r>
                <a:r>
                  <a:rPr lang="id-ID" dirty="0">
                    <a:latin typeface="Adobe Garamond Pro" pitchFamily="18" charset="0"/>
                  </a:rPr>
                  <a:t>standar deviasi masing-masing σ</a:t>
                </a:r>
                <a:r>
                  <a:rPr lang="id-ID" baseline="-25000" dirty="0">
                    <a:latin typeface="Adobe Garamond Pro" pitchFamily="18" charset="0"/>
                  </a:rPr>
                  <a:t>1</a:t>
                </a:r>
                <a:r>
                  <a:rPr lang="id-ID" dirty="0">
                    <a:latin typeface="Adobe Garamond Pro" pitchFamily="18" charset="0"/>
                  </a:rPr>
                  <a:t> dan </a:t>
                </a:r>
                <a:r>
                  <a:rPr lang="id-ID" dirty="0" smtClean="0">
                    <a:latin typeface="Adobe Garamond Pro" pitchFamily="18" charset="0"/>
                  </a:rPr>
                  <a:t>σ</a:t>
                </a:r>
                <a:r>
                  <a:rPr lang="id-ID" baseline="-25000" dirty="0" smtClean="0">
                    <a:latin typeface="Adobe Garamond Pro" pitchFamily="18" charset="0"/>
                  </a:rPr>
                  <a:t>2</a:t>
                </a:r>
                <a:r>
                  <a:rPr lang="id-ID" dirty="0" smtClean="0">
                    <a:latin typeface="Adobe Garamond Pro" pitchFamily="18" charset="0"/>
                  </a:rPr>
                  <a:t>. Dan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 smtClean="0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id-ID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id-ID" b="0" i="1" smtClean="0"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id-ID" b="0" i="1" smtClean="0">
                            <a:latin typeface="Cambria Math"/>
                          </a:rPr>
                          <m:t>1, </m:t>
                        </m:r>
                      </m:sub>
                    </m:sSub>
                    <m:sSub>
                      <m:sSubPr>
                        <m:ctrlPr>
                          <a:rPr lang="id-ID" i="1" smtClean="0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id-ID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id-ID" b="0" i="1" smtClean="0"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id-ID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fr-FR" dirty="0" smtClean="0">
                    <a:latin typeface="Adobe Garamond Pro" pitchFamily="18" charset="0"/>
                  </a:rPr>
                  <a:t> </a:t>
                </a:r>
                <a:r>
                  <a:rPr lang="fr-FR" dirty="0" err="1">
                    <a:latin typeface="Adobe Garamond Pro" pitchFamily="18" charset="0"/>
                  </a:rPr>
                  <a:t>masing-masing</a:t>
                </a:r>
                <a:r>
                  <a:rPr lang="fr-FR" dirty="0">
                    <a:latin typeface="Adobe Garamond Pro" pitchFamily="18" charset="0"/>
                  </a:rPr>
                  <a:t> </a:t>
                </a:r>
                <a:r>
                  <a:rPr lang="fr-FR" dirty="0" err="1">
                    <a:latin typeface="Adobe Garamond Pro" pitchFamily="18" charset="0"/>
                  </a:rPr>
                  <a:t>adalah</a:t>
                </a:r>
                <a:r>
                  <a:rPr lang="fr-FR" dirty="0">
                    <a:latin typeface="Adobe Garamond Pro" pitchFamily="18" charset="0"/>
                  </a:rPr>
                  <a:t> </a:t>
                </a:r>
                <a:r>
                  <a:rPr lang="fr-FR" dirty="0" err="1">
                    <a:latin typeface="Adobe Garamond Pro" pitchFamily="18" charset="0"/>
                  </a:rPr>
                  <a:t>mean</a:t>
                </a:r>
                <a:r>
                  <a:rPr lang="fr-FR" dirty="0">
                    <a:latin typeface="Adobe Garamond Pro" pitchFamily="18" charset="0"/>
                  </a:rPr>
                  <a:t> </a:t>
                </a:r>
                <a:r>
                  <a:rPr lang="fr-FR" dirty="0" err="1">
                    <a:latin typeface="Adobe Garamond Pro" pitchFamily="18" charset="0"/>
                  </a:rPr>
                  <a:t>sampel</a:t>
                </a:r>
                <a:r>
                  <a:rPr lang="fr-FR" dirty="0">
                    <a:latin typeface="Adobe Garamond Pro" pitchFamily="18" charset="0"/>
                  </a:rPr>
                  <a:t> </a:t>
                </a:r>
                <a:r>
                  <a:rPr lang="fr-FR" dirty="0" err="1">
                    <a:latin typeface="Adobe Garamond Pro" pitchFamily="18" charset="0"/>
                  </a:rPr>
                  <a:t>acak</a:t>
                </a:r>
                <a:r>
                  <a:rPr lang="fr-FR" dirty="0">
                    <a:latin typeface="Adobe Garamond Pro" pitchFamily="18" charset="0"/>
                  </a:rPr>
                  <a:t> </a:t>
                </a:r>
                <a:r>
                  <a:rPr lang="fr-FR" dirty="0" err="1">
                    <a:latin typeface="Adobe Garamond Pro" pitchFamily="18" charset="0"/>
                  </a:rPr>
                  <a:t>bebas</a:t>
                </a:r>
                <a:r>
                  <a:rPr lang="fr-FR" dirty="0">
                    <a:latin typeface="Adobe Garamond Pro" pitchFamily="18" charset="0"/>
                  </a:rPr>
                  <a:t> </a:t>
                </a:r>
                <a:r>
                  <a:rPr lang="fr-FR" dirty="0" err="1">
                    <a:latin typeface="Adobe Garamond Pro" pitchFamily="18" charset="0"/>
                  </a:rPr>
                  <a:t>berukuran</a:t>
                </a:r>
                <a:r>
                  <a:rPr lang="fr-FR" dirty="0">
                    <a:latin typeface="Adobe Garamond Pro" pitchFamily="18" charset="0"/>
                  </a:rPr>
                  <a:t> n</a:t>
                </a:r>
                <a:r>
                  <a:rPr lang="fr-FR" baseline="-25000" dirty="0">
                    <a:latin typeface="Adobe Garamond Pro" pitchFamily="18" charset="0"/>
                  </a:rPr>
                  <a:t>1</a:t>
                </a:r>
                <a:r>
                  <a:rPr lang="fr-FR" dirty="0">
                    <a:latin typeface="Adobe Garamond Pro" pitchFamily="18" charset="0"/>
                  </a:rPr>
                  <a:t> dan n</a:t>
                </a:r>
                <a:r>
                  <a:rPr lang="fr-FR" baseline="-25000" dirty="0">
                    <a:latin typeface="Adobe Garamond Pro" pitchFamily="18" charset="0"/>
                  </a:rPr>
                  <a:t>2</a:t>
                </a:r>
                <a:r>
                  <a:rPr lang="fr-FR" dirty="0">
                    <a:latin typeface="Adobe Garamond Pro" pitchFamily="18" charset="0"/>
                  </a:rPr>
                  <a:t> </a:t>
                </a:r>
                <a:r>
                  <a:rPr lang="fr-FR" dirty="0" err="1" smtClean="0">
                    <a:latin typeface="Adobe Garamond Pro" pitchFamily="18" charset="0"/>
                  </a:rPr>
                  <a:t>maka</a:t>
                </a:r>
                <a:r>
                  <a:rPr lang="fr-FR" dirty="0" smtClean="0">
                    <a:latin typeface="Adobe Garamond Pro" pitchFamily="18" charset="0"/>
                  </a:rPr>
                  <a:t> </a:t>
                </a:r>
                <a:r>
                  <a:rPr lang="fr-FR" dirty="0" err="1">
                    <a:latin typeface="Adobe Garamond Pro" pitchFamily="18" charset="0"/>
                  </a:rPr>
                  <a:t>selang</a:t>
                </a:r>
                <a:r>
                  <a:rPr lang="fr-FR" dirty="0">
                    <a:latin typeface="Adobe Garamond Pro" pitchFamily="18" charset="0"/>
                  </a:rPr>
                  <a:t> </a:t>
                </a:r>
                <a:r>
                  <a:rPr lang="fr-FR" dirty="0" err="1">
                    <a:latin typeface="Adobe Garamond Pro" pitchFamily="18" charset="0"/>
                  </a:rPr>
                  <a:t>kepercayaan</a:t>
                </a:r>
                <a:r>
                  <a:rPr lang="fr-FR" dirty="0">
                    <a:latin typeface="Adobe Garamond Pro" pitchFamily="18" charset="0"/>
                  </a:rPr>
                  <a:t> 100(1-</a:t>
                </a:r>
                <a:r>
                  <a:rPr lang="en-US" dirty="0">
                    <a:latin typeface="Adobe Garamond Pro" pitchFamily="18" charset="0"/>
                    <a:sym typeface="Symbol"/>
                  </a:rPr>
                  <a:t></a:t>
                </a:r>
                <a:r>
                  <a:rPr lang="fr-FR" dirty="0">
                    <a:latin typeface="Adobe Garamond Pro" pitchFamily="18" charset="0"/>
                  </a:rPr>
                  <a:t>)% </a:t>
                </a:r>
                <a:r>
                  <a:rPr lang="fr-FR" dirty="0" err="1">
                    <a:latin typeface="Adobe Garamond Pro" pitchFamily="18" charset="0"/>
                  </a:rPr>
                  <a:t>bagi</a:t>
                </a:r>
                <a:r>
                  <a:rPr lang="fr-FR" dirty="0">
                    <a:latin typeface="Adobe Garamond Pro" pitchFamily="18" charset="0"/>
                  </a:rPr>
                  <a:t> </a:t>
                </a:r>
                <a:r>
                  <a:rPr lang="en-US" dirty="0">
                    <a:latin typeface="Adobe Garamond Pro" pitchFamily="18" charset="0"/>
                    <a:sym typeface="Symbol"/>
                  </a:rPr>
                  <a:t></a:t>
                </a:r>
                <a:r>
                  <a:rPr lang="fr-FR" baseline="-25000" dirty="0">
                    <a:latin typeface="Adobe Garamond Pro" pitchFamily="18" charset="0"/>
                  </a:rPr>
                  <a:t>1</a:t>
                </a:r>
                <a:r>
                  <a:rPr lang="fr-FR" dirty="0">
                    <a:latin typeface="Adobe Garamond Pro" pitchFamily="18" charset="0"/>
                  </a:rPr>
                  <a:t>-</a:t>
                </a:r>
                <a:r>
                  <a:rPr lang="en-US" dirty="0">
                    <a:latin typeface="Adobe Garamond Pro" pitchFamily="18" charset="0"/>
                    <a:sym typeface="Symbol"/>
                  </a:rPr>
                  <a:t></a:t>
                </a:r>
                <a:r>
                  <a:rPr lang="fr-FR" baseline="-25000" dirty="0">
                    <a:latin typeface="Adobe Garamond Pro" pitchFamily="18" charset="0"/>
                  </a:rPr>
                  <a:t>2</a:t>
                </a:r>
                <a:r>
                  <a:rPr lang="fr-FR" dirty="0">
                    <a:latin typeface="Adobe Garamond Pro" pitchFamily="18" charset="0"/>
                  </a:rPr>
                  <a:t> </a:t>
                </a:r>
                <a:r>
                  <a:rPr lang="fr-FR" dirty="0" err="1" smtClean="0">
                    <a:latin typeface="Adobe Garamond Pro" pitchFamily="18" charset="0"/>
                  </a:rPr>
                  <a:t>adalah</a:t>
                </a:r>
                <a:endParaRPr lang="id-ID" dirty="0" smtClean="0">
                  <a:latin typeface="Adobe Garamond Pro" pitchFamily="18" charset="0"/>
                </a:endParaRPr>
              </a:p>
              <a:p>
                <a:pPr marL="0" indent="0" algn="just">
                  <a:buNone/>
                </a:pPr>
                <a:endParaRPr lang="id-ID" dirty="0">
                  <a:latin typeface="Adobe Garamond Pro" pitchFamily="18" charset="0"/>
                </a:endParaRPr>
              </a:p>
              <a:p>
                <a:pPr marL="0" indent="0" algn="ctr">
                  <a:buNone/>
                </a:pPr>
                <a:r>
                  <a:rPr lang="id-ID" sz="2400" dirty="0" smtClean="0">
                    <a:latin typeface="Adobe Garamond Pro" pitchFamily="18" charset="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sz="2800" i="1" smtClean="0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id-ID" sz="280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id-ID" sz="2800" b="0" i="1" smtClean="0"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id-ID" sz="28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id-ID" sz="2800" b="0" i="0" smtClean="0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id-ID" sz="2800" i="1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id-ID" sz="28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id-ID" sz="2800" i="1"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id-ID" sz="28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id-ID" sz="2800" b="0" i="1" smtClean="0">
                        <a:latin typeface="Cambria Math"/>
                      </a:rPr>
                      <m:t>)−</m:t>
                    </m:r>
                    <m:sSub>
                      <m:sSubPr>
                        <m:ctrlPr>
                          <a:rPr lang="id-ID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id-ID" sz="2800" i="1">
                            <a:latin typeface="Cambria Math"/>
                          </a:rPr>
                          <m:t>𝑍</m:t>
                        </m:r>
                      </m:e>
                      <m:sub>
                        <m:f>
                          <m:fPr>
                            <m:ctrlPr>
                              <a:rPr lang="id-ID" sz="28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id-ID" sz="2800">
                                <a:latin typeface="Cambria Math"/>
                              </a:rPr>
                              <m:t>α</m:t>
                            </m:r>
                          </m:num>
                          <m:den>
                            <m:r>
                              <a:rPr lang="id-ID" sz="2800" i="1">
                                <a:latin typeface="Cambria Math"/>
                              </a:rPr>
                              <m:t>2</m:t>
                            </m:r>
                          </m:den>
                        </m:f>
                      </m:sub>
                    </m:sSub>
                    <m:rad>
                      <m:radPr>
                        <m:degHide m:val="on"/>
                        <m:ctrlPr>
                          <a:rPr lang="id-ID" sz="2400" i="1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id-ID" sz="2400" i="1">
                                <a:latin typeface="Cambria Math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id-ID" sz="2400" i="1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id-ID" sz="2400" i="1">
                                    <a:latin typeface="Cambria Math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id-ID" sz="2400" i="1">
                                    <a:latin typeface="Cambria Math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id-ID" sz="240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bSup>
                          </m:num>
                          <m:den>
                            <m:sSub>
                              <m:sSubPr>
                                <m:ctrlPr>
                                  <a:rPr lang="id-ID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id-ID" sz="2400" i="1">
                                    <a:latin typeface="Cambria Math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id-ID" sz="2400" i="1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  <m:r>
                          <a:rPr lang="id-ID" sz="2400" i="1"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id-ID" sz="2400" i="1">
                                <a:latin typeface="Cambria Math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id-ID" sz="2400" i="1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id-ID" sz="2400" i="1">
                                    <a:latin typeface="Cambria Math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id-ID" sz="2400" i="1">
                                    <a:latin typeface="Cambria Math"/>
                                  </a:rPr>
                                  <m:t>2</m:t>
                                </m:r>
                              </m:sub>
                              <m:sup>
                                <m:r>
                                  <a:rPr lang="id-ID" sz="240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bSup>
                          </m:num>
                          <m:den>
                            <m:sSub>
                              <m:sSubPr>
                                <m:ctrlPr>
                                  <a:rPr lang="id-ID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id-ID" sz="2400" i="1">
                                    <a:latin typeface="Cambria Math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id-ID" sz="2400" i="1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den>
                        </m:f>
                      </m:e>
                    </m:rad>
                    <m:r>
                      <a:rPr lang="id-ID" sz="2800" i="1">
                        <a:latin typeface="Cambria Math"/>
                      </a:rPr>
                      <m:t>&lt;</m:t>
                    </m:r>
                    <m:r>
                      <a:rPr lang="id-ID" sz="2800">
                        <a:latin typeface="Cambria Math"/>
                      </a:rPr>
                      <m:t>µ</m:t>
                    </m:r>
                    <m:r>
                      <a:rPr lang="id-ID" sz="2800" baseline="-25000">
                        <a:latin typeface="Cambria Math"/>
                      </a:rPr>
                      <m:t>1</m:t>
                    </m:r>
                    <m:r>
                      <a:rPr lang="id-ID" sz="2800" i="1">
                        <a:latin typeface="Cambria Math"/>
                      </a:rPr>
                      <m:t>−</m:t>
                    </m:r>
                    <m:r>
                      <a:rPr lang="id-ID" sz="2800">
                        <a:latin typeface="Cambria Math"/>
                      </a:rPr>
                      <m:t> µ</m:t>
                    </m:r>
                    <m:r>
                      <a:rPr lang="id-ID" sz="2800" baseline="-25000">
                        <a:latin typeface="Cambria Math"/>
                      </a:rPr>
                      <m:t>2</m:t>
                    </m:r>
                  </m:oMath>
                </a14:m>
                <a:r>
                  <a:rPr lang="id-ID" sz="2400" dirty="0" smtClean="0">
                    <a:latin typeface="Adobe Garamond Pro" pitchFamily="18" charset="0"/>
                  </a:rPr>
                  <a:t>&lt;</a:t>
                </a:r>
                <a:r>
                  <a:rPr lang="id-ID" sz="2400" dirty="0">
                    <a:latin typeface="Adobe Garamond Pro" pitchFamily="18" charset="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sz="2400" i="1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id-ID" sz="24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id-ID" sz="2400" i="1"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id-ID" sz="24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id-ID" sz="2400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id-ID" sz="2400" i="1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id-ID" sz="24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id-ID" sz="2400" i="1"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id-ID" sz="2400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id-ID" sz="2400" i="1">
                        <a:latin typeface="Cambria Math"/>
                      </a:rPr>
                      <m:t>)</m:t>
                    </m:r>
                  </m:oMath>
                </a14:m>
                <a:r>
                  <a:rPr lang="id-ID" sz="2400" dirty="0" smtClean="0">
                    <a:latin typeface="Adobe Garamond Pro" pitchFamily="18" charset="0"/>
                  </a:rPr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id-ID" sz="2800" i="1">
                            <a:latin typeface="Cambria Math"/>
                          </a:rPr>
                          <m:t>𝑍</m:t>
                        </m:r>
                      </m:e>
                      <m:sub>
                        <m:f>
                          <m:fPr>
                            <m:ctrlPr>
                              <a:rPr lang="id-ID" sz="28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id-ID" sz="2800">
                                <a:latin typeface="Cambria Math"/>
                              </a:rPr>
                              <m:t>α</m:t>
                            </m:r>
                          </m:num>
                          <m:den>
                            <m:r>
                              <a:rPr lang="id-ID" sz="2800" i="1">
                                <a:latin typeface="Cambria Math"/>
                              </a:rPr>
                              <m:t>2</m:t>
                            </m:r>
                          </m:den>
                        </m:f>
                      </m:sub>
                    </m:sSub>
                    <m:rad>
                      <m:radPr>
                        <m:degHide m:val="on"/>
                        <m:ctrlPr>
                          <a:rPr lang="id-ID" sz="2400" i="1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id-ID" sz="2400" i="1">
                                <a:latin typeface="Cambria Math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id-ID" sz="2400" i="1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id-ID" sz="2400" i="1">
                                    <a:latin typeface="Cambria Math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id-ID" sz="2400" i="1">
                                    <a:latin typeface="Cambria Math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id-ID" sz="240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bSup>
                          </m:num>
                          <m:den>
                            <m:sSub>
                              <m:sSubPr>
                                <m:ctrlPr>
                                  <a:rPr lang="id-ID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id-ID" sz="2400" i="1">
                                    <a:latin typeface="Cambria Math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id-ID" sz="2400" i="1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  <m:r>
                          <a:rPr lang="id-ID" sz="2400" i="1"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id-ID" sz="2400" i="1">
                                <a:latin typeface="Cambria Math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id-ID" sz="2400" i="1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id-ID" sz="2400" i="1">
                                    <a:latin typeface="Cambria Math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id-ID" sz="2400" i="1">
                                    <a:latin typeface="Cambria Math"/>
                                  </a:rPr>
                                  <m:t>2</m:t>
                                </m:r>
                              </m:sub>
                              <m:sup>
                                <m:r>
                                  <a:rPr lang="id-ID" sz="240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bSup>
                          </m:num>
                          <m:den>
                            <m:sSub>
                              <m:sSubPr>
                                <m:ctrlPr>
                                  <a:rPr lang="id-ID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id-ID" sz="2400" i="1">
                                    <a:latin typeface="Cambria Math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id-ID" sz="2400" i="1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den>
                        </m:f>
                      </m:e>
                    </m:rad>
                  </m:oMath>
                </a14:m>
                <a:endParaRPr lang="id-ID" dirty="0" smtClean="0">
                  <a:latin typeface="Adobe Garamond Pro" pitchFamily="18" charset="0"/>
                </a:endParaRPr>
              </a:p>
              <a:p>
                <a:pPr marL="0" indent="0" algn="ctr">
                  <a:buNone/>
                </a:pPr>
                <a:endParaRPr lang="id-ID" dirty="0" smtClean="0">
                  <a:latin typeface="Adobe Garamond Pro" pitchFamily="18" charset="0"/>
                </a:endParaRPr>
              </a:p>
              <a:p>
                <a:pPr marL="0" indent="0">
                  <a:buNone/>
                </a:pPr>
                <a:r>
                  <a:rPr lang="id-ID" sz="2800" dirty="0">
                    <a:latin typeface="Adobe Garamond Pro" pitchFamily="18" charset="0"/>
                  </a:rPr>
                  <a:t>Apabila σ</a:t>
                </a:r>
                <a:r>
                  <a:rPr lang="id-ID" sz="2800" baseline="-25000" dirty="0">
                    <a:latin typeface="Adobe Garamond Pro" pitchFamily="18" charset="0"/>
                  </a:rPr>
                  <a:t>1</a:t>
                </a:r>
                <a:r>
                  <a:rPr lang="id-ID" sz="2800" dirty="0">
                    <a:latin typeface="Adobe Garamond Pro" pitchFamily="18" charset="0"/>
                  </a:rPr>
                  <a:t> dan σ</a:t>
                </a:r>
                <a:r>
                  <a:rPr lang="id-ID" sz="2800" baseline="-25000" dirty="0">
                    <a:latin typeface="Adobe Garamond Pro" pitchFamily="18" charset="0"/>
                  </a:rPr>
                  <a:t>2 </a:t>
                </a:r>
                <a:r>
                  <a:rPr lang="id-ID" sz="2800" dirty="0">
                    <a:latin typeface="Adobe Garamond Pro" pitchFamily="18" charset="0"/>
                  </a:rPr>
                  <a:t>tidak diketahui, </a:t>
                </a:r>
                <a:r>
                  <a:rPr lang="en-US" sz="2800" dirty="0" err="1">
                    <a:latin typeface="Adobe Garamond Pro" pitchFamily="18" charset="0"/>
                  </a:rPr>
                  <a:t>tetapi</a:t>
                </a:r>
                <a:r>
                  <a:rPr lang="en-US" sz="2800" dirty="0">
                    <a:latin typeface="Adobe Garamond Pro" pitchFamily="18" charset="0"/>
                  </a:rPr>
                  <a:t> n</a:t>
                </a:r>
                <a:r>
                  <a:rPr lang="en-US" sz="2800" baseline="-25000" dirty="0">
                    <a:latin typeface="Adobe Garamond Pro" pitchFamily="18" charset="0"/>
                  </a:rPr>
                  <a:t>1</a:t>
                </a:r>
                <a:r>
                  <a:rPr lang="en-US" sz="2800" dirty="0">
                    <a:latin typeface="Adobe Garamond Pro" pitchFamily="18" charset="0"/>
                  </a:rPr>
                  <a:t> </a:t>
                </a:r>
                <a:r>
                  <a:rPr lang="en-US" sz="2800" dirty="0" err="1">
                    <a:latin typeface="Adobe Garamond Pro" pitchFamily="18" charset="0"/>
                  </a:rPr>
                  <a:t>dan</a:t>
                </a:r>
                <a:r>
                  <a:rPr lang="en-US" sz="2800" dirty="0">
                    <a:latin typeface="Adobe Garamond Pro" pitchFamily="18" charset="0"/>
                  </a:rPr>
                  <a:t> n</a:t>
                </a:r>
                <a:r>
                  <a:rPr lang="en-US" sz="2800" baseline="-25000" dirty="0">
                    <a:latin typeface="Adobe Garamond Pro" pitchFamily="18" charset="0"/>
                  </a:rPr>
                  <a:t>2</a:t>
                </a:r>
                <a:r>
                  <a:rPr lang="en-US" sz="2800" dirty="0">
                    <a:latin typeface="Adobe Garamond Pro" pitchFamily="18" charset="0"/>
                  </a:rPr>
                  <a:t> </a:t>
                </a:r>
                <a:r>
                  <a:rPr lang="en-US" sz="2800" dirty="0" err="1">
                    <a:latin typeface="Adobe Garamond Pro" pitchFamily="18" charset="0"/>
                  </a:rPr>
                  <a:t>lebih</a:t>
                </a:r>
                <a:r>
                  <a:rPr lang="en-US" sz="2800" dirty="0">
                    <a:latin typeface="Adobe Garamond Pro" pitchFamily="18" charset="0"/>
                  </a:rPr>
                  <a:t> </a:t>
                </a:r>
                <a:r>
                  <a:rPr lang="en-US" sz="2800" dirty="0" err="1">
                    <a:latin typeface="Adobe Garamond Pro" pitchFamily="18" charset="0"/>
                  </a:rPr>
                  <a:t>besar</a:t>
                </a:r>
                <a:r>
                  <a:rPr lang="en-US" sz="2800" dirty="0">
                    <a:latin typeface="Adobe Garamond Pro" pitchFamily="18" charset="0"/>
                  </a:rPr>
                  <a:t> </a:t>
                </a:r>
                <a:r>
                  <a:rPr lang="en-US" sz="2800" dirty="0" err="1">
                    <a:latin typeface="Adobe Garamond Pro" pitchFamily="18" charset="0"/>
                  </a:rPr>
                  <a:t>dari</a:t>
                </a:r>
                <a:r>
                  <a:rPr lang="en-US" sz="2800" dirty="0">
                    <a:latin typeface="Adobe Garamond Pro" pitchFamily="18" charset="0"/>
                  </a:rPr>
                  <a:t> 30</a:t>
                </a:r>
                <a:r>
                  <a:rPr lang="id-ID" sz="2800" dirty="0">
                    <a:latin typeface="Adobe Garamond Pro" pitchFamily="18" charset="0"/>
                  </a:rPr>
                  <a:t>, kita gunakan standart deviasi sampelnya, yakni S</a:t>
                </a:r>
                <a:r>
                  <a:rPr lang="id-ID" sz="2800" baseline="-25000" dirty="0">
                    <a:latin typeface="Adobe Garamond Pro" pitchFamily="18" charset="0"/>
                  </a:rPr>
                  <a:t>1 </a:t>
                </a:r>
                <a:r>
                  <a:rPr lang="id-ID" sz="2800" dirty="0">
                    <a:latin typeface="Adobe Garamond Pro" pitchFamily="18" charset="0"/>
                  </a:rPr>
                  <a:t>dan S</a:t>
                </a:r>
                <a:r>
                  <a:rPr lang="id-ID" sz="2800" baseline="-25000" dirty="0">
                    <a:latin typeface="Adobe Garamond Pro" pitchFamily="18" charset="0"/>
                  </a:rPr>
                  <a:t>2</a:t>
                </a:r>
                <a:r>
                  <a:rPr lang="id-ID" sz="2800" baseline="-25000" dirty="0" smtClean="0">
                    <a:latin typeface="Adobe Garamond Pro" pitchFamily="18" charset="0"/>
                  </a:rPr>
                  <a:t>.</a:t>
                </a:r>
              </a:p>
              <a:p>
                <a:pPr marL="0" indent="0">
                  <a:buNone/>
                </a:pPr>
                <a:endParaRPr lang="id-ID" sz="2800" baseline="-25000" dirty="0">
                  <a:latin typeface="Adobe Garamond Pro" pitchFamily="18" charset="0"/>
                </a:endParaRPr>
              </a:p>
              <a:p>
                <a:pPr marL="0" indent="0">
                  <a:buNone/>
                </a:pPr>
                <a:endParaRPr lang="id-ID" sz="2800" baseline="-25000" dirty="0">
                  <a:latin typeface="Adobe Garamond Pro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id-ID" sz="2800" dirty="0">
                          <a:latin typeface="Adobe Garamond Pro" pitchFamily="18" charset="0"/>
                        </a:rPr>
                        <m:t>(</m:t>
                      </m:r>
                      <m:sSub>
                        <m:sSubPr>
                          <m:ctrlPr>
                            <a:rPr lang="id-ID" sz="2800" i="1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id-ID" sz="2800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id-ID" sz="2800" i="1">
                                  <a:latin typeface="Cambria Math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id-ID" sz="28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id-ID" sz="280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id-ID" sz="2800" i="1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id-ID" sz="2800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id-ID" sz="2800" i="1">
                                  <a:latin typeface="Cambria Math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id-ID" sz="28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id-ID" sz="2800" i="1">
                          <a:latin typeface="Cambria Math"/>
                        </a:rPr>
                        <m:t>)−</m:t>
                      </m:r>
                      <m:sSub>
                        <m:sSubPr>
                          <m:ctrlPr>
                            <a:rPr lang="id-ID" sz="2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id-ID" sz="2800" i="1">
                              <a:latin typeface="Cambria Math"/>
                            </a:rPr>
                            <m:t>𝑍</m:t>
                          </m:r>
                        </m:e>
                        <m:sub>
                          <m:f>
                            <m:fPr>
                              <m:ctrlPr>
                                <a:rPr lang="id-ID" sz="28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id-ID" sz="2800">
                                  <a:latin typeface="Cambria Math"/>
                                </a:rPr>
                                <m:t>α</m:t>
                              </m:r>
                            </m:num>
                            <m:den>
                              <m:r>
                                <a:rPr lang="id-ID" sz="2800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b>
                      </m:sSub>
                      <m:r>
                        <a:rPr lang="id-ID" sz="2800" i="1">
                          <a:latin typeface="Cambria Math"/>
                        </a:rPr>
                        <m:t> </m:t>
                      </m:r>
                      <m:rad>
                        <m:radPr>
                          <m:degHide m:val="on"/>
                          <m:ctrlPr>
                            <a:rPr lang="id-ID" sz="2800" i="1">
                              <a:latin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id-ID" sz="2800" i="1">
                                  <a:latin typeface="Cambria Math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id-ID" sz="2800" i="1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id-ID" sz="2800" i="1">
                                      <a:latin typeface="Cambria Math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id-ID" sz="28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id-ID" sz="28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</m:num>
                            <m:den>
                              <m:sSub>
                                <m:sSubPr>
                                  <m:ctrlPr>
                                    <a:rPr lang="id-ID" sz="28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id-ID" sz="2800" i="1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id-ID" sz="28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r>
                            <a:rPr lang="id-ID" sz="2800" i="1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id-ID" sz="2800" i="1">
                                  <a:latin typeface="Cambria Math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id-ID" sz="2800" i="1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id-ID" sz="2800" i="1">
                                      <a:latin typeface="Cambria Math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id-ID" sz="28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id-ID" sz="28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</m:num>
                            <m:den>
                              <m:sSub>
                                <m:sSubPr>
                                  <m:ctrlPr>
                                    <a:rPr lang="id-ID" sz="28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id-ID" sz="2800" i="1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id-ID" sz="28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</m:e>
                      </m:rad>
                      <m:r>
                        <a:rPr lang="id-ID" sz="2800" i="1">
                          <a:latin typeface="Cambria Math"/>
                        </a:rPr>
                        <m:t>&lt;</m:t>
                      </m:r>
                      <m:r>
                        <a:rPr lang="id-ID" sz="2800">
                          <a:latin typeface="Cambria Math"/>
                        </a:rPr>
                        <m:t>µ</m:t>
                      </m:r>
                      <m:r>
                        <a:rPr lang="id-ID" sz="2800" baseline="-25000">
                          <a:latin typeface="Cambria Math"/>
                        </a:rPr>
                        <m:t>1</m:t>
                      </m:r>
                      <m:r>
                        <a:rPr lang="id-ID" sz="2800" i="1">
                          <a:latin typeface="Cambria Math"/>
                        </a:rPr>
                        <m:t>−</m:t>
                      </m:r>
                      <m:r>
                        <a:rPr lang="id-ID" sz="2800">
                          <a:latin typeface="Cambria Math"/>
                        </a:rPr>
                        <m:t> µ</m:t>
                      </m:r>
                      <m:r>
                        <a:rPr lang="id-ID" sz="2800" baseline="-25000">
                          <a:latin typeface="Cambria Math"/>
                        </a:rPr>
                        <m:t>2</m:t>
                      </m:r>
                      <m:sSub>
                        <m:sSubPr>
                          <m:ctrlPr>
                            <a:rPr lang="id-ID" sz="2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id-ID" sz="2800" i="1">
                              <a:latin typeface="Cambria Math"/>
                            </a:rPr>
                            <m:t>&lt;</m:t>
                          </m:r>
                          <m:r>
                            <m:rPr>
                              <m:nor/>
                            </m:rPr>
                            <a:rPr lang="id-ID" sz="2800" dirty="0">
                              <a:latin typeface="Adobe Garamond Pro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id-ID" sz="2800" i="1">
                                  <a:latin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id-ID" sz="2800" i="1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id-ID" sz="28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  <m:sub>
                              <m:r>
                                <a:rPr lang="id-ID" sz="28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id-ID" sz="280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id-ID" sz="2800" i="1">
                                  <a:latin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id-ID" sz="2800" i="1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id-ID" sz="28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  <m:sub>
                              <m:r>
                                <a:rPr lang="id-ID" sz="28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id-ID" sz="2800" i="1">
                              <a:latin typeface="Cambria Math"/>
                            </a:rPr>
                            <m:t>)+</m:t>
                          </m:r>
                          <m:r>
                            <a:rPr lang="id-ID" sz="2800" i="1">
                              <a:latin typeface="Cambria Math"/>
                            </a:rPr>
                            <m:t>𝑍</m:t>
                          </m:r>
                        </m:e>
                        <m:sub>
                          <m:f>
                            <m:fPr>
                              <m:ctrlPr>
                                <a:rPr lang="id-ID" sz="28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id-ID" sz="2800">
                                  <a:latin typeface="Cambria Math"/>
                                </a:rPr>
                                <m:t>α</m:t>
                              </m:r>
                            </m:num>
                            <m:den>
                              <m:r>
                                <a:rPr lang="id-ID" sz="2800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b>
                      </m:sSub>
                      <m:rad>
                        <m:radPr>
                          <m:degHide m:val="on"/>
                          <m:ctrlPr>
                            <a:rPr lang="id-ID" sz="2800" i="1">
                              <a:latin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id-ID" sz="2800" i="1">
                                  <a:latin typeface="Cambria Math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id-ID" sz="2800" i="1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id-ID" sz="2800" i="1">
                                      <a:latin typeface="Cambria Math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id-ID" sz="28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id-ID" sz="28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</m:num>
                            <m:den>
                              <m:sSub>
                                <m:sSubPr>
                                  <m:ctrlPr>
                                    <a:rPr lang="id-ID" sz="28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id-ID" sz="2800" i="1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id-ID" sz="28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r>
                            <a:rPr lang="id-ID" sz="2800" i="1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id-ID" sz="2800" i="1">
                                  <a:latin typeface="Cambria Math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id-ID" sz="2800" i="1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id-ID" sz="2800" i="1">
                                      <a:latin typeface="Cambria Math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id-ID" sz="28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id-ID" sz="28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</m:num>
                            <m:den>
                              <m:sSub>
                                <m:sSubPr>
                                  <m:ctrlPr>
                                    <a:rPr lang="id-ID" sz="28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id-ID" sz="2800" i="1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id-ID" sz="28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</m:e>
                      </m:rad>
                    </m:oMath>
                  </m:oMathPara>
                </a14:m>
                <a:endParaRPr lang="id-ID" sz="2800" dirty="0">
                  <a:latin typeface="Adobe Garamond Pro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301752" y="1340768"/>
                <a:ext cx="8590728" cy="4968552"/>
              </a:xfrm>
              <a:blipFill rotWithShape="1">
                <a:blip r:embed="rId2"/>
                <a:stretch>
                  <a:fillRect l="-1136" t="-1963" r="-994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179512" y="116632"/>
                <a:ext cx="8784976" cy="6624736"/>
              </a:xfrm>
            </p:spPr>
            <p:txBody>
              <a:bodyPr>
                <a:noAutofit/>
              </a:bodyPr>
              <a:lstStyle/>
              <a:p>
                <a:pPr marL="0" indent="0" algn="just">
                  <a:lnSpc>
                    <a:spcPct val="150000"/>
                  </a:lnSpc>
                  <a:buNone/>
                </a:pPr>
                <a:r>
                  <a:rPr lang="en-US" sz="2000" dirty="0" smtClean="0">
                    <a:latin typeface="Adobe Garamond Pro" pitchFamily="18" charset="0"/>
                  </a:rPr>
                  <a:t>Adapun </a:t>
                </a:r>
                <a:r>
                  <a:rPr lang="en-US" sz="2000" dirty="0" err="1">
                    <a:latin typeface="Adobe Garamond Pro" pitchFamily="18" charset="0"/>
                  </a:rPr>
                  <a:t>penduga</a:t>
                </a:r>
                <a:r>
                  <a:rPr lang="en-US" sz="2000" dirty="0">
                    <a:latin typeface="Adobe Garamond Pro" pitchFamily="18" charset="0"/>
                  </a:rPr>
                  <a:t> </a:t>
                </a:r>
                <a:r>
                  <a:rPr lang="en-US" sz="2000" dirty="0" err="1">
                    <a:latin typeface="Adobe Garamond Pro" pitchFamily="18" charset="0"/>
                  </a:rPr>
                  <a:t>selang</a:t>
                </a:r>
                <a:r>
                  <a:rPr lang="en-US" sz="2000" dirty="0">
                    <a:latin typeface="Adobe Garamond Pro" pitchFamily="18" charset="0"/>
                  </a:rPr>
                  <a:t> </a:t>
                </a:r>
                <a:r>
                  <a:rPr lang="en-US" sz="2000" dirty="0" err="1" smtClean="0">
                    <a:latin typeface="Adobe Garamond Pro" pitchFamily="18" charset="0"/>
                  </a:rPr>
                  <a:t>kepercayaan</a:t>
                </a:r>
                <a:r>
                  <a:rPr lang="id-ID" sz="2000" dirty="0" smtClean="0">
                    <a:latin typeface="Adobe Garamond Pro" pitchFamily="18" charset="0"/>
                  </a:rPr>
                  <a:t> </a:t>
                </a:r>
                <a:r>
                  <a:rPr lang="en-US" sz="2000" dirty="0" smtClean="0">
                    <a:latin typeface="Adobe Garamond Pro" pitchFamily="18" charset="0"/>
                  </a:rPr>
                  <a:t>100(1-</a:t>
                </a:r>
                <a:r>
                  <a:rPr lang="en-US" sz="2000" dirty="0">
                    <a:latin typeface="Adobe Garamond Pro" pitchFamily="18" charset="0"/>
                    <a:sym typeface="Symbol"/>
                  </a:rPr>
                  <a:t></a:t>
                </a:r>
                <a:r>
                  <a:rPr lang="en-US" sz="2000" dirty="0">
                    <a:latin typeface="Adobe Garamond Pro" pitchFamily="18" charset="0"/>
                  </a:rPr>
                  <a:t>)% </a:t>
                </a:r>
                <a:r>
                  <a:rPr lang="en-US" sz="2000" dirty="0" err="1">
                    <a:latin typeface="Adobe Garamond Pro" pitchFamily="18" charset="0"/>
                  </a:rPr>
                  <a:t>bagi</a:t>
                </a:r>
                <a:r>
                  <a:rPr lang="en-US" sz="2000" dirty="0">
                    <a:latin typeface="Adobe Garamond Pro" pitchFamily="18" charset="0"/>
                  </a:rPr>
                  <a:t> </a:t>
                </a:r>
                <a:r>
                  <a:rPr lang="en-US" sz="2000" dirty="0">
                    <a:latin typeface="Adobe Garamond Pro" pitchFamily="18" charset="0"/>
                    <a:sym typeface="Symbol"/>
                  </a:rPr>
                  <a:t></a:t>
                </a:r>
                <a:r>
                  <a:rPr lang="en-US" sz="2000" baseline="-25000" dirty="0">
                    <a:latin typeface="Adobe Garamond Pro" pitchFamily="18" charset="0"/>
                  </a:rPr>
                  <a:t>1</a:t>
                </a:r>
                <a:r>
                  <a:rPr lang="en-US" sz="2000" dirty="0">
                    <a:latin typeface="Adobe Garamond Pro" pitchFamily="18" charset="0"/>
                  </a:rPr>
                  <a:t>-</a:t>
                </a:r>
                <a:r>
                  <a:rPr lang="en-US" sz="2000" dirty="0">
                    <a:latin typeface="Adobe Garamond Pro" pitchFamily="18" charset="0"/>
                    <a:sym typeface="Symbol"/>
                  </a:rPr>
                  <a:t></a:t>
                </a:r>
                <a:r>
                  <a:rPr lang="en-US" sz="2000" baseline="-25000" dirty="0">
                    <a:latin typeface="Adobe Garamond Pro" pitchFamily="18" charset="0"/>
                  </a:rPr>
                  <a:t>2</a:t>
                </a:r>
                <a:r>
                  <a:rPr lang="en-US" sz="2000" dirty="0">
                    <a:latin typeface="Adobe Garamond Pro" pitchFamily="18" charset="0"/>
                  </a:rPr>
                  <a:t> </a:t>
                </a:r>
                <a:r>
                  <a:rPr lang="en-US" sz="2000" dirty="0" err="1">
                    <a:latin typeface="Adobe Garamond Pro" pitchFamily="18" charset="0"/>
                  </a:rPr>
                  <a:t>untuk</a:t>
                </a:r>
                <a:r>
                  <a:rPr lang="en-US" sz="2000" dirty="0">
                    <a:latin typeface="Adobe Garamond Pro" pitchFamily="18" charset="0"/>
                  </a:rPr>
                  <a:t> </a:t>
                </a:r>
                <a:r>
                  <a:rPr lang="en-US" sz="2000" dirty="0" err="1">
                    <a:latin typeface="Adobe Garamond Pro" pitchFamily="18" charset="0"/>
                  </a:rPr>
                  <a:t>sampel</a:t>
                </a:r>
                <a:r>
                  <a:rPr lang="en-US" sz="2000" dirty="0">
                    <a:latin typeface="Adobe Garamond Pro" pitchFamily="18" charset="0"/>
                  </a:rPr>
                  <a:t> </a:t>
                </a:r>
                <a:r>
                  <a:rPr lang="en-US" sz="2000" dirty="0" err="1" smtClean="0">
                    <a:latin typeface="Adobe Garamond Pro" pitchFamily="18" charset="0"/>
                  </a:rPr>
                  <a:t>kecil</a:t>
                </a:r>
                <a:r>
                  <a:rPr lang="id-ID" sz="2000" dirty="0" smtClean="0">
                    <a:latin typeface="Adobe Garamond Pro" pitchFamily="18" charset="0"/>
                  </a:rPr>
                  <a:t> (n</a:t>
                </a:r>
                <a:r>
                  <a:rPr lang="id-ID" sz="2000" baseline="-25000" dirty="0" smtClean="0">
                    <a:latin typeface="Adobe Garamond Pro" pitchFamily="18" charset="0"/>
                  </a:rPr>
                  <a:t>1</a:t>
                </a:r>
                <a:r>
                  <a:rPr lang="id-ID" sz="2000" dirty="0" smtClean="0">
                    <a:latin typeface="Adobe Garamond Pro" pitchFamily="18" charset="0"/>
                  </a:rPr>
                  <a:t>≤30 </a:t>
                </a:r>
                <a:r>
                  <a:rPr lang="id-ID" sz="2000" dirty="0">
                    <a:latin typeface="Adobe Garamond Pro" pitchFamily="18" charset="0"/>
                  </a:rPr>
                  <a:t>; </a:t>
                </a:r>
                <a:r>
                  <a:rPr lang="id-ID" sz="2000" dirty="0" smtClean="0">
                    <a:latin typeface="Adobe Garamond Pro" pitchFamily="18" charset="0"/>
                  </a:rPr>
                  <a:t>n</a:t>
                </a:r>
                <a:r>
                  <a:rPr lang="id-ID" sz="2000" baseline="-25000" dirty="0" smtClean="0">
                    <a:latin typeface="Adobe Garamond Pro" pitchFamily="18" charset="0"/>
                  </a:rPr>
                  <a:t>2</a:t>
                </a:r>
                <a:r>
                  <a:rPr lang="id-ID" sz="2000" dirty="0">
                    <a:latin typeface="Adobe Garamond Pro" pitchFamily="18" charset="0"/>
                  </a:rPr>
                  <a:t>≤</a:t>
                </a:r>
                <a:r>
                  <a:rPr lang="id-ID" sz="2000" dirty="0" smtClean="0">
                    <a:latin typeface="Adobe Garamond Pro" pitchFamily="18" charset="0"/>
                  </a:rPr>
                  <a:t>30)</a:t>
                </a:r>
                <a:r>
                  <a:rPr lang="en-US" sz="2000" dirty="0" smtClean="0">
                    <a:latin typeface="Adobe Garamond Pro" pitchFamily="18" charset="0"/>
                  </a:rPr>
                  <a:t>; </a:t>
                </a:r>
                <a:r>
                  <a:rPr lang="en-US" sz="2000" dirty="0" err="1">
                    <a:latin typeface="Adobe Garamond Pro" pitchFamily="18" charset="0"/>
                  </a:rPr>
                  <a:t>bila</a:t>
                </a:r>
                <a:r>
                  <a:rPr lang="en-US" sz="2000" dirty="0">
                    <a:latin typeface="Adobe Garamond Pro" pitchFamily="18" charset="0"/>
                  </a:rPr>
                  <a:t> </a:t>
                </a:r>
                <a:r>
                  <a:rPr lang="en-US" sz="2000" dirty="0">
                    <a:latin typeface="Adobe Garamond Pro" pitchFamily="18" charset="0"/>
                    <a:sym typeface="Symbol"/>
                  </a:rPr>
                  <a:t></a:t>
                </a:r>
                <a:r>
                  <a:rPr lang="en-US" sz="2000" baseline="-25000" dirty="0" smtClean="0">
                    <a:latin typeface="Adobe Garamond Pro" pitchFamily="18" charset="0"/>
                  </a:rPr>
                  <a:t>1</a:t>
                </a:r>
                <a:r>
                  <a:rPr lang="en-US" sz="2000" dirty="0" smtClean="0">
                    <a:latin typeface="Adobe Garamond Pro" pitchFamily="18" charset="0"/>
                  </a:rPr>
                  <a:t>=</a:t>
                </a:r>
                <a:r>
                  <a:rPr lang="en-US" sz="2000" dirty="0">
                    <a:latin typeface="Adobe Garamond Pro" pitchFamily="18" charset="0"/>
                    <a:sym typeface="Symbol"/>
                  </a:rPr>
                  <a:t></a:t>
                </a:r>
                <a:r>
                  <a:rPr lang="en-US" sz="2000" baseline="-25000" dirty="0" smtClean="0">
                    <a:latin typeface="Adobe Garamond Pro" pitchFamily="18" charset="0"/>
                  </a:rPr>
                  <a:t>2</a:t>
                </a:r>
                <a:r>
                  <a:rPr lang="en-US" sz="2000" dirty="0" smtClean="0">
                    <a:latin typeface="Adobe Garamond Pro" pitchFamily="18" charset="0"/>
                  </a:rPr>
                  <a:t> </a:t>
                </a:r>
                <a:r>
                  <a:rPr lang="en-US" sz="2000" dirty="0" err="1">
                    <a:latin typeface="Adobe Garamond Pro" pitchFamily="18" charset="0"/>
                  </a:rPr>
                  <a:t>tapi</a:t>
                </a:r>
                <a:r>
                  <a:rPr lang="en-US" sz="2000" dirty="0">
                    <a:latin typeface="Adobe Garamond Pro" pitchFamily="18" charset="0"/>
                  </a:rPr>
                  <a:t> </a:t>
                </a:r>
                <a:r>
                  <a:rPr lang="en-US" sz="2000" dirty="0" err="1">
                    <a:latin typeface="Adobe Garamond Pro" pitchFamily="18" charset="0"/>
                  </a:rPr>
                  <a:t>nilainya</a:t>
                </a:r>
                <a:r>
                  <a:rPr lang="en-US" sz="2000" dirty="0">
                    <a:latin typeface="Adobe Garamond Pro" pitchFamily="18" charset="0"/>
                  </a:rPr>
                  <a:t> </a:t>
                </a:r>
                <a:r>
                  <a:rPr lang="en-US" sz="2000" dirty="0" err="1">
                    <a:latin typeface="Adobe Garamond Pro" pitchFamily="18" charset="0"/>
                  </a:rPr>
                  <a:t>tidak</a:t>
                </a:r>
                <a:r>
                  <a:rPr lang="en-US" sz="2000" dirty="0">
                    <a:latin typeface="Adobe Garamond Pro" pitchFamily="18" charset="0"/>
                  </a:rPr>
                  <a:t> </a:t>
                </a:r>
                <a:r>
                  <a:rPr lang="en-US" sz="2000" dirty="0" err="1">
                    <a:latin typeface="Adobe Garamond Pro" pitchFamily="18" charset="0"/>
                  </a:rPr>
                  <a:t>diketahui</a:t>
                </a:r>
                <a:r>
                  <a:rPr lang="en-US" sz="2000" dirty="0">
                    <a:latin typeface="Adobe Garamond Pro" pitchFamily="18" charset="0"/>
                  </a:rPr>
                  <a:t> </a:t>
                </a:r>
                <a:r>
                  <a:rPr lang="en-US" sz="2000" dirty="0" err="1" smtClean="0">
                    <a:latin typeface="Adobe Garamond Pro" pitchFamily="18" charset="0"/>
                  </a:rPr>
                  <a:t>adalah</a:t>
                </a:r>
                <a:endParaRPr lang="id-ID" sz="1600" dirty="0" smtClean="0">
                  <a:latin typeface="Adobe Garamond Pro" pitchFamily="18" charset="0"/>
                </a:endParaRPr>
              </a:p>
              <a:p>
                <a:pPr marL="0" indent="0" algn="just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id-ID" sz="1600" dirty="0">
                          <a:latin typeface="Adobe Garamond Pro" pitchFamily="18" charset="0"/>
                        </a:rPr>
                        <m:t>(</m:t>
                      </m:r>
                      <m:sSub>
                        <m:sSubPr>
                          <m:ctrlPr>
                            <a:rPr lang="id-ID" sz="1600" i="1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id-ID" sz="1600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id-ID" sz="1600" i="1">
                                  <a:latin typeface="Cambria Math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id-ID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id-ID" sz="160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id-ID" sz="1600" i="1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id-ID" sz="1600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id-ID" sz="1600" i="1">
                                  <a:latin typeface="Cambria Math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id-ID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id-ID" sz="1600" i="1">
                          <a:latin typeface="Cambria Math"/>
                        </a:rPr>
                        <m:t>)</m:t>
                      </m:r>
                      <m:r>
                        <a:rPr lang="id-ID" sz="1600" b="0" i="1" smtClean="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id-ID" sz="16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id-ID" sz="1600" b="0" i="1" smtClean="0">
                              <a:latin typeface="Cambria Math"/>
                            </a:rPr>
                            <m:t>𝑡</m:t>
                          </m:r>
                        </m:e>
                        <m:sub>
                          <m:f>
                            <m:fPr>
                              <m:ctrlPr>
                                <a:rPr lang="id-ID" sz="16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id-ID" sz="1600" b="0" i="1" smtClean="0">
                                  <a:latin typeface="Cambria Math"/>
                                  <a:ea typeface="Cambria Math"/>
                                </a:rPr>
                                <m:t>∝</m:t>
                              </m:r>
                            </m:num>
                            <m:den>
                              <m:r>
                                <a:rPr lang="id-ID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b>
                      </m:sSub>
                      <m:sSub>
                        <m:sSubPr>
                          <m:ctrlPr>
                            <a:rPr lang="id-ID" sz="16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id-ID" sz="1600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id-ID" sz="1600" b="0" i="1" smtClean="0">
                              <a:latin typeface="Cambria Math"/>
                            </a:rPr>
                            <m:t>𝑝</m:t>
                          </m:r>
                        </m:sub>
                      </m:sSub>
                      <m:rad>
                        <m:radPr>
                          <m:degHide m:val="on"/>
                          <m:ctrlPr>
                            <a:rPr lang="id-ID" sz="1600" i="1">
                              <a:latin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id-ID" sz="16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id-ID" sz="16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id-ID" sz="16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id-ID" sz="1600" i="1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id-ID" sz="16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r>
                            <a:rPr lang="id-ID" sz="1600" i="1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id-ID" sz="16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id-ID" sz="16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id-ID" sz="16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id-ID" sz="1600" i="1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id-ID" sz="16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</m:e>
                      </m:rad>
                      <m:r>
                        <a:rPr lang="id-ID" sz="1600" i="1">
                          <a:latin typeface="Cambria Math"/>
                        </a:rPr>
                        <m:t>&lt;</m:t>
                      </m:r>
                      <m:r>
                        <a:rPr lang="id-ID" sz="1600">
                          <a:latin typeface="Cambria Math"/>
                        </a:rPr>
                        <m:t>µ</m:t>
                      </m:r>
                      <m:r>
                        <a:rPr lang="id-ID" sz="1600" baseline="-25000">
                          <a:latin typeface="Cambria Math"/>
                        </a:rPr>
                        <m:t>1</m:t>
                      </m:r>
                      <m:r>
                        <a:rPr lang="id-ID" sz="1600" i="1">
                          <a:latin typeface="Cambria Math"/>
                        </a:rPr>
                        <m:t>−</m:t>
                      </m:r>
                      <m:r>
                        <a:rPr lang="id-ID" sz="1600">
                          <a:latin typeface="Cambria Math"/>
                        </a:rPr>
                        <m:t> µ</m:t>
                      </m:r>
                      <m:r>
                        <a:rPr lang="id-ID" sz="1600" baseline="-25000">
                          <a:latin typeface="Cambria Math"/>
                        </a:rPr>
                        <m:t>2</m:t>
                      </m:r>
                      <m:sSub>
                        <m:sSubPr>
                          <m:ctrlPr>
                            <a:rPr lang="id-ID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id-ID" sz="1600" i="1">
                              <a:latin typeface="Cambria Math"/>
                            </a:rPr>
                            <m:t>&lt;</m:t>
                          </m:r>
                          <m:r>
                            <m:rPr>
                              <m:nor/>
                            </m:rPr>
                            <a:rPr lang="id-ID" sz="1600" dirty="0">
                              <a:latin typeface="Adobe Garamond Pro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id-ID" sz="1600" i="1">
                                  <a:latin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id-ID" sz="1600" i="1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id-ID" sz="16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  <m:sub>
                              <m:r>
                                <a:rPr lang="id-ID" sz="16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id-ID" sz="160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id-ID" sz="1600" i="1">
                                  <a:latin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id-ID" sz="1600" i="1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id-ID" sz="16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  <m:sub>
                              <m:r>
                                <a:rPr lang="id-ID" sz="16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id-ID" sz="1600" i="1">
                              <a:latin typeface="Cambria Math"/>
                            </a:rPr>
                            <m:t>)+</m:t>
                          </m:r>
                          <m:sSub>
                            <m:sSubPr>
                              <m:ctrlPr>
                                <a:rPr lang="id-ID" sz="16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id-ID" sz="1600" i="1">
                                  <a:latin typeface="Cambria Math"/>
                                </a:rPr>
                                <m:t>𝑡</m:t>
                              </m:r>
                            </m:e>
                            <m:sub>
                              <m:f>
                                <m:fPr>
                                  <m:ctrlPr>
                                    <a:rPr lang="id-ID" sz="16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id-ID" sz="1600" i="1">
                                      <a:latin typeface="Cambria Math"/>
                                      <a:ea typeface="Cambria Math"/>
                                    </a:rPr>
                                    <m:t>∝</m:t>
                                  </m:r>
                                </m:num>
                                <m:den>
                                  <m:r>
                                    <a:rPr lang="id-ID" sz="1600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sub>
                          </m:sSub>
                          <m:sSub>
                            <m:sSubPr>
                              <m:ctrlPr>
                                <a:rPr lang="id-ID" sz="16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id-ID" sz="1600" b="0" i="1" smtClean="0">
                                  <a:latin typeface="Cambria Math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id-ID" sz="1600" b="0" i="1" smtClean="0">
                                  <a:latin typeface="Cambria Math"/>
                                </a:rPr>
                                <m:t>𝑝</m:t>
                              </m:r>
                            </m:sub>
                          </m:sSub>
                          <m:rad>
                            <m:radPr>
                              <m:degHide m:val="on"/>
                              <m:ctrlPr>
                                <a:rPr lang="id-ID" sz="1600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id-ID" sz="16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id-ID" sz="16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id-ID" sz="16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d-ID" sz="1600" i="1">
                                          <a:latin typeface="Cambria Math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a:rPr lang="id-ID" sz="1600" i="1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id-ID" sz="1600" i="1"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id-ID" sz="16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id-ID" sz="16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id-ID" sz="16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d-ID" sz="1600" i="1">
                                          <a:latin typeface="Cambria Math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a:rPr lang="id-ID" sz="1600" i="1">
                                          <a:latin typeface="Cambria Math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rad>
                        </m:e>
                        <m:sub/>
                      </m:sSub>
                    </m:oMath>
                  </m:oMathPara>
                </a14:m>
                <a:endParaRPr lang="id-ID" sz="1600" dirty="0" smtClean="0">
                  <a:latin typeface="Adobe Garamond Pro" pitchFamily="18" charset="0"/>
                </a:endParaRPr>
              </a:p>
              <a:p>
                <a:pPr marL="0" indent="0" algn="just">
                  <a:lnSpc>
                    <a:spcPct val="150000"/>
                  </a:lnSpc>
                  <a:buNone/>
                </a:pPr>
                <a:r>
                  <a:rPr lang="pt-BR" sz="2000" dirty="0">
                    <a:latin typeface="Adobe Garamond Pro" pitchFamily="18" charset="0"/>
                  </a:rPr>
                  <a:t>dengan derajat bebas untuk distribusi t = v =n</a:t>
                </a:r>
                <a:r>
                  <a:rPr lang="pt-BR" sz="2000" baseline="-25000" dirty="0">
                    <a:latin typeface="Adobe Garamond Pro" pitchFamily="18" charset="0"/>
                  </a:rPr>
                  <a:t>1</a:t>
                </a:r>
                <a:r>
                  <a:rPr lang="pt-BR" sz="2000" dirty="0">
                    <a:latin typeface="Adobe Garamond Pro" pitchFamily="18" charset="0"/>
                  </a:rPr>
                  <a:t> + n</a:t>
                </a:r>
                <a:r>
                  <a:rPr lang="pt-BR" sz="2000" baseline="-25000" dirty="0">
                    <a:latin typeface="Adobe Garamond Pro" pitchFamily="18" charset="0"/>
                  </a:rPr>
                  <a:t>2</a:t>
                </a:r>
                <a:r>
                  <a:rPr lang="pt-BR" sz="2000" dirty="0">
                    <a:latin typeface="Adobe Garamond Pro" pitchFamily="18" charset="0"/>
                  </a:rPr>
                  <a:t> – 2  </a:t>
                </a:r>
                <a:r>
                  <a:rPr lang="pt-BR" sz="2000" dirty="0" smtClean="0">
                    <a:latin typeface="Adobe Garamond Pro" pitchFamily="18" charset="0"/>
                  </a:rPr>
                  <a:t>dan</a:t>
                </a:r>
                <a:endParaRPr lang="id-ID" sz="2000" dirty="0" smtClean="0">
                  <a:latin typeface="Adobe Garamond Pro" pitchFamily="18" charset="0"/>
                </a:endParaRPr>
              </a:p>
              <a:p>
                <a:pPr marL="0" indent="0" algn="just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id-ID" sz="1800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id-ID" sz="1800" i="1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id-ID" sz="1800" i="1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id-ID" sz="1800" i="1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id-ID" sz="1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sz="1800" b="0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id-ID" sz="18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id-ID" sz="18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id-ID" sz="1800" b="0" i="1" smtClean="0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id-ID" sz="18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id-ID" sz="18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sSubSup>
                            <m:sSubSupPr>
                              <m:ctrlPr>
                                <a:rPr lang="id-ID" sz="1800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id-ID" sz="1800" i="1">
                                  <a:latin typeface="Cambria Math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id-ID" sz="1800" i="1">
                                  <a:latin typeface="Cambria Math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id-ID" sz="1800" i="1">
                                  <a:latin typeface="Cambria Math"/>
                                </a:rPr>
                                <m:t>2</m:t>
                              </m:r>
                            </m:sup>
                          </m:sSubSup>
                          <m:r>
                            <a:rPr lang="id-ID" sz="1800" b="0" i="1" smtClean="0">
                              <a:latin typeface="Cambria Math"/>
                            </a:rPr>
                            <m:t>+</m:t>
                          </m:r>
                          <m:d>
                            <m:dPr>
                              <m:ctrlPr>
                                <a:rPr lang="id-ID" sz="1800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id-ID" sz="18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id-ID" sz="1800" b="0" i="1" smtClean="0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id-ID" sz="18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id-ID" sz="1800" i="1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sSubSup>
                            <m:sSubSupPr>
                              <m:ctrlPr>
                                <a:rPr lang="id-ID" sz="1800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id-ID" sz="1800" i="1">
                                  <a:latin typeface="Cambria Math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id-ID" sz="1800" i="1">
                                  <a:latin typeface="Cambria Math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id-ID" sz="1800" i="1">
                                  <a:latin typeface="Cambria Math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sSub>
                            <m:sSubPr>
                              <m:ctrlPr>
                                <a:rPr lang="id-ID" sz="1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id-ID" sz="18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id-ID" sz="18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id-ID" sz="1800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id-ID" sz="1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id-ID" sz="18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id-ID" sz="18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id-ID" sz="1800" b="0" i="1" smtClean="0">
                              <a:latin typeface="Cambria Math"/>
                            </a:rPr>
                            <m:t>−2</m:t>
                          </m:r>
                        </m:den>
                      </m:f>
                    </m:oMath>
                  </m:oMathPara>
                </a14:m>
                <a:endParaRPr lang="id-ID" sz="1800" dirty="0" smtClean="0">
                  <a:latin typeface="Adobe Garamond Pro" pitchFamily="18" charset="0"/>
                </a:endParaRPr>
              </a:p>
              <a:p>
                <a:pPr marL="0" indent="0" algn="just">
                  <a:lnSpc>
                    <a:spcPct val="120000"/>
                  </a:lnSpc>
                  <a:buNone/>
                </a:pPr>
                <a:r>
                  <a:rPr lang="en-US" sz="2000" dirty="0">
                    <a:latin typeface="Adobe Garamond Pro" pitchFamily="18" charset="0"/>
                  </a:rPr>
                  <a:t>Selang </a:t>
                </a:r>
                <a:r>
                  <a:rPr lang="en-US" sz="2000" dirty="0" err="1">
                    <a:latin typeface="Adobe Garamond Pro" pitchFamily="18" charset="0"/>
                  </a:rPr>
                  <a:t>kepercayaan</a:t>
                </a:r>
                <a:r>
                  <a:rPr lang="en-US" sz="2000" dirty="0">
                    <a:latin typeface="Adobe Garamond Pro" pitchFamily="18" charset="0"/>
                  </a:rPr>
                  <a:t> 100(1-</a:t>
                </a:r>
                <a:r>
                  <a:rPr lang="en-US" sz="2000" dirty="0">
                    <a:latin typeface="Adobe Garamond Pro" pitchFamily="18" charset="0"/>
                    <a:sym typeface="Symbol"/>
                  </a:rPr>
                  <a:t></a:t>
                </a:r>
                <a:r>
                  <a:rPr lang="en-US" sz="2000" dirty="0">
                    <a:latin typeface="Adobe Garamond Pro" pitchFamily="18" charset="0"/>
                  </a:rPr>
                  <a:t>)% </a:t>
                </a:r>
                <a:r>
                  <a:rPr lang="en-US" sz="2000" dirty="0" err="1">
                    <a:latin typeface="Adobe Garamond Pro" pitchFamily="18" charset="0"/>
                  </a:rPr>
                  <a:t>bagi</a:t>
                </a:r>
                <a:r>
                  <a:rPr lang="en-US" sz="2000" dirty="0">
                    <a:latin typeface="Adobe Garamond Pro" pitchFamily="18" charset="0"/>
                  </a:rPr>
                  <a:t> </a:t>
                </a:r>
                <a:r>
                  <a:rPr lang="en-US" sz="2000" dirty="0">
                    <a:latin typeface="Adobe Garamond Pro" pitchFamily="18" charset="0"/>
                    <a:sym typeface="Symbol"/>
                  </a:rPr>
                  <a:t></a:t>
                </a:r>
                <a:r>
                  <a:rPr lang="en-US" sz="2000" baseline="-25000" dirty="0">
                    <a:latin typeface="Adobe Garamond Pro" pitchFamily="18" charset="0"/>
                  </a:rPr>
                  <a:t>1</a:t>
                </a:r>
                <a:r>
                  <a:rPr lang="en-US" sz="2000" dirty="0">
                    <a:latin typeface="Adobe Garamond Pro" pitchFamily="18" charset="0"/>
                  </a:rPr>
                  <a:t>-</a:t>
                </a:r>
                <a:r>
                  <a:rPr lang="en-US" sz="2000" dirty="0">
                    <a:latin typeface="Adobe Garamond Pro" pitchFamily="18" charset="0"/>
                    <a:sym typeface="Symbol"/>
                  </a:rPr>
                  <a:t></a:t>
                </a:r>
                <a:r>
                  <a:rPr lang="en-US" sz="2000" baseline="-25000" dirty="0">
                    <a:latin typeface="Adobe Garamond Pro" pitchFamily="18" charset="0"/>
                  </a:rPr>
                  <a:t>2</a:t>
                </a:r>
                <a:r>
                  <a:rPr lang="en-US" sz="2000" dirty="0">
                    <a:latin typeface="Adobe Garamond Pro" pitchFamily="18" charset="0"/>
                  </a:rPr>
                  <a:t> </a:t>
                </a:r>
                <a:r>
                  <a:rPr lang="en-US" sz="2000" dirty="0" err="1">
                    <a:latin typeface="Adobe Garamond Pro" pitchFamily="18" charset="0"/>
                  </a:rPr>
                  <a:t>untuk</a:t>
                </a:r>
                <a:r>
                  <a:rPr lang="en-US" sz="2000" dirty="0">
                    <a:latin typeface="Adobe Garamond Pro" pitchFamily="18" charset="0"/>
                  </a:rPr>
                  <a:t> </a:t>
                </a:r>
                <a:r>
                  <a:rPr lang="en-US" sz="2000" dirty="0" err="1">
                    <a:latin typeface="Adobe Garamond Pro" pitchFamily="18" charset="0"/>
                  </a:rPr>
                  <a:t>sampel</a:t>
                </a:r>
                <a:r>
                  <a:rPr lang="en-US" sz="2000" dirty="0">
                    <a:latin typeface="Adobe Garamond Pro" pitchFamily="18" charset="0"/>
                  </a:rPr>
                  <a:t> </a:t>
                </a:r>
                <a:r>
                  <a:rPr lang="en-US" sz="2000" dirty="0" err="1">
                    <a:latin typeface="Adobe Garamond Pro" pitchFamily="18" charset="0"/>
                  </a:rPr>
                  <a:t>kecil</a:t>
                </a:r>
                <a:r>
                  <a:rPr lang="id-ID" sz="2000" dirty="0">
                    <a:latin typeface="Adobe Garamond Pro" pitchFamily="18" charset="0"/>
                  </a:rPr>
                  <a:t> </a:t>
                </a:r>
                <a:r>
                  <a:rPr lang="id-ID" sz="2000" dirty="0" smtClean="0">
                    <a:latin typeface="Adobe Garamond Pro" pitchFamily="18" charset="0"/>
                  </a:rPr>
                  <a:t>(</a:t>
                </a:r>
                <a:r>
                  <a:rPr lang="id-ID" sz="2000" dirty="0">
                    <a:latin typeface="Adobe Garamond Pro" pitchFamily="18" charset="0"/>
                  </a:rPr>
                  <a:t>n</a:t>
                </a:r>
                <a:r>
                  <a:rPr lang="id-ID" sz="2000" baseline="-25000" dirty="0">
                    <a:latin typeface="Adobe Garamond Pro" pitchFamily="18" charset="0"/>
                  </a:rPr>
                  <a:t>1</a:t>
                </a:r>
                <a:r>
                  <a:rPr lang="id-ID" sz="2000" dirty="0">
                    <a:latin typeface="Adobe Garamond Pro" pitchFamily="18" charset="0"/>
                  </a:rPr>
                  <a:t>≤30 ; n</a:t>
                </a:r>
                <a:r>
                  <a:rPr lang="id-ID" sz="2000" baseline="-25000" dirty="0">
                    <a:latin typeface="Adobe Garamond Pro" pitchFamily="18" charset="0"/>
                  </a:rPr>
                  <a:t>2</a:t>
                </a:r>
                <a:r>
                  <a:rPr lang="id-ID" sz="2000" dirty="0">
                    <a:latin typeface="Adobe Garamond Pro" pitchFamily="18" charset="0"/>
                  </a:rPr>
                  <a:t>≤30)</a:t>
                </a:r>
                <a:r>
                  <a:rPr lang="en-US" sz="2000" dirty="0">
                    <a:latin typeface="Adobe Garamond Pro" pitchFamily="18" charset="0"/>
                  </a:rPr>
                  <a:t>; </a:t>
                </a:r>
                <a:r>
                  <a:rPr lang="en-US" sz="2000" dirty="0" err="1">
                    <a:latin typeface="Adobe Garamond Pro" pitchFamily="18" charset="0"/>
                  </a:rPr>
                  <a:t>bila</a:t>
                </a:r>
                <a:r>
                  <a:rPr lang="en-US" sz="2000" dirty="0">
                    <a:latin typeface="Adobe Garamond Pro" pitchFamily="18" charset="0"/>
                  </a:rPr>
                  <a:t> </a:t>
                </a:r>
                <a:r>
                  <a:rPr lang="en-US" sz="2000" dirty="0">
                    <a:latin typeface="Adobe Garamond Pro" pitchFamily="18" charset="0"/>
                    <a:sym typeface="Symbol"/>
                  </a:rPr>
                  <a:t></a:t>
                </a:r>
                <a:r>
                  <a:rPr lang="en-US" sz="2000" baseline="-25000" dirty="0">
                    <a:latin typeface="Adobe Garamond Pro" pitchFamily="18" charset="0"/>
                  </a:rPr>
                  <a:t>1</a:t>
                </a:r>
                <a:r>
                  <a:rPr lang="en-US" sz="2000" dirty="0">
                    <a:latin typeface="Adobe Garamond Pro" pitchFamily="18" charset="0"/>
                    <a:sym typeface="Symbol"/>
                  </a:rPr>
                  <a:t></a:t>
                </a:r>
                <a:r>
                  <a:rPr lang="en-US" sz="2000" baseline="-25000" dirty="0">
                    <a:latin typeface="Adobe Garamond Pro" pitchFamily="18" charset="0"/>
                  </a:rPr>
                  <a:t>2</a:t>
                </a:r>
                <a:r>
                  <a:rPr lang="en-US" sz="2000" dirty="0">
                    <a:latin typeface="Adobe Garamond Pro" pitchFamily="18" charset="0"/>
                  </a:rPr>
                  <a:t> </a:t>
                </a:r>
                <a:r>
                  <a:rPr lang="en-US" sz="2000" dirty="0" err="1">
                    <a:latin typeface="Adobe Garamond Pro" pitchFamily="18" charset="0"/>
                  </a:rPr>
                  <a:t>tapi</a:t>
                </a:r>
                <a:r>
                  <a:rPr lang="en-US" sz="2000" dirty="0">
                    <a:latin typeface="Adobe Garamond Pro" pitchFamily="18" charset="0"/>
                  </a:rPr>
                  <a:t> </a:t>
                </a:r>
                <a:r>
                  <a:rPr lang="en-US" sz="2000" dirty="0" err="1">
                    <a:latin typeface="Adobe Garamond Pro" pitchFamily="18" charset="0"/>
                  </a:rPr>
                  <a:t>nilainya</a:t>
                </a:r>
                <a:r>
                  <a:rPr lang="en-US" sz="2000" dirty="0">
                    <a:latin typeface="Adobe Garamond Pro" pitchFamily="18" charset="0"/>
                  </a:rPr>
                  <a:t> </a:t>
                </a:r>
                <a:r>
                  <a:rPr lang="en-US" sz="2000" dirty="0" err="1">
                    <a:latin typeface="Adobe Garamond Pro" pitchFamily="18" charset="0"/>
                  </a:rPr>
                  <a:t>tidak</a:t>
                </a:r>
                <a:r>
                  <a:rPr lang="en-US" sz="2000" dirty="0">
                    <a:latin typeface="Adobe Garamond Pro" pitchFamily="18" charset="0"/>
                  </a:rPr>
                  <a:t> </a:t>
                </a:r>
                <a:r>
                  <a:rPr lang="en-US" sz="2000" dirty="0" err="1" smtClean="0">
                    <a:latin typeface="Adobe Garamond Pro" pitchFamily="18" charset="0"/>
                  </a:rPr>
                  <a:t>diketahui</a:t>
                </a:r>
                <a:endParaRPr lang="id-ID" sz="2800" dirty="0">
                  <a:latin typeface="Adobe Garamond Pro" pitchFamily="18" charset="0"/>
                </a:endParaRPr>
              </a:p>
              <a:p>
                <a:pPr marL="0" indent="0" algn="just">
                  <a:lnSpc>
                    <a:spcPct val="12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id-ID" sz="1800" dirty="0">
                          <a:latin typeface="Adobe Garamond Pro" pitchFamily="18" charset="0"/>
                        </a:rPr>
                        <m:t>(</m:t>
                      </m:r>
                      <m:sSub>
                        <m:sSubPr>
                          <m:ctrlPr>
                            <a:rPr lang="id-ID" sz="1800" i="1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id-ID" sz="1800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id-ID" sz="1800" i="1">
                                  <a:latin typeface="Cambria Math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id-ID" sz="18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id-ID" sz="180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id-ID" sz="1800" i="1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id-ID" sz="1800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id-ID" sz="1800" i="1">
                                  <a:latin typeface="Cambria Math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id-ID" sz="18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id-ID" sz="1800" i="1">
                          <a:latin typeface="Cambria Math"/>
                        </a:rPr>
                        <m:t>)−</m:t>
                      </m:r>
                      <m:sSub>
                        <m:sSubPr>
                          <m:ctrlPr>
                            <a:rPr lang="id-ID" sz="1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id-ID" sz="1800" i="1">
                              <a:latin typeface="Cambria Math"/>
                            </a:rPr>
                            <m:t>𝑡</m:t>
                          </m:r>
                        </m:e>
                        <m:sub>
                          <m:f>
                            <m:fPr>
                              <m:ctrlPr>
                                <a:rPr lang="id-ID" sz="18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id-ID" sz="1800" i="1">
                                  <a:latin typeface="Cambria Math"/>
                                  <a:ea typeface="Cambria Math"/>
                                </a:rPr>
                                <m:t>∝</m:t>
                              </m:r>
                            </m:num>
                            <m:den>
                              <m:r>
                                <a:rPr lang="id-ID" sz="1800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b>
                      </m:sSub>
                      <m:sSub>
                        <m:sSubPr>
                          <m:ctrlPr>
                            <a:rPr lang="id-ID" sz="1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id-ID" sz="1800" i="1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id-ID" sz="1800" i="1">
                              <a:latin typeface="Cambria Math"/>
                            </a:rPr>
                            <m:t>𝑝</m:t>
                          </m:r>
                        </m:sub>
                      </m:sSub>
                      <m:rad>
                        <m:radPr>
                          <m:degHide m:val="on"/>
                          <m:ctrlPr>
                            <a:rPr lang="id-ID" sz="1800" i="1">
                              <a:latin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id-ID" sz="1800" i="1">
                                  <a:latin typeface="Cambria Math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id-ID" sz="1800" i="1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id-ID" sz="1800" i="1">
                                      <a:latin typeface="Cambria Math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id-ID" sz="18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id-ID" sz="18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</m:num>
                            <m:den>
                              <m:sSub>
                                <m:sSubPr>
                                  <m:ctrlPr>
                                    <a:rPr lang="id-ID" sz="18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id-ID" sz="1800" i="1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id-ID" sz="18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r>
                            <a:rPr lang="id-ID" sz="1800" i="1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id-ID" sz="1800" i="1">
                                  <a:latin typeface="Cambria Math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id-ID" sz="1800" i="1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id-ID" sz="1800" i="1">
                                      <a:latin typeface="Cambria Math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id-ID" sz="18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id-ID" sz="18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</m:num>
                            <m:den>
                              <m:sSub>
                                <m:sSubPr>
                                  <m:ctrlPr>
                                    <a:rPr lang="id-ID" sz="18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id-ID" sz="1800" i="1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id-ID" sz="18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</m:e>
                      </m:rad>
                      <m:r>
                        <a:rPr lang="id-ID" sz="1800" i="1">
                          <a:latin typeface="Cambria Math"/>
                        </a:rPr>
                        <m:t>&lt;</m:t>
                      </m:r>
                      <m:r>
                        <a:rPr lang="id-ID" sz="1800">
                          <a:latin typeface="Cambria Math"/>
                        </a:rPr>
                        <m:t>µ</m:t>
                      </m:r>
                      <m:r>
                        <a:rPr lang="id-ID" sz="1800" baseline="-25000">
                          <a:latin typeface="Cambria Math"/>
                        </a:rPr>
                        <m:t>1</m:t>
                      </m:r>
                      <m:r>
                        <a:rPr lang="id-ID" sz="1800" i="1">
                          <a:latin typeface="Cambria Math"/>
                        </a:rPr>
                        <m:t>−</m:t>
                      </m:r>
                      <m:r>
                        <a:rPr lang="id-ID" sz="1800">
                          <a:latin typeface="Cambria Math"/>
                        </a:rPr>
                        <m:t> µ</m:t>
                      </m:r>
                      <m:r>
                        <a:rPr lang="id-ID" sz="1800" baseline="-25000">
                          <a:latin typeface="Cambria Math"/>
                        </a:rPr>
                        <m:t>2</m:t>
                      </m:r>
                      <m:sSub>
                        <m:sSubPr>
                          <m:ctrlPr>
                            <a:rPr lang="id-ID" sz="1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id-ID" sz="1800" i="1">
                              <a:latin typeface="Cambria Math"/>
                            </a:rPr>
                            <m:t>&lt;</m:t>
                          </m:r>
                          <m:r>
                            <m:rPr>
                              <m:nor/>
                            </m:rPr>
                            <a:rPr lang="id-ID" sz="1800" dirty="0">
                              <a:latin typeface="Adobe Garamond Pro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id-ID" sz="1800" i="1">
                                  <a:latin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id-ID" sz="1800" i="1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id-ID" sz="18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  <m:sub>
                              <m:r>
                                <a:rPr lang="id-ID" sz="18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id-ID" sz="180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id-ID" sz="1800" i="1">
                                  <a:latin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id-ID" sz="1800" i="1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id-ID" sz="18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  <m:sub>
                              <m:r>
                                <a:rPr lang="id-ID" sz="18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id-ID" sz="1800" i="1">
                              <a:latin typeface="Cambria Math"/>
                            </a:rPr>
                            <m:t>)+</m:t>
                          </m:r>
                          <m:sSub>
                            <m:sSubPr>
                              <m:ctrlPr>
                                <a:rPr lang="id-ID" sz="18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id-ID" sz="1800" i="1">
                                  <a:latin typeface="Cambria Math"/>
                                </a:rPr>
                                <m:t>𝑡</m:t>
                              </m:r>
                            </m:e>
                            <m:sub>
                              <m:f>
                                <m:fPr>
                                  <m:ctrlPr>
                                    <a:rPr lang="id-ID" sz="18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id-ID" sz="1800" i="1">
                                      <a:latin typeface="Cambria Math"/>
                                      <a:ea typeface="Cambria Math"/>
                                    </a:rPr>
                                    <m:t>∝</m:t>
                                  </m:r>
                                </m:num>
                                <m:den>
                                  <m:r>
                                    <a:rPr lang="id-ID" sz="1800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sub>
                          </m:sSub>
                          <m:sSub>
                            <m:sSubPr>
                              <m:ctrlPr>
                                <a:rPr lang="id-ID" sz="18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id-ID" sz="1800" i="1">
                                  <a:latin typeface="Cambria Math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id-ID" sz="1800" i="1">
                                  <a:latin typeface="Cambria Math"/>
                                </a:rPr>
                                <m:t>𝑝</m:t>
                              </m:r>
                            </m:sub>
                          </m:sSub>
                          <m:rad>
                            <m:radPr>
                              <m:degHide m:val="on"/>
                              <m:ctrlPr>
                                <a:rPr lang="id-ID" sz="1800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id-ID" sz="18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bSup>
                                    <m:sSubSupPr>
                                      <m:ctrlPr>
                                        <a:rPr lang="id-ID" sz="1800" i="1">
                                          <a:latin typeface="Cambria Math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id-ID" sz="1800" i="1">
                                          <a:latin typeface="Cambria Math"/>
                                        </a:rPr>
                                        <m:t>𝑆</m:t>
                                      </m:r>
                                    </m:e>
                                    <m:sub>
                                      <m:r>
                                        <a:rPr lang="id-ID" sz="1800" i="1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  <m:sup>
                                      <m:r>
                                        <a:rPr lang="id-ID" sz="1800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bSup>
                                </m:num>
                                <m:den>
                                  <m:sSub>
                                    <m:sSubPr>
                                      <m:ctrlPr>
                                        <a:rPr lang="id-ID" sz="18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d-ID" sz="1800" i="1">
                                          <a:latin typeface="Cambria Math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a:rPr lang="id-ID" sz="1800" i="1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id-ID" sz="1800" i="1"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id-ID" sz="18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bSup>
                                    <m:sSubSupPr>
                                      <m:ctrlPr>
                                        <a:rPr lang="id-ID" sz="1800" i="1">
                                          <a:latin typeface="Cambria Math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id-ID" sz="1800" i="1">
                                          <a:latin typeface="Cambria Math"/>
                                        </a:rPr>
                                        <m:t>𝑆</m:t>
                                      </m:r>
                                    </m:e>
                                    <m:sub>
                                      <m:r>
                                        <a:rPr lang="id-ID" sz="1800" i="1">
                                          <a:latin typeface="Cambria Math"/>
                                        </a:rPr>
                                        <m:t>2</m:t>
                                      </m:r>
                                    </m:sub>
                                    <m:sup>
                                      <m:r>
                                        <a:rPr lang="id-ID" sz="1800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bSup>
                                </m:num>
                                <m:den>
                                  <m:sSub>
                                    <m:sSubPr>
                                      <m:ctrlPr>
                                        <a:rPr lang="id-ID" sz="18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d-ID" sz="1800" i="1">
                                          <a:latin typeface="Cambria Math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a:rPr lang="id-ID" sz="1800" i="1">
                                          <a:latin typeface="Cambria Math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rad>
                        </m:e>
                        <m:sub/>
                      </m:sSub>
                    </m:oMath>
                  </m:oMathPara>
                </a14:m>
                <a:endParaRPr lang="id-ID" sz="1800" dirty="0">
                  <a:latin typeface="Adobe Garamond Pro" pitchFamily="18" charset="0"/>
                </a:endParaRPr>
              </a:p>
              <a:p>
                <a:pPr marL="0" indent="0">
                  <a:buNone/>
                </a:pPr>
                <a:r>
                  <a:rPr lang="en-US" sz="2000" dirty="0" err="1" smtClean="0">
                    <a:latin typeface="Adobe Garamond Pro" pitchFamily="18" charset="0"/>
                  </a:rPr>
                  <a:t>dengan</a:t>
                </a:r>
                <a:r>
                  <a:rPr lang="en-US" sz="2000" dirty="0" smtClean="0">
                    <a:latin typeface="Adobe Garamond Pro" pitchFamily="18" charset="0"/>
                  </a:rPr>
                  <a:t> </a:t>
                </a:r>
                <a:r>
                  <a:rPr lang="en-US" sz="2000" dirty="0" err="1">
                    <a:latin typeface="Adobe Garamond Pro" pitchFamily="18" charset="0"/>
                  </a:rPr>
                  <a:t>derajat</a:t>
                </a:r>
                <a:r>
                  <a:rPr lang="en-US" sz="2000" dirty="0">
                    <a:latin typeface="Adobe Garamond Pro" pitchFamily="18" charset="0"/>
                  </a:rPr>
                  <a:t> </a:t>
                </a:r>
                <a:r>
                  <a:rPr lang="en-US" sz="2000" dirty="0" err="1">
                    <a:latin typeface="Adobe Garamond Pro" pitchFamily="18" charset="0"/>
                  </a:rPr>
                  <a:t>bebas</a:t>
                </a:r>
                <a:r>
                  <a:rPr lang="en-US" sz="2000" dirty="0">
                    <a:latin typeface="Adobe Garamond Pro" pitchFamily="18" charset="0"/>
                  </a:rPr>
                  <a:t> </a:t>
                </a:r>
                <a:r>
                  <a:rPr lang="en-US" sz="2000" dirty="0" err="1">
                    <a:latin typeface="Adobe Garamond Pro" pitchFamily="18" charset="0"/>
                  </a:rPr>
                  <a:t>untuk</a:t>
                </a:r>
                <a:r>
                  <a:rPr lang="en-US" sz="2000" dirty="0">
                    <a:latin typeface="Adobe Garamond Pro" pitchFamily="18" charset="0"/>
                  </a:rPr>
                  <a:t> </a:t>
                </a:r>
                <a:r>
                  <a:rPr lang="en-US" sz="2000" dirty="0" err="1">
                    <a:latin typeface="Adobe Garamond Pro" pitchFamily="18" charset="0"/>
                  </a:rPr>
                  <a:t>distribusi</a:t>
                </a:r>
                <a:r>
                  <a:rPr lang="en-US" sz="2000" dirty="0">
                    <a:latin typeface="Adobe Garamond Pro" pitchFamily="18" charset="0"/>
                  </a:rPr>
                  <a:t> t </a:t>
                </a:r>
                <a:r>
                  <a:rPr lang="en-US" sz="2000" dirty="0" err="1">
                    <a:latin typeface="Adobe Garamond Pro" pitchFamily="18" charset="0"/>
                  </a:rPr>
                  <a:t>adalah</a:t>
                </a:r>
                <a:r>
                  <a:rPr lang="en-US" sz="2000" dirty="0">
                    <a:latin typeface="Adobe Garamond Pro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id-ID" sz="2000" b="0" i="0" smtClean="0">
                        <a:latin typeface="Cambria Math"/>
                      </a:rPr>
                      <m:t> </m:t>
                    </m:r>
                    <m:r>
                      <a:rPr lang="id-ID" sz="2000" i="1">
                        <a:latin typeface="Cambria Math"/>
                      </a:rPr>
                      <m:t>𝑣</m:t>
                    </m:r>
                    <m:r>
                      <a:rPr lang="id-ID" sz="20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d-ID" sz="2000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id-ID" sz="20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id-ID" sz="2000" i="1">
                                <a:latin typeface="Cambria Math"/>
                              </a:rPr>
                              <m:t>(</m:t>
                            </m:r>
                            <m:f>
                              <m:fPr>
                                <m:ctrlPr>
                                  <a:rPr lang="id-ID" sz="20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sSubSup>
                                  <m:sSubSupPr>
                                    <m:ctrlPr>
                                      <a:rPr lang="id-ID" sz="2000" i="1">
                                        <a:latin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id-ID" sz="2000" i="1">
                                        <a:latin typeface="Cambria Math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id-ID" sz="2000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id-ID" sz="2000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bSup>
                              </m:num>
                              <m:den>
                                <m:sSub>
                                  <m:sSubPr>
                                    <m:ctrlPr>
                                      <a:rPr lang="id-ID" sz="20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id-ID" sz="2000" i="1">
                                        <a:latin typeface="Cambria Math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id-ID" sz="2000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den>
                            </m:f>
                            <m:r>
                              <a:rPr lang="id-ID" sz="2000" i="1">
                                <a:latin typeface="Cambria Math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id-ID" sz="20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sSubSup>
                                  <m:sSubSupPr>
                                    <m:ctrlPr>
                                      <a:rPr lang="id-ID" sz="2000" i="1">
                                        <a:latin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id-ID" sz="2000" i="1">
                                        <a:latin typeface="Cambria Math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id-ID" sz="2000" i="1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lang="id-ID" sz="2000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bSup>
                              </m:num>
                              <m:den>
                                <m:sSub>
                                  <m:sSubPr>
                                    <m:ctrlPr>
                                      <a:rPr lang="id-ID" sz="20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id-ID" sz="2000" i="1">
                                        <a:latin typeface="Cambria Math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id-ID" sz="2000" i="1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den>
                            </m:f>
                            <m:r>
                              <a:rPr lang="id-ID" sz="2000" i="1"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id-ID" sz="20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d>
                          <m:dPr>
                            <m:begChr m:val="["/>
                            <m:endChr m:val="]"/>
                            <m:ctrlPr>
                              <a:rPr lang="id-ID" sz="2000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id-ID" sz="20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id-ID" sz="2000" i="1">
                                    <a:latin typeface="Cambria Math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id-ID" sz="2000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f>
                                      <m:fPr>
                                        <m:ctrlPr>
                                          <a:rPr lang="id-ID" sz="2000" i="1">
                                            <a:latin typeface="Cambria Math"/>
                                          </a:rPr>
                                        </m:ctrlPr>
                                      </m:fPr>
                                      <m:num>
                                        <m:sSubSup>
                                          <m:sSubSupPr>
                                            <m:ctrlPr>
                                              <a:rPr lang="id-ID" sz="2000" i="1">
                                                <a:latin typeface="Cambria Math"/>
                                              </a:rPr>
                                            </m:ctrlPr>
                                          </m:sSubSupPr>
                                          <m:e>
                                            <m:r>
                                              <a:rPr lang="id-ID" sz="2000" i="1">
                                                <a:latin typeface="Cambria Math"/>
                                              </a:rPr>
                                              <m:t>𝑆</m:t>
                                            </m:r>
                                          </m:e>
                                          <m:sub>
                                            <m:r>
                                              <a:rPr lang="id-ID" sz="2000" i="1">
                                                <a:latin typeface="Cambria Math"/>
                                              </a:rPr>
                                              <m:t>1</m:t>
                                            </m:r>
                                          </m:sub>
                                          <m:sup>
                                            <m:r>
                                              <a:rPr lang="id-ID" sz="2000" i="1">
                                                <a:latin typeface="Cambria Math"/>
                                              </a:rPr>
                                              <m:t>2</m:t>
                                            </m:r>
                                          </m:sup>
                                        </m:sSubSup>
                                      </m:num>
                                      <m:den>
                                        <m:sSub>
                                          <m:sSubPr>
                                            <m:ctrlPr>
                                              <a:rPr lang="id-ID" sz="2000" i="1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id-ID" sz="2000" i="1">
                                                <a:latin typeface="Cambria Math"/>
                                              </a:rPr>
                                              <m:t>𝑛</m:t>
                                            </m:r>
                                          </m:e>
                                          <m:sub>
                                            <m:r>
                                              <a:rPr lang="id-ID" sz="2000" i="1">
                                                <a:latin typeface="Cambria Math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</m:den>
                                    </m:f>
                                    <m:r>
                                      <a:rPr lang="id-ID" sz="2000" i="1">
                                        <a:latin typeface="Cambria Math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id-ID" sz="2000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d>
                                  <m:dPr>
                                    <m:ctrlPr>
                                      <a:rPr lang="id-ID" sz="2000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id-ID" sz="2000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d-ID" sz="2000" i="1">
                                            <a:latin typeface="Cambria Math"/>
                                          </a:rPr>
                                          <m:t>𝑛</m:t>
                                        </m:r>
                                      </m:e>
                                      <m:sub>
                                        <m:r>
                                          <a:rPr lang="id-ID" sz="2000" i="1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id-ID" sz="20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d>
                              </m:den>
                            </m:f>
                          </m:e>
                        </m:d>
                        <m:r>
                          <a:rPr lang="id-ID" sz="2000" i="1">
                            <a:latin typeface="Cambria Math"/>
                          </a:rPr>
                          <m:t>+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id-ID" sz="2000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id-ID" sz="20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id-ID" sz="2000" i="1">
                                    <a:latin typeface="Cambria Math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id-ID" sz="2000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f>
                                      <m:fPr>
                                        <m:ctrlPr>
                                          <a:rPr lang="id-ID" sz="2000" i="1">
                                            <a:latin typeface="Cambria Math"/>
                                          </a:rPr>
                                        </m:ctrlPr>
                                      </m:fPr>
                                      <m:num>
                                        <m:sSubSup>
                                          <m:sSubSupPr>
                                            <m:ctrlPr>
                                              <a:rPr lang="id-ID" sz="2000" i="1">
                                                <a:latin typeface="Cambria Math"/>
                                              </a:rPr>
                                            </m:ctrlPr>
                                          </m:sSubSupPr>
                                          <m:e>
                                            <m:r>
                                              <a:rPr lang="id-ID" sz="2000" i="1">
                                                <a:latin typeface="Cambria Math"/>
                                              </a:rPr>
                                              <m:t>𝑆</m:t>
                                            </m:r>
                                          </m:e>
                                          <m:sub>
                                            <m:r>
                                              <a:rPr lang="id-ID" sz="2000" i="1">
                                                <a:latin typeface="Cambria Math"/>
                                              </a:rPr>
                                              <m:t>2</m:t>
                                            </m:r>
                                          </m:sub>
                                          <m:sup>
                                            <m:r>
                                              <a:rPr lang="id-ID" sz="2000" i="1">
                                                <a:latin typeface="Cambria Math"/>
                                              </a:rPr>
                                              <m:t>2</m:t>
                                            </m:r>
                                          </m:sup>
                                        </m:sSubSup>
                                      </m:num>
                                      <m:den>
                                        <m:sSub>
                                          <m:sSubPr>
                                            <m:ctrlPr>
                                              <a:rPr lang="id-ID" sz="2000" i="1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id-ID" sz="2000" i="1">
                                                <a:latin typeface="Cambria Math"/>
                                              </a:rPr>
                                              <m:t>𝑛</m:t>
                                            </m:r>
                                          </m:e>
                                          <m:sub>
                                            <m:r>
                                              <a:rPr lang="id-ID" sz="2000" i="1">
                                                <a:latin typeface="Cambria Math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</m:den>
                                    </m:f>
                                    <m:r>
                                      <a:rPr lang="id-ID" sz="2000" i="1">
                                        <a:latin typeface="Cambria Math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id-ID" sz="2000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d>
                                  <m:dPr>
                                    <m:ctrlPr>
                                      <a:rPr lang="id-ID" sz="2000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id-ID" sz="2000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d-ID" sz="2000" i="1">
                                            <a:latin typeface="Cambria Math"/>
                                          </a:rPr>
                                          <m:t>𝑛</m:t>
                                        </m:r>
                                      </m:e>
                                      <m:sub>
                                        <m:r>
                                          <a:rPr lang="id-ID" sz="2000" i="1">
                                            <a:latin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r>
                                      <a:rPr lang="id-ID" sz="20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d>
                              </m:den>
                            </m:f>
                          </m:e>
                        </m:d>
                      </m:den>
                    </m:f>
                  </m:oMath>
                </a14:m>
                <a:endParaRPr lang="id-ID" sz="2000" dirty="0">
                  <a:latin typeface="Adobe Garamond Pro" pitchFamily="18" charset="0"/>
                </a:endParaRPr>
              </a:p>
              <a:p>
                <a:pPr marL="0" indent="0">
                  <a:buNone/>
                </a:pPr>
                <a:endParaRPr lang="id-ID" sz="2000" dirty="0">
                  <a:latin typeface="Adobe Garamond Pro" pitchFamily="18" charset="0"/>
                </a:endParaRPr>
              </a:p>
              <a:p>
                <a:pPr marL="0" indent="0" algn="just">
                  <a:lnSpc>
                    <a:spcPct val="150000"/>
                  </a:lnSpc>
                  <a:buNone/>
                </a:pPr>
                <a:endParaRPr lang="id-ID" sz="2000" dirty="0">
                  <a:latin typeface="Adobe Garamond Pro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179512" y="116632"/>
                <a:ext cx="8784976" cy="6624736"/>
              </a:xfrm>
              <a:blipFill rotWithShape="1">
                <a:blip r:embed="rId2"/>
                <a:stretch>
                  <a:fillRect l="-693" r="-693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58149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179512" y="188640"/>
                <a:ext cx="8784976" cy="6192688"/>
              </a:xfrm>
            </p:spPr>
            <p:txBody>
              <a:bodyPr>
                <a:normAutofit fontScale="70000" lnSpcReduction="20000"/>
              </a:bodyPr>
              <a:lstStyle/>
              <a:p>
                <a:pPr marL="0" indent="0">
                  <a:lnSpc>
                    <a:spcPct val="120000"/>
                  </a:lnSpc>
                  <a:buNone/>
                </a:pPr>
                <a:r>
                  <a:rPr lang="id-ID" dirty="0" smtClean="0">
                    <a:solidFill>
                      <a:schemeClr val="tx1"/>
                    </a:solidFill>
                    <a:latin typeface="Adobe Garamond Pro" pitchFamily="18" charset="0"/>
                  </a:rPr>
                  <a:t>Contoh soal:</a:t>
                </a:r>
              </a:p>
              <a:p>
                <a:pPr marL="0" indent="0" algn="just">
                  <a:lnSpc>
                    <a:spcPct val="120000"/>
                  </a:lnSpc>
                  <a:buNone/>
                </a:pPr>
                <a:r>
                  <a:rPr lang="id-ID" dirty="0">
                    <a:solidFill>
                      <a:schemeClr val="tx1"/>
                    </a:solidFill>
                    <a:latin typeface="Adobe Garamond Pro" pitchFamily="18" charset="0"/>
                  </a:rPr>
                  <a:t>Suatu sampel random yang terdiri dari 100 keluarga di kota A menunjukkan rata-rata pendapatan keluarga Rp. 15.900,- dengan standar deviasi Rp. 190,- sedang sampel random lain yang terdiri dari 120 keluarga di kota B menunjukkan rata-rata pendapatan keluarga Rp. 15.700,- dengan standar deviasi Rp. 165,-. Hitunglah confidence interval 95% untuk perbedaan rata-rata pendapatan keluarga dri semua keluarga yang berada di kedua kota itu.</a:t>
                </a:r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id-ID" dirty="0">
                    <a:solidFill>
                      <a:schemeClr val="tx1"/>
                    </a:solidFill>
                    <a:latin typeface="Adobe Garamond Pro" pitchFamily="18" charset="0"/>
                  </a:rPr>
                  <a:t>Jawab:</a:t>
                </a:r>
              </a:p>
              <a:p>
                <a:pPr marL="0" indent="0">
                  <a:lnSpc>
                    <a:spcPct val="120000"/>
                  </a:lnSpc>
                  <a:buNone/>
                  <a:tabLst>
                    <a:tab pos="2870200" algn="l"/>
                  </a:tabLst>
                </a:pPr>
                <a:r>
                  <a:rPr lang="id-ID" dirty="0">
                    <a:solidFill>
                      <a:schemeClr val="tx1"/>
                    </a:solidFill>
                    <a:latin typeface="Adobe Garamond Pro" pitchFamily="18" charset="0"/>
                  </a:rPr>
                  <a:t>Sampel kota A	Sampel kota B</a:t>
                </a:r>
              </a:p>
              <a:p>
                <a:pPr marL="0" indent="0">
                  <a:lnSpc>
                    <a:spcPct val="120000"/>
                  </a:lnSpc>
                  <a:buNone/>
                  <a:tabLst>
                    <a:tab pos="2870200" algn="l"/>
                  </a:tabLst>
                </a:pPr>
                <a:r>
                  <a:rPr lang="id-ID" dirty="0">
                    <a:solidFill>
                      <a:schemeClr val="tx1"/>
                    </a:solidFill>
                    <a:latin typeface="Adobe Garamond Pro" pitchFamily="18" charset="0"/>
                  </a:rPr>
                  <a:t>n</a:t>
                </a:r>
                <a:r>
                  <a:rPr lang="id-ID" baseline="-25000" dirty="0">
                    <a:solidFill>
                      <a:schemeClr val="tx1"/>
                    </a:solidFill>
                    <a:latin typeface="Adobe Garamond Pro" pitchFamily="18" charset="0"/>
                  </a:rPr>
                  <a:t>1</a:t>
                </a:r>
                <a:r>
                  <a:rPr lang="id-ID" dirty="0">
                    <a:solidFill>
                      <a:schemeClr val="tx1"/>
                    </a:solidFill>
                    <a:latin typeface="Adobe Garamond Pro" pitchFamily="18" charset="0"/>
                  </a:rPr>
                  <a:t>= 100	n</a:t>
                </a:r>
                <a:r>
                  <a:rPr lang="id-ID" baseline="-25000" dirty="0">
                    <a:solidFill>
                      <a:schemeClr val="tx1"/>
                    </a:solidFill>
                    <a:latin typeface="Adobe Garamond Pro" pitchFamily="18" charset="0"/>
                  </a:rPr>
                  <a:t>2</a:t>
                </a:r>
                <a:r>
                  <a:rPr lang="id-ID" dirty="0">
                    <a:solidFill>
                      <a:schemeClr val="tx1"/>
                    </a:solidFill>
                    <a:latin typeface="Adobe Garamond Pro" pitchFamily="18" charset="0"/>
                  </a:rPr>
                  <a:t>= 120</a:t>
                </a:r>
              </a:p>
              <a:p>
                <a:pPr marL="0" indent="0">
                  <a:lnSpc>
                    <a:spcPct val="120000"/>
                  </a:lnSpc>
                  <a:buNone/>
                  <a:tabLst>
                    <a:tab pos="2870200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id-ID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id-ID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id-ID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id-ID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id-ID" dirty="0" smtClean="0">
                    <a:solidFill>
                      <a:schemeClr val="tx1"/>
                    </a:solidFill>
                    <a:latin typeface="Adobe Garamond Pro" pitchFamily="18" charset="0"/>
                  </a:rPr>
                  <a:t>= </a:t>
                </a:r>
                <a:r>
                  <a:rPr lang="id-ID" dirty="0">
                    <a:solidFill>
                      <a:schemeClr val="tx1"/>
                    </a:solidFill>
                    <a:latin typeface="Adobe Garamond Pro" pitchFamily="18" charset="0"/>
                  </a:rPr>
                  <a:t>Rp. 15.900,-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id-ID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id-ID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id-ID" i="1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id-ID" dirty="0" smtClean="0">
                    <a:solidFill>
                      <a:schemeClr val="tx1"/>
                    </a:solidFill>
                    <a:latin typeface="Adobe Garamond Pro" pitchFamily="18" charset="0"/>
                  </a:rPr>
                  <a:t>= </a:t>
                </a:r>
                <a:r>
                  <a:rPr lang="id-ID" dirty="0">
                    <a:solidFill>
                      <a:schemeClr val="tx1"/>
                    </a:solidFill>
                    <a:latin typeface="Adobe Garamond Pro" pitchFamily="18" charset="0"/>
                  </a:rPr>
                  <a:t>Rp. 15.700,-</a:t>
                </a:r>
              </a:p>
              <a:p>
                <a:pPr marL="0" indent="0">
                  <a:lnSpc>
                    <a:spcPct val="120000"/>
                  </a:lnSpc>
                  <a:buNone/>
                  <a:tabLst>
                    <a:tab pos="2870200" algn="l"/>
                  </a:tabLst>
                </a:pPr>
                <a:r>
                  <a:rPr lang="id-ID" dirty="0">
                    <a:solidFill>
                      <a:schemeClr val="tx1"/>
                    </a:solidFill>
                    <a:latin typeface="Adobe Garamond Pro" pitchFamily="18" charset="0"/>
                  </a:rPr>
                  <a:t>S</a:t>
                </a:r>
                <a:r>
                  <a:rPr lang="id-ID" baseline="-25000" dirty="0">
                    <a:solidFill>
                      <a:schemeClr val="tx1"/>
                    </a:solidFill>
                    <a:latin typeface="Adobe Garamond Pro" pitchFamily="18" charset="0"/>
                  </a:rPr>
                  <a:t>1</a:t>
                </a:r>
                <a:r>
                  <a:rPr lang="id-ID" dirty="0">
                    <a:solidFill>
                      <a:schemeClr val="tx1"/>
                    </a:solidFill>
                    <a:latin typeface="Adobe Garamond Pro" pitchFamily="18" charset="0"/>
                  </a:rPr>
                  <a:t>= Rp. 190,-	S</a:t>
                </a:r>
                <a:r>
                  <a:rPr lang="id-ID" baseline="-25000" dirty="0">
                    <a:solidFill>
                      <a:schemeClr val="tx1"/>
                    </a:solidFill>
                    <a:latin typeface="Adobe Garamond Pro" pitchFamily="18" charset="0"/>
                  </a:rPr>
                  <a:t>2</a:t>
                </a:r>
                <a:r>
                  <a:rPr lang="id-ID" dirty="0">
                    <a:solidFill>
                      <a:schemeClr val="tx1"/>
                    </a:solidFill>
                    <a:latin typeface="Adobe Garamond Pro" pitchFamily="18" charset="0"/>
                  </a:rPr>
                  <a:t>= Rp. 190</a:t>
                </a:r>
                <a:r>
                  <a:rPr lang="id-ID" dirty="0" smtClean="0">
                    <a:solidFill>
                      <a:schemeClr val="tx1"/>
                    </a:solidFill>
                    <a:latin typeface="Adobe Garamond Pro" pitchFamily="18" charset="0"/>
                  </a:rPr>
                  <a:t>,-</a:t>
                </a:r>
              </a:p>
              <a:p>
                <a:pPr marL="0" indent="0">
                  <a:lnSpc>
                    <a:spcPct val="120000"/>
                  </a:lnSpc>
                  <a:buNone/>
                  <a:tabLst>
                    <a:tab pos="2870200" algn="l"/>
                  </a:tabLst>
                </a:pPr>
                <a:endParaRPr lang="id-ID" dirty="0" smtClean="0">
                  <a:solidFill>
                    <a:schemeClr val="tx1"/>
                  </a:solidFill>
                  <a:latin typeface="Adobe Garamond Pro" pitchFamily="18" charset="0"/>
                </a:endParaRPr>
              </a:p>
              <a:p>
                <a:pPr>
                  <a:lnSpc>
                    <a:spcPct val="120000"/>
                  </a:lnSpc>
                  <a:buFont typeface="Wingdings" pitchFamily="2" charset="2"/>
                  <a:buChar char="Ø"/>
                </a:pPr>
                <a:r>
                  <a:rPr lang="id-ID" dirty="0" smtClean="0">
                    <a:solidFill>
                      <a:schemeClr val="tx1"/>
                    </a:solidFill>
                    <a:latin typeface="Adobe Garamond Pro" pitchFamily="18" charset="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id-ID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id-ID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id-ID" i="1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id-ID" dirty="0" smtClean="0">
                    <a:solidFill>
                      <a:schemeClr val="tx1"/>
                    </a:solidFill>
                    <a:latin typeface="Adobe Garamond Pro" pitchFamily="18" charset="0"/>
                  </a:rPr>
                  <a:t>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id-ID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id-ID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id-ID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id-ID" dirty="0" smtClean="0">
                    <a:solidFill>
                      <a:schemeClr val="tx1"/>
                    </a:solidFill>
                    <a:latin typeface="Adobe Garamond Pro" pitchFamily="18" charset="0"/>
                  </a:rPr>
                  <a:t>) </a:t>
                </a:r>
                <a:r>
                  <a:rPr lang="id-ID" dirty="0">
                    <a:solidFill>
                      <a:schemeClr val="tx1"/>
                    </a:solidFill>
                    <a:latin typeface="Adobe Garamond Pro" pitchFamily="18" charset="0"/>
                  </a:rPr>
                  <a:t>= </a:t>
                </a:r>
                <a:r>
                  <a:rPr lang="id-ID" dirty="0" smtClean="0">
                    <a:solidFill>
                      <a:schemeClr val="tx1"/>
                    </a:solidFill>
                    <a:latin typeface="Adobe Garamond Pro" pitchFamily="18" charset="0"/>
                  </a:rPr>
                  <a:t>15.900-15.700 = 200</a:t>
                </a:r>
              </a:p>
              <a:p>
                <a:pPr>
                  <a:lnSpc>
                    <a:spcPct val="120000"/>
                  </a:lnSpc>
                  <a:buFont typeface="Wingdings" pitchFamily="2" charset="2"/>
                  <a:buChar char="Ø"/>
                </a:pPr>
                <a:r>
                  <a:rPr lang="id-ID" sz="2800" dirty="0" smtClean="0">
                    <a:latin typeface="Adobe Garamond Pro" pitchFamily="18" charset="0"/>
                  </a:rPr>
                  <a:t>TK</a:t>
                </a:r>
                <a:r>
                  <a:rPr lang="id-ID" sz="2800" dirty="0">
                    <a:latin typeface="Adobe Garamond Pro" pitchFamily="18" charset="0"/>
                  </a:rPr>
                  <a:t>	= 95% </a:t>
                </a:r>
              </a:p>
              <a:p>
                <a:pPr marL="273050" indent="1588" algn="just">
                  <a:buNone/>
                </a:pPr>
                <a:r>
                  <a:rPr lang="id-ID" sz="2800" dirty="0">
                    <a:latin typeface="Adobe Garamond Pro" pitchFamily="18" charset="0"/>
                  </a:rPr>
                  <a:t>1-</a:t>
                </a:r>
                <a:r>
                  <a:rPr lang="el-GR" sz="2800" dirty="0">
                    <a:latin typeface="Times New Roman"/>
                    <a:cs typeface="Times New Roman"/>
                  </a:rPr>
                  <a:t>α</a:t>
                </a:r>
                <a:r>
                  <a:rPr lang="id-ID" sz="2800" dirty="0">
                    <a:latin typeface="Adobe Garamond Pro" pitchFamily="18" charset="0"/>
                  </a:rPr>
                  <a:t>	= 95%</a:t>
                </a:r>
              </a:p>
              <a:p>
                <a:pPr marL="269875" indent="0" algn="just">
                  <a:buNone/>
                </a:pPr>
                <a:r>
                  <a:rPr lang="el-GR" sz="2800" dirty="0">
                    <a:latin typeface="Times New Roman"/>
                    <a:cs typeface="Times New Roman"/>
                  </a:rPr>
                  <a:t>α </a:t>
                </a:r>
                <a:r>
                  <a:rPr lang="id-ID" sz="2800" dirty="0">
                    <a:latin typeface="Adobe Garamond Pro" pitchFamily="18" charset="0"/>
                  </a:rPr>
                  <a:t>	= 5%, 	</a:t>
                </a:r>
              </a:p>
              <a:p>
                <a:pPr marL="269875" indent="0" algn="just">
                  <a:buNone/>
                </a:pPr>
                <a:r>
                  <a:rPr lang="el-GR" sz="2800" dirty="0">
                    <a:latin typeface="Times New Roman"/>
                    <a:cs typeface="Times New Roman"/>
                  </a:rPr>
                  <a:t>α </a:t>
                </a:r>
                <a:r>
                  <a:rPr lang="id-ID" sz="2800" dirty="0">
                    <a:latin typeface="Adobe Garamond Pro" pitchFamily="18" charset="0"/>
                  </a:rPr>
                  <a:t>/2	= </a:t>
                </a:r>
                <a:r>
                  <a:rPr lang="id-ID" sz="2800" dirty="0" smtClean="0">
                    <a:latin typeface="Adobe Garamond Pro" pitchFamily="18" charset="0"/>
                  </a:rPr>
                  <a:t>2.5%  </a:t>
                </a:r>
                <a:r>
                  <a:rPr lang="id-ID" sz="2800" dirty="0" smtClean="0">
                    <a:latin typeface="Adobe Garamond Pro" pitchFamily="18" charset="0"/>
                    <a:sym typeface="Wingdings" pitchFamily="2" charset="2"/>
                  </a:rPr>
                  <a:t>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sz="32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id-ID" sz="320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𝑍</m:t>
                        </m:r>
                      </m:e>
                      <m:sub>
                        <m:f>
                          <m:fPr>
                            <m:ctrlPr>
                              <a:rPr lang="id-ID" sz="32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id-ID" sz="32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𝛼</m:t>
                            </m:r>
                          </m:num>
                          <m:den>
                            <m:r>
                              <a:rPr lang="id-ID" sz="32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den>
                        </m:f>
                      </m:sub>
                    </m:sSub>
                  </m:oMath>
                </a14:m>
                <a:r>
                  <a:rPr lang="id-ID" dirty="0" smtClean="0">
                    <a:solidFill>
                      <a:schemeClr val="tx1"/>
                    </a:solidFill>
                    <a:latin typeface="Adobe Garamond Pro" pitchFamily="18" charset="0"/>
                  </a:rPr>
                  <a:t>= 1,96</a:t>
                </a:r>
                <a:endParaRPr lang="id-ID" dirty="0">
                  <a:solidFill>
                    <a:schemeClr val="tx1"/>
                  </a:solidFill>
                  <a:latin typeface="Adobe Garamond Pro" pitchFamily="18" charset="0"/>
                </a:endParaRPr>
              </a:p>
              <a:p>
                <a:pPr marL="0" indent="3048000">
                  <a:lnSpc>
                    <a:spcPct val="120000"/>
                  </a:lnSpc>
                  <a:buNone/>
                  <a:tabLst>
                    <a:tab pos="1435100" algn="l"/>
                    <a:tab pos="1790700" algn="l"/>
                    <a:tab pos="2870200" algn="l"/>
                  </a:tabLst>
                </a:pPr>
                <a:endParaRPr lang="id-ID" dirty="0" smtClean="0">
                  <a:solidFill>
                    <a:schemeClr val="tx1"/>
                  </a:solidFill>
                  <a:latin typeface="Adobe Garamond Pro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179512" y="188640"/>
                <a:ext cx="8784976" cy="6192688"/>
              </a:xfrm>
              <a:blipFill rotWithShape="1">
                <a:blip r:embed="rId2"/>
                <a:stretch>
                  <a:fillRect l="-624" t="-591" r="-624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69258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251520" y="1196752"/>
                <a:ext cx="8503920" cy="475828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id-ID" sz="2000" dirty="0" smtClean="0">
                    <a:sym typeface="Wingdings" pitchFamily="2" charset="2"/>
                  </a:rPr>
                  <a:t> </a:t>
                </a:r>
                <a:r>
                  <a:rPr lang="id-ID" sz="2000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sz="2000" i="1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id-ID" sz="20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id-ID" sz="2000" i="1"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id-ID" sz="20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id-ID" sz="2000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id-ID" sz="2000" i="1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id-ID" sz="20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id-ID" sz="2000" i="1"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id-ID" sz="2000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id-ID" sz="2000" i="1">
                        <a:latin typeface="Cambria Math"/>
                      </a:rPr>
                      <m:t>)−</m:t>
                    </m:r>
                    <m:sSub>
                      <m:sSubPr>
                        <m:ctrlPr>
                          <a:rPr lang="id-ID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id-ID" sz="2000" i="1">
                            <a:latin typeface="Cambria Math"/>
                          </a:rPr>
                          <m:t>𝑍</m:t>
                        </m:r>
                      </m:e>
                      <m:sub>
                        <m:f>
                          <m:fPr>
                            <m:ctrlPr>
                              <a:rPr lang="id-ID" sz="2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id-ID" sz="2000">
                                <a:latin typeface="Cambria Math"/>
                              </a:rPr>
                              <m:t>α</m:t>
                            </m:r>
                          </m:num>
                          <m:den>
                            <m:r>
                              <a:rPr lang="id-ID" sz="2000" i="1">
                                <a:latin typeface="Cambria Math"/>
                              </a:rPr>
                              <m:t>2</m:t>
                            </m:r>
                          </m:den>
                        </m:f>
                      </m:sub>
                    </m:sSub>
                    <m:rad>
                      <m:radPr>
                        <m:degHide m:val="on"/>
                        <m:ctrlPr>
                          <a:rPr lang="id-ID" sz="2000" i="1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id-ID" sz="2000" i="1">
                                <a:latin typeface="Cambria Math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id-ID" sz="2000" i="1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id-ID" sz="2000" i="1">
                                    <a:latin typeface="Cambria Math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id-ID" sz="2000" i="1">
                                    <a:latin typeface="Cambria Math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id-ID" sz="200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bSup>
                          </m:num>
                          <m:den>
                            <m:sSub>
                              <m:sSubPr>
                                <m:ctrlPr>
                                  <a:rPr lang="id-ID" sz="20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id-ID" sz="2000" i="1">
                                    <a:latin typeface="Cambria Math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id-ID" sz="2000" i="1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  <m:r>
                          <a:rPr lang="id-ID" sz="2000" i="1"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id-ID" sz="2000" i="1">
                                <a:latin typeface="Cambria Math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id-ID" sz="2000" i="1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id-ID" sz="2000" i="1">
                                    <a:latin typeface="Cambria Math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id-ID" sz="2000" i="1">
                                    <a:latin typeface="Cambria Math"/>
                                  </a:rPr>
                                  <m:t>2</m:t>
                                </m:r>
                              </m:sub>
                              <m:sup>
                                <m:r>
                                  <a:rPr lang="id-ID" sz="200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bSup>
                          </m:num>
                          <m:den>
                            <m:sSub>
                              <m:sSubPr>
                                <m:ctrlPr>
                                  <a:rPr lang="id-ID" sz="20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id-ID" sz="2000" i="1">
                                    <a:latin typeface="Cambria Math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id-ID" sz="2000" i="1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den>
                        </m:f>
                      </m:e>
                    </m:rad>
                    <m:r>
                      <a:rPr lang="id-ID" sz="2000" i="1">
                        <a:latin typeface="Cambria Math"/>
                      </a:rPr>
                      <m:t>&lt;</m:t>
                    </m:r>
                    <m:r>
                      <a:rPr lang="id-ID" sz="2000">
                        <a:latin typeface="Cambria Math"/>
                      </a:rPr>
                      <m:t>µ</m:t>
                    </m:r>
                    <m:r>
                      <a:rPr lang="id-ID" sz="2000" baseline="-25000">
                        <a:latin typeface="Cambria Math"/>
                      </a:rPr>
                      <m:t>1</m:t>
                    </m:r>
                    <m:r>
                      <a:rPr lang="id-ID" sz="2000" i="1">
                        <a:latin typeface="Cambria Math"/>
                      </a:rPr>
                      <m:t>−</m:t>
                    </m:r>
                    <m:r>
                      <a:rPr lang="id-ID" sz="2000">
                        <a:latin typeface="Cambria Math"/>
                      </a:rPr>
                      <m:t> µ</m:t>
                    </m:r>
                    <m:r>
                      <a:rPr lang="id-ID" sz="2000" baseline="-25000">
                        <a:latin typeface="Cambria Math"/>
                      </a:rPr>
                      <m:t>2</m:t>
                    </m:r>
                  </m:oMath>
                </a14:m>
                <a:r>
                  <a:rPr lang="id-ID" sz="2000" dirty="0"/>
                  <a:t>&lt;(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sz="2000" i="1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id-ID" sz="20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id-ID" sz="2000" i="1"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id-ID" sz="20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id-ID" sz="2000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id-ID" sz="2000" i="1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id-ID" sz="20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id-ID" sz="2000" i="1"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id-ID" sz="2000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id-ID" sz="2000" i="1">
                        <a:latin typeface="Cambria Math"/>
                      </a:rPr>
                      <m:t>)</m:t>
                    </m:r>
                  </m:oMath>
                </a14:m>
                <a:r>
                  <a:rPr lang="id-ID" sz="2000" dirty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id-ID" sz="2000" i="1">
                            <a:latin typeface="Cambria Math"/>
                          </a:rPr>
                          <m:t>𝑍</m:t>
                        </m:r>
                      </m:e>
                      <m:sub>
                        <m:f>
                          <m:fPr>
                            <m:ctrlPr>
                              <a:rPr lang="id-ID" sz="2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id-ID" sz="2000">
                                <a:latin typeface="Cambria Math"/>
                              </a:rPr>
                              <m:t>α</m:t>
                            </m:r>
                          </m:num>
                          <m:den>
                            <m:r>
                              <a:rPr lang="id-ID" sz="2000" i="1">
                                <a:latin typeface="Cambria Math"/>
                              </a:rPr>
                              <m:t>2</m:t>
                            </m:r>
                          </m:den>
                        </m:f>
                      </m:sub>
                    </m:sSub>
                    <m:rad>
                      <m:radPr>
                        <m:degHide m:val="on"/>
                        <m:ctrlPr>
                          <a:rPr lang="id-ID" sz="2000" i="1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id-ID" sz="2000" i="1">
                                <a:latin typeface="Cambria Math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id-ID" sz="2000" i="1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id-ID" sz="2000" i="1">
                                    <a:latin typeface="Cambria Math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id-ID" sz="2000" i="1">
                                    <a:latin typeface="Cambria Math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id-ID" sz="200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bSup>
                          </m:num>
                          <m:den>
                            <m:sSub>
                              <m:sSubPr>
                                <m:ctrlPr>
                                  <a:rPr lang="id-ID" sz="20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id-ID" sz="2000" i="1">
                                    <a:latin typeface="Cambria Math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id-ID" sz="2000" i="1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  <m:r>
                          <a:rPr lang="id-ID" sz="2000" i="1"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id-ID" sz="2000" i="1">
                                <a:latin typeface="Cambria Math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id-ID" sz="2000" i="1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id-ID" sz="2000" i="1">
                                    <a:latin typeface="Cambria Math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id-ID" sz="2000" i="1">
                                    <a:latin typeface="Cambria Math"/>
                                  </a:rPr>
                                  <m:t>2</m:t>
                                </m:r>
                              </m:sub>
                              <m:sup>
                                <m:r>
                                  <a:rPr lang="id-ID" sz="200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bSup>
                          </m:num>
                          <m:den>
                            <m:sSub>
                              <m:sSubPr>
                                <m:ctrlPr>
                                  <a:rPr lang="id-ID" sz="20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id-ID" sz="2000" i="1">
                                    <a:latin typeface="Cambria Math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id-ID" sz="2000" i="1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den>
                        </m:f>
                      </m:e>
                    </m:rad>
                  </m:oMath>
                </a14:m>
                <a:endParaRPr lang="id-ID" sz="2000" dirty="0" smtClean="0"/>
              </a:p>
              <a:p>
                <a:pPr marL="0" indent="0">
                  <a:buNone/>
                </a:pPr>
                <a:r>
                  <a:rPr lang="id-ID" sz="2000" dirty="0" smtClean="0">
                    <a:sym typeface="Wingdings" pitchFamily="2" charset="2"/>
                  </a:rPr>
                  <a:t> </a:t>
                </a:r>
                <a:r>
                  <a:rPr lang="id-ID" sz="2000" dirty="0" smtClean="0"/>
                  <a:t>200 </a:t>
                </a:r>
                <a:r>
                  <a:rPr lang="id-ID" sz="2000" dirty="0"/>
                  <a:t>- </a:t>
                </a:r>
                <a:r>
                  <a:rPr lang="id-ID" sz="2000" dirty="0" smtClean="0"/>
                  <a:t>1,96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id-ID" sz="2000" i="1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id-ID" sz="2000" i="1"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id-ID" sz="20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id-ID" sz="2000" i="1">
                                    <a:latin typeface="Cambria Math"/>
                                  </a:rPr>
                                  <m:t>190</m:t>
                                </m:r>
                              </m:e>
                              <m:sup>
                                <m:r>
                                  <a:rPr lang="id-ID" sz="200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id-ID" sz="2000" i="1">
                                <a:latin typeface="Cambria Math"/>
                              </a:rPr>
                              <m:t>100</m:t>
                            </m:r>
                          </m:den>
                        </m:f>
                        <m:r>
                          <a:rPr lang="id-ID" sz="2000" i="1"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id-ID" sz="2000" i="1"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id-ID" sz="20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id-ID" sz="2000" i="1">
                                    <a:latin typeface="Cambria Math"/>
                                  </a:rPr>
                                  <m:t>165</m:t>
                                </m:r>
                              </m:e>
                              <m:sup>
                                <m:r>
                                  <a:rPr lang="id-ID" sz="200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id-ID" sz="2000" i="1">
                                <a:latin typeface="Cambria Math"/>
                              </a:rPr>
                              <m:t>120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id-ID" sz="2000" dirty="0">
                            <a:latin typeface="Adobe Garamond Pro" pitchFamily="18" charset="0"/>
                          </a:rPr>
                          <m:t> </m:t>
                        </m:r>
                      </m:e>
                    </m:rad>
                    <m:r>
                      <a:rPr lang="id-ID" sz="2000" b="0" i="0" smtClean="0">
                        <a:latin typeface="Cambria Math"/>
                      </a:rPr>
                      <m:t>&lt;</m:t>
                    </m:r>
                    <m:r>
                      <a:rPr lang="id-ID" sz="2000">
                        <a:latin typeface="Cambria Math"/>
                      </a:rPr>
                      <m:t> µ</m:t>
                    </m:r>
                    <m:r>
                      <a:rPr lang="id-ID" sz="2000" baseline="-25000">
                        <a:latin typeface="Cambria Math"/>
                      </a:rPr>
                      <m:t>1</m:t>
                    </m:r>
                    <m:r>
                      <a:rPr lang="id-ID" sz="2000" i="1">
                        <a:latin typeface="Cambria Math"/>
                      </a:rPr>
                      <m:t>−</m:t>
                    </m:r>
                    <m:r>
                      <a:rPr lang="id-ID" sz="2000">
                        <a:latin typeface="Cambria Math"/>
                      </a:rPr>
                      <m:t> µ</m:t>
                    </m:r>
                    <m:r>
                      <a:rPr lang="id-ID" sz="2000" baseline="-25000">
                        <a:latin typeface="Cambria Math"/>
                      </a:rPr>
                      <m:t>2</m:t>
                    </m:r>
                  </m:oMath>
                </a14:m>
                <a:r>
                  <a:rPr lang="id-ID" sz="2000" baseline="-25000" dirty="0"/>
                  <a:t> </a:t>
                </a:r>
                <a:r>
                  <a:rPr lang="id-ID" sz="2000" dirty="0"/>
                  <a:t>&lt; 200 + </a:t>
                </a:r>
                <a:r>
                  <a:rPr lang="id-ID" sz="2000" dirty="0" smtClean="0"/>
                  <a:t>1,96</a:t>
                </a:r>
                <a:r>
                  <a:rPr lang="id-ID" sz="2000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id-ID" sz="2000" i="1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id-ID" sz="2000" i="1"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id-ID" sz="20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id-ID" sz="2000" i="1">
                                    <a:latin typeface="Cambria Math"/>
                                  </a:rPr>
                                  <m:t>190</m:t>
                                </m:r>
                              </m:e>
                              <m:sup>
                                <m:r>
                                  <a:rPr lang="id-ID" sz="200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id-ID" sz="2000" i="1">
                                <a:latin typeface="Cambria Math"/>
                              </a:rPr>
                              <m:t>100</m:t>
                            </m:r>
                          </m:den>
                        </m:f>
                        <m:r>
                          <a:rPr lang="id-ID" sz="2000" i="1"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id-ID" sz="2000" i="1"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id-ID" sz="20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id-ID" sz="2000" i="1">
                                    <a:latin typeface="Cambria Math"/>
                                  </a:rPr>
                                  <m:t>165</m:t>
                                </m:r>
                              </m:e>
                              <m:sup>
                                <m:r>
                                  <a:rPr lang="id-ID" sz="200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id-ID" sz="2000" i="1">
                                <a:latin typeface="Cambria Math"/>
                              </a:rPr>
                              <m:t>120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id-ID" sz="2000" dirty="0">
                            <a:latin typeface="Adobe Garamond Pro" pitchFamily="18" charset="0"/>
                          </a:rPr>
                          <m:t> </m:t>
                        </m:r>
                      </m:e>
                    </m:rad>
                  </m:oMath>
                </a14:m>
                <a:endParaRPr lang="id-ID" sz="2000" dirty="0" smtClean="0"/>
              </a:p>
              <a:p>
                <a:pPr marL="0" indent="0">
                  <a:buNone/>
                </a:pPr>
                <a:r>
                  <a:rPr lang="id-ID" sz="2000" dirty="0" smtClean="0">
                    <a:sym typeface="Wingdings" pitchFamily="2" charset="2"/>
                  </a:rPr>
                  <a:t> </a:t>
                </a:r>
                <a:r>
                  <a:rPr lang="id-ID" sz="2000" dirty="0" smtClean="0"/>
                  <a:t>200 </a:t>
                </a:r>
                <a:r>
                  <a:rPr lang="id-ID" sz="2000" dirty="0"/>
                  <a:t>- 1,96(24,25) &lt;</a:t>
                </a:r>
                <a14:m>
                  <m:oMath xmlns:m="http://schemas.openxmlformats.org/officeDocument/2006/math">
                    <m:r>
                      <a:rPr lang="id-ID" sz="2000">
                        <a:latin typeface="Cambria Math"/>
                      </a:rPr>
                      <m:t> µ</m:t>
                    </m:r>
                    <m:r>
                      <a:rPr lang="id-ID" sz="2000" baseline="-25000">
                        <a:latin typeface="Cambria Math"/>
                      </a:rPr>
                      <m:t>1</m:t>
                    </m:r>
                    <m:r>
                      <a:rPr lang="id-ID" sz="2000" i="1">
                        <a:latin typeface="Cambria Math"/>
                      </a:rPr>
                      <m:t>−</m:t>
                    </m:r>
                    <m:r>
                      <a:rPr lang="id-ID" sz="2000">
                        <a:latin typeface="Cambria Math"/>
                      </a:rPr>
                      <m:t> µ</m:t>
                    </m:r>
                    <m:r>
                      <a:rPr lang="id-ID" sz="2000" baseline="-25000">
                        <a:latin typeface="Cambria Math"/>
                      </a:rPr>
                      <m:t>2</m:t>
                    </m:r>
                  </m:oMath>
                </a14:m>
                <a:r>
                  <a:rPr lang="id-ID" sz="2000" baseline="-25000" dirty="0"/>
                  <a:t> </a:t>
                </a:r>
                <a:r>
                  <a:rPr lang="id-ID" sz="2000" dirty="0"/>
                  <a:t>&lt; 200 + 1,96(24,25)</a:t>
                </a:r>
              </a:p>
              <a:p>
                <a:pPr marL="0" indent="0">
                  <a:buNone/>
                </a:pPr>
                <a:r>
                  <a:rPr lang="id-ID" sz="2000" dirty="0" smtClean="0">
                    <a:sym typeface="Wingdings" pitchFamily="2" charset="2"/>
                  </a:rPr>
                  <a:t> </a:t>
                </a:r>
                <a:r>
                  <a:rPr lang="id-ID" sz="2000" dirty="0" smtClean="0"/>
                  <a:t>200 </a:t>
                </a:r>
                <a:r>
                  <a:rPr lang="id-ID" sz="2000" dirty="0"/>
                  <a:t>- 47,53 &lt;</a:t>
                </a:r>
                <a14:m>
                  <m:oMath xmlns:m="http://schemas.openxmlformats.org/officeDocument/2006/math">
                    <m:r>
                      <a:rPr lang="id-ID" sz="2000">
                        <a:latin typeface="Cambria Math"/>
                      </a:rPr>
                      <m:t> µ</m:t>
                    </m:r>
                    <m:r>
                      <a:rPr lang="id-ID" sz="2000" baseline="-25000">
                        <a:latin typeface="Cambria Math"/>
                      </a:rPr>
                      <m:t>1</m:t>
                    </m:r>
                    <m:r>
                      <a:rPr lang="id-ID" sz="2000" i="1">
                        <a:latin typeface="Cambria Math"/>
                      </a:rPr>
                      <m:t>−</m:t>
                    </m:r>
                    <m:r>
                      <a:rPr lang="id-ID" sz="2000">
                        <a:latin typeface="Cambria Math"/>
                      </a:rPr>
                      <m:t> µ</m:t>
                    </m:r>
                    <m:r>
                      <a:rPr lang="id-ID" sz="2000" baseline="-25000">
                        <a:latin typeface="Cambria Math"/>
                      </a:rPr>
                      <m:t>2</m:t>
                    </m:r>
                  </m:oMath>
                </a14:m>
                <a:r>
                  <a:rPr lang="id-ID" sz="2000" dirty="0"/>
                  <a:t>&lt; 200 + 47,53</a:t>
                </a:r>
              </a:p>
              <a:p>
                <a:pPr marL="0" indent="0">
                  <a:buNone/>
                </a:pPr>
                <a:r>
                  <a:rPr lang="id-ID" sz="2000" dirty="0" smtClean="0">
                    <a:sym typeface="Wingdings" pitchFamily="2" charset="2"/>
                  </a:rPr>
                  <a:t> </a:t>
                </a:r>
                <a:r>
                  <a:rPr lang="id-ID" sz="2000" dirty="0" smtClean="0"/>
                  <a:t>152,47 </a:t>
                </a:r>
                <a:r>
                  <a:rPr lang="id-ID" sz="2000" dirty="0"/>
                  <a:t>&lt; </a:t>
                </a:r>
                <a14:m>
                  <m:oMath xmlns:m="http://schemas.openxmlformats.org/officeDocument/2006/math">
                    <m:r>
                      <a:rPr lang="id-ID" sz="2000">
                        <a:latin typeface="Cambria Math"/>
                      </a:rPr>
                      <m:t>µ</m:t>
                    </m:r>
                    <m:r>
                      <a:rPr lang="id-ID" sz="2000" baseline="-25000">
                        <a:latin typeface="Cambria Math"/>
                      </a:rPr>
                      <m:t>1</m:t>
                    </m:r>
                    <m:r>
                      <a:rPr lang="id-ID" sz="2000" i="1">
                        <a:latin typeface="Cambria Math"/>
                      </a:rPr>
                      <m:t>−</m:t>
                    </m:r>
                    <m:r>
                      <a:rPr lang="id-ID" sz="2000">
                        <a:latin typeface="Cambria Math"/>
                      </a:rPr>
                      <m:t> µ</m:t>
                    </m:r>
                    <m:r>
                      <a:rPr lang="id-ID" sz="2000" baseline="-25000">
                        <a:latin typeface="Cambria Math"/>
                      </a:rPr>
                      <m:t>2</m:t>
                    </m:r>
                  </m:oMath>
                </a14:m>
                <a:r>
                  <a:rPr lang="id-ID" sz="2000" dirty="0"/>
                  <a:t> &lt; 247,53</a:t>
                </a:r>
              </a:p>
              <a:p>
                <a:pPr marL="0" indent="0">
                  <a:buNone/>
                </a:pPr>
                <a:endParaRPr lang="id-ID" sz="2000" dirty="0" smtClean="0"/>
              </a:p>
              <a:p>
                <a:pPr marL="0" indent="0" algn="just">
                  <a:buNone/>
                  <a:tabLst>
                    <a:tab pos="533400" algn="l"/>
                  </a:tabLst>
                </a:pPr>
                <a:r>
                  <a:rPr lang="id-ID" sz="2000" dirty="0" smtClean="0"/>
                  <a:t>	Jadi </a:t>
                </a:r>
                <a:r>
                  <a:rPr lang="id-ID" sz="2000" dirty="0"/>
                  <a:t>perbedaan rata-rata pendapatan keluarga dri semua keluarga yang berada di kedua kota itu adalah berkisar antara Rp. 152,47,- hingga Rp. 247,53,-</a:t>
                </a:r>
              </a:p>
              <a:p>
                <a:pPr marL="0" indent="0">
                  <a:buNone/>
                </a:pPr>
                <a:endParaRPr lang="id-ID" sz="2000" dirty="0"/>
              </a:p>
              <a:p>
                <a:pPr marL="0" indent="0">
                  <a:buNone/>
                </a:pPr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251520" y="1196752"/>
                <a:ext cx="8503920" cy="4758280"/>
              </a:xfrm>
              <a:blipFill rotWithShape="1">
                <a:blip r:embed="rId2"/>
                <a:stretch>
                  <a:fillRect l="-717" r="-789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78653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785786" y="274638"/>
            <a:ext cx="8147902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3600" b="1" i="0" u="none" strike="noStrike" kern="1200" cap="none" spc="0" normalizeH="0" baseline="0" noProof="0" dirty="0" smtClean="0">
                <a:ln>
                  <a:noFill/>
                </a:ln>
                <a:blipFill>
                  <a:blip r:embed="rId3"/>
                  <a:stretch>
                    <a:fillRect/>
                  </a:stretch>
                </a:blip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Broadway" pitchFamily="82" charset="0"/>
                <a:ea typeface="+mj-ea"/>
                <a:cs typeface="+mj-cs"/>
              </a:rPr>
              <a:t>VARIANSI</a:t>
            </a:r>
            <a:endParaRPr kumimoji="0" lang="id-ID" sz="3600" b="1" i="0" u="none" strike="noStrike" kern="1200" cap="none" spc="0" normalizeH="0" baseline="0" noProof="0" dirty="0">
              <a:ln>
                <a:noFill/>
              </a:ln>
              <a:blipFill>
                <a:blip r:embed="rId3"/>
                <a:stretch>
                  <a:fillRect/>
                </a:stretch>
              </a:blip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Broadway" pitchFamily="82" charset="0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85720" y="1500174"/>
                <a:ext cx="8215370" cy="53092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pt-BR" sz="2800" dirty="0" smtClean="0">
                    <a:solidFill>
                      <a:schemeClr val="accent3">
                        <a:lumMod val="50000"/>
                      </a:schemeClr>
                    </a:solidFill>
                    <a:latin typeface="Adobe Garamond Pro Bold" pitchFamily="18" charset="0"/>
                    <a:cs typeface="Aharoni" pitchFamily="2" charset="-79"/>
                  </a:rPr>
                  <a:t>Bil</a:t>
                </a:r>
                <a:r>
                  <a:rPr lang="id-ID" sz="2800" dirty="0" smtClean="0">
                    <a:solidFill>
                      <a:schemeClr val="accent3">
                        <a:lumMod val="50000"/>
                      </a:schemeClr>
                    </a:solidFill>
                    <a:latin typeface="Adobe Garamond Pro Bold" pitchFamily="18" charset="0"/>
                    <a:cs typeface="Aharoni" pitchFamily="2" charset="-79"/>
                  </a:rPr>
                  <a:t>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sz="2800" i="1" smtClean="0">
                            <a:solidFill>
                              <a:schemeClr val="accent3">
                                <a:lumMod val="50000"/>
                              </a:schemeClr>
                            </a:solidFill>
                            <a:latin typeface="Cambria Math"/>
                            <a:cs typeface="Aharoni" pitchFamily="2" charset="-79"/>
                          </a:rPr>
                        </m:ctrlPr>
                      </m:sSupPr>
                      <m:e>
                        <m:r>
                          <a:rPr lang="id-ID" sz="2800" b="0" i="1" smtClean="0">
                            <a:solidFill>
                              <a:schemeClr val="accent3">
                                <a:lumMod val="50000"/>
                              </a:schemeClr>
                            </a:solidFill>
                            <a:latin typeface="Cambria Math"/>
                            <a:cs typeface="Aharoni" pitchFamily="2" charset="-79"/>
                          </a:rPr>
                          <m:t>𝑠</m:t>
                        </m:r>
                      </m:e>
                      <m:sup>
                        <m:r>
                          <a:rPr lang="id-ID" sz="2800" b="0" i="1" smtClean="0">
                            <a:solidFill>
                              <a:schemeClr val="accent3">
                                <a:lumMod val="50000"/>
                              </a:schemeClr>
                            </a:solidFill>
                            <a:latin typeface="Cambria Math"/>
                            <a:cs typeface="Aharoni" pitchFamily="2" charset="-79"/>
                          </a:rPr>
                          <m:t>2</m:t>
                        </m:r>
                      </m:sup>
                    </m:sSup>
                  </m:oMath>
                </a14:m>
                <a:r>
                  <a:rPr lang="id-ID" sz="2800" dirty="0" smtClean="0">
                    <a:solidFill>
                      <a:schemeClr val="accent3">
                        <a:lumMod val="50000"/>
                      </a:schemeClr>
                    </a:solidFill>
                    <a:latin typeface="Adobe Garamond Pro Bold" pitchFamily="18" charset="0"/>
                    <a:cs typeface="Aharoni" pitchFamily="2" charset="-79"/>
                  </a:rPr>
                  <a:t> </a:t>
                </a:r>
                <a:r>
                  <a:rPr lang="pt-BR" sz="2800" dirty="0" smtClean="0">
                    <a:solidFill>
                      <a:schemeClr val="accent3">
                        <a:lumMod val="50000"/>
                      </a:schemeClr>
                    </a:solidFill>
                    <a:latin typeface="Adobe Garamond Pro Bold" pitchFamily="18" charset="0"/>
                    <a:cs typeface="Aharoni" pitchFamily="2" charset="-79"/>
                  </a:rPr>
                  <a:t>adalah penduga titik bagi varians sampel acak berukuran n yang diambil dari suatu populasi normal dengan varians </a:t>
                </a:r>
                <a:r>
                  <a:rPr lang="en-US" sz="2800" dirty="0" smtClean="0">
                    <a:solidFill>
                      <a:schemeClr val="accent3">
                        <a:lumMod val="50000"/>
                      </a:schemeClr>
                    </a:solidFill>
                    <a:latin typeface="Adobe Garamond Pro Bold" pitchFamily="18" charset="0"/>
                    <a:cs typeface="Aharoni" pitchFamily="2" charset="-79"/>
                    <a:sym typeface="Symbol"/>
                  </a:rPr>
                  <a:t></a:t>
                </a:r>
                <a:r>
                  <a:rPr lang="pt-BR" sz="2800" baseline="30000" dirty="0" smtClean="0">
                    <a:solidFill>
                      <a:schemeClr val="accent3">
                        <a:lumMod val="50000"/>
                      </a:schemeClr>
                    </a:solidFill>
                    <a:latin typeface="Adobe Garamond Pro Bold" pitchFamily="18" charset="0"/>
                    <a:cs typeface="Aharoni" pitchFamily="2" charset="-79"/>
                  </a:rPr>
                  <a:t>2</a:t>
                </a:r>
                <a:r>
                  <a:rPr lang="pt-BR" sz="2800" dirty="0" smtClean="0">
                    <a:solidFill>
                      <a:schemeClr val="accent3">
                        <a:lumMod val="50000"/>
                      </a:schemeClr>
                    </a:solidFill>
                    <a:latin typeface="Adobe Garamond Pro Bold" pitchFamily="18" charset="0"/>
                    <a:cs typeface="Aharoni" pitchFamily="2" charset="-79"/>
                  </a:rPr>
                  <a:t>, maka</a:t>
                </a:r>
                <a:r>
                  <a:rPr lang="pt-BR" sz="2800" baseline="30000" dirty="0" smtClean="0">
                    <a:solidFill>
                      <a:schemeClr val="accent3">
                        <a:lumMod val="50000"/>
                      </a:schemeClr>
                    </a:solidFill>
                    <a:latin typeface="Adobe Garamond Pro Bold" pitchFamily="18" charset="0"/>
                    <a:cs typeface="Aharoni" pitchFamily="2" charset="-79"/>
                  </a:rPr>
                  <a:t> </a:t>
                </a:r>
                <a:r>
                  <a:rPr lang="pt-BR" sz="2800" dirty="0" smtClean="0">
                    <a:solidFill>
                      <a:schemeClr val="accent3">
                        <a:lumMod val="50000"/>
                      </a:schemeClr>
                    </a:solidFill>
                    <a:latin typeface="Adobe Garamond Pro Bold" pitchFamily="18" charset="0"/>
                    <a:cs typeface="Aharoni" pitchFamily="2" charset="-79"/>
                  </a:rPr>
                  <a:t>selang kepercayaan 100(1-</a:t>
                </a:r>
                <a:r>
                  <a:rPr lang="en-US" sz="2800" dirty="0" smtClean="0">
                    <a:solidFill>
                      <a:schemeClr val="accent3">
                        <a:lumMod val="50000"/>
                      </a:schemeClr>
                    </a:solidFill>
                    <a:latin typeface="Adobe Garamond Pro Bold" pitchFamily="18" charset="0"/>
                    <a:cs typeface="Aharoni" pitchFamily="2" charset="-79"/>
                    <a:sym typeface="Symbol"/>
                  </a:rPr>
                  <a:t></a:t>
                </a:r>
                <a:r>
                  <a:rPr lang="pt-BR" sz="2800" dirty="0" smtClean="0">
                    <a:solidFill>
                      <a:schemeClr val="accent3">
                        <a:lumMod val="50000"/>
                      </a:schemeClr>
                    </a:solidFill>
                    <a:latin typeface="Adobe Garamond Pro Bold" pitchFamily="18" charset="0"/>
                    <a:cs typeface="Aharoni" pitchFamily="2" charset="-79"/>
                  </a:rPr>
                  <a:t>)% bagi </a:t>
                </a:r>
                <a:r>
                  <a:rPr lang="en-US" sz="2800" dirty="0" smtClean="0">
                    <a:solidFill>
                      <a:schemeClr val="accent3">
                        <a:lumMod val="50000"/>
                      </a:schemeClr>
                    </a:solidFill>
                    <a:latin typeface="Adobe Garamond Pro Bold" pitchFamily="18" charset="0"/>
                    <a:cs typeface="Aharoni" pitchFamily="2" charset="-79"/>
                    <a:sym typeface="Symbol"/>
                  </a:rPr>
                  <a:t></a:t>
                </a:r>
                <a:r>
                  <a:rPr lang="pt-BR" sz="2800" baseline="30000" dirty="0" smtClean="0">
                    <a:solidFill>
                      <a:schemeClr val="accent3">
                        <a:lumMod val="50000"/>
                      </a:schemeClr>
                    </a:solidFill>
                    <a:latin typeface="Adobe Garamond Pro Bold" pitchFamily="18" charset="0"/>
                    <a:cs typeface="Aharoni" pitchFamily="2" charset="-79"/>
                  </a:rPr>
                  <a:t>2</a:t>
                </a:r>
                <a:r>
                  <a:rPr lang="pt-BR" sz="2800" dirty="0" smtClean="0">
                    <a:solidFill>
                      <a:schemeClr val="accent3">
                        <a:lumMod val="50000"/>
                      </a:schemeClr>
                    </a:solidFill>
                    <a:latin typeface="Adobe Garamond Pro Bold" pitchFamily="18" charset="0"/>
                    <a:cs typeface="Aharoni" pitchFamily="2" charset="-79"/>
                  </a:rPr>
                  <a:t> adalah</a:t>
                </a:r>
                <a:endParaRPr lang="id-ID" sz="2800" dirty="0" smtClean="0">
                  <a:solidFill>
                    <a:schemeClr val="accent3">
                      <a:lumMod val="50000"/>
                    </a:schemeClr>
                  </a:solidFill>
                  <a:latin typeface="Adobe Garamond Pro Bold" pitchFamily="18" charset="0"/>
                  <a:cs typeface="Aharoni" pitchFamily="2" charset="-79"/>
                </a:endParaRPr>
              </a:p>
              <a:p>
                <a:pPr algn="just"/>
                <a:endParaRPr lang="id-ID" sz="2800" dirty="0" smtClean="0">
                  <a:solidFill>
                    <a:schemeClr val="accent3">
                      <a:lumMod val="50000"/>
                    </a:schemeClr>
                  </a:solidFill>
                  <a:latin typeface="Adobe Garamond Pro Bold" pitchFamily="18" charset="0"/>
                  <a:cs typeface="Aharoni" pitchFamily="2" charset="-79"/>
                </a:endParaRPr>
              </a:p>
              <a:p>
                <a:pPr algn="just"/>
                <a:endParaRPr lang="id-ID" sz="4000" dirty="0" smtClean="0">
                  <a:solidFill>
                    <a:schemeClr val="accent3">
                      <a:lumMod val="50000"/>
                    </a:schemeClr>
                  </a:solidFill>
                  <a:latin typeface="Adobe Garamond Pro Bold" pitchFamily="18" charset="0"/>
                  <a:cs typeface="Aharoni" pitchFamily="2" charset="-79"/>
                </a:endParaRPr>
              </a:p>
              <a:p>
                <a:pPr algn="just"/>
                <a:endParaRPr lang="id-ID" sz="2800" dirty="0" smtClean="0">
                  <a:solidFill>
                    <a:schemeClr val="accent3">
                      <a:lumMod val="50000"/>
                    </a:schemeClr>
                  </a:solidFill>
                  <a:latin typeface="Adobe Garamond Pro Bold" pitchFamily="18" charset="0"/>
                  <a:cs typeface="Aharoni" pitchFamily="2" charset="-79"/>
                </a:endParaRPr>
              </a:p>
              <a:p>
                <a:pPr algn="just"/>
                <a:endParaRPr lang="id-ID" sz="2800" dirty="0" smtClean="0">
                  <a:solidFill>
                    <a:schemeClr val="accent3">
                      <a:lumMod val="50000"/>
                    </a:schemeClr>
                  </a:solidFill>
                  <a:latin typeface="Adobe Garamond Pro Bold" pitchFamily="18" charset="0"/>
                  <a:cs typeface="Aharoni" pitchFamily="2" charset="-79"/>
                </a:endParaRPr>
              </a:p>
              <a:p>
                <a:pPr algn="just"/>
                <a:r>
                  <a:rPr lang="en-US" sz="2800" dirty="0" err="1" smtClean="0">
                    <a:solidFill>
                      <a:schemeClr val="accent3">
                        <a:lumMod val="50000"/>
                      </a:schemeClr>
                    </a:solidFill>
                    <a:latin typeface="Adobe Garamond Pro Bold" pitchFamily="18" charset="0"/>
                    <a:cs typeface="Aharoni" pitchFamily="2" charset="-79"/>
                  </a:rPr>
                  <a:t>dengan</a:t>
                </a:r>
                <a:r>
                  <a:rPr lang="en-US" sz="2800" dirty="0" smtClean="0">
                    <a:solidFill>
                      <a:schemeClr val="accent3">
                        <a:lumMod val="50000"/>
                      </a:schemeClr>
                    </a:solidFill>
                    <a:latin typeface="Adobe Garamond Pro Bold" pitchFamily="18" charset="0"/>
                    <a:cs typeface="Aharoni" pitchFamily="2" charset="-79"/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800" i="1" smtClean="0">
                            <a:solidFill>
                              <a:schemeClr val="accent3">
                                <a:lumMod val="50000"/>
                              </a:schemeClr>
                            </a:solidFill>
                            <a:latin typeface="Cambria Math"/>
                            <a:cs typeface="Aharoni" pitchFamily="2" charset="-79"/>
                          </a:rPr>
                        </m:ctrlPr>
                      </m:sSubSupPr>
                      <m:e>
                        <m:r>
                          <a:rPr lang="id-ID" sz="2800" b="0" i="1" smtClean="0">
                            <a:solidFill>
                              <a:schemeClr val="accent3">
                                <a:lumMod val="50000"/>
                              </a:schemeClr>
                            </a:solidFill>
                            <a:latin typeface="Cambria Math"/>
                            <a:cs typeface="Aharoni" pitchFamily="2" charset="-79"/>
                          </a:rPr>
                          <m:t>𝑥</m:t>
                        </m:r>
                      </m:e>
                      <m:sub>
                        <m:d>
                          <m:dPr>
                            <m:ctrlPr>
                              <a:rPr lang="id-ID" sz="2800" b="0" i="1" smtClean="0">
                                <a:solidFill>
                                  <a:schemeClr val="accent3">
                                    <a:lumMod val="50000"/>
                                  </a:schemeClr>
                                </a:solidFill>
                                <a:latin typeface="Cambria Math"/>
                                <a:cs typeface="Aharoni" pitchFamily="2" charset="-79"/>
                              </a:rPr>
                            </m:ctrlPr>
                          </m:dPr>
                          <m:e>
                            <m:r>
                              <a:rPr lang="id-ID" sz="2800" b="0" i="1" smtClean="0">
                                <a:solidFill>
                                  <a:schemeClr val="accent3">
                                    <a:lumMod val="50000"/>
                                  </a:schemeClr>
                                </a:solidFill>
                                <a:latin typeface="Cambria Math"/>
                                <a:cs typeface="Aharoni" pitchFamily="2" charset="-79"/>
                              </a:rPr>
                              <m:t>𝑛</m:t>
                            </m:r>
                            <m:r>
                              <a:rPr lang="id-ID" sz="2800" b="0" i="1" smtClean="0">
                                <a:solidFill>
                                  <a:schemeClr val="accent3">
                                    <a:lumMod val="50000"/>
                                  </a:schemeClr>
                                </a:solidFill>
                                <a:latin typeface="Cambria Math"/>
                                <a:cs typeface="Aharoni" pitchFamily="2" charset="-79"/>
                              </a:rPr>
                              <m:t>−1, </m:t>
                            </m:r>
                            <m:f>
                              <m:fPr>
                                <m:ctrlPr>
                                  <a:rPr lang="id-ID" sz="2800" b="0" i="1" smtClean="0">
                                    <a:solidFill>
                                      <a:schemeClr val="accent3">
                                        <a:lumMod val="50000"/>
                                      </a:schemeClr>
                                    </a:solidFill>
                                    <a:latin typeface="Cambria Math"/>
                                    <a:cs typeface="Aharoni" pitchFamily="2" charset="-79"/>
                                  </a:rPr>
                                </m:ctrlPr>
                              </m:fPr>
                              <m:num>
                                <m:r>
                                  <a:rPr lang="id-ID" sz="2800" b="0" i="1" smtClean="0">
                                    <a:solidFill>
                                      <a:schemeClr val="accent3">
                                        <a:lumMod val="50000"/>
                                      </a:schemeClr>
                                    </a:solidFill>
                                    <a:latin typeface="Cambria Math"/>
                                    <a:ea typeface="Cambria Math"/>
                                    <a:cs typeface="Aharoni" pitchFamily="2" charset="-79"/>
                                  </a:rPr>
                                  <m:t>∝</m:t>
                                </m:r>
                              </m:num>
                              <m:den>
                                <m:r>
                                  <a:rPr lang="id-ID" sz="2800" b="0" i="1" smtClean="0">
                                    <a:solidFill>
                                      <a:schemeClr val="accent3">
                                        <a:lumMod val="50000"/>
                                      </a:schemeClr>
                                    </a:solidFill>
                                    <a:latin typeface="Cambria Math"/>
                                    <a:cs typeface="Aharoni" pitchFamily="2" charset="-79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sub>
                      <m:sup>
                        <m:r>
                          <a:rPr lang="id-ID" sz="2800" b="0" i="1" smtClean="0">
                            <a:solidFill>
                              <a:schemeClr val="accent3">
                                <a:lumMod val="50000"/>
                              </a:schemeClr>
                            </a:solidFill>
                            <a:latin typeface="Cambria Math"/>
                            <a:cs typeface="Aharoni" pitchFamily="2" charset="-79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id-ID" sz="2800" dirty="0" smtClean="0">
                    <a:solidFill>
                      <a:schemeClr val="accent3">
                        <a:lumMod val="50000"/>
                      </a:schemeClr>
                    </a:solidFill>
                    <a:latin typeface="Adobe Garamond Pro Bold" pitchFamily="18" charset="0"/>
                    <a:cs typeface="Aharoni" pitchFamily="2" charset="-79"/>
                  </a:rPr>
                  <a:t> </a:t>
                </a:r>
                <a:r>
                  <a:rPr lang="en-US" sz="2800" dirty="0" err="1" smtClean="0">
                    <a:solidFill>
                      <a:schemeClr val="accent3">
                        <a:lumMod val="50000"/>
                      </a:schemeClr>
                    </a:solidFill>
                    <a:latin typeface="Adobe Garamond Pro Bold" pitchFamily="18" charset="0"/>
                    <a:cs typeface="Aharoni" pitchFamily="2" charset="-79"/>
                  </a:rPr>
                  <a:t>adalah</a:t>
                </a:r>
                <a:r>
                  <a:rPr lang="en-US" sz="2800" dirty="0" smtClean="0">
                    <a:solidFill>
                      <a:schemeClr val="accent3">
                        <a:lumMod val="50000"/>
                      </a:schemeClr>
                    </a:solidFill>
                    <a:latin typeface="Adobe Garamond Pro Bold" pitchFamily="18" charset="0"/>
                    <a:cs typeface="Aharoni" pitchFamily="2" charset="-79"/>
                  </a:rPr>
                  <a:t> </a:t>
                </a:r>
                <a:r>
                  <a:rPr lang="en-US" sz="2800" dirty="0" err="1" smtClean="0">
                    <a:solidFill>
                      <a:schemeClr val="accent3">
                        <a:lumMod val="50000"/>
                      </a:schemeClr>
                    </a:solidFill>
                    <a:latin typeface="Adobe Garamond Pro Bold" pitchFamily="18" charset="0"/>
                    <a:cs typeface="Aharoni" pitchFamily="2" charset="-79"/>
                  </a:rPr>
                  <a:t>nilai</a:t>
                </a:r>
                <a:r>
                  <a:rPr lang="en-US" sz="2800" dirty="0" smtClean="0">
                    <a:solidFill>
                      <a:schemeClr val="accent3">
                        <a:lumMod val="50000"/>
                      </a:schemeClr>
                    </a:solidFill>
                    <a:latin typeface="Adobe Garamond Pro Bold" pitchFamily="18" charset="0"/>
                    <a:cs typeface="Aharoni" pitchFamily="2" charset="-79"/>
                  </a:rPr>
                  <a:t>  </a:t>
                </a:r>
                <a:r>
                  <a:rPr lang="en-US" sz="2800" dirty="0" err="1" smtClean="0">
                    <a:solidFill>
                      <a:schemeClr val="accent3">
                        <a:lumMod val="50000"/>
                      </a:schemeClr>
                    </a:solidFill>
                    <a:latin typeface="Adobe Garamond Pro Bold" pitchFamily="18" charset="0"/>
                    <a:cs typeface="Aharoni" pitchFamily="2" charset="-79"/>
                  </a:rPr>
                  <a:t>dengan</a:t>
                </a:r>
                <a:r>
                  <a:rPr lang="en-US" sz="2800" dirty="0" smtClean="0">
                    <a:solidFill>
                      <a:schemeClr val="accent3">
                        <a:lumMod val="50000"/>
                      </a:schemeClr>
                    </a:solidFill>
                    <a:latin typeface="Adobe Garamond Pro Bold" pitchFamily="18" charset="0"/>
                    <a:cs typeface="Aharoni" pitchFamily="2" charset="-79"/>
                  </a:rPr>
                  <a:t> </a:t>
                </a:r>
                <a:r>
                  <a:rPr lang="en-US" sz="2800" dirty="0" err="1" smtClean="0">
                    <a:solidFill>
                      <a:schemeClr val="accent3">
                        <a:lumMod val="50000"/>
                      </a:schemeClr>
                    </a:solidFill>
                    <a:latin typeface="Adobe Garamond Pro Bold" pitchFamily="18" charset="0"/>
                    <a:cs typeface="Aharoni" pitchFamily="2" charset="-79"/>
                  </a:rPr>
                  <a:t>derajad</a:t>
                </a:r>
                <a:r>
                  <a:rPr lang="en-US" sz="2800" dirty="0" smtClean="0">
                    <a:solidFill>
                      <a:schemeClr val="accent3">
                        <a:lumMod val="50000"/>
                      </a:schemeClr>
                    </a:solidFill>
                    <a:latin typeface="Adobe Garamond Pro Bold" pitchFamily="18" charset="0"/>
                    <a:cs typeface="Aharoni" pitchFamily="2" charset="-79"/>
                  </a:rPr>
                  <a:t> </a:t>
                </a:r>
                <a:r>
                  <a:rPr lang="en-US" sz="2800" dirty="0" err="1" smtClean="0">
                    <a:solidFill>
                      <a:schemeClr val="accent3">
                        <a:lumMod val="50000"/>
                      </a:schemeClr>
                    </a:solidFill>
                    <a:latin typeface="Adobe Garamond Pro Bold" pitchFamily="18" charset="0"/>
                    <a:cs typeface="Aharoni" pitchFamily="2" charset="-79"/>
                  </a:rPr>
                  <a:t>bebas</a:t>
                </a:r>
                <a:r>
                  <a:rPr lang="en-US" sz="2800" dirty="0" smtClean="0">
                    <a:solidFill>
                      <a:schemeClr val="accent3">
                        <a:lumMod val="50000"/>
                      </a:schemeClr>
                    </a:solidFill>
                    <a:latin typeface="Adobe Garamond Pro Bold" pitchFamily="18" charset="0"/>
                    <a:cs typeface="Aharoni" pitchFamily="2" charset="-79"/>
                  </a:rPr>
                  <a:t> </a:t>
                </a:r>
                <a:r>
                  <a:rPr lang="en-US" sz="2800" i="1" dirty="0" smtClean="0">
                    <a:solidFill>
                      <a:schemeClr val="accent3">
                        <a:lumMod val="50000"/>
                      </a:schemeClr>
                    </a:solidFill>
                    <a:latin typeface="Adobe Garamond Pro Bold" pitchFamily="18" charset="0"/>
                    <a:cs typeface="Aharoni" pitchFamily="2" charset="-79"/>
                  </a:rPr>
                  <a:t>v</a:t>
                </a:r>
                <a:r>
                  <a:rPr lang="en-US" sz="2800" dirty="0" smtClean="0">
                    <a:solidFill>
                      <a:schemeClr val="accent3">
                        <a:lumMod val="50000"/>
                      </a:schemeClr>
                    </a:solidFill>
                    <a:latin typeface="Adobe Garamond Pro Bold" pitchFamily="18" charset="0"/>
                    <a:cs typeface="Aharoni" pitchFamily="2" charset="-79"/>
                  </a:rPr>
                  <a:t> = n-1 yang </a:t>
                </a:r>
                <a:r>
                  <a:rPr lang="en-US" sz="2800" dirty="0" err="1" smtClean="0">
                    <a:solidFill>
                      <a:schemeClr val="accent3">
                        <a:lumMod val="50000"/>
                      </a:schemeClr>
                    </a:solidFill>
                    <a:latin typeface="Adobe Garamond Pro Bold" pitchFamily="18" charset="0"/>
                    <a:cs typeface="Aharoni" pitchFamily="2" charset="-79"/>
                  </a:rPr>
                  <a:t>luas</a:t>
                </a:r>
                <a:r>
                  <a:rPr lang="en-US" sz="2800" dirty="0" smtClean="0">
                    <a:solidFill>
                      <a:schemeClr val="accent3">
                        <a:lumMod val="50000"/>
                      </a:schemeClr>
                    </a:solidFill>
                    <a:latin typeface="Adobe Garamond Pro Bold" pitchFamily="18" charset="0"/>
                    <a:cs typeface="Aharoni" pitchFamily="2" charset="-79"/>
                  </a:rPr>
                  <a:t> </a:t>
                </a:r>
                <a:r>
                  <a:rPr lang="en-US" sz="2800" dirty="0" err="1" smtClean="0">
                    <a:solidFill>
                      <a:schemeClr val="accent3">
                        <a:lumMod val="50000"/>
                      </a:schemeClr>
                    </a:solidFill>
                    <a:latin typeface="Adobe Garamond Pro Bold" pitchFamily="18" charset="0"/>
                    <a:cs typeface="Aharoni" pitchFamily="2" charset="-79"/>
                  </a:rPr>
                  <a:t>daerah</a:t>
                </a:r>
                <a:r>
                  <a:rPr lang="en-US" sz="2800" dirty="0" smtClean="0">
                    <a:solidFill>
                      <a:schemeClr val="accent3">
                        <a:lumMod val="50000"/>
                      </a:schemeClr>
                    </a:solidFill>
                    <a:latin typeface="Adobe Garamond Pro Bold" pitchFamily="18" charset="0"/>
                    <a:cs typeface="Aharoni" pitchFamily="2" charset="-79"/>
                  </a:rPr>
                  <a:t> di </a:t>
                </a:r>
                <a:r>
                  <a:rPr lang="en-US" sz="2800" dirty="0" err="1" smtClean="0">
                    <a:solidFill>
                      <a:schemeClr val="accent3">
                        <a:lumMod val="50000"/>
                      </a:schemeClr>
                    </a:solidFill>
                    <a:latin typeface="Adobe Garamond Pro Bold" pitchFamily="18" charset="0"/>
                    <a:cs typeface="Aharoni" pitchFamily="2" charset="-79"/>
                  </a:rPr>
                  <a:t>sebelah</a:t>
                </a:r>
                <a:r>
                  <a:rPr lang="en-US" sz="2800" dirty="0" smtClean="0">
                    <a:solidFill>
                      <a:schemeClr val="accent3">
                        <a:lumMod val="50000"/>
                      </a:schemeClr>
                    </a:solidFill>
                    <a:latin typeface="Adobe Garamond Pro Bold" pitchFamily="18" charset="0"/>
                    <a:cs typeface="Aharoni" pitchFamily="2" charset="-79"/>
                  </a:rPr>
                  <a:t> </a:t>
                </a:r>
                <a:r>
                  <a:rPr lang="en-US" sz="2800" dirty="0" err="1" smtClean="0">
                    <a:solidFill>
                      <a:schemeClr val="accent3">
                        <a:lumMod val="50000"/>
                      </a:schemeClr>
                    </a:solidFill>
                    <a:latin typeface="Adobe Garamond Pro Bold" pitchFamily="18" charset="0"/>
                    <a:cs typeface="Aharoni" pitchFamily="2" charset="-79"/>
                  </a:rPr>
                  <a:t>kanannya</a:t>
                </a:r>
                <a:r>
                  <a:rPr lang="en-US" sz="2800" dirty="0" smtClean="0">
                    <a:solidFill>
                      <a:schemeClr val="accent3">
                        <a:lumMod val="50000"/>
                      </a:schemeClr>
                    </a:solidFill>
                    <a:latin typeface="Adobe Garamond Pro Bold" pitchFamily="18" charset="0"/>
                    <a:cs typeface="Aharoni" pitchFamily="2" charset="-79"/>
                  </a:rPr>
                  <a:t> </a:t>
                </a:r>
                <a:r>
                  <a:rPr lang="en-US" sz="2800" dirty="0" err="1" smtClean="0">
                    <a:solidFill>
                      <a:schemeClr val="accent3">
                        <a:lumMod val="50000"/>
                      </a:schemeClr>
                    </a:solidFill>
                    <a:latin typeface="Adobe Garamond Pro Bold" pitchFamily="18" charset="0"/>
                    <a:cs typeface="Aharoni" pitchFamily="2" charset="-79"/>
                  </a:rPr>
                  <a:t>sebesar</a:t>
                </a:r>
                <a:r>
                  <a:rPr lang="en-US" sz="2800" dirty="0" smtClean="0">
                    <a:solidFill>
                      <a:schemeClr val="accent3">
                        <a:lumMod val="50000"/>
                      </a:schemeClr>
                    </a:solidFill>
                    <a:latin typeface="Adobe Garamond Pro Bold" pitchFamily="18" charset="0"/>
                    <a:cs typeface="Aharoni" pitchFamily="2" charset="-79"/>
                  </a:rPr>
                  <a:t> .</a:t>
                </a:r>
                <a:endParaRPr lang="id-ID" sz="2800" dirty="0" smtClean="0">
                  <a:solidFill>
                    <a:schemeClr val="accent3">
                      <a:lumMod val="50000"/>
                    </a:schemeClr>
                  </a:solidFill>
                  <a:latin typeface="Adobe Garamond Pro Bold" pitchFamily="18" charset="0"/>
                  <a:cs typeface="Aharoni" pitchFamily="2" charset="-79"/>
                </a:endParaRPr>
              </a:p>
              <a:p>
                <a:pPr algn="just"/>
                <a:endParaRPr lang="id-ID" sz="2800" dirty="0">
                  <a:solidFill>
                    <a:schemeClr val="accent3">
                      <a:lumMod val="50000"/>
                    </a:schemeClr>
                  </a:solidFill>
                  <a:latin typeface="Adobe Garamond Pro Bold" pitchFamily="18" charset="0"/>
                  <a:cs typeface="Aharoni" pitchFamily="2" charset="-79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720" y="1500174"/>
                <a:ext cx="8215370" cy="5309274"/>
              </a:xfrm>
              <a:prstGeom prst="rect">
                <a:avLst/>
              </a:prstGeom>
              <a:blipFill rotWithShape="1">
                <a:blip r:embed="rId4"/>
                <a:stretch>
                  <a:fillRect l="-1558" t="-1033" r="-1484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071670" y="3714752"/>
          <a:ext cx="4100513" cy="114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5" imgW="1676160" imgH="469800" progId="">
                  <p:embed/>
                </p:oleObj>
              </mc:Choice>
              <mc:Fallback>
                <p:oleObj name="Equation" r:id="rId5" imgW="1676160" imgH="4698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1670" y="3714752"/>
                        <a:ext cx="4100513" cy="1149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803013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16632"/>
            <a:ext cx="8784976" cy="626469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d-ID" sz="2400" dirty="0" smtClean="0">
                <a:latin typeface="Adobe Garamond Pro" pitchFamily="18" charset="0"/>
              </a:rPr>
              <a:t>Contoh soal</a:t>
            </a:r>
          </a:p>
          <a:p>
            <a:pPr marL="0" indent="0" algn="just">
              <a:buNone/>
            </a:pPr>
            <a:r>
              <a:rPr lang="id-ID" sz="2400" dirty="0">
                <a:latin typeface="Adobe Garamond Pro" pitchFamily="18" charset="0"/>
              </a:rPr>
              <a:t>	</a:t>
            </a:r>
            <a:r>
              <a:rPr lang="en-US" sz="2400" dirty="0" err="1" smtClean="0">
                <a:latin typeface="Adobe Garamond Pro" pitchFamily="18" charset="0"/>
              </a:rPr>
              <a:t>Suatu</a:t>
            </a:r>
            <a:r>
              <a:rPr lang="en-US" sz="2400" dirty="0" smtClean="0">
                <a:latin typeface="Adobe Garamond Pro" pitchFamily="18" charset="0"/>
              </a:rPr>
              <a:t> </a:t>
            </a:r>
            <a:r>
              <a:rPr lang="en-US" sz="2400" dirty="0" err="1" smtClean="0">
                <a:latin typeface="Adobe Garamond Pro" pitchFamily="18" charset="0"/>
              </a:rPr>
              <a:t>mesin</a:t>
            </a:r>
            <a:r>
              <a:rPr lang="en-US" sz="2400" dirty="0" smtClean="0">
                <a:latin typeface="Adobe Garamond Pro" pitchFamily="18" charset="0"/>
              </a:rPr>
              <a:t> </a:t>
            </a:r>
            <a:r>
              <a:rPr lang="en-US" sz="2400" dirty="0" err="1" smtClean="0">
                <a:latin typeface="Adobe Garamond Pro" pitchFamily="18" charset="0"/>
              </a:rPr>
              <a:t>pengisi</a:t>
            </a:r>
            <a:r>
              <a:rPr lang="en-US" sz="2400" dirty="0" smtClean="0">
                <a:latin typeface="Adobe Garamond Pro" pitchFamily="18" charset="0"/>
              </a:rPr>
              <a:t> </a:t>
            </a:r>
            <a:r>
              <a:rPr lang="en-US" sz="2400" dirty="0" err="1" smtClean="0">
                <a:latin typeface="Adobe Garamond Pro" pitchFamily="18" charset="0"/>
              </a:rPr>
              <a:t>gandum</a:t>
            </a:r>
            <a:r>
              <a:rPr lang="en-US" sz="2400" dirty="0" smtClean="0">
                <a:latin typeface="Adobe Garamond Pro" pitchFamily="18" charset="0"/>
              </a:rPr>
              <a:t> </a:t>
            </a:r>
            <a:r>
              <a:rPr lang="en-US" sz="2400" dirty="0" err="1" smtClean="0">
                <a:latin typeface="Adobe Garamond Pro" pitchFamily="18" charset="0"/>
              </a:rPr>
              <a:t>ke</a:t>
            </a:r>
            <a:r>
              <a:rPr lang="en-US" sz="2400" dirty="0" smtClean="0">
                <a:latin typeface="Adobe Garamond Pro" pitchFamily="18" charset="0"/>
              </a:rPr>
              <a:t> </a:t>
            </a:r>
            <a:r>
              <a:rPr lang="en-US" sz="2400" dirty="0" err="1" smtClean="0">
                <a:latin typeface="Adobe Garamond Pro" pitchFamily="18" charset="0"/>
              </a:rPr>
              <a:t>dalam</a:t>
            </a:r>
            <a:r>
              <a:rPr lang="en-US" sz="2400" dirty="0" smtClean="0">
                <a:latin typeface="Adobe Garamond Pro" pitchFamily="18" charset="0"/>
              </a:rPr>
              <a:t> </a:t>
            </a:r>
            <a:r>
              <a:rPr lang="en-US" sz="2400" dirty="0" err="1" smtClean="0">
                <a:latin typeface="Adobe Garamond Pro" pitchFamily="18" charset="0"/>
              </a:rPr>
              <a:t>kemasan</a:t>
            </a:r>
            <a:r>
              <a:rPr lang="en-US" sz="2400" dirty="0" smtClean="0">
                <a:latin typeface="Adobe Garamond Pro" pitchFamily="18" charset="0"/>
              </a:rPr>
              <a:t> </a:t>
            </a:r>
            <a:r>
              <a:rPr lang="en-US" sz="2400" dirty="0" err="1" smtClean="0">
                <a:latin typeface="Adobe Garamond Pro" pitchFamily="18" charset="0"/>
              </a:rPr>
              <a:t>dirancang</a:t>
            </a:r>
            <a:r>
              <a:rPr lang="en-US" sz="2400" dirty="0" smtClean="0">
                <a:latin typeface="Adobe Garamond Pro" pitchFamily="18" charset="0"/>
              </a:rPr>
              <a:t> </a:t>
            </a:r>
            <a:r>
              <a:rPr lang="en-US" sz="2400" dirty="0" err="1" smtClean="0">
                <a:latin typeface="Adobe Garamond Pro" pitchFamily="18" charset="0"/>
              </a:rPr>
              <a:t>untuk</a:t>
            </a:r>
            <a:r>
              <a:rPr lang="en-US" sz="2400" dirty="0" smtClean="0">
                <a:latin typeface="Adobe Garamond Pro" pitchFamily="18" charset="0"/>
              </a:rPr>
              <a:t> </a:t>
            </a:r>
            <a:r>
              <a:rPr lang="en-US" sz="2400" dirty="0" err="1" smtClean="0">
                <a:latin typeface="Adobe Garamond Pro" pitchFamily="18" charset="0"/>
              </a:rPr>
              <a:t>bekerja</a:t>
            </a:r>
            <a:r>
              <a:rPr lang="en-US" sz="2400" dirty="0" smtClean="0">
                <a:latin typeface="Adobe Garamond Pro" pitchFamily="18" charset="0"/>
              </a:rPr>
              <a:t> </a:t>
            </a:r>
            <a:r>
              <a:rPr lang="en-US" sz="2400" dirty="0" err="1" smtClean="0">
                <a:latin typeface="Adobe Garamond Pro" pitchFamily="18" charset="0"/>
              </a:rPr>
              <a:t>mengisi</a:t>
            </a:r>
            <a:r>
              <a:rPr lang="en-US" sz="2400" dirty="0" smtClean="0">
                <a:latin typeface="Adobe Garamond Pro" pitchFamily="18" charset="0"/>
              </a:rPr>
              <a:t> </a:t>
            </a:r>
            <a:r>
              <a:rPr lang="en-US" sz="2400" dirty="0" err="1" smtClean="0">
                <a:latin typeface="Adobe Garamond Pro" pitchFamily="18" charset="0"/>
              </a:rPr>
              <a:t>gandum</a:t>
            </a:r>
            <a:r>
              <a:rPr lang="en-US" sz="2400" dirty="0" smtClean="0">
                <a:latin typeface="Adobe Garamond Pro" pitchFamily="18" charset="0"/>
              </a:rPr>
              <a:t> </a:t>
            </a:r>
            <a:r>
              <a:rPr lang="en-US" sz="2400" dirty="0" err="1" smtClean="0">
                <a:latin typeface="Adobe Garamond Pro" pitchFamily="18" charset="0"/>
              </a:rPr>
              <a:t>ke</a:t>
            </a:r>
            <a:r>
              <a:rPr lang="en-US" sz="2400" dirty="0" smtClean="0">
                <a:latin typeface="Adobe Garamond Pro" pitchFamily="18" charset="0"/>
              </a:rPr>
              <a:t> </a:t>
            </a:r>
            <a:r>
              <a:rPr lang="en-US" sz="2400" dirty="0" err="1" smtClean="0">
                <a:latin typeface="Adobe Garamond Pro" pitchFamily="18" charset="0"/>
              </a:rPr>
              <a:t>dalam</a:t>
            </a:r>
            <a:r>
              <a:rPr lang="en-US" sz="2400" dirty="0" smtClean="0">
                <a:latin typeface="Adobe Garamond Pro" pitchFamily="18" charset="0"/>
              </a:rPr>
              <a:t> </a:t>
            </a:r>
            <a:r>
              <a:rPr lang="en-US" sz="2400" dirty="0" err="1" smtClean="0">
                <a:latin typeface="Adobe Garamond Pro" pitchFamily="18" charset="0"/>
              </a:rPr>
              <a:t>kotak</a:t>
            </a:r>
            <a:r>
              <a:rPr lang="en-US" sz="2400" dirty="0" smtClean="0">
                <a:latin typeface="Adobe Garamond Pro" pitchFamily="18" charset="0"/>
              </a:rPr>
              <a:t> rata-rata </a:t>
            </a:r>
            <a:r>
              <a:rPr lang="en-US" sz="2400" dirty="0" err="1" smtClean="0">
                <a:latin typeface="Adobe Garamond Pro" pitchFamily="18" charset="0"/>
              </a:rPr>
              <a:t>sebanyak</a:t>
            </a:r>
            <a:r>
              <a:rPr lang="en-US" sz="2400" dirty="0" smtClean="0">
                <a:latin typeface="Adobe Garamond Pro" pitchFamily="18" charset="0"/>
              </a:rPr>
              <a:t> 25 kg. </a:t>
            </a:r>
            <a:r>
              <a:rPr lang="en-US" sz="2400" dirty="0" err="1" smtClean="0">
                <a:latin typeface="Adobe Garamond Pro" pitchFamily="18" charset="0"/>
              </a:rPr>
              <a:t>Suatu</a:t>
            </a:r>
            <a:r>
              <a:rPr lang="en-US" sz="2400" dirty="0" smtClean="0">
                <a:latin typeface="Adobe Garamond Pro" pitchFamily="18" charset="0"/>
              </a:rPr>
              <a:t> </a:t>
            </a:r>
            <a:r>
              <a:rPr lang="en-US" sz="2400" dirty="0" err="1" smtClean="0">
                <a:latin typeface="Adobe Garamond Pro" pitchFamily="18" charset="0"/>
              </a:rPr>
              <a:t>pemeriksaan</a:t>
            </a:r>
            <a:r>
              <a:rPr lang="en-US" sz="2400" dirty="0" smtClean="0">
                <a:latin typeface="Adobe Garamond Pro" pitchFamily="18" charset="0"/>
              </a:rPr>
              <a:t> </a:t>
            </a:r>
            <a:r>
              <a:rPr lang="en-US" sz="2400" dirty="0" err="1" smtClean="0">
                <a:latin typeface="Adobe Garamond Pro" pitchFamily="18" charset="0"/>
              </a:rPr>
              <a:t>terhadap</a:t>
            </a:r>
            <a:r>
              <a:rPr lang="en-US" sz="2400" dirty="0" smtClean="0">
                <a:latin typeface="Adobe Garamond Pro" pitchFamily="18" charset="0"/>
              </a:rPr>
              <a:t> 15 </a:t>
            </a:r>
            <a:r>
              <a:rPr lang="en-US" sz="2400" dirty="0" err="1" smtClean="0">
                <a:latin typeface="Adobe Garamond Pro" pitchFamily="18" charset="0"/>
              </a:rPr>
              <a:t>kotak</a:t>
            </a:r>
            <a:r>
              <a:rPr lang="en-US" sz="2400" dirty="0" smtClean="0">
                <a:latin typeface="Adobe Garamond Pro" pitchFamily="18" charset="0"/>
              </a:rPr>
              <a:t> </a:t>
            </a:r>
            <a:r>
              <a:rPr lang="en-US" sz="2400" dirty="0" err="1" smtClean="0">
                <a:latin typeface="Adobe Garamond Pro" pitchFamily="18" charset="0"/>
              </a:rPr>
              <a:t>menunjukkan</a:t>
            </a:r>
            <a:r>
              <a:rPr lang="en-US" sz="2400" dirty="0" smtClean="0">
                <a:latin typeface="Adobe Garamond Pro" pitchFamily="18" charset="0"/>
              </a:rPr>
              <a:t> </a:t>
            </a:r>
            <a:r>
              <a:rPr lang="en-US" sz="2400" dirty="0" err="1" smtClean="0">
                <a:latin typeface="Adobe Garamond Pro" pitchFamily="18" charset="0"/>
              </a:rPr>
              <a:t>bahwa</a:t>
            </a:r>
            <a:r>
              <a:rPr lang="en-US" sz="2400" dirty="0" smtClean="0">
                <a:latin typeface="Adobe Garamond Pro" pitchFamily="18" charset="0"/>
              </a:rPr>
              <a:t> </a:t>
            </a:r>
            <a:r>
              <a:rPr lang="en-US" sz="2400" dirty="0" err="1" smtClean="0">
                <a:latin typeface="Adobe Garamond Pro" pitchFamily="18" charset="0"/>
              </a:rPr>
              <a:t>deviasi</a:t>
            </a:r>
            <a:r>
              <a:rPr lang="en-US" sz="2400" dirty="0" smtClean="0">
                <a:latin typeface="Adobe Garamond Pro" pitchFamily="18" charset="0"/>
              </a:rPr>
              <a:t> standard </a:t>
            </a:r>
            <a:r>
              <a:rPr lang="en-US" sz="2400" dirty="0" err="1" smtClean="0">
                <a:latin typeface="Adobe Garamond Pro" pitchFamily="18" charset="0"/>
              </a:rPr>
              <a:t>pengisian</a:t>
            </a:r>
            <a:r>
              <a:rPr lang="en-US" sz="2400" dirty="0" smtClean="0">
                <a:latin typeface="Adobe Garamond Pro" pitchFamily="18" charset="0"/>
              </a:rPr>
              <a:t> </a:t>
            </a:r>
            <a:r>
              <a:rPr lang="en-US" sz="2400" dirty="0" err="1" smtClean="0">
                <a:latin typeface="Adobe Garamond Pro" pitchFamily="18" charset="0"/>
              </a:rPr>
              <a:t>gandum</a:t>
            </a:r>
            <a:r>
              <a:rPr lang="en-US" sz="2400" dirty="0" smtClean="0">
                <a:latin typeface="Adobe Garamond Pro" pitchFamily="18" charset="0"/>
              </a:rPr>
              <a:t> </a:t>
            </a:r>
            <a:r>
              <a:rPr lang="en-US" sz="2400" dirty="0" err="1" smtClean="0">
                <a:latin typeface="Adobe Garamond Pro" pitchFamily="18" charset="0"/>
              </a:rPr>
              <a:t>itu</a:t>
            </a:r>
            <a:r>
              <a:rPr lang="en-US" sz="2400" dirty="0" smtClean="0">
                <a:latin typeface="Adobe Garamond Pro" pitchFamily="18" charset="0"/>
              </a:rPr>
              <a:t> </a:t>
            </a:r>
            <a:r>
              <a:rPr lang="en-US" sz="2400" dirty="0" err="1" smtClean="0">
                <a:latin typeface="Adobe Garamond Pro" pitchFamily="18" charset="0"/>
              </a:rPr>
              <a:t>adalah</a:t>
            </a:r>
            <a:r>
              <a:rPr lang="en-US" sz="2400" dirty="0" smtClean="0">
                <a:latin typeface="Adobe Garamond Pro" pitchFamily="18" charset="0"/>
              </a:rPr>
              <a:t> 0,0894 kg. </a:t>
            </a:r>
            <a:r>
              <a:rPr lang="en-US" sz="2400" dirty="0" err="1" smtClean="0">
                <a:latin typeface="Adobe Garamond Pro" pitchFamily="18" charset="0"/>
              </a:rPr>
              <a:t>Estimasikan</a:t>
            </a:r>
            <a:r>
              <a:rPr lang="en-US" sz="2400" dirty="0" smtClean="0">
                <a:latin typeface="Adobe Garamond Pro" pitchFamily="18" charset="0"/>
              </a:rPr>
              <a:t> </a:t>
            </a:r>
            <a:r>
              <a:rPr lang="en-US" sz="2400" dirty="0" err="1" smtClean="0">
                <a:latin typeface="Adobe Garamond Pro" pitchFamily="18" charset="0"/>
              </a:rPr>
              <a:t>deviasi</a:t>
            </a:r>
            <a:r>
              <a:rPr lang="en-US" sz="2400" dirty="0" smtClean="0">
                <a:latin typeface="Adobe Garamond Pro" pitchFamily="18" charset="0"/>
              </a:rPr>
              <a:t> standard </a:t>
            </a:r>
            <a:r>
              <a:rPr lang="en-US" sz="2400" dirty="0" err="1" smtClean="0">
                <a:latin typeface="Adobe Garamond Pro" pitchFamily="18" charset="0"/>
              </a:rPr>
              <a:t>populasi</a:t>
            </a:r>
            <a:r>
              <a:rPr lang="en-US" sz="2400" dirty="0" smtClean="0">
                <a:latin typeface="Adobe Garamond Pro" pitchFamily="18" charset="0"/>
              </a:rPr>
              <a:t> dg </a:t>
            </a:r>
            <a:r>
              <a:rPr lang="en-US" sz="2400" dirty="0" err="1" smtClean="0">
                <a:latin typeface="Adobe Garamond Pro" pitchFamily="18" charset="0"/>
              </a:rPr>
              <a:t>tingkat</a:t>
            </a:r>
            <a:r>
              <a:rPr lang="en-US" sz="2400" dirty="0" smtClean="0">
                <a:latin typeface="Adobe Garamond Pro" pitchFamily="18" charset="0"/>
              </a:rPr>
              <a:t> </a:t>
            </a:r>
            <a:r>
              <a:rPr lang="en-US" sz="2400" dirty="0" err="1" smtClean="0">
                <a:latin typeface="Adobe Garamond Pro" pitchFamily="18" charset="0"/>
              </a:rPr>
              <a:t>kepercayaan</a:t>
            </a:r>
            <a:r>
              <a:rPr lang="en-US" sz="2400" dirty="0" smtClean="0">
                <a:latin typeface="Adobe Garamond Pro" pitchFamily="18" charset="0"/>
              </a:rPr>
              <a:t> 95%!</a:t>
            </a:r>
            <a:r>
              <a:rPr lang="id-ID" sz="2400" dirty="0" smtClean="0">
                <a:latin typeface="Adobe Garamond Pro" pitchFamily="18" charset="0"/>
              </a:rPr>
              <a:t> </a:t>
            </a:r>
          </a:p>
          <a:p>
            <a:pPr algn="just">
              <a:buNone/>
            </a:pPr>
            <a:r>
              <a:rPr lang="id-ID" sz="2400" dirty="0" smtClean="0">
                <a:latin typeface="Adobe Garamond Pro" pitchFamily="18" charset="0"/>
              </a:rPr>
              <a:t>jawab:</a:t>
            </a:r>
          </a:p>
          <a:p>
            <a:pPr algn="just">
              <a:buNone/>
            </a:pPr>
            <a:r>
              <a:rPr lang="id-ID" sz="2400" dirty="0" smtClean="0">
                <a:latin typeface="Adobe Garamond Pro" pitchFamily="18" charset="0"/>
              </a:rPr>
              <a:t>S	= 0,0894 ; 	S</a:t>
            </a:r>
            <a:r>
              <a:rPr lang="id-ID" sz="2400" baseline="30000" dirty="0" smtClean="0">
                <a:latin typeface="Adobe Garamond Pro" pitchFamily="18" charset="0"/>
              </a:rPr>
              <a:t>2</a:t>
            </a:r>
            <a:r>
              <a:rPr lang="id-ID" sz="2400" dirty="0" smtClean="0">
                <a:latin typeface="Adobe Garamond Pro" pitchFamily="18" charset="0"/>
              </a:rPr>
              <a:t>= 0,008 ;    n	= 15 ;   n-1= 14 </a:t>
            </a:r>
          </a:p>
          <a:p>
            <a:pPr algn="just">
              <a:buNone/>
            </a:pPr>
            <a:r>
              <a:rPr lang="id-ID" sz="2400" dirty="0" smtClean="0">
                <a:latin typeface="Adobe Garamond Pro" pitchFamily="18" charset="0"/>
              </a:rPr>
              <a:t>TK	= 95% </a:t>
            </a:r>
          </a:p>
          <a:p>
            <a:pPr algn="just">
              <a:buNone/>
            </a:pPr>
            <a:r>
              <a:rPr lang="id-ID" sz="2400" dirty="0" smtClean="0">
                <a:latin typeface="Adobe Garamond Pro" pitchFamily="18" charset="0"/>
              </a:rPr>
              <a:t>1-</a:t>
            </a:r>
            <a:r>
              <a:rPr lang="el-GR" sz="2400" dirty="0" smtClean="0">
                <a:latin typeface="Times New Roman"/>
                <a:cs typeface="Times New Roman"/>
              </a:rPr>
              <a:t>α</a:t>
            </a:r>
            <a:r>
              <a:rPr lang="id-ID" sz="2400" dirty="0" smtClean="0">
                <a:latin typeface="Adobe Garamond Pro" pitchFamily="18" charset="0"/>
              </a:rPr>
              <a:t>	= 95% </a:t>
            </a:r>
            <a:r>
              <a:rPr lang="id-ID" sz="2400" dirty="0" smtClean="0">
                <a:latin typeface="Adobe Garamond Pro" pitchFamily="18" charset="0"/>
                <a:sym typeface="Wingdings" pitchFamily="2" charset="2"/>
              </a:rPr>
              <a:t> </a:t>
            </a:r>
            <a:r>
              <a:rPr lang="el-GR" sz="2400" dirty="0" smtClean="0">
                <a:latin typeface="Times New Roman"/>
                <a:cs typeface="Times New Roman"/>
              </a:rPr>
              <a:t>α </a:t>
            </a:r>
            <a:r>
              <a:rPr lang="id-ID" sz="2400" dirty="0" smtClean="0">
                <a:latin typeface="Adobe Garamond Pro" pitchFamily="18" charset="0"/>
              </a:rPr>
              <a:t>= 5% </a:t>
            </a:r>
            <a:r>
              <a:rPr lang="id-ID" sz="2400" dirty="0" smtClean="0">
                <a:latin typeface="Adobe Garamond Pro" pitchFamily="18" charset="0"/>
                <a:sym typeface="Wingdings" pitchFamily="2" charset="2"/>
              </a:rPr>
              <a:t> </a:t>
            </a:r>
            <a:r>
              <a:rPr lang="el-GR" sz="2400" dirty="0" smtClean="0">
                <a:latin typeface="Times New Roman"/>
                <a:cs typeface="Times New Roman"/>
              </a:rPr>
              <a:t>α </a:t>
            </a:r>
            <a:r>
              <a:rPr lang="id-ID" sz="2400" dirty="0" smtClean="0">
                <a:latin typeface="Adobe Garamond Pro" pitchFamily="18" charset="0"/>
              </a:rPr>
              <a:t>/2 = 2.5%</a:t>
            </a:r>
          </a:p>
          <a:p>
            <a:pPr algn="just">
              <a:buNone/>
            </a:pPr>
            <a:endParaRPr lang="id-ID" sz="2400" dirty="0" smtClean="0">
              <a:latin typeface="Adobe Garamond Pro" pitchFamily="18" charset="0"/>
            </a:endParaRPr>
          </a:p>
          <a:p>
            <a:pPr algn="just">
              <a:buNone/>
            </a:pPr>
            <a:r>
              <a:rPr lang="id-ID" sz="2400" dirty="0" smtClean="0">
                <a:latin typeface="Adobe Garamond Pro" pitchFamily="18" charset="0"/>
              </a:rPr>
              <a:t>				         </a:t>
            </a:r>
          </a:p>
          <a:p>
            <a:pPr algn="just">
              <a:buNone/>
            </a:pPr>
            <a:endParaRPr lang="id-ID" sz="2400" dirty="0">
              <a:latin typeface="Adobe Garamond Pro" pitchFamily="18" charset="0"/>
            </a:endParaRPr>
          </a:p>
        </p:txBody>
      </p:sp>
      <p:graphicFrame>
        <p:nvGraphicFramePr>
          <p:cNvPr id="2" name="Objec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190208860"/>
              </p:ext>
            </p:extLst>
          </p:nvPr>
        </p:nvGraphicFramePr>
        <p:xfrm>
          <a:off x="251520" y="5126331"/>
          <a:ext cx="3312368" cy="8229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6" name="Equation" r:id="rId3" imgW="1752600" imgH="444500" progId="Equation.3">
                  <p:embed/>
                </p:oleObj>
              </mc:Choice>
              <mc:Fallback>
                <p:oleObj name="Equation" r:id="rId3" imgW="1752600" imgH="444500" progId="Equation.3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5126331"/>
                        <a:ext cx="3312368" cy="82294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462412"/>
              </p:ext>
            </p:extLst>
          </p:nvPr>
        </p:nvGraphicFramePr>
        <p:xfrm>
          <a:off x="4067945" y="5009042"/>
          <a:ext cx="3528392" cy="7962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7" name="Equation" r:id="rId5" imgW="1752600" imgH="419100" progId="Equation.3">
                  <p:embed/>
                </p:oleObj>
              </mc:Choice>
              <mc:Fallback>
                <p:oleObj name="Equation" r:id="rId5" imgW="1752600" imgH="4191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5" y="5009042"/>
                        <a:ext cx="3528392" cy="79622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Left-Right Arrow 5"/>
          <p:cNvSpPr/>
          <p:nvPr/>
        </p:nvSpPr>
        <p:spPr>
          <a:xfrm>
            <a:off x="3707904" y="5373216"/>
            <a:ext cx="288032" cy="144016"/>
          </a:xfrm>
          <a:prstGeom prst="left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0159802"/>
              </p:ext>
            </p:extLst>
          </p:nvPr>
        </p:nvGraphicFramePr>
        <p:xfrm>
          <a:off x="4067944" y="5805264"/>
          <a:ext cx="2376264" cy="5594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8" name="Equation" r:id="rId7" imgW="1193800" imgH="279400" progId="Equation.3">
                  <p:embed/>
                </p:oleObj>
              </mc:Choice>
              <mc:Fallback>
                <p:oleObj name="Equation" r:id="rId7" imgW="1193800" imgH="2794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5805264"/>
                        <a:ext cx="2376264" cy="55946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Left-Right Arrow 7"/>
          <p:cNvSpPr/>
          <p:nvPr/>
        </p:nvSpPr>
        <p:spPr>
          <a:xfrm>
            <a:off x="3707904" y="6021288"/>
            <a:ext cx="288032" cy="144016"/>
          </a:xfrm>
          <a:prstGeom prst="left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1180347"/>
              </p:ext>
            </p:extLst>
          </p:nvPr>
        </p:nvGraphicFramePr>
        <p:xfrm>
          <a:off x="271488" y="4221088"/>
          <a:ext cx="3220392" cy="9026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9" name="Equation" r:id="rId9" imgW="1676400" imgH="469900" progId="">
                  <p:embed/>
                </p:oleObj>
              </mc:Choice>
              <mc:Fallback>
                <p:oleObj name="Equation" r:id="rId9" imgW="1676400" imgH="469900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88" y="4221088"/>
                        <a:ext cx="3220392" cy="9026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600" b="1" dirty="0" smtClean="0">
                <a:blipFill>
                  <a:blip r:embed="rId3"/>
                  <a:stretch>
                    <a:fillRect/>
                  </a:stretch>
                </a:blipFill>
                <a:latin typeface="Broadway" pitchFamily="82" charset="0"/>
              </a:rPr>
              <a:t>RASIO VARIASI</a:t>
            </a:r>
            <a:endParaRPr lang="id-ID" sz="3600" b="1" dirty="0">
              <a:blipFill>
                <a:blip r:embed="rId3"/>
                <a:stretch>
                  <a:fillRect/>
                </a:stretch>
              </a:blipFill>
              <a:latin typeface="Broadway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714488"/>
            <a:ext cx="8858280" cy="419577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d-ID" sz="3200" dirty="0" smtClean="0">
                <a:latin typeface="Gabriola" pitchFamily="82" charset="0"/>
              </a:rPr>
              <a:t>	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8596" y="1571612"/>
            <a:ext cx="8715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d-ID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179512" y="1756278"/>
            <a:ext cx="8784976" cy="447305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dobe Garamond Pro Bold" pitchFamily="18" charset="0"/>
              </a:rPr>
              <a:t>Bila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dobe Garamond Pro Bold" pitchFamily="18" charset="0"/>
              </a:rPr>
              <a:t> S</a:t>
            </a:r>
            <a:r>
              <a:rPr kumimoji="0" lang="en-US" sz="27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dobe Garamond Pro Bold" pitchFamily="18" charset="0"/>
              </a:rPr>
              <a:t>1</a:t>
            </a:r>
            <a:r>
              <a:rPr kumimoji="0" lang="en-US" sz="27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dobe Garamond Pro Bold" pitchFamily="18" charset="0"/>
              </a:rPr>
              <a:t>2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dobe Garamond Pro Bold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dobe Garamond Pro Bold" pitchFamily="18" charset="0"/>
              </a:rPr>
              <a:t>dan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dobe Garamond Pro Bold" pitchFamily="18" charset="0"/>
              </a:rPr>
              <a:t> S</a:t>
            </a:r>
            <a:r>
              <a:rPr kumimoji="0" lang="en-US" sz="27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dobe Garamond Pro Bold" pitchFamily="18" charset="0"/>
              </a:rPr>
              <a:t>2</a:t>
            </a:r>
            <a:r>
              <a:rPr kumimoji="0" lang="en-US" sz="27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dobe Garamond Pro Bold" pitchFamily="18" charset="0"/>
              </a:rPr>
              <a:t>2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dobe Garamond Pro Bold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dobe Garamond Pro Bold" pitchFamily="18" charset="0"/>
              </a:rPr>
              <a:t>varians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dobe Garamond Pro Bold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dobe Garamond Pro Bold" pitchFamily="18" charset="0"/>
              </a:rPr>
              <a:t>dari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dobe Garamond Pro Bold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dobe Garamond Pro Bold" pitchFamily="18" charset="0"/>
              </a:rPr>
              <a:t>sampel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dobe Garamond Pro Bold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dobe Garamond Pro Bold" pitchFamily="18" charset="0"/>
              </a:rPr>
              <a:t>acak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dobe Garamond Pro Bold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dobe Garamond Pro Bold" pitchFamily="18" charset="0"/>
              </a:rPr>
              <a:t>masing-masing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dobe Garamond Pro Bold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dobe Garamond Pro Bold" pitchFamily="18" charset="0"/>
              </a:rPr>
              <a:t>berukuran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dobe Garamond Pro Bold" pitchFamily="18" charset="0"/>
              </a:rPr>
              <a:t> n</a:t>
            </a:r>
            <a:r>
              <a:rPr kumimoji="0" lang="en-US" sz="27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dobe Garamond Pro Bold" pitchFamily="18" charset="0"/>
              </a:rPr>
              <a:t>1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dobe Garamond Pro Bold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dobe Garamond Pro Bold" pitchFamily="18" charset="0"/>
              </a:rPr>
              <a:t>dan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dobe Garamond Pro Bold" pitchFamily="18" charset="0"/>
              </a:rPr>
              <a:t> n</a:t>
            </a:r>
            <a:r>
              <a:rPr kumimoji="0" lang="en-US" sz="27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dobe Garamond Pro Bold" pitchFamily="18" charset="0"/>
              </a:rPr>
              <a:t>2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dobe Garamond Pro Bold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dobe Garamond Pro Bold" pitchFamily="18" charset="0"/>
              </a:rPr>
              <a:t>dari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dobe Garamond Pro Bold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dobe Garamond Pro Bold" pitchFamily="18" charset="0"/>
              </a:rPr>
              <a:t>populasi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dobe Garamond Pro Bold" pitchFamily="18" charset="0"/>
              </a:rPr>
              <a:t> normal,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dobe Garamond Pro Bold" pitchFamily="18" charset="0"/>
              </a:rPr>
              <a:t>maka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dobe Garamond Pro Bold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dobe Garamond Pro Bold" pitchFamily="18" charset="0"/>
              </a:rPr>
              <a:t>selang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dobe Garamond Pro Bold" pitchFamily="18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dobe Garamond Pro Bold" pitchFamily="18" charset="0"/>
              </a:rPr>
              <a:t>kepercayaan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dobe Garamond Pro Bold" pitchFamily="18" charset="0"/>
              </a:rPr>
              <a:t> (1-</a:t>
            </a:r>
            <a:r>
              <a:rPr kumimoji="0" lang="el-G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dobe Garamond Pro Bold" pitchFamily="18" charset="0"/>
                <a:ea typeface="Cambria Math"/>
              </a:rPr>
              <a:t>α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dobe Garamond Pro Bold" pitchFamily="18" charset="0"/>
                <a:ea typeface="Cambria Math"/>
              </a:rPr>
              <a:t>)100%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dobe Garamond Pro Bold" pitchFamily="18" charset="0"/>
                <a:ea typeface="Cambria Math"/>
              </a:rPr>
              <a:t>untuk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dobe Garamond Pro Bold" pitchFamily="18" charset="0"/>
                <a:ea typeface="Cambria Math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dobe Garamond Pro Bold" pitchFamily="18" charset="0"/>
                <a:ea typeface="Cambria Math"/>
              </a:rPr>
              <a:t>rasio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dobe Garamond Pro Bold" pitchFamily="18" charset="0"/>
                <a:ea typeface="Cambria Math"/>
              </a:rPr>
              <a:t> </a:t>
            </a:r>
            <a:r>
              <a:rPr kumimoji="0" lang="el-G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dobe Garamond Pro Bold" pitchFamily="18" charset="0"/>
                <a:ea typeface="Cambria Math"/>
              </a:rPr>
              <a:t>σ</a:t>
            </a:r>
            <a:r>
              <a:rPr kumimoji="0" lang="en-US" sz="27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dobe Garamond Pro Bold" pitchFamily="18" charset="0"/>
                <a:ea typeface="Cambria Math"/>
              </a:rPr>
              <a:t>1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dobe Garamond Pro Bold" pitchFamily="18" charset="0"/>
                <a:ea typeface="Cambria Math"/>
              </a:rPr>
              <a:t>/</a:t>
            </a:r>
            <a:r>
              <a:rPr kumimoji="0" lang="el-G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dobe Garamond Pro Bold" pitchFamily="18" charset="0"/>
                <a:ea typeface="Cambria Math"/>
              </a:rPr>
              <a:t>σ</a:t>
            </a:r>
            <a:r>
              <a:rPr kumimoji="0" lang="en-US" sz="27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dobe Garamond Pro Bold" pitchFamily="18" charset="0"/>
                <a:ea typeface="Cambria Math"/>
              </a:rPr>
              <a:t>2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dobe Garamond Pro Bold" pitchFamily="18" charset="0"/>
                <a:ea typeface="Cambria Math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dobe Garamond Pro Bold" pitchFamily="18" charset="0"/>
                <a:ea typeface="Cambria Math"/>
              </a:rPr>
              <a:t>adalah</a:t>
            </a: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Adobe Garamond Pro Bold" pitchFamily="18" charset="0"/>
              <a:ea typeface="Cambria Math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Adobe Garamond Pro Bold" pitchFamily="18" charset="0"/>
              <a:ea typeface="Cambria Math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Adobe Garamond Pro Bold" pitchFamily="18" charset="0"/>
              <a:ea typeface="Cambria Math"/>
            </a:endParaRPr>
          </a:p>
        </p:txBody>
      </p:sp>
      <p:graphicFrame>
        <p:nvGraphicFramePr>
          <p:cNvPr id="5132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7533814"/>
              </p:ext>
            </p:extLst>
          </p:nvPr>
        </p:nvGraphicFramePr>
        <p:xfrm>
          <a:off x="1907704" y="3717032"/>
          <a:ext cx="4662502" cy="14142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9" name="Equation" r:id="rId4" imgW="1549080" imgH="469800" progId="">
                  <p:embed/>
                </p:oleObj>
              </mc:Choice>
              <mc:Fallback>
                <p:oleObj name="Equation" r:id="rId4" imgW="1549080" imgH="469800" progId="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3717032"/>
                        <a:ext cx="4662502" cy="14142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88640"/>
            <a:ext cx="8784976" cy="619268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d-ID" dirty="0" smtClean="0">
                <a:latin typeface="Adobe Garamond Pro Bold" pitchFamily="18" charset="0"/>
              </a:rPr>
              <a:t>Contoh:</a:t>
            </a:r>
          </a:p>
          <a:p>
            <a:pPr marL="0" indent="715963" algn="just">
              <a:buNone/>
            </a:pPr>
            <a:r>
              <a:rPr lang="en-US" dirty="0" err="1" smtClean="0">
                <a:latin typeface="Adobe Garamond Pro Bold" pitchFamily="18" charset="0"/>
              </a:rPr>
              <a:t>Suatu</a:t>
            </a:r>
            <a:r>
              <a:rPr lang="en-US" dirty="0" smtClean="0">
                <a:latin typeface="Adobe Garamond Pro Bold" pitchFamily="18" charset="0"/>
              </a:rPr>
              <a:t> </a:t>
            </a:r>
            <a:r>
              <a:rPr lang="en-US" dirty="0" err="1" smtClean="0">
                <a:latin typeface="Adobe Garamond Pro Bold" pitchFamily="18" charset="0"/>
              </a:rPr>
              <a:t>eksperimen</a:t>
            </a:r>
            <a:r>
              <a:rPr lang="en-US" dirty="0" smtClean="0">
                <a:latin typeface="Adobe Garamond Pro Bold" pitchFamily="18" charset="0"/>
              </a:rPr>
              <a:t> </a:t>
            </a:r>
            <a:r>
              <a:rPr lang="en-US" dirty="0" err="1" smtClean="0">
                <a:latin typeface="Adobe Garamond Pro Bold" pitchFamily="18" charset="0"/>
              </a:rPr>
              <a:t>dilakukan</a:t>
            </a:r>
            <a:r>
              <a:rPr lang="en-US" dirty="0" smtClean="0">
                <a:latin typeface="Adobe Garamond Pro Bold" pitchFamily="18" charset="0"/>
              </a:rPr>
              <a:t> </a:t>
            </a:r>
            <a:r>
              <a:rPr lang="en-US" dirty="0" err="1" smtClean="0">
                <a:latin typeface="Adobe Garamond Pro Bold" pitchFamily="18" charset="0"/>
              </a:rPr>
              <a:t>untuk</a:t>
            </a:r>
            <a:r>
              <a:rPr lang="en-US" dirty="0" smtClean="0">
                <a:latin typeface="Adobe Garamond Pro Bold" pitchFamily="18" charset="0"/>
              </a:rPr>
              <a:t> </a:t>
            </a:r>
            <a:r>
              <a:rPr lang="en-US" dirty="0" err="1" smtClean="0">
                <a:latin typeface="Adobe Garamond Pro Bold" pitchFamily="18" charset="0"/>
              </a:rPr>
              <a:t>membandingkan</a:t>
            </a:r>
            <a:r>
              <a:rPr lang="en-US" dirty="0" smtClean="0">
                <a:latin typeface="Adobe Garamond Pro Bold" pitchFamily="18" charset="0"/>
              </a:rPr>
              <a:t> </a:t>
            </a:r>
            <a:r>
              <a:rPr lang="en-US" dirty="0" err="1" smtClean="0">
                <a:latin typeface="Adobe Garamond Pro Bold" pitchFamily="18" charset="0"/>
              </a:rPr>
              <a:t>kecermatan</a:t>
            </a:r>
            <a:r>
              <a:rPr lang="en-US" dirty="0" smtClean="0">
                <a:latin typeface="Adobe Garamond Pro Bold" pitchFamily="18" charset="0"/>
              </a:rPr>
              <a:t> </a:t>
            </a:r>
            <a:r>
              <a:rPr lang="en-US" dirty="0" err="1" smtClean="0">
                <a:latin typeface="Adobe Garamond Pro Bold" pitchFamily="18" charset="0"/>
              </a:rPr>
              <a:t>dua</a:t>
            </a:r>
            <a:r>
              <a:rPr lang="en-US" dirty="0" smtClean="0">
                <a:latin typeface="Adobe Garamond Pro Bold" pitchFamily="18" charset="0"/>
              </a:rPr>
              <a:t> </a:t>
            </a:r>
            <a:r>
              <a:rPr lang="en-US" dirty="0" err="1" smtClean="0">
                <a:latin typeface="Adobe Garamond Pro Bold" pitchFamily="18" charset="0"/>
              </a:rPr>
              <a:t>merek</a:t>
            </a:r>
            <a:r>
              <a:rPr lang="en-US" dirty="0" smtClean="0">
                <a:latin typeface="Adobe Garamond Pro Bold" pitchFamily="18" charset="0"/>
              </a:rPr>
              <a:t> </a:t>
            </a:r>
            <a:r>
              <a:rPr lang="en-US" dirty="0" err="1" smtClean="0">
                <a:latin typeface="Adobe Garamond Pro Bold" pitchFamily="18" charset="0"/>
              </a:rPr>
              <a:t>detektor</a:t>
            </a:r>
            <a:r>
              <a:rPr lang="en-US" dirty="0" smtClean="0">
                <a:latin typeface="Adobe Garamond Pro Bold" pitchFamily="18" charset="0"/>
              </a:rPr>
              <a:t> </a:t>
            </a:r>
            <a:r>
              <a:rPr lang="en-US" dirty="0" err="1" smtClean="0">
                <a:latin typeface="Adobe Garamond Pro Bold" pitchFamily="18" charset="0"/>
              </a:rPr>
              <a:t>merkuri</a:t>
            </a:r>
            <a:r>
              <a:rPr lang="en-US" dirty="0" smtClean="0">
                <a:latin typeface="Adobe Garamond Pro Bold" pitchFamily="18" charset="0"/>
              </a:rPr>
              <a:t> </a:t>
            </a:r>
            <a:r>
              <a:rPr lang="en-US" dirty="0" err="1" smtClean="0">
                <a:latin typeface="Adobe Garamond Pro Bold" pitchFamily="18" charset="0"/>
              </a:rPr>
              <a:t>dalam</a:t>
            </a:r>
            <a:r>
              <a:rPr lang="en-US" dirty="0" smtClean="0">
                <a:latin typeface="Adobe Garamond Pro Bold" pitchFamily="18" charset="0"/>
              </a:rPr>
              <a:t> </a:t>
            </a:r>
            <a:r>
              <a:rPr lang="en-US" dirty="0" err="1" smtClean="0">
                <a:latin typeface="Adobe Garamond Pro Bold" pitchFamily="18" charset="0"/>
              </a:rPr>
              <a:t>mengukur</a:t>
            </a:r>
            <a:r>
              <a:rPr lang="en-US" dirty="0" smtClean="0">
                <a:latin typeface="Adobe Garamond Pro Bold" pitchFamily="18" charset="0"/>
              </a:rPr>
              <a:t> </a:t>
            </a:r>
            <a:r>
              <a:rPr lang="en-US" dirty="0" err="1" smtClean="0">
                <a:latin typeface="Adobe Garamond Pro Bold" pitchFamily="18" charset="0"/>
              </a:rPr>
              <a:t>konsentrasi</a:t>
            </a:r>
            <a:r>
              <a:rPr lang="en-US" dirty="0" smtClean="0">
                <a:latin typeface="Adobe Garamond Pro Bold" pitchFamily="18" charset="0"/>
              </a:rPr>
              <a:t> </a:t>
            </a:r>
            <a:r>
              <a:rPr lang="en-US" dirty="0" err="1" smtClean="0">
                <a:latin typeface="Adobe Garamond Pro Bold" pitchFamily="18" charset="0"/>
              </a:rPr>
              <a:t>merkuri</a:t>
            </a:r>
            <a:r>
              <a:rPr lang="en-US" dirty="0" smtClean="0">
                <a:latin typeface="Adobe Garamond Pro Bold" pitchFamily="18" charset="0"/>
              </a:rPr>
              <a:t> </a:t>
            </a:r>
            <a:r>
              <a:rPr lang="en-US" dirty="0" err="1" smtClean="0">
                <a:latin typeface="Adobe Garamond Pro Bold" pitchFamily="18" charset="0"/>
              </a:rPr>
              <a:t>diudara</a:t>
            </a:r>
            <a:r>
              <a:rPr lang="en-US" dirty="0" smtClean="0">
                <a:latin typeface="Adobe Garamond Pro Bold" pitchFamily="18" charset="0"/>
              </a:rPr>
              <a:t>. </a:t>
            </a:r>
            <a:r>
              <a:rPr lang="en-US" dirty="0" err="1" smtClean="0">
                <a:latin typeface="Adobe Garamond Pro Bold" pitchFamily="18" charset="0"/>
              </a:rPr>
              <a:t>Pada</a:t>
            </a:r>
            <a:r>
              <a:rPr lang="en-US" dirty="0" smtClean="0">
                <a:latin typeface="Adobe Garamond Pro Bold" pitchFamily="18" charset="0"/>
              </a:rPr>
              <a:t> </a:t>
            </a:r>
            <a:r>
              <a:rPr lang="en-US" dirty="0" err="1" smtClean="0">
                <a:latin typeface="Adobe Garamond Pro Bold" pitchFamily="18" charset="0"/>
              </a:rPr>
              <a:t>suatu</a:t>
            </a:r>
            <a:r>
              <a:rPr lang="en-US" dirty="0" smtClean="0">
                <a:latin typeface="Adobe Garamond Pro Bold" pitchFamily="18" charset="0"/>
              </a:rPr>
              <a:t> </a:t>
            </a:r>
            <a:r>
              <a:rPr lang="en-US" dirty="0" err="1" smtClean="0">
                <a:latin typeface="Adobe Garamond Pro Bold" pitchFamily="18" charset="0"/>
              </a:rPr>
              <a:t>siang</a:t>
            </a:r>
            <a:r>
              <a:rPr lang="en-US" dirty="0" smtClean="0">
                <a:latin typeface="Adobe Garamond Pro Bold" pitchFamily="18" charset="0"/>
              </a:rPr>
              <a:t> </a:t>
            </a:r>
            <a:r>
              <a:rPr lang="en-US" dirty="0" err="1" smtClean="0">
                <a:latin typeface="Adobe Garamond Pro Bold" pitchFamily="18" charset="0"/>
              </a:rPr>
              <a:t>hari</a:t>
            </a:r>
            <a:r>
              <a:rPr lang="en-US" dirty="0" smtClean="0">
                <a:latin typeface="Adobe Garamond Pro Bold" pitchFamily="18" charset="0"/>
              </a:rPr>
              <a:t> </a:t>
            </a:r>
            <a:r>
              <a:rPr lang="en-US" dirty="0" err="1" smtClean="0">
                <a:latin typeface="Adobe Garamond Pro Bold" pitchFamily="18" charset="0"/>
              </a:rPr>
              <a:t>disuatu</a:t>
            </a:r>
            <a:r>
              <a:rPr lang="en-US" dirty="0" smtClean="0">
                <a:latin typeface="Adobe Garamond Pro Bold" pitchFamily="18" charset="0"/>
              </a:rPr>
              <a:t> </a:t>
            </a:r>
            <a:r>
              <a:rPr lang="en-US" dirty="0" err="1" smtClean="0">
                <a:latin typeface="Adobe Garamond Pro Bold" pitchFamily="18" charset="0"/>
              </a:rPr>
              <a:t>daerah</a:t>
            </a:r>
            <a:r>
              <a:rPr lang="en-US" dirty="0" smtClean="0">
                <a:latin typeface="Adobe Garamond Pro Bold" pitchFamily="18" charset="0"/>
              </a:rPr>
              <a:t> </a:t>
            </a:r>
            <a:r>
              <a:rPr lang="en-US" dirty="0" err="1" smtClean="0">
                <a:latin typeface="Adobe Garamond Pro Bold" pitchFamily="18" charset="0"/>
              </a:rPr>
              <a:t>tertentu</a:t>
            </a:r>
            <a:r>
              <a:rPr lang="en-US" dirty="0" smtClean="0">
                <a:latin typeface="Adobe Garamond Pro Bold" pitchFamily="18" charset="0"/>
              </a:rPr>
              <a:t> </a:t>
            </a:r>
            <a:r>
              <a:rPr lang="en-US" dirty="0" err="1" smtClean="0">
                <a:latin typeface="Adobe Garamond Pro Bold" pitchFamily="18" charset="0"/>
              </a:rPr>
              <a:t>dilakukan</a:t>
            </a:r>
            <a:r>
              <a:rPr lang="en-US" dirty="0" smtClean="0">
                <a:latin typeface="Adobe Garamond Pro Bold" pitchFamily="18" charset="0"/>
              </a:rPr>
              <a:t> </a:t>
            </a:r>
            <a:r>
              <a:rPr lang="en-US" dirty="0" err="1" smtClean="0">
                <a:latin typeface="Adobe Garamond Pro Bold" pitchFamily="18" charset="0"/>
              </a:rPr>
              <a:t>pengukuran</a:t>
            </a:r>
            <a:r>
              <a:rPr lang="en-US" dirty="0" smtClean="0">
                <a:latin typeface="Adobe Garamond Pro Bold" pitchFamily="18" charset="0"/>
              </a:rPr>
              <a:t> </a:t>
            </a:r>
            <a:r>
              <a:rPr lang="en-US" dirty="0" err="1" smtClean="0">
                <a:latin typeface="Adobe Garamond Pro Bold" pitchFamily="18" charset="0"/>
              </a:rPr>
              <a:t>konsentrasi</a:t>
            </a:r>
            <a:r>
              <a:rPr lang="en-US" dirty="0" smtClean="0">
                <a:latin typeface="Adobe Garamond Pro Bold" pitchFamily="18" charset="0"/>
              </a:rPr>
              <a:t> </a:t>
            </a:r>
            <a:r>
              <a:rPr lang="en-US" dirty="0" err="1" smtClean="0">
                <a:latin typeface="Adobe Garamond Pro Bold" pitchFamily="18" charset="0"/>
              </a:rPr>
              <a:t>merkuri</a:t>
            </a:r>
            <a:r>
              <a:rPr lang="en-US" dirty="0" smtClean="0">
                <a:latin typeface="Adobe Garamond Pro Bold" pitchFamily="18" charset="0"/>
              </a:rPr>
              <a:t>, 7 </a:t>
            </a:r>
            <a:r>
              <a:rPr lang="en-US" dirty="0" err="1" smtClean="0">
                <a:latin typeface="Adobe Garamond Pro Bold" pitchFamily="18" charset="0"/>
              </a:rPr>
              <a:t>pengukuran</a:t>
            </a:r>
            <a:r>
              <a:rPr lang="en-US" dirty="0" smtClean="0">
                <a:latin typeface="Adobe Garamond Pro Bold" pitchFamily="18" charset="0"/>
              </a:rPr>
              <a:t> </a:t>
            </a:r>
            <a:r>
              <a:rPr lang="en-US" dirty="0" err="1" smtClean="0">
                <a:latin typeface="Adobe Garamond Pro Bold" pitchFamily="18" charset="0"/>
              </a:rPr>
              <a:t>dengan</a:t>
            </a:r>
            <a:r>
              <a:rPr lang="en-US" dirty="0" smtClean="0">
                <a:latin typeface="Adobe Garamond Pro Bold" pitchFamily="18" charset="0"/>
              </a:rPr>
              <a:t> </a:t>
            </a:r>
            <a:r>
              <a:rPr lang="en-US" dirty="0" err="1" smtClean="0">
                <a:latin typeface="Adobe Garamond Pro Bold" pitchFamily="18" charset="0"/>
              </a:rPr>
              <a:t>detektor</a:t>
            </a:r>
            <a:r>
              <a:rPr lang="en-US" dirty="0" smtClean="0">
                <a:latin typeface="Adobe Garamond Pro Bold" pitchFamily="18" charset="0"/>
              </a:rPr>
              <a:t> </a:t>
            </a:r>
            <a:r>
              <a:rPr lang="en-US" dirty="0" err="1" smtClean="0">
                <a:latin typeface="Adobe Garamond Pro Bold" pitchFamily="18" charset="0"/>
              </a:rPr>
              <a:t>merek</a:t>
            </a:r>
            <a:r>
              <a:rPr lang="en-US" dirty="0" smtClean="0">
                <a:latin typeface="Adobe Garamond Pro Bold" pitchFamily="18" charset="0"/>
              </a:rPr>
              <a:t> A </a:t>
            </a:r>
            <a:r>
              <a:rPr lang="en-US" dirty="0" err="1" smtClean="0">
                <a:latin typeface="Adobe Garamond Pro Bold" pitchFamily="18" charset="0"/>
              </a:rPr>
              <a:t>dan</a:t>
            </a:r>
            <a:r>
              <a:rPr lang="en-US" dirty="0" smtClean="0">
                <a:latin typeface="Adobe Garamond Pro Bold" pitchFamily="18" charset="0"/>
              </a:rPr>
              <a:t> 6 </a:t>
            </a:r>
            <a:r>
              <a:rPr lang="en-US" dirty="0" err="1" smtClean="0">
                <a:latin typeface="Adobe Garamond Pro Bold" pitchFamily="18" charset="0"/>
              </a:rPr>
              <a:t>pengukuran</a:t>
            </a:r>
            <a:r>
              <a:rPr lang="en-US" dirty="0" smtClean="0">
                <a:latin typeface="Adobe Garamond Pro Bold" pitchFamily="18" charset="0"/>
              </a:rPr>
              <a:t> </a:t>
            </a:r>
            <a:r>
              <a:rPr lang="en-US" dirty="0" err="1" smtClean="0">
                <a:latin typeface="Adobe Garamond Pro Bold" pitchFamily="18" charset="0"/>
              </a:rPr>
              <a:t>dengan</a:t>
            </a:r>
            <a:r>
              <a:rPr lang="en-US" dirty="0" smtClean="0">
                <a:latin typeface="Adobe Garamond Pro Bold" pitchFamily="18" charset="0"/>
              </a:rPr>
              <a:t> </a:t>
            </a:r>
            <a:r>
              <a:rPr lang="en-US" dirty="0" err="1" smtClean="0">
                <a:latin typeface="Adobe Garamond Pro Bold" pitchFamily="18" charset="0"/>
              </a:rPr>
              <a:t>detektor</a:t>
            </a:r>
            <a:r>
              <a:rPr lang="en-US" dirty="0" smtClean="0">
                <a:latin typeface="Adobe Garamond Pro Bold" pitchFamily="18" charset="0"/>
              </a:rPr>
              <a:t> </a:t>
            </a:r>
            <a:r>
              <a:rPr lang="en-US" dirty="0" err="1" smtClean="0">
                <a:latin typeface="Adobe Garamond Pro Bold" pitchFamily="18" charset="0"/>
              </a:rPr>
              <a:t>merek</a:t>
            </a:r>
            <a:r>
              <a:rPr lang="en-US" dirty="0" smtClean="0">
                <a:latin typeface="Adobe Garamond Pro Bold" pitchFamily="18" charset="0"/>
              </a:rPr>
              <a:t> B. </a:t>
            </a:r>
            <a:endParaRPr lang="id-ID" dirty="0" smtClean="0">
              <a:latin typeface="Adobe Garamond Pro Bold" pitchFamily="18" charset="0"/>
            </a:endParaRPr>
          </a:p>
          <a:p>
            <a:pPr algn="just">
              <a:buNone/>
            </a:pPr>
            <a:r>
              <a:rPr lang="en-US" dirty="0" err="1" smtClean="0">
                <a:latin typeface="Adobe Garamond Pro Bold" pitchFamily="18" charset="0"/>
              </a:rPr>
              <a:t>Diperoleh</a:t>
            </a:r>
            <a:r>
              <a:rPr lang="en-US" dirty="0" smtClean="0">
                <a:latin typeface="Adobe Garamond Pro Bold" pitchFamily="18" charset="0"/>
              </a:rPr>
              <a:t> data :  </a:t>
            </a:r>
            <a:endParaRPr lang="id-ID" dirty="0" smtClean="0">
              <a:latin typeface="Adobe Garamond Pro Bold" pitchFamily="18" charset="0"/>
            </a:endParaRPr>
          </a:p>
          <a:p>
            <a:pPr algn="just">
              <a:buNone/>
            </a:pPr>
            <a:endParaRPr lang="id-ID" dirty="0">
              <a:latin typeface="Adobe Garamond Pro Bold" pitchFamily="18" charset="0"/>
            </a:endParaRPr>
          </a:p>
          <a:p>
            <a:pPr algn="just">
              <a:buNone/>
            </a:pPr>
            <a:endParaRPr lang="id-ID" dirty="0" smtClean="0">
              <a:latin typeface="Adobe Garamond Pro Bold" pitchFamily="18" charset="0"/>
            </a:endParaRPr>
          </a:p>
          <a:p>
            <a:pPr algn="just">
              <a:buNone/>
            </a:pPr>
            <a:endParaRPr lang="id-ID" dirty="0" smtClean="0">
              <a:latin typeface="Adobe Garamond Pro Bold" pitchFamily="18" charset="0"/>
            </a:endParaRPr>
          </a:p>
          <a:p>
            <a:pPr algn="just">
              <a:buNone/>
            </a:pPr>
            <a:endParaRPr lang="id-ID" dirty="0" smtClean="0">
              <a:latin typeface="Adobe Garamond Pro Bold" pitchFamily="18" charset="0"/>
            </a:endParaRPr>
          </a:p>
          <a:p>
            <a:pPr algn="just">
              <a:buNone/>
            </a:pPr>
            <a:endParaRPr lang="id-ID" dirty="0" smtClean="0">
              <a:latin typeface="Adobe Garamond Pro Bold" pitchFamily="18" charset="0"/>
            </a:endParaRPr>
          </a:p>
          <a:p>
            <a:pPr marL="0" indent="0" algn="just">
              <a:buNone/>
            </a:pPr>
            <a:r>
              <a:rPr lang="en-US" dirty="0" err="1">
                <a:latin typeface="Adobe Garamond Pro Bold" pitchFamily="18" charset="0"/>
              </a:rPr>
              <a:t>Tentukan</a:t>
            </a:r>
            <a:r>
              <a:rPr lang="en-US" dirty="0">
                <a:latin typeface="Adobe Garamond Pro Bold" pitchFamily="18" charset="0"/>
              </a:rPr>
              <a:t> interval </a:t>
            </a:r>
            <a:r>
              <a:rPr lang="en-US" dirty="0" err="1">
                <a:latin typeface="Adobe Garamond Pro Bold" pitchFamily="18" charset="0"/>
              </a:rPr>
              <a:t>kepercayaan</a:t>
            </a:r>
            <a:r>
              <a:rPr lang="en-US" dirty="0">
                <a:latin typeface="Adobe Garamond Pro Bold" pitchFamily="18" charset="0"/>
              </a:rPr>
              <a:t> 90% </a:t>
            </a:r>
            <a:r>
              <a:rPr lang="en-US" dirty="0" err="1">
                <a:latin typeface="Adobe Garamond Pro Bold" pitchFamily="18" charset="0"/>
              </a:rPr>
              <a:t>untuk</a:t>
            </a:r>
            <a:r>
              <a:rPr lang="en-US" dirty="0">
                <a:latin typeface="Adobe Garamond Pro Bold" pitchFamily="18" charset="0"/>
              </a:rPr>
              <a:t>  </a:t>
            </a:r>
            <a:r>
              <a:rPr lang="en-US" dirty="0" err="1">
                <a:latin typeface="Adobe Garamond Pro Bold" pitchFamily="18" charset="0"/>
              </a:rPr>
              <a:t>dimana</a:t>
            </a:r>
            <a:r>
              <a:rPr lang="en-US" dirty="0">
                <a:latin typeface="Adobe Garamond Pro Bold" pitchFamily="18" charset="0"/>
              </a:rPr>
              <a:t>  </a:t>
            </a:r>
            <a:r>
              <a:rPr lang="en-US" dirty="0" err="1">
                <a:latin typeface="Adobe Garamond Pro Bold" pitchFamily="18" charset="0"/>
              </a:rPr>
              <a:t>dan</a:t>
            </a:r>
            <a:r>
              <a:rPr lang="en-US" dirty="0">
                <a:latin typeface="Adobe Garamond Pro Bold" pitchFamily="18" charset="0"/>
              </a:rPr>
              <a:t>  </a:t>
            </a:r>
            <a:r>
              <a:rPr lang="en-US" dirty="0" err="1">
                <a:latin typeface="Adobe Garamond Pro Bold" pitchFamily="18" charset="0"/>
              </a:rPr>
              <a:t>masing-masing</a:t>
            </a:r>
            <a:r>
              <a:rPr lang="en-US" dirty="0">
                <a:latin typeface="Adobe Garamond Pro Bold" pitchFamily="18" charset="0"/>
              </a:rPr>
              <a:t> </a:t>
            </a:r>
            <a:r>
              <a:rPr lang="en-US" dirty="0" err="1">
                <a:latin typeface="Adobe Garamond Pro Bold" pitchFamily="18" charset="0"/>
              </a:rPr>
              <a:t>adalah</a:t>
            </a:r>
            <a:r>
              <a:rPr lang="en-US" dirty="0">
                <a:latin typeface="Adobe Garamond Pro Bold" pitchFamily="18" charset="0"/>
              </a:rPr>
              <a:t> </a:t>
            </a:r>
            <a:r>
              <a:rPr lang="en-US" dirty="0" err="1">
                <a:latin typeface="Adobe Garamond Pro Bold" pitchFamily="18" charset="0"/>
              </a:rPr>
              <a:t>variansi</a:t>
            </a:r>
            <a:r>
              <a:rPr lang="en-US" dirty="0">
                <a:latin typeface="Adobe Garamond Pro Bold" pitchFamily="18" charset="0"/>
              </a:rPr>
              <a:t> </a:t>
            </a:r>
            <a:r>
              <a:rPr lang="en-US" dirty="0" err="1">
                <a:latin typeface="Adobe Garamond Pro Bold" pitchFamily="18" charset="0"/>
              </a:rPr>
              <a:t>populasi</a:t>
            </a:r>
            <a:r>
              <a:rPr lang="en-US" dirty="0">
                <a:latin typeface="Adobe Garamond Pro Bold" pitchFamily="18" charset="0"/>
              </a:rPr>
              <a:t> </a:t>
            </a:r>
            <a:r>
              <a:rPr lang="en-US" dirty="0" err="1">
                <a:latin typeface="Adobe Garamond Pro Bold" pitchFamily="18" charset="0"/>
              </a:rPr>
              <a:t>semua</a:t>
            </a:r>
            <a:r>
              <a:rPr lang="en-US" dirty="0">
                <a:latin typeface="Adobe Garamond Pro Bold" pitchFamily="18" charset="0"/>
              </a:rPr>
              <a:t> </a:t>
            </a:r>
            <a:r>
              <a:rPr lang="en-US" dirty="0" err="1">
                <a:latin typeface="Adobe Garamond Pro Bold" pitchFamily="18" charset="0"/>
              </a:rPr>
              <a:t>hasil</a:t>
            </a:r>
            <a:r>
              <a:rPr lang="en-US" dirty="0">
                <a:latin typeface="Adobe Garamond Pro Bold" pitchFamily="18" charset="0"/>
              </a:rPr>
              <a:t> </a:t>
            </a:r>
            <a:r>
              <a:rPr lang="en-US" dirty="0" err="1">
                <a:latin typeface="Adobe Garamond Pro Bold" pitchFamily="18" charset="0"/>
              </a:rPr>
              <a:t>pengukuran</a:t>
            </a:r>
            <a:r>
              <a:rPr lang="en-US" dirty="0">
                <a:latin typeface="Adobe Garamond Pro Bold" pitchFamily="18" charset="0"/>
              </a:rPr>
              <a:t> </a:t>
            </a:r>
            <a:r>
              <a:rPr lang="en-US" dirty="0" err="1">
                <a:latin typeface="Adobe Garamond Pro Bold" pitchFamily="18" charset="0"/>
              </a:rPr>
              <a:t>dengan</a:t>
            </a:r>
            <a:r>
              <a:rPr lang="en-US" dirty="0">
                <a:latin typeface="Adobe Garamond Pro Bold" pitchFamily="18" charset="0"/>
              </a:rPr>
              <a:t> </a:t>
            </a:r>
            <a:r>
              <a:rPr lang="en-US" dirty="0" err="1">
                <a:latin typeface="Adobe Garamond Pro Bold" pitchFamily="18" charset="0"/>
              </a:rPr>
              <a:t>detektor</a:t>
            </a:r>
            <a:r>
              <a:rPr lang="en-US" dirty="0">
                <a:latin typeface="Adobe Garamond Pro Bold" pitchFamily="18" charset="0"/>
              </a:rPr>
              <a:t> </a:t>
            </a:r>
            <a:r>
              <a:rPr lang="en-US" dirty="0" err="1">
                <a:latin typeface="Adobe Garamond Pro Bold" pitchFamily="18" charset="0"/>
              </a:rPr>
              <a:t>merek</a:t>
            </a:r>
            <a:r>
              <a:rPr lang="en-US" dirty="0">
                <a:latin typeface="Adobe Garamond Pro Bold" pitchFamily="18" charset="0"/>
              </a:rPr>
              <a:t> A </a:t>
            </a:r>
            <a:r>
              <a:rPr lang="en-US" dirty="0" err="1">
                <a:latin typeface="Adobe Garamond Pro Bold" pitchFamily="18" charset="0"/>
              </a:rPr>
              <a:t>dan</a:t>
            </a:r>
            <a:r>
              <a:rPr lang="en-US" dirty="0">
                <a:latin typeface="Adobe Garamond Pro Bold" pitchFamily="18" charset="0"/>
              </a:rPr>
              <a:t> </a:t>
            </a:r>
            <a:r>
              <a:rPr lang="en-US" dirty="0" err="1">
                <a:latin typeface="Adobe Garamond Pro Bold" pitchFamily="18" charset="0"/>
              </a:rPr>
              <a:t>merek</a:t>
            </a:r>
            <a:r>
              <a:rPr lang="en-US" dirty="0">
                <a:latin typeface="Adobe Garamond Pro Bold" pitchFamily="18" charset="0"/>
              </a:rPr>
              <a:t> B.</a:t>
            </a:r>
            <a:endParaRPr lang="id-ID" dirty="0">
              <a:latin typeface="Adobe Garamond Pro Bold" pitchFamily="18" charset="0"/>
            </a:endParaRPr>
          </a:p>
          <a:p>
            <a:pPr algn="just">
              <a:buNone/>
            </a:pPr>
            <a:endParaRPr lang="id-ID" dirty="0" smtClean="0">
              <a:latin typeface="Adobe Garamond Pro Bold" pitchFamily="18" charset="0"/>
            </a:endParaRPr>
          </a:p>
          <a:p>
            <a:pPr algn="just"/>
            <a:endParaRPr lang="id-ID" dirty="0" smtClean="0">
              <a:latin typeface="Adobe Garamond Pro Bold" pitchFamily="18" charset="0"/>
            </a:endParaRPr>
          </a:p>
          <a:p>
            <a:pPr algn="just">
              <a:buNone/>
            </a:pPr>
            <a:endParaRPr lang="id-ID" dirty="0">
              <a:latin typeface="Adobe Garamond Pro Bold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4352025"/>
              </p:ext>
            </p:extLst>
          </p:nvPr>
        </p:nvGraphicFramePr>
        <p:xfrm>
          <a:off x="971600" y="3212976"/>
          <a:ext cx="6912768" cy="194421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{69C7853C-536D-4A76-A0AE-DD22124D55A5}</a:tableStyleId>
              </a:tblPr>
              <a:tblGrid>
                <a:gridCol w="1008112"/>
                <a:gridCol w="720080"/>
                <a:gridCol w="792088"/>
                <a:gridCol w="792088"/>
                <a:gridCol w="864096"/>
                <a:gridCol w="720080"/>
                <a:gridCol w="936104"/>
                <a:gridCol w="1080120"/>
              </a:tblGrid>
              <a:tr h="9721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 err="1">
                          <a:effectLst/>
                        </a:rPr>
                        <a:t>Merek</a:t>
                      </a:r>
                      <a:r>
                        <a:rPr lang="en-US" sz="1600" dirty="0">
                          <a:effectLst/>
                        </a:rPr>
                        <a:t> A</a:t>
                      </a:r>
                      <a:endParaRPr lang="id-ID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0,95</a:t>
                      </a:r>
                      <a:endParaRPr lang="id-ID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0,96</a:t>
                      </a:r>
                      <a:endParaRPr lang="id-ID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0,82</a:t>
                      </a:r>
                      <a:endParaRPr lang="id-ID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0,78</a:t>
                      </a:r>
                      <a:endParaRPr lang="id-ID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0,71</a:t>
                      </a:r>
                      <a:endParaRPr lang="id-ID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0,86</a:t>
                      </a:r>
                      <a:endParaRPr lang="id-ID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0.99</a:t>
                      </a:r>
                      <a:endParaRPr lang="id-ID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721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Merek B</a:t>
                      </a:r>
                      <a:endParaRPr lang="id-ID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0,89</a:t>
                      </a:r>
                      <a:endParaRPr lang="id-ID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0,91</a:t>
                      </a:r>
                      <a:endParaRPr lang="id-ID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0,94</a:t>
                      </a:r>
                      <a:endParaRPr lang="id-ID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   0,91 </a:t>
                      </a:r>
                      <a:endParaRPr lang="id-ID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0,90</a:t>
                      </a:r>
                      <a:endParaRPr lang="id-ID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0,89</a:t>
                      </a:r>
                      <a:endParaRPr lang="id-ID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id-ID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768475" y="3613150"/>
          <a:ext cx="114300" cy="18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r:id="rId3" imgW="114102" imgH="177492" progId="Equation.DSMT4">
                  <p:embed/>
                </p:oleObj>
              </mc:Choice>
              <mc:Fallback>
                <p:oleObj r:id="rId3" imgW="114102" imgH="177492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8475" y="3613150"/>
                        <a:ext cx="114300" cy="180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465</TotalTime>
  <Words>1203</Words>
  <Application>Microsoft Office PowerPoint</Application>
  <PresentationFormat>On-screen Show (4:3)</PresentationFormat>
  <Paragraphs>95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Civic</vt:lpstr>
      <vt:lpstr>Equation</vt:lpstr>
      <vt:lpstr>Equation.DSMT4</vt:lpstr>
      <vt:lpstr>PowerPoint Presentation</vt:lpstr>
      <vt:lpstr>Selisih Rata-Rata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RASIO VARIASI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Pasta</dc:creator>
  <cp:lastModifiedBy>W7</cp:lastModifiedBy>
  <cp:revision>58</cp:revision>
  <dcterms:created xsi:type="dcterms:W3CDTF">2014-03-26T01:31:26Z</dcterms:created>
  <dcterms:modified xsi:type="dcterms:W3CDTF">2014-11-08T23:15:03Z</dcterms:modified>
</cp:coreProperties>
</file>