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22959-3192-4EEB-91A2-F497E2FACB3D}" type="datetimeFigureOut">
              <a:rPr lang="id-ID" smtClean="0"/>
              <a:t>09/11/2014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68777-C8AD-4690-9DD2-D45744BDCB4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68777-C8AD-4690-9DD2-D45744BDCB4C}" type="slidenum">
              <a:rPr lang="id-ID" smtClean="0"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EA139-6119-4530-9D79-ADDC50A770C9}" type="datetimeFigureOut">
              <a:rPr lang="id-ID" smtClean="0"/>
              <a:pPr/>
              <a:t>09/11/2014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F51B-F590-4BD1-B5A9-60BDC4E35DE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gif"/><Relationship Id="rId2" Type="http://schemas.openxmlformats.org/officeDocument/2006/relationships/image" Target="../media/image4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7.gi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gi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4.png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14.png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2.jpe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9.jpe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7.gi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4.gif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33.png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40.gif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7.gi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.gif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8429684" cy="1470025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ernard MT Condensed" pitchFamily="18" charset="0"/>
              </a:rPr>
              <a:t>Interval Konfidensi</a:t>
            </a:r>
            <a:br>
              <a:rPr lang="id-ID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ernard MT Condensed" pitchFamily="18" charset="0"/>
              </a:rPr>
            </a:br>
            <a:r>
              <a:rPr lang="id-ID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ernard MT Condensed" pitchFamily="18" charset="0"/>
              </a:rPr>
              <a:t>Selisih Mean, Variansi dan Rasio Variansi</a:t>
            </a:r>
            <a:endParaRPr lang="id-ID" b="1" dirty="0">
              <a:ln w="3155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ernard MT Condensed" pitchFamily="18" charset="0"/>
            </a:endParaRPr>
          </a:p>
        </p:txBody>
      </p:sp>
      <p:pic>
        <p:nvPicPr>
          <p:cNvPr id="4" name="Picture 3" descr="model-matemati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488" y="2071678"/>
            <a:ext cx="3071834" cy="28575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0034" y="5363190"/>
            <a:ext cx="54292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b="1" spc="50" dirty="0" smtClean="0">
                <a:ln w="11430">
                  <a:solidFill>
                    <a:srgbClr val="FF0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AGUNG EKA PURNAMA	K1313001</a:t>
            </a:r>
          </a:p>
          <a:p>
            <a:pPr algn="ctr"/>
            <a:endParaRPr lang="id-ID" b="1" spc="50" dirty="0" smtClean="0">
              <a:ln w="11430">
                <a:solidFill>
                  <a:srgbClr val="FF0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nap ITC" pitchFamily="82" charset="0"/>
            </a:endParaRPr>
          </a:p>
          <a:p>
            <a:pPr algn="ctr"/>
            <a:r>
              <a:rPr lang="id-ID" b="1" spc="50" dirty="0" smtClean="0">
                <a:ln w="11430">
                  <a:solidFill>
                    <a:srgbClr val="FF0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nap ITC" pitchFamily="82" charset="0"/>
              </a:rPr>
              <a:t>RISTU ATMAWATI		K1313063</a:t>
            </a:r>
            <a:endParaRPr lang="id-ID" b="1" spc="50" dirty="0">
              <a:ln w="11430">
                <a:solidFill>
                  <a:srgbClr val="FF0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Frame 6"/>
          <p:cNvSpPr/>
          <p:nvPr/>
        </p:nvSpPr>
        <p:spPr>
          <a:xfrm>
            <a:off x="357158" y="5143512"/>
            <a:ext cx="5643602" cy="128588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8" name="Picture 7" descr="doreamon02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4286256"/>
            <a:ext cx="3286148" cy="952500"/>
          </a:xfrm>
          <a:prstGeom prst="rect">
            <a:avLst/>
          </a:prstGeom>
        </p:spPr>
      </p:pic>
      <p:pic>
        <p:nvPicPr>
          <p:cNvPr id="9" name="Picture 8" descr="mail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43834" y="214290"/>
            <a:ext cx="571504" cy="654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hanks_4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571480"/>
            <a:ext cx="6286544" cy="3357586"/>
          </a:xfrm>
        </p:spPr>
      </p:pic>
      <p:pic>
        <p:nvPicPr>
          <p:cNvPr id="7" name="Picture 6" descr="animated-carriag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6072206"/>
            <a:ext cx="8143932" cy="490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939784"/>
          </a:xfrm>
        </p:spPr>
        <p:txBody>
          <a:bodyPr>
            <a:normAutofit/>
          </a:bodyPr>
          <a:lstStyle/>
          <a:p>
            <a:r>
              <a:rPr lang="id-ID" sz="5400" dirty="0" smtClean="0">
                <a:latin typeface="Playbill" pitchFamily="82" charset="0"/>
              </a:rPr>
              <a:t>     </a:t>
            </a:r>
            <a:r>
              <a:rPr lang="id-ID" sz="5400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Playbill" pitchFamily="82" charset="0"/>
              </a:rPr>
              <a:t> Interval Konfidensi Selisih Mean</a:t>
            </a:r>
            <a:endParaRPr lang="id-ID" sz="5400" b="1" spc="50" dirty="0">
              <a:ln w="12700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Playbil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472138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id-ID" sz="2800" dirty="0" smtClean="0"/>
              <a:t>	                   </a:t>
            </a:r>
            <a:r>
              <a:rPr lang="id-ID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Interval Konfidensi Selisih Mean dihitung dengan rumusan: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Kedua populasi menyebar atau mendekati normal dengan variansi diketahui dan n</a:t>
            </a:r>
            <a:r>
              <a:rPr lang="id-ID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≥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30 dan </a:t>
            </a:r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id-ID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≥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30</a:t>
            </a:r>
          </a:p>
          <a:p>
            <a:pPr marL="514350" indent="-514350">
              <a:buNone/>
            </a:pPr>
            <a:endParaRPr lang="id-ID" dirty="0"/>
          </a:p>
          <a:p>
            <a:pPr marL="514350" indent="-514350">
              <a:buNone/>
            </a:pPr>
            <a:endParaRPr lang="id-ID" dirty="0"/>
          </a:p>
          <a:p>
            <a:pPr marL="514350" indent="-514350" algn="ctr"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 marL="514350" indent="-514350" algn="ctr">
              <a:buNone/>
            </a:pP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“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Jika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tidak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diketahui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tetapi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en-US" sz="2400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en-US" sz="2400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lebih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besar</a:t>
            </a:r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dari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30,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maka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dapat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diganti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en-US" sz="2400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en-US" sz="24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”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142976" y="3357562"/>
          <a:ext cx="7000924" cy="857256"/>
        </p:xfrm>
        <a:graphic>
          <a:graphicData uri="http://schemas.openxmlformats.org/presentationml/2006/ole">
            <p:oleObj spid="_x0000_s2049" name="Equation" r:id="rId4" imgW="3695400" imgH="495000" progId="Equation.3">
              <p:embed/>
            </p:oleObj>
          </a:graphicData>
        </a:graphic>
      </p:graphicFrame>
      <p:sp>
        <p:nvSpPr>
          <p:cNvPr id="5" name="Frame 4"/>
          <p:cNvSpPr/>
          <p:nvPr/>
        </p:nvSpPr>
        <p:spPr>
          <a:xfrm>
            <a:off x="928662" y="3143248"/>
            <a:ext cx="7358114" cy="121444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6" name="Picture 5" descr="498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1802" y="5500702"/>
            <a:ext cx="3214710" cy="1162398"/>
          </a:xfrm>
          <a:prstGeom prst="rect">
            <a:avLst/>
          </a:prstGeom>
        </p:spPr>
      </p:pic>
      <p:pic>
        <p:nvPicPr>
          <p:cNvPr id="7" name="Picture 6" descr="mail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6776" y="214290"/>
            <a:ext cx="571504" cy="654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4346" y="368288"/>
            <a:ext cx="9358346" cy="1417638"/>
          </a:xfrm>
        </p:spPr>
        <p:txBody>
          <a:bodyPr>
            <a:noAutofit/>
          </a:bodyPr>
          <a:lstStyle/>
          <a:p>
            <a:pPr marL="742950" indent="-742950" algn="l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2.   Kedua populasi menyebar normal dan diasumsikan seragam (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) nilai variansi tidak diketahui dan n ≤ 30</a:t>
            </a: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3089291"/>
            <a:ext cx="8329642" cy="3197229"/>
          </a:xfrm>
        </p:spPr>
        <p:txBody>
          <a:bodyPr/>
          <a:lstStyle/>
          <a:p>
            <a:pPr>
              <a:buNone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 derajat bebas untuk distribusi t = v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=n</a:t>
            </a:r>
            <a:r>
              <a:rPr lang="pt-BR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+ n</a:t>
            </a:r>
            <a:r>
              <a:rPr lang="pt-BR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– 2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000100" y="1643050"/>
          <a:ext cx="7143800" cy="1000132"/>
        </p:xfrm>
        <a:graphic>
          <a:graphicData uri="http://schemas.openxmlformats.org/presentationml/2006/ole">
            <p:oleObj spid="_x0000_s18434" name="Equation" r:id="rId4" imgW="3720960" imgH="482400" progId="Equation.3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571736" y="3643314"/>
          <a:ext cx="3357586" cy="928694"/>
        </p:xfrm>
        <a:graphic>
          <a:graphicData uri="http://schemas.openxmlformats.org/presentationml/2006/ole">
            <p:oleObj spid="_x0000_s18435" name="Equation" r:id="rId5" imgW="1587240" imgH="457200" progId="Equation.3">
              <p:embed/>
            </p:oleObj>
          </a:graphicData>
        </a:graphic>
      </p:graphicFrame>
      <p:sp>
        <p:nvSpPr>
          <p:cNvPr id="9" name="Frame 8"/>
          <p:cNvSpPr/>
          <p:nvPr/>
        </p:nvSpPr>
        <p:spPr>
          <a:xfrm>
            <a:off x="642910" y="1500174"/>
            <a:ext cx="7786742" cy="128588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8" name="Picture 7" descr="498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3240" y="5357826"/>
            <a:ext cx="2928958" cy="1143008"/>
          </a:xfrm>
          <a:prstGeom prst="rect">
            <a:avLst/>
          </a:prstGeom>
        </p:spPr>
      </p:pic>
      <p:pic>
        <p:nvPicPr>
          <p:cNvPr id="10" name="Picture 9" descr="mail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496" y="214290"/>
            <a:ext cx="571504" cy="654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929750" cy="1214446"/>
          </a:xfrm>
        </p:spPr>
        <p:txBody>
          <a:bodyPr>
            <a:noAutofit/>
          </a:bodyPr>
          <a:lstStyle/>
          <a:p>
            <a:pPr algn="l"/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Kedua populasi menyebar normal,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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tapi tidak dapat diperkirakan dan dan ukuran kedua contoh acak yang digunakan ada satu atau keduanya kurang dari 30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786058"/>
            <a:ext cx="5572164" cy="4286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derajat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bebas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untuk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distribusi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t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adalah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357166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3.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28662" y="1571612"/>
          <a:ext cx="7715304" cy="785818"/>
        </p:xfrm>
        <a:graphic>
          <a:graphicData uri="http://schemas.openxmlformats.org/presentationml/2006/ole">
            <p:oleObj spid="_x0000_s20482" name="Equation" r:id="rId4" imgW="3454200" imgH="495000" progId="Equation.3">
              <p:embed/>
            </p:oleObj>
          </a:graphicData>
        </a:graphic>
      </p:graphicFrame>
      <p:sp>
        <p:nvSpPr>
          <p:cNvPr id="6" name="Frame 5"/>
          <p:cNvSpPr/>
          <p:nvPr/>
        </p:nvSpPr>
        <p:spPr>
          <a:xfrm>
            <a:off x="714348" y="1357298"/>
            <a:ext cx="8143932" cy="128588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500298" y="3286124"/>
          <a:ext cx="4643469" cy="857250"/>
        </p:xfrm>
        <a:graphic>
          <a:graphicData uri="http://schemas.openxmlformats.org/presentationml/2006/ole">
            <p:oleObj spid="_x0000_s20483" name="Equation" r:id="rId5" imgW="2768400" imgH="4572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034" y="4071942"/>
            <a:ext cx="8501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/>
            </a:r>
            <a:b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</a:b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Ragam kedua populasi tidak sama dan kedua contoh yang digunakan tidak bebas</a:t>
            </a:r>
            <a:endParaRPr lang="id-ID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44291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4.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sp>
        <p:nvSpPr>
          <p:cNvPr id="11" name="Frame 10"/>
          <p:cNvSpPr/>
          <p:nvPr/>
        </p:nvSpPr>
        <p:spPr>
          <a:xfrm>
            <a:off x="928662" y="5000636"/>
            <a:ext cx="6429420" cy="107157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143024" y="5072074"/>
          <a:ext cx="6000744" cy="857255"/>
        </p:xfrm>
        <a:graphic>
          <a:graphicData uri="http://schemas.openxmlformats.org/presentationml/2006/ole">
            <p:oleObj spid="_x0000_s20484" name="Equation" r:id="rId6" imgW="2234880" imgH="41904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00958" y="5357826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-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dirty="0"/>
          </a:p>
        </p:txBody>
      </p:sp>
      <p:pic>
        <p:nvPicPr>
          <p:cNvPr id="14" name="Picture 13" descr="498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8992" y="5857893"/>
            <a:ext cx="2500330" cy="857256"/>
          </a:xfrm>
          <a:prstGeom prst="rect">
            <a:avLst/>
          </a:prstGeom>
        </p:spPr>
      </p:pic>
      <p:pic>
        <p:nvPicPr>
          <p:cNvPr id="15" name="Picture 14" descr="mail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72496" y="0"/>
            <a:ext cx="571504" cy="654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/>
            </a:r>
            <a:b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</a:b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214290"/>
            <a:ext cx="1590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Example :</a:t>
            </a:r>
            <a:endParaRPr lang="id-ID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642919"/>
            <a:ext cx="878687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Suatu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sampel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acak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berukuran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25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mempunyai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rata-rata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=80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dipilih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dari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populasi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normal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simpangan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baku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fr-FR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1=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5.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Sampel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acak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kedua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berukuran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36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mempunyai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rata-rata =75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dipilih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dari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populasi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normal yang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lain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simpangan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baku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fr-FR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3.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Tentukan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interval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konfedensi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94 % 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bagi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en-US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-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en-US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</a:t>
            </a:r>
            <a:endParaRPr lang="id-ID" sz="2000" b="1" baseline="-2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 algn="just"/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Jawab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: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/>
            </a:r>
            <a:b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</a:b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 = 80-75=5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;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25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;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9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(1-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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) = 94 %=0,94 ;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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=0,06 ;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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/2= 0,03 ; 1- (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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/2) = 0.97 ; =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1,88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 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 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                           </a:t>
            </a:r>
          </a:p>
          <a:p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                        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2,8981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≤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fr-FR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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fr-FR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≤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7,1019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Jadi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 interval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konfidensi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94 %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bagi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selisih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rata-rata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yaitu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2,8981 ≤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fr-FR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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</a:t>
            </a:r>
            <a:r>
              <a:rPr lang="fr-FR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≤ 7,1019 .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214282" y="3429000"/>
          <a:ext cx="7143800" cy="785818"/>
        </p:xfrm>
        <a:graphic>
          <a:graphicData uri="http://schemas.openxmlformats.org/presentationml/2006/ole">
            <p:oleObj spid="_x0000_s25601" name="Equation" r:id="rId4" imgW="4622760" imgH="507960" progId="Equation.3">
              <p:embed/>
            </p:oleObj>
          </a:graphicData>
        </a:graphic>
      </p:graphicFrame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28662" y="4375160"/>
          <a:ext cx="5143536" cy="696914"/>
        </p:xfrm>
        <a:graphic>
          <a:graphicData uri="http://schemas.openxmlformats.org/presentationml/2006/ole">
            <p:oleObj spid="_x0000_s25602" name="Equation" r:id="rId5" imgW="3035160" imgH="48240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14282" y="2544758"/>
          <a:ext cx="571472" cy="241300"/>
        </p:xfrm>
        <a:graphic>
          <a:graphicData uri="http://schemas.openxmlformats.org/presentationml/2006/ole">
            <p:oleObj spid="_x0000_s25603" name="Equation" r:id="rId6" imgW="533160" imgH="241200" progId="Equation.3">
              <p:embed/>
            </p:oleObj>
          </a:graphicData>
        </a:graphic>
      </p:graphicFrame>
      <p:pic>
        <p:nvPicPr>
          <p:cNvPr id="9" name="Picture 8" descr="mail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58214" y="214290"/>
            <a:ext cx="571504" cy="654848"/>
          </a:xfrm>
          <a:prstGeom prst="rect">
            <a:avLst/>
          </a:prstGeom>
        </p:spPr>
      </p:pic>
      <p:pic>
        <p:nvPicPr>
          <p:cNvPr id="10" name="Picture 9" descr="498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7554" y="5929330"/>
            <a:ext cx="1881196" cy="928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>
                <a:ln w="900" cmpd="sng">
                  <a:solidFill>
                    <a:srgbClr val="00B0F0">
                      <a:alpha val="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Interval Konfidensi Variansi</a:t>
            </a:r>
            <a:endParaRPr lang="id-ID" b="1" dirty="0">
              <a:ln w="900" cmpd="sng">
                <a:solidFill>
                  <a:srgbClr val="00B0F0">
                    <a:alpha val="55000"/>
                  </a:srgbClr>
                </a:solidFill>
                <a:prstDash val="solid"/>
              </a:ln>
              <a:solidFill>
                <a:srgbClr val="C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1571612"/>
            <a:ext cx="790101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	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Bila</a:t>
            </a:r>
            <a:r>
              <a:rPr lang="id-ID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s</a:t>
            </a:r>
            <a:r>
              <a:rPr lang="id-ID" sz="24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adalah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penduga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titik bagi varians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sampel acak berukuran n yang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diambil dari suatu populasi normal dengan varians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pt-BR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 maka</a:t>
            </a:r>
            <a:r>
              <a:rPr lang="pt-BR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selang kepercayaan 100(1-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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)%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bagi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pt-BR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adalah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dirty="0" smtClean="0"/>
          </a:p>
          <a:p>
            <a:endParaRPr lang="id-ID" dirty="0" smtClean="0"/>
          </a:p>
          <a:p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	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      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adalah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nilai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derajad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bebas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n-1 yang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luas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daerah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sebelah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kanannya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sebesar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857488" y="3214686"/>
          <a:ext cx="3275024" cy="1071570"/>
        </p:xfrm>
        <a:graphic>
          <a:graphicData uri="http://schemas.openxmlformats.org/presentationml/2006/ole">
            <p:oleObj spid="_x0000_s22531" name="Equation" r:id="rId4" imgW="1600200" imgH="482400" progId="Equation.3">
              <p:embed/>
            </p:oleObj>
          </a:graphicData>
        </a:graphic>
      </p:graphicFrame>
      <p:sp>
        <p:nvSpPr>
          <p:cNvPr id="6" name="Frame 5"/>
          <p:cNvSpPr/>
          <p:nvPr/>
        </p:nvSpPr>
        <p:spPr>
          <a:xfrm>
            <a:off x="2643174" y="3000372"/>
            <a:ext cx="3714776" cy="150019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857356" y="4714884"/>
          <a:ext cx="1143008" cy="500066"/>
        </p:xfrm>
        <a:graphic>
          <a:graphicData uri="http://schemas.openxmlformats.org/presentationml/2006/ole">
            <p:oleObj spid="_x0000_s22532" name="Equation" r:id="rId5" imgW="533160" imgH="25380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429124" y="4661305"/>
          <a:ext cx="428628" cy="482207"/>
        </p:xfrm>
        <a:graphic>
          <a:graphicData uri="http://schemas.openxmlformats.org/presentationml/2006/ole">
            <p:oleObj spid="_x0000_s22533" name="Equation" r:id="rId6" imgW="203040" imgH="22860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786446" y="5214950"/>
          <a:ext cx="489300" cy="357190"/>
        </p:xfrm>
        <a:graphic>
          <a:graphicData uri="http://schemas.openxmlformats.org/presentationml/2006/ole">
            <p:oleObj spid="_x0000_s22534" name="Equation" r:id="rId7" imgW="317160" imgH="177480" progId="Equation.3">
              <p:embed/>
            </p:oleObj>
          </a:graphicData>
        </a:graphic>
      </p:graphicFrame>
      <p:pic>
        <p:nvPicPr>
          <p:cNvPr id="9" name="Picture 8" descr="498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0430" y="5500703"/>
            <a:ext cx="2143140" cy="1143008"/>
          </a:xfrm>
          <a:prstGeom prst="rect">
            <a:avLst/>
          </a:prstGeom>
        </p:spPr>
      </p:pic>
      <p:pic>
        <p:nvPicPr>
          <p:cNvPr id="10" name="Picture 9" descr="mail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72462" y="285728"/>
            <a:ext cx="571504" cy="65484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t="-1000" r="-2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id-ID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Example :</a:t>
            </a:r>
            <a:endParaRPr lang="id-ID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 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Seorang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direksi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pabrik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semen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ingin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mengetahui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tentang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kualitas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beton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yang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dibuat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dari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produknya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Untuk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itu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memilih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sampel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acak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berukuran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10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 Rata-rata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sampel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=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312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kg/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cm</a:t>
            </a:r>
            <a:r>
              <a:rPr lang="en-US" sz="2000" b="1" baseline="30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ragam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en-US" sz="2000" b="1" baseline="30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195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kg/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cm</a:t>
            </a:r>
            <a:r>
              <a:rPr lang="en-US" sz="2000" b="1" baseline="30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Tentukan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interval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konfidensi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95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%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variansi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kualitas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beton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yg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dibuat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dari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produknya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!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Jawab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: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en-US" sz="2000" b="1" baseline="30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195 ;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;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– α = 0,95 ; α = 0,05 ; α/2 = 0,025</a:t>
            </a:r>
          </a:p>
          <a:p>
            <a:pPr>
              <a:buNone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df = 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– 1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=10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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1 = 9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    =  x</a:t>
            </a:r>
            <a:r>
              <a:rPr lang="id-ID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0,025</a:t>
            </a:r>
            <a:r>
              <a:rPr lang="id-ID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,(9)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19,023 ;               =  x</a:t>
            </a:r>
            <a:r>
              <a:rPr lang="id-ID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0,975,(</a:t>
            </a:r>
            <a:r>
              <a:rPr lang="id-ID" sz="20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9)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</a:t>
            </a:r>
            <a:r>
              <a:rPr lang="id-ID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2,7</a:t>
            </a:r>
          </a:p>
          <a:p>
            <a:pPr>
              <a:buNone/>
            </a:pP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Jadi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 interval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konfidensi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95 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variansi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kualitas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beton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yang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dibuat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dari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produknya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yaitu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endParaRPr lang="id-ID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714348" y="4429132"/>
          <a:ext cx="2571768" cy="571504"/>
        </p:xfrm>
        <a:graphic>
          <a:graphicData uri="http://schemas.openxmlformats.org/presentationml/2006/ole">
            <p:oleObj spid="_x0000_s24577" name="Equation" r:id="rId4" imgW="1841400" imgH="419040" progId="Equation.3">
              <p:embed/>
            </p:oleObj>
          </a:graphicData>
        </a:graphic>
      </p:graphicFrame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857224" y="3714752"/>
          <a:ext cx="2357454" cy="642942"/>
        </p:xfrm>
        <a:graphic>
          <a:graphicData uri="http://schemas.openxmlformats.org/presentationml/2006/ole">
            <p:oleObj spid="_x0000_s24578" name="Equation" r:id="rId5" imgW="1587240" imgH="48240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071538" y="5057788"/>
          <a:ext cx="1714512" cy="300038"/>
        </p:xfrm>
        <a:graphic>
          <a:graphicData uri="http://schemas.openxmlformats.org/presentationml/2006/ole">
            <p:oleObj spid="_x0000_s24579" name="Equation" r:id="rId6" imgW="1079280" imgH="22860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85720" y="3286123"/>
          <a:ext cx="714380" cy="357191"/>
        </p:xfrm>
        <a:graphic>
          <a:graphicData uri="http://schemas.openxmlformats.org/presentationml/2006/ole">
            <p:oleObj spid="_x0000_s24580" name="Equation" r:id="rId7" imgW="393480" imgH="26640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7572396" y="5500702"/>
          <a:ext cx="1285884" cy="300038"/>
        </p:xfrm>
        <a:graphic>
          <a:graphicData uri="http://schemas.openxmlformats.org/presentationml/2006/ole">
            <p:oleObj spid="_x0000_s24581" name="Equation" r:id="rId8" imgW="1079280" imgH="22860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2786050" y="3233738"/>
          <a:ext cx="714380" cy="409576"/>
        </p:xfrm>
        <a:graphic>
          <a:graphicData uri="http://schemas.openxmlformats.org/presentationml/2006/ole">
            <p:oleObj spid="_x0000_s24582" name="Equation" r:id="rId9" imgW="482400" imgH="266400" progId="Equation.3">
              <p:embed/>
            </p:oleObj>
          </a:graphicData>
        </a:graphic>
      </p:graphicFrame>
      <p:pic>
        <p:nvPicPr>
          <p:cNvPr id="10" name="Picture 9" descr="mail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72462" y="285728"/>
            <a:ext cx="571504" cy="654848"/>
          </a:xfrm>
          <a:prstGeom prst="rect">
            <a:avLst/>
          </a:prstGeom>
        </p:spPr>
      </p:pic>
      <p:pic>
        <p:nvPicPr>
          <p:cNvPr id="11" name="Picture 10" descr="498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7554" y="5929330"/>
            <a:ext cx="2500330" cy="928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spc="300" dirty="0" smtClean="0">
                <a:ln w="11430" cmpd="sng">
                  <a:solidFill>
                    <a:srgbClr val="FF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Interval Konfidensi Rasio Variansi</a:t>
            </a:r>
            <a:endParaRPr lang="id-ID" b="1" spc="300" dirty="0">
              <a:ln w="11430" cmpd="sng">
                <a:solidFill>
                  <a:srgbClr val="FF0000"/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	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Bila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id-ID" sz="24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id-ID" sz="24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id-ID" sz="24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4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masing-masing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adalah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varians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sampel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acak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bebas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berukuran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en-US" sz="24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en-US" sz="24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yang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diambil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dari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populasi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normal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varians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maka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penduga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titik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bagi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rasio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/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adalah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id-ID" sz="24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id-ID" sz="24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/ s</a:t>
            </a:r>
            <a:r>
              <a:rPr lang="id-ID" sz="24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sz="24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,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selang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kepercayaan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100(1-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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)%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bagi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/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  <a:sym typeface="Symbol"/>
              </a:rPr>
              <a:t></a:t>
            </a:r>
            <a:r>
              <a:rPr lang="en-US" sz="2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adalah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adalah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nilai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f </a:t>
            </a:r>
            <a:r>
              <a:rPr lang="id-ID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untuk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derajad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bebas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</a:t>
            </a:r>
            <a:r>
              <a:rPr lang="en-US" sz="24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</a:t>
            </a:r>
            <a:r>
              <a:rPr lang="en-US" sz="24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yang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luas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daerah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sebelah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kanannya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sebesar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</a:t>
            </a:r>
            <a:endParaRPr lang="id-ID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688635" y="3571876"/>
          <a:ext cx="3883629" cy="928694"/>
        </p:xfrm>
        <a:graphic>
          <a:graphicData uri="http://schemas.openxmlformats.org/presentationml/2006/ole">
            <p:oleObj spid="_x0000_s23554" name="Equation" r:id="rId4" imgW="1815840" imgH="4824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286380" y="5357826"/>
          <a:ext cx="500066" cy="375050"/>
        </p:xfrm>
        <a:graphic>
          <a:graphicData uri="http://schemas.openxmlformats.org/presentationml/2006/ole">
            <p:oleObj spid="_x0000_s23555" name="Equation" r:id="rId5" imgW="317160" imgH="17748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868635" y="4786322"/>
          <a:ext cx="1131729" cy="500066"/>
        </p:xfrm>
        <a:graphic>
          <a:graphicData uri="http://schemas.openxmlformats.org/presentationml/2006/ole">
            <p:oleObj spid="_x0000_s23556" name="Equation" r:id="rId6" imgW="545760" imgH="241200" progId="Equation.3">
              <p:embed/>
            </p:oleObj>
          </a:graphicData>
        </a:graphic>
      </p:graphicFrame>
      <p:sp>
        <p:nvSpPr>
          <p:cNvPr id="7" name="Frame 6"/>
          <p:cNvSpPr/>
          <p:nvPr/>
        </p:nvSpPr>
        <p:spPr>
          <a:xfrm>
            <a:off x="2428860" y="3429000"/>
            <a:ext cx="4357718" cy="128588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8" name="Picture 7" descr="498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5572141"/>
            <a:ext cx="2357454" cy="928694"/>
          </a:xfrm>
          <a:prstGeom prst="rect">
            <a:avLst/>
          </a:prstGeom>
        </p:spPr>
      </p:pic>
      <p:pic>
        <p:nvPicPr>
          <p:cNvPr id="9" name="Picture 8" descr="mail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15338" y="214290"/>
            <a:ext cx="571504" cy="654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id-ID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Example :</a:t>
            </a:r>
            <a:endParaRPr lang="id-ID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472518" cy="56436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Dua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sampel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aca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 masing-masing berukuran 25 dan 16, diambil dari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dua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populasi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yang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menyebar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normal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. Sampel acak pertama mempunyai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rata-rata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= 82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 simpangan baku S</a:t>
            </a:r>
            <a:r>
              <a:rPr lang="pt-BR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=8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sampel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acak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kedua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mempunyai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rata-rata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=78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dengan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simpangan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baku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en-US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=7.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Tentukan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interval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konfidensi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98 %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bagi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rasio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variansi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populasi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pertama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kedua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! 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Jawab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: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25 ; v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25-1 = 24 ; s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= 8 ;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s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</a:t>
            </a:r>
            <a:r>
              <a:rPr lang="id-ID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64</a:t>
            </a:r>
          </a:p>
          <a:p>
            <a:pPr>
              <a:buNone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n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16 ; v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= 16-1 = 15 ; s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= 7 ; s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2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= 49</a:t>
            </a:r>
          </a:p>
          <a:p>
            <a:pPr>
              <a:buNone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1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– α = 0,98 ; α = 0,02 ; α/2 = 0,01 ; f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0,01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(24,15) = 3.29 ; f</a:t>
            </a:r>
            <a:r>
              <a:rPr lang="id-ID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0,01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(15,24) = 2.89</a:t>
            </a: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Jadi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, interval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konfidensi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98 %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bagi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rasio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variansi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populasi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pertama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dan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kedua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yaitu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 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 </a:t>
            </a:r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  <a:p>
            <a:pPr>
              <a:buNone/>
            </a:pP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jaya" pitchFamily="34" charset="0"/>
                <a:cs typeface="Vijaya" pitchFamily="34" charset="0"/>
              </a:rPr>
              <a:t> </a:t>
            </a:r>
          </a:p>
          <a:p>
            <a:pPr>
              <a:buNone/>
            </a:pP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ijaya" pitchFamily="34" charset="0"/>
              <a:cs typeface="Vijaya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887830" y="1214422"/>
          <a:ext cx="255674" cy="285753"/>
        </p:xfrm>
        <a:graphic>
          <a:graphicData uri="http://schemas.openxmlformats.org/presentationml/2006/ole">
            <p:oleObj spid="_x0000_s26626" name="Equation" r:id="rId4" imgW="215640" imgH="2412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000496" y="1500174"/>
          <a:ext cx="214314" cy="285751"/>
        </p:xfrm>
        <a:graphic>
          <a:graphicData uri="http://schemas.openxmlformats.org/presentationml/2006/ole">
            <p:oleObj spid="_x0000_s26627" name="Equation" r:id="rId5" imgW="228600" imgH="24120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42910" y="3357562"/>
          <a:ext cx="4286280" cy="714380"/>
        </p:xfrm>
        <a:graphic>
          <a:graphicData uri="http://schemas.openxmlformats.org/presentationml/2006/ole">
            <p:oleObj spid="_x0000_s26628" name="Equation" r:id="rId6" imgW="1790640" imgH="482400" progId="Equation.3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898500" y="4071942"/>
          <a:ext cx="4102128" cy="608013"/>
        </p:xfrm>
        <a:graphic>
          <a:graphicData uri="http://schemas.openxmlformats.org/presentationml/2006/ole">
            <p:oleObj spid="_x0000_s26629" name="Equation" r:id="rId7" imgW="1587240" imgH="45720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1428728" y="4714884"/>
          <a:ext cx="2714644" cy="600076"/>
        </p:xfrm>
        <a:graphic>
          <a:graphicData uri="http://schemas.openxmlformats.org/presentationml/2006/ole">
            <p:oleObj spid="_x0000_s26630" name="Equation" r:id="rId8" imgW="1206360" imgH="457200" progId="Equation.3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2714612" y="5757882"/>
          <a:ext cx="1857388" cy="671514"/>
        </p:xfrm>
        <a:graphic>
          <a:graphicData uri="http://schemas.openxmlformats.org/presentationml/2006/ole">
            <p:oleObj spid="_x0000_s26631" name="Equation" r:id="rId9" imgW="1206360" imgH="457200" progId="Equation.3">
              <p:embed/>
            </p:oleObj>
          </a:graphicData>
        </a:graphic>
      </p:graphicFrame>
      <p:pic>
        <p:nvPicPr>
          <p:cNvPr id="10" name="Picture 9" descr="mail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43900" y="214290"/>
            <a:ext cx="571504" cy="654848"/>
          </a:xfrm>
          <a:prstGeom prst="rect">
            <a:avLst/>
          </a:prstGeom>
        </p:spPr>
      </p:pic>
      <p:pic>
        <p:nvPicPr>
          <p:cNvPr id="11" name="Picture 10" descr="498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7554" y="5929355"/>
            <a:ext cx="1881196" cy="928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304</Words>
  <Application>Microsoft Office PowerPoint</Application>
  <PresentationFormat>On-screen Show (4:3)</PresentationFormat>
  <Paragraphs>87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Microsoft Equation 3.0</vt:lpstr>
      <vt:lpstr>Interval Konfidensi Selisih Mean, Variansi dan Rasio Variansi</vt:lpstr>
      <vt:lpstr>      Interval Konfidensi Selisih Mean</vt:lpstr>
      <vt:lpstr>       2.   Kedua populasi menyebar normal dan diasumsikan seragam (12=22) nilai variansi tidak diketahui dan n ≤ 30 </vt:lpstr>
      <vt:lpstr>Kedua populasi menyebar normal, 1222 tapi tidak dapat diperkirakan dan dan ukuran kedua contoh acak yang digunakan ada satu atau keduanya kurang dari 30</vt:lpstr>
      <vt:lpstr>  </vt:lpstr>
      <vt:lpstr>Interval Konfidensi Variansi</vt:lpstr>
      <vt:lpstr>Example :</vt:lpstr>
      <vt:lpstr>Interval Konfidensi Rasio Variansi</vt:lpstr>
      <vt:lpstr>Example :</vt:lpstr>
      <vt:lpstr>Slide 10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Interval Konfidensi Selisih Mean, Variansi dan Rasio Variansi</dc:title>
  <dc:creator>ACER</dc:creator>
  <cp:lastModifiedBy>ACER</cp:lastModifiedBy>
  <cp:revision>13</cp:revision>
  <dcterms:created xsi:type="dcterms:W3CDTF">2014-11-06T03:33:11Z</dcterms:created>
  <dcterms:modified xsi:type="dcterms:W3CDTF">2014-11-09T04:39:34Z</dcterms:modified>
</cp:coreProperties>
</file>