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6" r:id="rId9"/>
    <p:sldId id="297" r:id="rId10"/>
    <p:sldId id="283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6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D38553-33B2-4D59-A350-9A37F26333B5}" type="datetimeFigureOut">
              <a:rPr lang="en-US" smtClean="0"/>
              <a:pPr/>
              <a:t>12/16/2014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72EA95-6DD9-4622-9CD3-D932E93F3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1371600"/>
            <a:ext cx="6172200" cy="1894362"/>
          </a:xfrm>
        </p:spPr>
        <p:txBody>
          <a:bodyPr/>
          <a:lstStyle/>
          <a:p>
            <a:r>
              <a:rPr lang="en-US" dirty="0" smtClean="0"/>
              <a:t>FUNGSI DISKRIMINAN </a:t>
            </a:r>
            <a:r>
              <a:rPr lang="id-ID" dirty="0" smtClean="0"/>
              <a:t>3</a:t>
            </a:r>
            <a:r>
              <a:rPr lang="en-US" dirty="0" smtClean="0"/>
              <a:t> KELOMPOK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57600"/>
            <a:ext cx="7391400" cy="2286000"/>
          </a:xfrm>
        </p:spPr>
        <p:txBody>
          <a:bodyPr>
            <a:noAutofit/>
          </a:bodyPr>
          <a:lstStyle/>
          <a:p>
            <a:r>
              <a:rPr lang="id-ID" sz="3200" dirty="0" smtClean="0"/>
              <a:t>Sulistyo Wahyu P	K1311075</a:t>
            </a:r>
          </a:p>
          <a:p>
            <a:r>
              <a:rPr lang="id-ID" sz="3200" smtClean="0"/>
              <a:t>Yessy Dwi A			K1311080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Ringkasan</a:t>
            </a:r>
            <a:r>
              <a:rPr lang="en-US" dirty="0" smtClean="0"/>
              <a:t> Step </a:t>
            </a:r>
            <a:r>
              <a:rPr lang="id-ID" dirty="0" smtClean="0"/>
              <a:t>Mencari Fungsi Diskriminan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lvl="1"/>
            <a:r>
              <a:rPr lang="en-US" sz="2400" dirty="0" err="1" smtClean="0"/>
              <a:t>Mencari</a:t>
            </a:r>
            <a:r>
              <a:rPr lang="en-US" sz="2400" dirty="0" smtClean="0"/>
              <a:t> Rata-rata </a:t>
            </a:r>
            <a:r>
              <a:rPr lang="en-US" sz="2400" dirty="0" err="1" smtClean="0"/>
              <a:t>tiap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endParaRPr lang="en-US" sz="2400" dirty="0" smtClean="0"/>
          </a:p>
          <a:p>
            <a:pPr lvl="1"/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dirty="0" err="1" smtClean="0"/>
              <a:t>Kovariansi</a:t>
            </a:r>
            <a:endParaRPr lang="en-US" sz="2400" dirty="0" smtClean="0"/>
          </a:p>
          <a:p>
            <a:pPr lvl="1"/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dirty="0" err="1" smtClean="0"/>
              <a:t>Kovariansi</a:t>
            </a:r>
            <a:r>
              <a:rPr lang="en-US" sz="2400" dirty="0" smtClean="0"/>
              <a:t> </a:t>
            </a:r>
            <a:r>
              <a:rPr lang="en-US" sz="2400" dirty="0" err="1" smtClean="0"/>
              <a:t>Gabungan</a:t>
            </a:r>
            <a:r>
              <a:rPr lang="en-US" sz="2400" dirty="0" smtClean="0"/>
              <a:t>, </a:t>
            </a:r>
            <a:r>
              <a:rPr lang="en-US" sz="2400" dirty="0" err="1" smtClean="0"/>
              <a:t>Inverskan</a:t>
            </a:r>
            <a:endParaRPr lang="id-ID" sz="2400" dirty="0" smtClean="0"/>
          </a:p>
          <a:p>
            <a:pPr lvl="1"/>
            <a:r>
              <a:rPr lang="id-ID" sz="2400" dirty="0" smtClean="0"/>
              <a:t>Mencari Matriks Kovarian total dari seluruh data</a:t>
            </a:r>
          </a:p>
          <a:p>
            <a:pPr lvl="1"/>
            <a:r>
              <a:rPr lang="id-ID" sz="2400" dirty="0" smtClean="0"/>
              <a:t>Mencari Matriks Antara (B)</a:t>
            </a:r>
          </a:p>
          <a:p>
            <a:pPr lvl="1"/>
            <a:r>
              <a:rPr lang="id-ID" sz="2400" dirty="0" smtClean="0"/>
              <a:t>Mencari nilai eigen (l W</a:t>
            </a:r>
            <a:r>
              <a:rPr lang="id-ID" sz="2400" baseline="30000" dirty="0" smtClean="0"/>
              <a:t>-1</a:t>
            </a:r>
            <a:r>
              <a:rPr lang="id-ID" sz="2400" dirty="0" smtClean="0"/>
              <a:t>B -  I l</a:t>
            </a:r>
            <a:r>
              <a:rPr lang="id-ID" sz="2000" dirty="0" smtClean="0"/>
              <a:t>)</a:t>
            </a:r>
          </a:p>
          <a:p>
            <a:pPr lvl="1"/>
            <a:r>
              <a:rPr lang="id-ID" sz="2400" dirty="0" smtClean="0"/>
              <a:t>Mencari vektor eigen dari masing masing nilai eigen yang ada. </a:t>
            </a:r>
            <a:endParaRPr lang="en-US" sz="2400" dirty="0" smtClean="0"/>
          </a:p>
          <a:p>
            <a:pPr lvl="1"/>
            <a:r>
              <a:rPr lang="id-ID" sz="2400" dirty="0" smtClean="0"/>
              <a:t>Merumuskan fungsi diskriminannya.</a:t>
            </a:r>
            <a:endParaRPr lang="en-US" sz="24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3581400"/>
            <a:ext cx="152400" cy="381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soal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Dari sebuah populasi , diambil tiga sampel yang masing-masing berukuran 5. sampel pertama diambil dari siswa SMK , sampel kedua diambil dari siswa SMA IPS  , dan sampel ketiga diambil dri siswa SMA IPA. Ketiga kelompok diuji kemampuan matematikanya , yang terdiri dari dua ujian yaitu ujian pemahaman konsep dan ujian ketrampilan komputasi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ctr" defTabSz="457200">
              <a:spcBef>
                <a:spcPts val="0"/>
              </a:spcBef>
              <a:buClrTx/>
              <a:buSzTx/>
              <a:buNone/>
            </a:pPr>
            <a:r>
              <a:rPr lang="id-ID" sz="1800" b="1" dirty="0" smtClean="0">
                <a:solidFill>
                  <a:prstClr val="white"/>
                </a:solidFill>
                <a:latin typeface="Garamond"/>
              </a:rPr>
              <a:t>SMK</a:t>
            </a:r>
          </a:p>
          <a:p>
            <a:pPr>
              <a:buNone/>
            </a:pPr>
            <a:endParaRPr lang="id-ID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68608312"/>
              </p:ext>
            </p:extLst>
          </p:nvPr>
        </p:nvGraphicFramePr>
        <p:xfrm>
          <a:off x="304800" y="2514600"/>
          <a:ext cx="84582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823"/>
                <a:gridCol w="947698"/>
                <a:gridCol w="1318879"/>
                <a:gridCol w="529131"/>
                <a:gridCol w="971390"/>
                <a:gridCol w="1318879"/>
                <a:gridCol w="517285"/>
                <a:gridCol w="947698"/>
                <a:gridCol w="1354417"/>
              </a:tblGrid>
              <a:tr h="342499"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SMK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SMA IPS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SMA IPA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56665">
                <a:tc>
                  <a:txBody>
                    <a:bodyPr/>
                    <a:lstStyle/>
                    <a:p>
                      <a:pPr algn="ctr"/>
                      <a:r>
                        <a:rPr lang="id-ID" sz="1300" dirty="0" smtClean="0"/>
                        <a:t>NS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300" dirty="0" smtClean="0"/>
                        <a:t>KONSEP</a:t>
                      </a:r>
                    </a:p>
                    <a:p>
                      <a:pPr algn="ctr"/>
                      <a:r>
                        <a:rPr lang="id-ID" sz="1300" dirty="0" smtClean="0"/>
                        <a:t>(X1)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300" dirty="0" smtClean="0"/>
                        <a:t>KOMPUTASI</a:t>
                      </a:r>
                    </a:p>
                    <a:p>
                      <a:pPr algn="ctr"/>
                      <a:r>
                        <a:rPr lang="id-ID" sz="1300" dirty="0" smtClean="0"/>
                        <a:t>(X2)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300" dirty="0" smtClean="0"/>
                        <a:t>NS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300" dirty="0" smtClean="0"/>
                        <a:t>KONSEP</a:t>
                      </a:r>
                    </a:p>
                    <a:p>
                      <a:pPr algn="ctr"/>
                      <a:r>
                        <a:rPr lang="id-ID" sz="1300" dirty="0" smtClean="0"/>
                        <a:t>(X1)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300" dirty="0" smtClean="0"/>
                        <a:t>KOMPUTASI</a:t>
                      </a:r>
                    </a:p>
                    <a:p>
                      <a:pPr algn="ctr"/>
                      <a:r>
                        <a:rPr lang="id-ID" sz="1300" dirty="0" smtClean="0"/>
                        <a:t>(X2)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300" dirty="0" smtClean="0"/>
                        <a:t>NS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300" dirty="0" smtClean="0"/>
                        <a:t>KONSEP</a:t>
                      </a:r>
                    </a:p>
                    <a:p>
                      <a:pPr algn="ctr"/>
                      <a:r>
                        <a:rPr lang="id-ID" sz="1300" dirty="0" smtClean="0"/>
                        <a:t>(X1)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300" dirty="0" smtClean="0"/>
                        <a:t>KOMPUTASI</a:t>
                      </a:r>
                    </a:p>
                    <a:p>
                      <a:pPr algn="ctr"/>
                      <a:r>
                        <a:rPr lang="id-ID" sz="1300" dirty="0" smtClean="0"/>
                        <a:t>(X2)</a:t>
                      </a:r>
                      <a:endParaRPr lang="id-ID" sz="1300" dirty="0"/>
                    </a:p>
                  </a:txBody>
                  <a:tcPr/>
                </a:tc>
              </a:tr>
              <a:tr h="1369996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</a:p>
                    <a:p>
                      <a:pPr algn="ctr"/>
                      <a:r>
                        <a:rPr lang="id-ID" dirty="0" smtClean="0"/>
                        <a:t>2</a:t>
                      </a:r>
                    </a:p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r>
                        <a:rPr lang="id-ID" dirty="0" smtClean="0"/>
                        <a:t>4</a:t>
                      </a:r>
                    </a:p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</a:p>
                    <a:p>
                      <a:pPr algn="ctr"/>
                      <a:r>
                        <a:rPr lang="id-ID" dirty="0" smtClean="0"/>
                        <a:t>4</a:t>
                      </a:r>
                    </a:p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</a:p>
                    <a:p>
                      <a:pPr algn="ctr"/>
                      <a:r>
                        <a:rPr lang="id-ID" dirty="0" smtClean="0"/>
                        <a:t>7</a:t>
                      </a:r>
                    </a:p>
                    <a:p>
                      <a:pPr algn="ctr"/>
                      <a:r>
                        <a:rPr lang="id-ID" dirty="0" smtClean="0"/>
                        <a:t>8</a:t>
                      </a:r>
                    </a:p>
                    <a:p>
                      <a:pPr algn="ctr"/>
                      <a:r>
                        <a:rPr lang="id-ID" dirty="0" smtClean="0"/>
                        <a:t>9</a:t>
                      </a:r>
                    </a:p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</a:p>
                    <a:p>
                      <a:pPr algn="ctr"/>
                      <a:r>
                        <a:rPr lang="id-ID" dirty="0" smtClean="0"/>
                        <a:t>7</a:t>
                      </a:r>
                    </a:p>
                    <a:p>
                      <a:pPr algn="ctr"/>
                      <a:r>
                        <a:rPr lang="id-ID" dirty="0" smtClean="0"/>
                        <a:t>8</a:t>
                      </a:r>
                    </a:p>
                    <a:p>
                      <a:pPr algn="ctr"/>
                      <a:r>
                        <a:rPr lang="id-ID" dirty="0" smtClean="0"/>
                        <a:t>9</a:t>
                      </a:r>
                    </a:p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</a:p>
                    <a:p>
                      <a:pPr algn="ctr"/>
                      <a:r>
                        <a:rPr lang="id-ID" dirty="0" smtClean="0"/>
                        <a:t>4</a:t>
                      </a:r>
                    </a:p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6</a:t>
                      </a:r>
                    </a:p>
                    <a:p>
                      <a:pPr algn="ctr"/>
                      <a:r>
                        <a:rPr lang="id-ID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6</a:t>
                      </a:r>
                    </a:p>
                    <a:p>
                      <a:pPr algn="ctr"/>
                      <a:r>
                        <a:rPr lang="id-ID" dirty="0" smtClean="0"/>
                        <a:t>7</a:t>
                      </a:r>
                    </a:p>
                    <a:p>
                      <a:pPr algn="ctr"/>
                      <a:r>
                        <a:rPr lang="id-ID" dirty="0" smtClean="0"/>
                        <a:t>7</a:t>
                      </a:r>
                    </a:p>
                    <a:p>
                      <a:pPr algn="ctr"/>
                      <a:r>
                        <a:rPr lang="id-ID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11</a:t>
                      </a:r>
                    </a:p>
                    <a:p>
                      <a:pPr algn="ctr"/>
                      <a:r>
                        <a:rPr lang="id-ID" dirty="0" smtClean="0"/>
                        <a:t>12</a:t>
                      </a:r>
                    </a:p>
                    <a:p>
                      <a:pPr algn="ctr"/>
                      <a:r>
                        <a:rPr lang="id-ID" dirty="0" smtClean="0"/>
                        <a:t>13</a:t>
                      </a:r>
                    </a:p>
                    <a:p>
                      <a:pPr algn="ctr"/>
                      <a:r>
                        <a:rPr lang="id-ID" dirty="0" smtClean="0"/>
                        <a:t>14</a:t>
                      </a:r>
                    </a:p>
                    <a:p>
                      <a:pPr algn="ctr"/>
                      <a:r>
                        <a:rPr lang="id-ID" dirty="0" smtClean="0"/>
                        <a:t>15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6</a:t>
                      </a:r>
                    </a:p>
                    <a:p>
                      <a:pPr algn="ctr"/>
                      <a:r>
                        <a:rPr lang="id-ID" dirty="0" smtClean="0"/>
                        <a:t>6</a:t>
                      </a:r>
                    </a:p>
                    <a:p>
                      <a:pPr algn="ctr"/>
                      <a:r>
                        <a:rPr lang="id-ID" dirty="0" smtClean="0"/>
                        <a:t>7</a:t>
                      </a:r>
                    </a:p>
                    <a:p>
                      <a:pPr algn="ctr"/>
                      <a:r>
                        <a:rPr lang="id-ID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5</a:t>
                      </a:r>
                    </a:p>
                    <a:p>
                      <a:pPr algn="ctr"/>
                      <a:r>
                        <a:rPr lang="id-ID" dirty="0" smtClean="0"/>
                        <a:t>6</a:t>
                      </a:r>
                    </a:p>
                    <a:p>
                      <a:pPr algn="ctr"/>
                      <a:r>
                        <a:rPr lang="id-ID" dirty="0" smtClean="0"/>
                        <a:t>7</a:t>
                      </a:r>
                    </a:p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444760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id-ID" dirty="0">
              <a:noFill/>
            </a:endParaRPr>
          </a:p>
        </p:txBody>
      </p:sp>
      <p:sp>
        <p:nvSpPr>
          <p:cNvPr id="9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0">
            <a:blip r:embed="rId2"/>
            <a:stretch>
              <a:fillRect l="-762" t="-1951"/>
            </a:stretch>
          </a:blipFill>
        </p:spPr>
        <p:txBody>
          <a:bodyPr/>
          <a:lstStyle/>
          <a:p>
            <a:r>
              <a:rPr lang="id-ID" dirty="0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0">
            <a:blip r:embed="rId2"/>
            <a:stretch>
              <a:fillRect l="-1016" t="-1520"/>
            </a:stretch>
          </a:blipFill>
        </p:spPr>
        <p:txBody>
          <a:bodyPr/>
          <a:lstStyle/>
          <a:p>
            <a:r>
              <a:rPr lang="id-ID" dirty="0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0">
            <a:blip r:embed="rId2"/>
            <a:stretch>
              <a:fillRect l="-1143" b="-852"/>
            </a:stretch>
          </a:blipFill>
        </p:spPr>
        <p:txBody>
          <a:bodyPr/>
          <a:lstStyle/>
          <a:p>
            <a:r>
              <a:rPr lang="id-ID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0">
            <a:blip r:embed="rId2"/>
            <a:stretch>
              <a:fillRect l="-1017"/>
            </a:stretch>
          </a:blipFill>
        </p:spPr>
        <p:txBody>
          <a:bodyPr/>
          <a:lstStyle/>
          <a:p>
            <a:r>
              <a:rPr lang="id-ID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d-ID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09600" y="2133600"/>
          <a:ext cx="7666038" cy="4343400"/>
        </p:xfrm>
        <a:graphic>
          <a:graphicData uri="http://schemas.openxmlformats.org/presentationml/2006/ole">
            <p:oleObj spid="_x0000_s1026" name="Document" r:id="rId3" imgW="5719017" imgH="233037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57200" y="1981200"/>
          <a:ext cx="7407275" cy="3505200"/>
        </p:xfrm>
        <a:graphic>
          <a:graphicData uri="http://schemas.openxmlformats.org/presentationml/2006/ole">
            <p:oleObj spid="_x0000_s2050" name="Document" r:id="rId3" imgW="5719017" imgH="271685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57200" y="1905000"/>
          <a:ext cx="7467600" cy="3352800"/>
        </p:xfrm>
        <a:graphic>
          <a:graphicData uri="http://schemas.openxmlformats.org/presentationml/2006/ole">
            <p:oleObj spid="_x0000_s3074" name="Document" r:id="rId3" imgW="5730832" imgH="167118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Menurut</a:t>
            </a:r>
            <a:r>
              <a:rPr lang="en-US" dirty="0"/>
              <a:t> Johnson and </a:t>
            </a:r>
            <a:r>
              <a:rPr lang="en-US" dirty="0" err="1"/>
              <a:t>Wichern</a:t>
            </a:r>
            <a:r>
              <a:rPr lang="en-US" dirty="0"/>
              <a:t> (</a:t>
            </a:r>
            <a:r>
              <a:rPr lang="en-US" dirty="0" smtClean="0"/>
              <a:t>1982),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 smtClean="0"/>
              <a:t>diskriminan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bermacam-macam</a:t>
            </a:r>
            <a:r>
              <a:rPr lang="en-US" dirty="0"/>
              <a:t> </a:t>
            </a:r>
            <a:r>
              <a:rPr lang="en-US" dirty="0" err="1"/>
              <a:t>populasi</a:t>
            </a:r>
            <a:r>
              <a:rPr lang="en-US" dirty="0"/>
              <a:t> yang </a:t>
            </a:r>
            <a:r>
              <a:rPr lang="en-US" dirty="0" err="1"/>
              <a:t>diketahui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grafis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diskriminan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lain,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diskriminan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mengklasifikasikan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762000" y="1981200"/>
          <a:ext cx="7132638" cy="3810000"/>
        </p:xfrm>
        <a:graphic>
          <a:graphicData uri="http://schemas.openxmlformats.org/presentationml/2006/ole">
            <p:oleObj spid="_x0000_s4098" name="Document" r:id="rId3" imgW="5730832" imgH="271665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Diskriminan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dependen</a:t>
            </a:r>
            <a:r>
              <a:rPr lang="en-US" dirty="0"/>
              <a:t>.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smtClean="0"/>
              <a:t>1</a:t>
            </a:r>
            <a:r>
              <a:rPr lang="id-ID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smtClean="0"/>
              <a:t>2</a:t>
            </a:r>
            <a:r>
              <a:rPr lang="id-ID" dirty="0" smtClean="0"/>
              <a:t> dan grup 3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yang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model </a:t>
            </a:r>
            <a:r>
              <a:rPr lang="en-US" dirty="0" err="1"/>
              <a:t>diskriminan</a:t>
            </a:r>
            <a:r>
              <a:rPr lang="en-US" dirty="0"/>
              <a:t> yang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regresi</a:t>
            </a:r>
            <a:r>
              <a:rPr lang="en-US" dirty="0"/>
              <a:t>.</a:t>
            </a:r>
          </a:p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klasifikasi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terminology </a:t>
            </a:r>
            <a:r>
              <a:rPr lang="en-US" dirty="0" err="1"/>
              <a:t>spss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1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2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id-ID" dirty="0" smtClean="0"/>
              <a:t>grup 3</a:t>
            </a:r>
            <a:r>
              <a:rPr lang="en-US" dirty="0" smtClean="0"/>
              <a:t>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Asumsi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id-ID" dirty="0" smtClean="0"/>
              <a:t> </a:t>
            </a:r>
            <a:r>
              <a:rPr lang="en-US" dirty="0" err="1" smtClean="0"/>
              <a:t>Sampel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Sejumlah</a:t>
            </a:r>
            <a:r>
              <a:rPr lang="en-US" dirty="0"/>
              <a:t> p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berdistribusi</a:t>
            </a:r>
            <a:r>
              <a:rPr lang="en-US" dirty="0"/>
              <a:t> normal.</a:t>
            </a:r>
          </a:p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ragam-peragam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 </a:t>
            </a:r>
            <a:r>
              <a:rPr lang="en-US" dirty="0" err="1"/>
              <a:t>berukuran</a:t>
            </a:r>
            <a:r>
              <a:rPr lang="en-US" dirty="0"/>
              <a:t> </a:t>
            </a:r>
            <a:r>
              <a:rPr lang="en-US" dirty="0" err="1"/>
              <a:t>pxp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.</a:t>
            </a:r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korelasi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.</a:t>
            </a:r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data yang outlier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Diskriminan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D = </a:t>
            </a:r>
            <a:r>
              <a:rPr lang="en-US" dirty="0" err="1" smtClean="0"/>
              <a:t>skor</a:t>
            </a:r>
            <a:r>
              <a:rPr lang="en-US" dirty="0" smtClean="0"/>
              <a:t> </a:t>
            </a:r>
            <a:r>
              <a:rPr lang="en-US" dirty="0" err="1" smtClean="0"/>
              <a:t>diskriminan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 =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diskriminasi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bobot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X = </a:t>
            </a:r>
            <a:r>
              <a:rPr lang="en-US" dirty="0" err="1" smtClean="0"/>
              <a:t>prediktor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independent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17949" t="50089" r="48558" b="42247"/>
          <a:stretch>
            <a:fillRect/>
          </a:stretch>
        </p:blipFill>
        <p:spPr bwMode="auto">
          <a:xfrm>
            <a:off x="685800" y="17526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Diskriminan</a:t>
            </a:r>
            <a:r>
              <a:rPr lang="en-US" dirty="0" smtClean="0"/>
              <a:t> </a:t>
            </a:r>
            <a:r>
              <a:rPr lang="id-ID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id-ID" dirty="0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yang </a:t>
            </a:r>
            <a:r>
              <a:rPr lang="en-US" dirty="0" err="1" smtClean="0"/>
              <a:t>bebas</a:t>
            </a:r>
            <a:r>
              <a:rPr lang="en-US" dirty="0" smtClean="0"/>
              <a:t>. Dari </a:t>
            </a:r>
            <a:r>
              <a:rPr lang="en-US" dirty="0" err="1" smtClean="0"/>
              <a:t>populasi</a:t>
            </a:r>
            <a:r>
              <a:rPr lang="en-US" dirty="0" smtClean="0"/>
              <a:t> 1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 </a:t>
            </a:r>
            <a:r>
              <a:rPr lang="en-US" i="1" dirty="0" smtClean="0"/>
              <a:t>n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mempelajari</a:t>
            </a:r>
            <a:r>
              <a:rPr lang="en-US" i="1" dirty="0" smtClean="0"/>
              <a:t> p </a:t>
            </a:r>
            <a:r>
              <a:rPr lang="en-US" i="1" dirty="0" err="1" smtClean="0"/>
              <a:t>buah</a:t>
            </a:r>
            <a:r>
              <a:rPr lang="en-US" i="1" dirty="0" smtClean="0"/>
              <a:t> </a:t>
            </a:r>
            <a:r>
              <a:rPr lang="en-US" i="1" dirty="0" err="1" smtClean="0"/>
              <a:t>sifat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contoh</a:t>
            </a:r>
            <a:r>
              <a:rPr lang="en-US" i="1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Demikian</a:t>
            </a:r>
            <a:r>
              <a:rPr lang="en-US" dirty="0" smtClean="0"/>
              <a:t> pula </a:t>
            </a:r>
            <a:r>
              <a:rPr lang="en-US" dirty="0" err="1" smtClean="0"/>
              <a:t>ditarik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 </a:t>
            </a:r>
            <a:r>
              <a:rPr lang="en-US" i="1" dirty="0" smtClean="0"/>
              <a:t>n</a:t>
            </a:r>
            <a:r>
              <a:rPr lang="en-US" i="1" baseline="-25000" dirty="0" smtClean="0"/>
              <a:t>2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populasi</a:t>
            </a:r>
            <a:r>
              <a:rPr lang="en-US" i="1" dirty="0" smtClean="0"/>
              <a:t> 2 </a:t>
            </a:r>
            <a:r>
              <a:rPr lang="en-US" i="1" dirty="0" err="1" smtClean="0"/>
              <a:t>serta</a:t>
            </a:r>
            <a:r>
              <a:rPr lang="en-US" i="1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p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 smtClean="0"/>
              <a:t>Demikian</a:t>
            </a:r>
            <a:r>
              <a:rPr lang="en-US" dirty="0" smtClean="0"/>
              <a:t> pula </a:t>
            </a:r>
            <a:r>
              <a:rPr lang="en-US" dirty="0" err="1" smtClean="0"/>
              <a:t>ditarik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 </a:t>
            </a:r>
            <a:r>
              <a:rPr lang="en-US" i="1" dirty="0" smtClean="0"/>
              <a:t>n</a:t>
            </a:r>
            <a:r>
              <a:rPr lang="id-ID" i="1" baseline="-25000" dirty="0" smtClean="0"/>
              <a:t>3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populasi</a:t>
            </a:r>
            <a:r>
              <a:rPr lang="en-US" i="1" dirty="0" smtClean="0"/>
              <a:t> </a:t>
            </a:r>
            <a:r>
              <a:rPr lang="id-ID" i="1" dirty="0" smtClean="0"/>
              <a:t>3</a:t>
            </a:r>
            <a:r>
              <a:rPr lang="en-US" i="1" dirty="0" smtClean="0"/>
              <a:t> </a:t>
            </a:r>
            <a:r>
              <a:rPr lang="en-US" i="1" dirty="0" err="1" smtClean="0"/>
              <a:t>serta</a:t>
            </a:r>
            <a:r>
              <a:rPr lang="en-US" i="1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p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pt-BR" dirty="0" smtClean="0"/>
              <a:t>keseluruhan dari populasi 1</a:t>
            </a:r>
            <a:r>
              <a:rPr lang="id-ID" dirty="0" smtClean="0"/>
              <a:t>, populasi 2</a:t>
            </a:r>
            <a:r>
              <a:rPr lang="pt-BR" dirty="0" smtClean="0"/>
              <a:t> dan populasi 2 adalah n =  </a:t>
            </a:r>
            <a:r>
              <a:rPr lang="pt-BR" i="1" dirty="0" smtClean="0"/>
              <a:t>n</a:t>
            </a:r>
            <a:r>
              <a:rPr lang="pt-BR" i="1" baseline="-25000" dirty="0" smtClean="0"/>
              <a:t>1</a:t>
            </a:r>
            <a:r>
              <a:rPr lang="pt-BR" i="1" dirty="0" smtClean="0"/>
              <a:t> +  n</a:t>
            </a:r>
            <a:r>
              <a:rPr lang="pt-BR" i="1" baseline="-25000" dirty="0" smtClean="0"/>
              <a:t>2</a:t>
            </a:r>
            <a:r>
              <a:rPr lang="pt-BR" i="1" dirty="0" smtClean="0"/>
              <a:t> </a:t>
            </a:r>
            <a:r>
              <a:rPr lang="id-ID" i="1" dirty="0" smtClean="0"/>
              <a:t>+</a:t>
            </a:r>
            <a:r>
              <a:rPr lang="pt-BR" i="1" dirty="0" smtClean="0"/>
              <a:t> n</a:t>
            </a:r>
            <a:r>
              <a:rPr lang="id-ID" i="1" baseline="-25000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Misalkan</a:t>
            </a:r>
            <a:r>
              <a:rPr lang="en-US" dirty="0" smtClean="0"/>
              <a:t> p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variable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berdimensi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sv-SE" dirty="0" smtClean="0"/>
              <a:t> </a:t>
            </a:r>
          </a:p>
          <a:p>
            <a:pPr>
              <a:buNone/>
            </a:pPr>
            <a:r>
              <a:rPr lang="sv-SE" dirty="0" smtClean="0"/>
              <a:t>	dalam bentuk matriks dapat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37179" t="49799" r="46635" b="42813"/>
          <a:stretch>
            <a:fillRect/>
          </a:stretch>
        </p:blipFill>
        <p:spPr bwMode="auto">
          <a:xfrm>
            <a:off x="2209800" y="3200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495800"/>
            <a:ext cx="3657600" cy="14478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419600"/>
            <a:ext cx="39624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X</a:t>
            </a:r>
            <a:r>
              <a:rPr lang="id-ID" baseline="-25000" dirty="0" smtClean="0"/>
              <a:t>1     </a:t>
            </a:r>
            <a:r>
              <a:rPr lang="id-ID" dirty="0" smtClean="0"/>
              <a:t>X</a:t>
            </a:r>
            <a:r>
              <a:rPr lang="id-ID" baseline="-25000" dirty="0" smtClean="0"/>
              <a:t>2 </a:t>
            </a:r>
            <a:r>
              <a:rPr lang="id-ID" dirty="0" smtClean="0"/>
              <a:t> X</a:t>
            </a:r>
            <a:r>
              <a:rPr lang="id-ID" baseline="-25000" dirty="0" smtClean="0"/>
              <a:t>3                    </a:t>
            </a:r>
            <a:r>
              <a:rPr lang="id-ID" dirty="0" smtClean="0"/>
              <a:t>X</a:t>
            </a:r>
            <a:r>
              <a:rPr lang="id-ID" baseline="-25000" dirty="0" smtClean="0"/>
              <a:t>P                     </a:t>
            </a:r>
            <a:r>
              <a:rPr lang="id-ID" dirty="0" smtClean="0"/>
              <a:t>X</a:t>
            </a:r>
            <a:r>
              <a:rPr lang="id-ID" baseline="-25000" dirty="0" smtClean="0"/>
              <a:t>1     </a:t>
            </a:r>
            <a:r>
              <a:rPr lang="id-ID" dirty="0" smtClean="0"/>
              <a:t>X</a:t>
            </a:r>
            <a:r>
              <a:rPr lang="id-ID" baseline="-25000" dirty="0" smtClean="0"/>
              <a:t>2 </a:t>
            </a:r>
            <a:r>
              <a:rPr lang="id-ID" dirty="0" smtClean="0"/>
              <a:t> X</a:t>
            </a:r>
            <a:r>
              <a:rPr lang="id-ID" baseline="-25000" dirty="0" smtClean="0"/>
              <a:t>3                    </a:t>
            </a:r>
            <a:r>
              <a:rPr lang="id-ID" dirty="0" smtClean="0"/>
              <a:t>X</a:t>
            </a:r>
            <a:r>
              <a:rPr lang="id-ID" baseline="-25000" dirty="0" smtClean="0"/>
              <a:t>P</a:t>
            </a:r>
          </a:p>
          <a:p>
            <a:endParaRPr lang="id-ID" baseline="-25000" dirty="0" smtClean="0"/>
          </a:p>
          <a:p>
            <a:endParaRPr lang="id-ID" baseline="-25000" dirty="0" smtClean="0"/>
          </a:p>
          <a:p>
            <a:endParaRPr lang="id-ID" baseline="-25000" dirty="0" smtClean="0"/>
          </a:p>
          <a:p>
            <a:endParaRPr lang="id-ID" baseline="-25000" dirty="0" smtClean="0"/>
          </a:p>
          <a:p>
            <a:endParaRPr lang="id-ID" baseline="-25000" dirty="0" smtClean="0"/>
          </a:p>
          <a:p>
            <a:r>
              <a:rPr lang="id-ID" baseline="-25000" dirty="0" smtClean="0"/>
              <a:t>KELOMPOK 1				KELOMPOK</a:t>
            </a:r>
            <a:r>
              <a:rPr lang="id-ID" dirty="0" smtClean="0"/>
              <a:t> 2</a:t>
            </a:r>
          </a:p>
          <a:p>
            <a:pPr lvl="5">
              <a:buNone/>
            </a:pPr>
            <a:r>
              <a:rPr lang="id-ID" sz="2400" dirty="0" smtClean="0"/>
              <a:t>   X</a:t>
            </a:r>
            <a:r>
              <a:rPr lang="id-ID" sz="2400" baseline="-25000" dirty="0" smtClean="0"/>
              <a:t>1      </a:t>
            </a:r>
            <a:r>
              <a:rPr lang="id-ID" sz="2400" dirty="0" smtClean="0"/>
              <a:t>X</a:t>
            </a:r>
            <a:r>
              <a:rPr lang="id-ID" sz="2400" baseline="-25000" dirty="0" smtClean="0"/>
              <a:t>2 </a:t>
            </a:r>
            <a:r>
              <a:rPr lang="id-ID" sz="2400" dirty="0" smtClean="0"/>
              <a:t>   X</a:t>
            </a:r>
            <a:r>
              <a:rPr lang="id-ID" sz="2400" baseline="-25000" dirty="0" smtClean="0"/>
              <a:t>3                       </a:t>
            </a:r>
            <a:r>
              <a:rPr lang="id-ID" sz="2400" dirty="0" smtClean="0"/>
              <a:t>X</a:t>
            </a:r>
            <a:r>
              <a:rPr lang="id-ID" sz="2400" baseline="-25000" dirty="0" smtClean="0"/>
              <a:t>P</a:t>
            </a:r>
          </a:p>
          <a:p>
            <a:pPr lvl="5">
              <a:buNone/>
            </a:pPr>
            <a:endParaRPr lang="id-ID" sz="2400" baseline="-25000" dirty="0" smtClean="0"/>
          </a:p>
          <a:p>
            <a:pPr lvl="5">
              <a:buNone/>
            </a:pPr>
            <a:endParaRPr lang="id-ID" sz="2400" baseline="-25000" dirty="0" smtClean="0"/>
          </a:p>
          <a:p>
            <a:pPr lvl="5">
              <a:buNone/>
            </a:pPr>
            <a:endParaRPr lang="id-ID" sz="2400" baseline="-25000" dirty="0" smtClean="0"/>
          </a:p>
          <a:p>
            <a:pPr lvl="5">
              <a:buNone/>
            </a:pPr>
            <a:endParaRPr lang="id-ID" sz="2400" baseline="-25000" dirty="0" smtClean="0"/>
          </a:p>
          <a:p>
            <a:pPr lvl="5">
              <a:buNone/>
            </a:pPr>
            <a:endParaRPr lang="id-ID" sz="2400" baseline="-25000" dirty="0" smtClean="0"/>
          </a:p>
          <a:p>
            <a:pPr lvl="5">
              <a:buNone/>
            </a:pPr>
            <a:r>
              <a:rPr lang="id-ID" sz="2400" baseline="-25000" dirty="0" smtClean="0"/>
              <a:t>			KELOMPOK 3</a:t>
            </a:r>
            <a:endParaRPr lang="id-ID" sz="2400" dirty="0" smtClean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2514600"/>
            <a:ext cx="3364301" cy="1219200"/>
          </a:xfrm>
          <a:prstGeom prst="rect">
            <a:avLst/>
          </a:prstGeom>
          <a:noFill/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4657" y="2514600"/>
            <a:ext cx="3083943" cy="1143000"/>
          </a:xfrm>
          <a:prstGeom prst="rect">
            <a:avLst/>
          </a:prstGeom>
          <a:noFill/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5105400"/>
            <a:ext cx="3925019" cy="10668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 rot="5400000">
            <a:off x="838994" y="2209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448594" y="2209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1905794" y="2209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353594" y="2209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4877594" y="2209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5487194" y="2209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6020594" y="2209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7468394" y="2209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5334794" y="4799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3658394" y="4723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3048794" y="4723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2362994" y="4723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Yang harus diingat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Untuk nilai eigen, dapat diperoleh suatu vektor eigen yang terkait dengan nilai eigen tersebut. Jika λ adalah suatu eigen dari matriks persegi </a:t>
            </a:r>
            <a:r>
              <a:rPr lang="id-ID" b="1" dirty="0" smtClean="0"/>
              <a:t>A </a:t>
            </a:r>
            <a:r>
              <a:rPr lang="id-ID" dirty="0" smtClean="0"/>
              <a:t>yang berordo p, maka vektor v= [a</a:t>
            </a:r>
            <a:r>
              <a:rPr lang="id-ID" baseline="-25000" dirty="0" smtClean="0"/>
              <a:t>1   </a:t>
            </a:r>
            <a:r>
              <a:rPr lang="id-ID" dirty="0" smtClean="0"/>
              <a:t>a</a:t>
            </a:r>
            <a:r>
              <a:rPr lang="id-ID" baseline="-25000" dirty="0" smtClean="0"/>
              <a:t>2</a:t>
            </a:r>
            <a:r>
              <a:rPr lang="id-ID" dirty="0" smtClean="0"/>
              <a:t>  ...  a</a:t>
            </a:r>
            <a:r>
              <a:rPr lang="id-ID" baseline="-25000" dirty="0" smtClean="0"/>
              <a:t>p</a:t>
            </a:r>
            <a:r>
              <a:rPr lang="id-ID" dirty="0" smtClean="0"/>
              <a:t>]  disebut vektor eigen untuk matriks </a:t>
            </a:r>
            <a:r>
              <a:rPr lang="id-ID" b="1" dirty="0" smtClean="0"/>
              <a:t>A</a:t>
            </a:r>
            <a:r>
              <a:rPr lang="id-ID" dirty="0" smtClean="0"/>
              <a:t> jika        (A-λI)v=0.</a:t>
            </a:r>
          </a:p>
          <a:p>
            <a:r>
              <a:rPr lang="id-ID" dirty="0" smtClean="0"/>
              <a:t>Vektor eigen disebut eigen terstandar jika panjang vektor tersebut adalah satu. Dengan demikian, v = [a</a:t>
            </a:r>
            <a:r>
              <a:rPr lang="id-ID" baseline="-25000" dirty="0" smtClean="0"/>
              <a:t>1   </a:t>
            </a:r>
            <a:r>
              <a:rPr lang="id-ID" dirty="0" smtClean="0"/>
              <a:t>a</a:t>
            </a:r>
            <a:r>
              <a:rPr lang="id-ID" baseline="-25000" dirty="0" smtClean="0"/>
              <a:t>2</a:t>
            </a:r>
            <a:r>
              <a:rPr lang="id-ID" dirty="0" smtClean="0"/>
              <a:t>  ...  a</a:t>
            </a:r>
            <a:r>
              <a:rPr lang="id-ID" baseline="-25000" dirty="0" smtClean="0"/>
              <a:t>p</a:t>
            </a:r>
            <a:r>
              <a:rPr lang="id-ID" dirty="0" smtClean="0"/>
              <a:t>] disebut vektor eigen terstandar jika a</a:t>
            </a:r>
            <a:r>
              <a:rPr lang="id-ID" baseline="-25000" dirty="0" smtClean="0"/>
              <a:t>1</a:t>
            </a:r>
            <a:r>
              <a:rPr lang="id-ID" baseline="30000" dirty="0" smtClean="0"/>
              <a:t>2</a:t>
            </a:r>
            <a:r>
              <a:rPr lang="id-ID" dirty="0" smtClean="0"/>
              <a:t>+a</a:t>
            </a:r>
            <a:r>
              <a:rPr lang="id-ID" baseline="-25000" dirty="0" smtClean="0"/>
              <a:t>2</a:t>
            </a:r>
            <a:r>
              <a:rPr lang="id-ID" baseline="30000" dirty="0" smtClean="0"/>
              <a:t>2</a:t>
            </a:r>
            <a:r>
              <a:rPr lang="id-ID" dirty="0" smtClean="0"/>
              <a:t>+...+a</a:t>
            </a:r>
            <a:r>
              <a:rPr lang="id-ID" baseline="-25000" dirty="0" smtClean="0"/>
              <a:t>p</a:t>
            </a:r>
            <a:r>
              <a:rPr lang="id-ID" baseline="30000" dirty="0" smtClean="0"/>
              <a:t>2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1742</TotalTime>
  <Words>599</Words>
  <Application>Microsoft Office PowerPoint</Application>
  <PresentationFormat>On-screen Show (4:3)</PresentationFormat>
  <Paragraphs>125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Oriel</vt:lpstr>
      <vt:lpstr>Document</vt:lpstr>
      <vt:lpstr>Microsoft Office Word Document</vt:lpstr>
      <vt:lpstr>FUNGSI DISKRIMINAN 3 KELOMPOK</vt:lpstr>
      <vt:lpstr>INTRO</vt:lpstr>
      <vt:lpstr>Tujuan Analisis Diskriminan</vt:lpstr>
      <vt:lpstr>Asumsi dan Sampel</vt:lpstr>
      <vt:lpstr>Model Diskriminan</vt:lpstr>
      <vt:lpstr>Analisis Diskriminan 3 kelompok</vt:lpstr>
      <vt:lpstr>Slide 7</vt:lpstr>
      <vt:lpstr>Slide 8</vt:lpstr>
      <vt:lpstr>Yang harus diingat</vt:lpstr>
      <vt:lpstr>Ringkasan Step Mencari Fungsi Diskriminan</vt:lpstr>
      <vt:lpstr>Contoh soal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HPmini</dc:creator>
  <cp:lastModifiedBy>USER</cp:lastModifiedBy>
  <cp:revision>64</cp:revision>
  <dcterms:created xsi:type="dcterms:W3CDTF">2014-12-08T14:21:54Z</dcterms:created>
  <dcterms:modified xsi:type="dcterms:W3CDTF">2014-12-16T13:37:47Z</dcterms:modified>
</cp:coreProperties>
</file>