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ED38553-33B2-4D59-A350-9A37F26333B5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772EA95-6DD9-4622-9CD3-D932E93F3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8553-33B2-4D59-A350-9A37F26333B5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EA95-6DD9-4622-9CD3-D932E93F3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8553-33B2-4D59-A350-9A37F26333B5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EA95-6DD9-4622-9CD3-D932E93F3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ED38553-33B2-4D59-A350-9A37F26333B5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72EA95-6DD9-4622-9CD3-D932E93F30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ED38553-33B2-4D59-A350-9A37F26333B5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772EA95-6DD9-4622-9CD3-D932E93F3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8553-33B2-4D59-A350-9A37F26333B5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EA95-6DD9-4622-9CD3-D932E93F30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8553-33B2-4D59-A350-9A37F26333B5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EA95-6DD9-4622-9CD3-D932E93F30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D38553-33B2-4D59-A350-9A37F26333B5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72EA95-6DD9-4622-9CD3-D932E93F30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8553-33B2-4D59-A350-9A37F26333B5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EA95-6DD9-4622-9CD3-D932E93F3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ED38553-33B2-4D59-A350-9A37F26333B5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72EA95-6DD9-4622-9CD3-D932E93F30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D38553-33B2-4D59-A350-9A37F26333B5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72EA95-6DD9-4622-9CD3-D932E93F30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ED38553-33B2-4D59-A350-9A37F26333B5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772EA95-6DD9-4622-9CD3-D932E93F3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8400" y="1371600"/>
            <a:ext cx="6172200" cy="1894362"/>
          </a:xfrm>
        </p:spPr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DISKRIMINAN</a:t>
            </a:r>
            <a:r>
              <a:rPr lang="en-US" dirty="0" smtClean="0"/>
              <a:t> 2 </a:t>
            </a:r>
            <a:r>
              <a:rPr lang="en-US" dirty="0" err="1" smtClean="0"/>
              <a:t>KELOMPOK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57600"/>
            <a:ext cx="7391400" cy="2286000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Mukminati</a:t>
            </a:r>
            <a:r>
              <a:rPr lang="en-US" sz="3200" dirty="0" smtClean="0"/>
              <a:t> </a:t>
            </a:r>
            <a:r>
              <a:rPr lang="en-US" sz="3200" dirty="0" err="1" smtClean="0"/>
              <a:t>An’amallah</a:t>
            </a:r>
            <a:r>
              <a:rPr lang="en-US" sz="3200" dirty="0" smtClean="0"/>
              <a:t> K1311056</a:t>
            </a:r>
          </a:p>
          <a:p>
            <a:r>
              <a:rPr lang="en-US" sz="3200" dirty="0" smtClean="0"/>
              <a:t>Nike </a:t>
            </a:r>
            <a:r>
              <a:rPr lang="en-US" sz="3200" dirty="0" err="1" smtClean="0"/>
              <a:t>Putri</a:t>
            </a:r>
            <a:r>
              <a:rPr lang="en-US" sz="3200" dirty="0" smtClean="0"/>
              <a:t> W		    K1311057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n-NO" sz="2800" dirty="0" smtClean="0"/>
              <a:t>Karena diasumsikan bahwa populasi induk memiliki kovarian yang sama yaitu </a:t>
            </a:r>
            <a:r>
              <a:rPr lang="el-GR" sz="2800" i="1" dirty="0" smtClean="0"/>
              <a:t>Σ</a:t>
            </a:r>
            <a:r>
              <a:rPr lang="en-US" sz="2800" dirty="0" smtClean="0"/>
              <a:t> ,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matriks</a:t>
            </a:r>
            <a:r>
              <a:rPr lang="en-US" sz="2800" dirty="0" smtClean="0"/>
              <a:t> </a:t>
            </a:r>
            <a:r>
              <a:rPr lang="en-US" sz="2800" dirty="0" err="1" smtClean="0"/>
              <a:t>kovarian</a:t>
            </a:r>
            <a:r>
              <a:rPr lang="en-US" sz="2800" dirty="0" smtClean="0"/>
              <a:t>  </a:t>
            </a:r>
            <a:r>
              <a:rPr lang="en-US" sz="2800" i="1" dirty="0" smtClean="0"/>
              <a:t>S</a:t>
            </a:r>
            <a:r>
              <a:rPr lang="en-US" sz="2800" i="1" baseline="-25000" dirty="0" smtClean="0"/>
              <a:t>1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dan</a:t>
            </a:r>
            <a:r>
              <a:rPr lang="en-US" sz="2800" i="1" dirty="0" smtClean="0"/>
              <a:t>  S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dapat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digabung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untuk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memperoleh</a:t>
            </a:r>
            <a:r>
              <a:rPr lang="en-US" sz="2800" i="1" dirty="0" smtClean="0"/>
              <a:t> </a:t>
            </a:r>
            <a:r>
              <a:rPr lang="en-US" sz="2800" dirty="0" err="1" smtClean="0"/>
              <a:t>matriks</a:t>
            </a:r>
            <a:r>
              <a:rPr lang="en-US" sz="2800" dirty="0" smtClean="0"/>
              <a:t> </a:t>
            </a:r>
            <a:r>
              <a:rPr lang="en-US" sz="2800" dirty="0" err="1" smtClean="0"/>
              <a:t>gabungan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penduga</a:t>
            </a:r>
            <a:r>
              <a:rPr lang="en-US" sz="2800" dirty="0" smtClean="0"/>
              <a:t> </a:t>
            </a:r>
            <a:r>
              <a:rPr lang="en-US" sz="2800" dirty="0" err="1" smtClean="0"/>
              <a:t>bagi</a:t>
            </a:r>
            <a:r>
              <a:rPr lang="el-GR" sz="2800" i="1" dirty="0" smtClean="0"/>
              <a:t> Σ </a:t>
            </a:r>
            <a:r>
              <a:rPr lang="en-US" sz="2800" dirty="0" err="1" smtClean="0"/>
              <a:t>melalui</a:t>
            </a:r>
            <a:r>
              <a:rPr lang="en-US" sz="2800" dirty="0" smtClean="0"/>
              <a:t> rata-rata:</a:t>
            </a:r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 l="18269" t="56369" r="58494" b="31865"/>
          <a:stretch>
            <a:fillRect/>
          </a:stretch>
        </p:blipFill>
        <p:spPr bwMode="auto">
          <a:xfrm>
            <a:off x="1981200" y="4191000"/>
            <a:ext cx="4114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Pengujian</a:t>
            </a:r>
            <a:r>
              <a:rPr lang="en-US" sz="2800" dirty="0" smtClean="0"/>
              <a:t> </a:t>
            </a:r>
            <a:r>
              <a:rPr lang="en-US" sz="2800" dirty="0" err="1" smtClean="0"/>
              <a:t>perbedaan</a:t>
            </a:r>
            <a:r>
              <a:rPr lang="en-US" sz="2800" dirty="0" smtClean="0"/>
              <a:t> </a:t>
            </a:r>
            <a:r>
              <a:rPr lang="en-US" sz="2800" dirty="0" err="1" smtClean="0"/>
              <a:t>vektor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rata-rata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antara</a:t>
            </a:r>
            <a:r>
              <a:rPr lang="en-US" sz="2800" dirty="0" smtClean="0"/>
              <a:t> </a:t>
            </a:r>
            <a:r>
              <a:rPr lang="en-US" sz="2800" dirty="0" err="1" smtClean="0"/>
              <a:t>dua</a:t>
            </a:r>
            <a:r>
              <a:rPr lang="en-US" sz="2800" dirty="0" smtClean="0"/>
              <a:t> </a:t>
            </a:r>
            <a:r>
              <a:rPr lang="en-US" sz="2800" dirty="0" err="1" smtClean="0"/>
              <a:t>populasi</a:t>
            </a:r>
            <a:r>
              <a:rPr lang="en-US" sz="2800" dirty="0" smtClean="0"/>
              <a:t> </a:t>
            </a:r>
            <a:r>
              <a:rPr lang="en-US" sz="2800" dirty="0" err="1" smtClean="0"/>
              <a:t>dilakukan</a:t>
            </a:r>
            <a:r>
              <a:rPr lang="en-US" sz="2800" dirty="0" smtClean="0"/>
              <a:t> </a:t>
            </a:r>
            <a:r>
              <a:rPr lang="fi-FI" sz="2800" dirty="0" smtClean="0"/>
              <a:t>dengan jalan merumuskan hipotesis berikut :</a:t>
            </a:r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 l="17468" t="40504" r="13782" b="38149"/>
          <a:stretch>
            <a:fillRect/>
          </a:stretch>
        </p:blipFill>
        <p:spPr bwMode="auto">
          <a:xfrm>
            <a:off x="685800" y="3352800"/>
            <a:ext cx="8077200" cy="303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hipotesis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uji</a:t>
            </a:r>
            <a:r>
              <a:rPr lang="en-US" dirty="0" smtClean="0"/>
              <a:t> statistic </a:t>
            </a:r>
            <a:r>
              <a:rPr lang="en-US" i="1" dirty="0" smtClean="0"/>
              <a:t>T</a:t>
            </a:r>
            <a:r>
              <a:rPr lang="en-US" i="1" baseline="30000" dirty="0" smtClean="0"/>
              <a:t>2</a:t>
            </a:r>
            <a:r>
              <a:rPr lang="en-US" i="1" dirty="0" smtClean="0"/>
              <a:t> -</a:t>
            </a:r>
            <a:r>
              <a:rPr lang="en-US" dirty="0" err="1" smtClean="0"/>
              <a:t>Hotelling</a:t>
            </a:r>
            <a:r>
              <a:rPr lang="en-US" dirty="0" smtClean="0"/>
              <a:t> yang </a:t>
            </a:r>
            <a:r>
              <a:rPr lang="en-US" dirty="0" err="1" smtClean="0"/>
              <a:t>dirumuskan</a:t>
            </a:r>
            <a:r>
              <a:rPr lang="en-US" dirty="0" smtClean="0"/>
              <a:t> </a:t>
            </a:r>
            <a:r>
              <a:rPr lang="en-US" dirty="0" err="1" smtClean="0"/>
              <a:t>sbb</a:t>
            </a:r>
            <a:r>
              <a:rPr lang="en-US" dirty="0" smtClean="0"/>
              <a:t> :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 l="18269" t="72131" r="53045" b="15027"/>
          <a:stretch>
            <a:fillRect/>
          </a:stretch>
        </p:blipFill>
        <p:spPr bwMode="auto">
          <a:xfrm>
            <a:off x="2133600" y="3205162"/>
            <a:ext cx="5562600" cy="205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Selanjutnya</a:t>
            </a:r>
            <a:r>
              <a:rPr lang="en-US" sz="2800" dirty="0" smtClean="0"/>
              <a:t> </a:t>
            </a:r>
            <a:r>
              <a:rPr lang="en-US" sz="2800" dirty="0" err="1" smtClean="0"/>
              <a:t>besaran</a:t>
            </a:r>
            <a:r>
              <a:rPr lang="en-US" sz="2800" dirty="0" smtClean="0"/>
              <a:t> :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berdistribusi</a:t>
            </a:r>
            <a:r>
              <a:rPr lang="en-US" sz="2800" dirty="0" smtClean="0"/>
              <a:t> F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derajat</a:t>
            </a:r>
            <a:r>
              <a:rPr lang="en-US" sz="2800" dirty="0" smtClean="0"/>
              <a:t> </a:t>
            </a:r>
            <a:r>
              <a:rPr lang="en-US" sz="2800" dirty="0" err="1" smtClean="0"/>
              <a:t>bebas</a:t>
            </a:r>
            <a:r>
              <a:rPr lang="en-US" sz="2800" dirty="0" smtClean="0"/>
              <a:t> </a:t>
            </a:r>
          </a:p>
          <a:p>
            <a:pPr>
              <a:buNone/>
            </a:pPr>
            <a:r>
              <a:rPr lang="en-US" sz="2800" dirty="0" smtClean="0"/>
              <a:t>	v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= p, v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= n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+ n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–p – 1 </a:t>
            </a:r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 l="25320" t="29573" r="49840" b="55366"/>
          <a:stretch>
            <a:fillRect/>
          </a:stretch>
        </p:blipFill>
        <p:spPr bwMode="auto">
          <a:xfrm>
            <a:off x="1066800" y="2438400"/>
            <a:ext cx="2971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Uji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 l="5128" t="26268" r="12340" b="29132"/>
          <a:stretch>
            <a:fillRect/>
          </a:stretch>
        </p:blipFill>
        <p:spPr bwMode="auto">
          <a:xfrm>
            <a:off x="304800" y="1600200"/>
            <a:ext cx="8534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Catatan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smtClean="0"/>
              <a:t>Johnson and </a:t>
            </a:r>
            <a:r>
              <a:rPr lang="en-US" dirty="0" err="1" smtClean="0"/>
              <a:t>Wichern</a:t>
            </a:r>
            <a:r>
              <a:rPr lang="en-US" dirty="0" smtClean="0"/>
              <a:t> </a:t>
            </a:r>
            <a:r>
              <a:rPr lang="en-US" dirty="0" smtClean="0"/>
              <a:t>(1982),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endParaRPr lang="en-US" dirty="0" smtClean="0"/>
          </a:p>
        </p:txBody>
      </p:sp>
      <p:pic>
        <p:nvPicPr>
          <p:cNvPr id="4" name="Picture 3"/>
          <p:cNvPicPr/>
          <p:nvPr/>
        </p:nvPicPr>
        <p:blipFill>
          <a:blip r:embed="rId2"/>
          <a:srcRect l="39904" t="39420" r="27724" b="46619"/>
          <a:stretch>
            <a:fillRect/>
          </a:stretch>
        </p:blipFill>
        <p:spPr bwMode="auto">
          <a:xfrm>
            <a:off x="1828800" y="2819400"/>
            <a:ext cx="5105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800" dirty="0" err="1" smtClean="0"/>
              <a:t>Hasil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didapat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sama</a:t>
            </a:r>
            <a:r>
              <a:rPr lang="en-US" sz="2800" dirty="0" smtClean="0"/>
              <a:t>, </a:t>
            </a:r>
            <a:r>
              <a:rPr lang="en-US" sz="2800" dirty="0" err="1" smtClean="0"/>
              <a:t>karena</a:t>
            </a:r>
            <a:r>
              <a:rPr lang="en-US" sz="2800" dirty="0" smtClean="0"/>
              <a:t> </a:t>
            </a:r>
            <a:r>
              <a:rPr lang="en-US" sz="2800" dirty="0" err="1" smtClean="0"/>
              <a:t>Hotelling</a:t>
            </a:r>
            <a:r>
              <a:rPr lang="en-US" sz="2800" dirty="0" smtClean="0"/>
              <a:t> Trace </a:t>
            </a:r>
            <a:r>
              <a:rPr lang="en-US" sz="2800" dirty="0" err="1" smtClean="0"/>
              <a:t>sendiri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err="1" smtClean="0"/>
              <a:t>dan</a:t>
            </a:r>
            <a:r>
              <a:rPr lang="en-US" sz="2800" dirty="0" smtClean="0"/>
              <a:t>				</a:t>
            </a:r>
          </a:p>
          <a:p>
            <a:pPr>
              <a:buNone/>
            </a:pPr>
            <a:endParaRPr lang="en-US" sz="2800" dirty="0" smtClean="0"/>
          </a:p>
        </p:txBody>
      </p:sp>
      <p:pic>
        <p:nvPicPr>
          <p:cNvPr id="5" name="Picture 4"/>
          <p:cNvPicPr/>
          <p:nvPr/>
        </p:nvPicPr>
        <p:blipFill>
          <a:blip r:embed="rId2"/>
          <a:srcRect l="18269" t="72131" r="53045" b="15027"/>
          <a:stretch>
            <a:fillRect/>
          </a:stretch>
        </p:blipFill>
        <p:spPr bwMode="auto">
          <a:xfrm>
            <a:off x="2209800" y="2743200"/>
            <a:ext cx="4724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3"/>
          <a:srcRect l="30769" t="24943" r="39744" b="68204"/>
          <a:stretch>
            <a:fillRect/>
          </a:stretch>
        </p:blipFill>
        <p:spPr bwMode="auto">
          <a:xfrm>
            <a:off x="1600200" y="4495800"/>
            <a:ext cx="4495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err="1" smtClean="0"/>
              <a:t>Ringkasan</a:t>
            </a:r>
            <a:r>
              <a:rPr lang="en-US" dirty="0" smtClean="0"/>
              <a:t> Step </a:t>
            </a:r>
            <a:r>
              <a:rPr lang="en-US" dirty="0" err="1" smtClean="0"/>
              <a:t>Pengerjaan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Menentukan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Hipotesis</a:t>
            </a:r>
            <a:endParaRPr lang="en-US" sz="2800" dirty="0" smtClean="0"/>
          </a:p>
          <a:p>
            <a:r>
              <a:rPr lang="en-US" sz="2800" dirty="0" err="1" smtClean="0"/>
              <a:t>Tentukan</a:t>
            </a:r>
            <a:r>
              <a:rPr lang="en-US" sz="2800" dirty="0" smtClean="0"/>
              <a:t> Tingkat </a:t>
            </a:r>
            <a:r>
              <a:rPr lang="en-US" sz="2800" dirty="0" err="1" smtClean="0"/>
              <a:t>Signifikansi</a:t>
            </a:r>
            <a:endParaRPr lang="en-US" sz="2800" dirty="0" smtClean="0"/>
          </a:p>
          <a:p>
            <a:r>
              <a:rPr lang="en-US" sz="2800" dirty="0" err="1" smtClean="0"/>
              <a:t>Komputasi</a:t>
            </a:r>
            <a:r>
              <a:rPr lang="en-US" sz="2800" dirty="0" smtClean="0"/>
              <a:t> </a:t>
            </a:r>
            <a:r>
              <a:rPr lang="en-US" sz="2800" dirty="0" err="1" smtClean="0"/>
              <a:t>Uji</a:t>
            </a:r>
            <a:endParaRPr lang="en-US" sz="2800" dirty="0" smtClean="0"/>
          </a:p>
          <a:p>
            <a:pPr lvl="1"/>
            <a:r>
              <a:rPr lang="en-US" sz="2400" dirty="0" err="1" smtClean="0"/>
              <a:t>Mencari</a:t>
            </a:r>
            <a:r>
              <a:rPr lang="en-US" sz="2400" dirty="0" smtClean="0"/>
              <a:t> Rata-rata </a:t>
            </a:r>
            <a:r>
              <a:rPr lang="en-US" sz="2400" dirty="0" err="1" smtClean="0"/>
              <a:t>tiap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endParaRPr lang="en-US" sz="2400" dirty="0" smtClean="0"/>
          </a:p>
          <a:p>
            <a:pPr lvl="1"/>
            <a:r>
              <a:rPr lang="en-US" sz="2400" dirty="0" err="1" smtClean="0"/>
              <a:t>Mencari</a:t>
            </a:r>
            <a:r>
              <a:rPr lang="en-US" sz="2400" dirty="0" smtClean="0"/>
              <a:t> </a:t>
            </a:r>
            <a:r>
              <a:rPr lang="en-US" sz="2400" dirty="0" err="1" smtClean="0"/>
              <a:t>Matriks</a:t>
            </a:r>
            <a:r>
              <a:rPr lang="en-US" sz="2400" dirty="0" smtClean="0"/>
              <a:t> </a:t>
            </a:r>
            <a:r>
              <a:rPr lang="en-US" sz="2400" dirty="0" err="1" smtClean="0"/>
              <a:t>Kovariansi</a:t>
            </a:r>
            <a:endParaRPr lang="en-US" sz="2400" dirty="0" smtClean="0"/>
          </a:p>
          <a:p>
            <a:pPr lvl="1"/>
            <a:r>
              <a:rPr lang="en-US" sz="2400" dirty="0" err="1" smtClean="0"/>
              <a:t>Mencari</a:t>
            </a:r>
            <a:r>
              <a:rPr lang="en-US" sz="2400" dirty="0" smtClean="0"/>
              <a:t> </a:t>
            </a:r>
            <a:r>
              <a:rPr lang="en-US" sz="2400" dirty="0" err="1" smtClean="0"/>
              <a:t>Matriks</a:t>
            </a:r>
            <a:r>
              <a:rPr lang="en-US" sz="2400" dirty="0" smtClean="0"/>
              <a:t> </a:t>
            </a:r>
            <a:r>
              <a:rPr lang="en-US" sz="2400" dirty="0" err="1" smtClean="0"/>
              <a:t>Kovariansi</a:t>
            </a:r>
            <a:r>
              <a:rPr lang="en-US" sz="2400" dirty="0" smtClean="0"/>
              <a:t> </a:t>
            </a:r>
            <a:r>
              <a:rPr lang="en-US" sz="2400" dirty="0" err="1" smtClean="0"/>
              <a:t>Gabungan</a:t>
            </a:r>
            <a:r>
              <a:rPr lang="en-US" sz="2400" dirty="0" smtClean="0"/>
              <a:t>, </a:t>
            </a:r>
            <a:r>
              <a:rPr lang="en-US" sz="2400" dirty="0" err="1" smtClean="0"/>
              <a:t>Inverskan</a:t>
            </a:r>
            <a:endParaRPr lang="en-US" sz="2400" dirty="0" smtClean="0"/>
          </a:p>
          <a:p>
            <a:pPr lvl="1"/>
            <a:r>
              <a:rPr lang="en-US" sz="2400" dirty="0" err="1" smtClean="0"/>
              <a:t>Hitung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Hotelling</a:t>
            </a:r>
            <a:r>
              <a:rPr lang="en-US" sz="2400" dirty="0" smtClean="0"/>
              <a:t> Trace</a:t>
            </a:r>
          </a:p>
          <a:p>
            <a:pPr lvl="1"/>
            <a:r>
              <a:rPr lang="en-US" sz="2400" dirty="0" err="1" smtClean="0"/>
              <a:t>Mencari</a:t>
            </a:r>
            <a:r>
              <a:rPr lang="en-US" sz="2400" dirty="0" smtClean="0"/>
              <a:t> F </a:t>
            </a:r>
            <a:r>
              <a:rPr lang="en-US" sz="2400" dirty="0" err="1" smtClean="0"/>
              <a:t>obs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Hotelling</a:t>
            </a:r>
            <a:r>
              <a:rPr lang="en-US" sz="2400" dirty="0" smtClean="0"/>
              <a:t> Trace</a:t>
            </a:r>
          </a:p>
          <a:p>
            <a:r>
              <a:rPr lang="en-US" sz="2800" dirty="0" err="1" smtClean="0"/>
              <a:t>Menentukan</a:t>
            </a:r>
            <a:r>
              <a:rPr lang="en-US" sz="2800" dirty="0" smtClean="0"/>
              <a:t> DK</a:t>
            </a:r>
          </a:p>
          <a:p>
            <a:r>
              <a:rPr lang="en-US" sz="2800" dirty="0" err="1" smtClean="0"/>
              <a:t>Keputusan</a:t>
            </a:r>
            <a:r>
              <a:rPr lang="en-US" sz="2800" dirty="0" smtClean="0"/>
              <a:t> </a:t>
            </a:r>
            <a:r>
              <a:rPr lang="en-US" sz="2800" dirty="0" err="1" smtClean="0"/>
              <a:t>Uji</a:t>
            </a:r>
            <a:endParaRPr lang="en-US" sz="2800" dirty="0" smtClean="0"/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Menurut</a:t>
            </a:r>
            <a:r>
              <a:rPr lang="en-US" dirty="0"/>
              <a:t> Johnson and </a:t>
            </a:r>
            <a:r>
              <a:rPr lang="en-US" dirty="0" err="1"/>
              <a:t>Wichern</a:t>
            </a:r>
            <a:r>
              <a:rPr lang="en-US" dirty="0"/>
              <a:t> (</a:t>
            </a:r>
            <a:r>
              <a:rPr lang="en-US" dirty="0" smtClean="0"/>
              <a:t>1982),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 smtClean="0"/>
              <a:t>diskriminan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ciri-ciri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pengamatan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bermacam-macam</a:t>
            </a:r>
            <a:r>
              <a:rPr lang="en-US" dirty="0"/>
              <a:t> </a:t>
            </a:r>
            <a:r>
              <a:rPr lang="en-US" dirty="0" err="1"/>
              <a:t>populasi</a:t>
            </a:r>
            <a:r>
              <a:rPr lang="en-US" dirty="0"/>
              <a:t> yang </a:t>
            </a:r>
            <a:r>
              <a:rPr lang="en-US" dirty="0" err="1"/>
              <a:t>diketahui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grafis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aljabar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diskriminan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kata</a:t>
            </a:r>
            <a:r>
              <a:rPr lang="en-US" dirty="0"/>
              <a:t> lain,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diskriminan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mengklasifikasikan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Diskriminan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yang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dependen</a:t>
            </a:r>
            <a:r>
              <a:rPr lang="en-US" dirty="0"/>
              <a:t>.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grup</a:t>
            </a:r>
            <a:r>
              <a:rPr lang="en-US" dirty="0"/>
              <a:t> 1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grup</a:t>
            </a:r>
            <a:r>
              <a:rPr lang="en-US" dirty="0"/>
              <a:t> 2.</a:t>
            </a:r>
          </a:p>
          <a:p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bebas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yang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  <a:p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model </a:t>
            </a:r>
            <a:r>
              <a:rPr lang="en-US" dirty="0" err="1"/>
              <a:t>diskriminan</a:t>
            </a:r>
            <a:r>
              <a:rPr lang="en-US" dirty="0"/>
              <a:t> yang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dasarnya</a:t>
            </a:r>
            <a:r>
              <a:rPr lang="en-US" dirty="0"/>
              <a:t> </a:t>
            </a:r>
            <a:r>
              <a:rPr lang="en-US" dirty="0" err="1"/>
              <a:t>mirip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regresi</a:t>
            </a:r>
            <a:r>
              <a:rPr lang="en-US" dirty="0"/>
              <a:t>.</a:t>
            </a:r>
          </a:p>
          <a:p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klasifikasi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(</a:t>
            </a:r>
            <a:r>
              <a:rPr lang="en-US" dirty="0" err="1"/>
              <a:t>dalam</a:t>
            </a:r>
            <a:r>
              <a:rPr lang="en-US" dirty="0"/>
              <a:t> terminology </a:t>
            </a:r>
            <a:r>
              <a:rPr lang="en-US" dirty="0" err="1"/>
              <a:t>spss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),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grup</a:t>
            </a:r>
            <a:r>
              <a:rPr lang="en-US" dirty="0"/>
              <a:t> 1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grup</a:t>
            </a:r>
            <a:r>
              <a:rPr lang="en-US" dirty="0"/>
              <a:t> 2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Asumsi</a:t>
            </a:r>
            <a:r>
              <a:rPr lang="en-US" dirty="0" smtClean="0"/>
              <a:t> </a:t>
            </a:r>
            <a:r>
              <a:rPr lang="en-US" dirty="0" err="1" smtClean="0"/>
              <a:t>danSampel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Sejumlah</a:t>
            </a:r>
            <a:r>
              <a:rPr lang="en-US" dirty="0"/>
              <a:t> p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independen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berdistribusi</a:t>
            </a:r>
            <a:r>
              <a:rPr lang="en-US" dirty="0"/>
              <a:t> normal.</a:t>
            </a:r>
          </a:p>
          <a:p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ragam-peragam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independen</a:t>
            </a:r>
            <a:r>
              <a:rPr lang="en-US" dirty="0"/>
              <a:t> </a:t>
            </a:r>
            <a:r>
              <a:rPr lang="en-US" dirty="0" err="1"/>
              <a:t>berukuran</a:t>
            </a:r>
            <a:r>
              <a:rPr lang="en-US" dirty="0"/>
              <a:t> </a:t>
            </a:r>
            <a:r>
              <a:rPr lang="en-US" dirty="0" err="1"/>
              <a:t>pxp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.</a:t>
            </a:r>
          </a:p>
          <a:p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korelasi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independen</a:t>
            </a:r>
            <a:r>
              <a:rPr lang="en-US" dirty="0"/>
              <a:t>.</a:t>
            </a:r>
          </a:p>
          <a:p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data yang outlier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independen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</a:t>
            </a:r>
            <a:r>
              <a:rPr lang="en-US" dirty="0" err="1" smtClean="0"/>
              <a:t>Diskriminan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Dengan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D = </a:t>
            </a:r>
            <a:r>
              <a:rPr lang="en-US" dirty="0" err="1" smtClean="0"/>
              <a:t>skor</a:t>
            </a:r>
            <a:r>
              <a:rPr lang="en-US" dirty="0" smtClean="0"/>
              <a:t> </a:t>
            </a:r>
            <a:r>
              <a:rPr lang="en-US" dirty="0" err="1" smtClean="0"/>
              <a:t>diskriminan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b = </a:t>
            </a:r>
            <a:r>
              <a:rPr lang="en-US" dirty="0" err="1" smtClean="0"/>
              <a:t>koefisien</a:t>
            </a:r>
            <a:r>
              <a:rPr lang="en-US" dirty="0" smtClean="0"/>
              <a:t> </a:t>
            </a:r>
            <a:r>
              <a:rPr lang="en-US" dirty="0" err="1" smtClean="0"/>
              <a:t>diskriminasi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bobot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X = </a:t>
            </a:r>
            <a:r>
              <a:rPr lang="en-US" dirty="0" err="1" smtClean="0"/>
              <a:t>prediktor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independent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 l="17949" t="50089" r="48558" b="42247"/>
          <a:stretch>
            <a:fillRect/>
          </a:stretch>
        </p:blipFill>
        <p:spPr bwMode="auto">
          <a:xfrm>
            <a:off x="685800" y="1752600"/>
            <a:ext cx="6934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Diskriminan</a:t>
            </a:r>
            <a:r>
              <a:rPr lang="en-US" dirty="0" smtClean="0"/>
              <a:t> 2 </a:t>
            </a:r>
            <a:r>
              <a:rPr lang="en-US" dirty="0" err="1" smtClean="0"/>
              <a:t>kelompok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populasi</a:t>
            </a:r>
            <a:r>
              <a:rPr lang="en-US" dirty="0" smtClean="0"/>
              <a:t> yang </a:t>
            </a:r>
            <a:r>
              <a:rPr lang="en-US" dirty="0" err="1" smtClean="0"/>
              <a:t>bebas</a:t>
            </a:r>
            <a:r>
              <a:rPr lang="en-US" dirty="0" smtClean="0"/>
              <a:t>. Dari </a:t>
            </a:r>
            <a:r>
              <a:rPr lang="en-US" dirty="0" err="1" smtClean="0"/>
              <a:t>populasi</a:t>
            </a:r>
            <a:r>
              <a:rPr lang="en-US" dirty="0" smtClean="0"/>
              <a:t> 1 </a:t>
            </a:r>
            <a:r>
              <a:rPr lang="en-US" dirty="0" err="1" smtClean="0"/>
              <a:t>diambil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acak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berukuran</a:t>
            </a:r>
            <a:r>
              <a:rPr lang="en-US" dirty="0" smtClean="0"/>
              <a:t>  </a:t>
            </a:r>
            <a:r>
              <a:rPr lang="en-US" i="1" dirty="0" smtClean="0"/>
              <a:t>n</a:t>
            </a:r>
            <a:r>
              <a:rPr lang="en-US" i="1" baseline="-25000" dirty="0" smtClean="0"/>
              <a:t>1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mempelajari</a:t>
            </a:r>
            <a:r>
              <a:rPr lang="en-US" i="1" dirty="0" smtClean="0"/>
              <a:t> p </a:t>
            </a:r>
            <a:r>
              <a:rPr lang="en-US" i="1" dirty="0" err="1" smtClean="0"/>
              <a:t>buah</a:t>
            </a:r>
            <a:r>
              <a:rPr lang="en-US" i="1" dirty="0" smtClean="0"/>
              <a:t> </a:t>
            </a:r>
            <a:r>
              <a:rPr lang="en-US" i="1" dirty="0" err="1" smtClean="0"/>
              <a:t>sifat</a:t>
            </a:r>
            <a:r>
              <a:rPr lang="en-US" i="1" dirty="0" smtClean="0"/>
              <a:t> </a:t>
            </a:r>
            <a:r>
              <a:rPr lang="en-US" i="1" dirty="0" err="1" smtClean="0"/>
              <a:t>dari</a:t>
            </a:r>
            <a:r>
              <a:rPr lang="en-US" i="1" dirty="0" smtClean="0"/>
              <a:t> </a:t>
            </a:r>
            <a:r>
              <a:rPr lang="en-US" i="1" dirty="0" err="1" smtClean="0"/>
              <a:t>contoh</a:t>
            </a:r>
            <a:r>
              <a:rPr lang="en-US" i="1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Demikian</a:t>
            </a:r>
            <a:r>
              <a:rPr lang="en-US" dirty="0" smtClean="0"/>
              <a:t> pula </a:t>
            </a:r>
            <a:r>
              <a:rPr lang="en-US" dirty="0" err="1" smtClean="0"/>
              <a:t>ditarik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acak</a:t>
            </a:r>
            <a:r>
              <a:rPr lang="en-US" dirty="0" smtClean="0"/>
              <a:t> </a:t>
            </a:r>
            <a:r>
              <a:rPr lang="en-US" dirty="0" err="1" smtClean="0"/>
              <a:t>berukuran</a:t>
            </a:r>
            <a:r>
              <a:rPr lang="en-US" dirty="0" smtClean="0"/>
              <a:t>  </a:t>
            </a:r>
            <a:r>
              <a:rPr lang="en-US" i="1" dirty="0" smtClean="0"/>
              <a:t>n</a:t>
            </a:r>
            <a:r>
              <a:rPr lang="en-US" i="1" baseline="-25000" dirty="0" smtClean="0"/>
              <a:t>2</a:t>
            </a:r>
            <a:r>
              <a:rPr lang="en-US" i="1" dirty="0" smtClean="0"/>
              <a:t> </a:t>
            </a:r>
            <a:r>
              <a:rPr lang="en-US" i="1" dirty="0" err="1" smtClean="0"/>
              <a:t>dari</a:t>
            </a:r>
            <a:r>
              <a:rPr lang="en-US" i="1" dirty="0" smtClean="0"/>
              <a:t> </a:t>
            </a:r>
            <a:r>
              <a:rPr lang="en-US" i="1" dirty="0" err="1" smtClean="0"/>
              <a:t>populasi</a:t>
            </a:r>
            <a:r>
              <a:rPr lang="en-US" i="1" dirty="0" smtClean="0"/>
              <a:t> 2 </a:t>
            </a:r>
            <a:r>
              <a:rPr lang="en-US" i="1" dirty="0" err="1" smtClean="0"/>
              <a:t>serta</a:t>
            </a:r>
            <a:r>
              <a:rPr lang="en-US" i="1" dirty="0" smtClean="0"/>
              <a:t> </a:t>
            </a:r>
            <a:r>
              <a:rPr lang="en-US" dirty="0" err="1" smtClean="0"/>
              <a:t>mempelajari</a:t>
            </a:r>
            <a:r>
              <a:rPr lang="en-US" dirty="0" smtClean="0"/>
              <a:t> p </a:t>
            </a:r>
            <a:r>
              <a:rPr lang="en-US" dirty="0" err="1" smtClean="0"/>
              <a:t>buah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pt-BR" dirty="0" smtClean="0"/>
              <a:t>keseluruhan dari populasi 1 dan populasi 2 adalah n =  </a:t>
            </a:r>
            <a:r>
              <a:rPr lang="pt-BR" i="1" dirty="0" smtClean="0"/>
              <a:t>n</a:t>
            </a:r>
            <a:r>
              <a:rPr lang="pt-BR" i="1" baseline="-25000" dirty="0" smtClean="0"/>
              <a:t>1</a:t>
            </a:r>
            <a:r>
              <a:rPr lang="pt-BR" i="1" dirty="0" smtClean="0"/>
              <a:t> +  n</a:t>
            </a:r>
            <a:r>
              <a:rPr lang="pt-BR" i="1" baseline="-25000" dirty="0" smtClean="0"/>
              <a:t>2</a:t>
            </a:r>
            <a:r>
              <a:rPr lang="pt-BR" i="1" dirty="0" smtClean="0"/>
              <a:t> 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Misalkan</a:t>
            </a:r>
            <a:r>
              <a:rPr lang="en-US" dirty="0" smtClean="0"/>
              <a:t> p </a:t>
            </a:r>
            <a:r>
              <a:rPr lang="en-US" dirty="0" err="1" smtClean="0"/>
              <a:t>buah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dipelajari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variable </a:t>
            </a:r>
            <a:r>
              <a:rPr lang="en-US" dirty="0" err="1" smtClean="0"/>
              <a:t>acak</a:t>
            </a:r>
            <a:r>
              <a:rPr lang="en-US" dirty="0" smtClean="0"/>
              <a:t> </a:t>
            </a:r>
            <a:r>
              <a:rPr lang="en-US" dirty="0" err="1" smtClean="0"/>
              <a:t>berdimensi</a:t>
            </a:r>
            <a:r>
              <a:rPr lang="en-US" dirty="0" smtClean="0"/>
              <a:t> </a:t>
            </a:r>
            <a:r>
              <a:rPr lang="en-US" dirty="0" err="1" smtClean="0"/>
              <a:t>ganda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sv-SE" dirty="0" smtClean="0"/>
              <a:t> </a:t>
            </a:r>
          </a:p>
          <a:p>
            <a:pPr>
              <a:buNone/>
            </a:pPr>
            <a:r>
              <a:rPr lang="sv-SE" dirty="0" smtClean="0"/>
              <a:t>	dalam bentuk matriks dapat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: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 l="37179" t="49799" r="46635" b="42813"/>
          <a:stretch>
            <a:fillRect/>
          </a:stretch>
        </p:blipFill>
        <p:spPr bwMode="auto">
          <a:xfrm>
            <a:off x="2209800" y="25908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4495800"/>
            <a:ext cx="3657600" cy="14478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419600"/>
            <a:ext cx="3962400" cy="16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533400" y="1066800"/>
            <a:ext cx="3657600" cy="3114020"/>
            <a:chOff x="533400" y="1066800"/>
            <a:chExt cx="3657600" cy="3114020"/>
          </a:xfrm>
        </p:grpSpPr>
        <p:cxnSp>
          <p:nvCxnSpPr>
            <p:cNvPr id="4" name="Straight Arrow Connector 3"/>
            <p:cNvCxnSpPr/>
            <p:nvPr/>
          </p:nvCxnSpPr>
          <p:spPr>
            <a:xfrm rot="5400000">
              <a:off x="952500" y="1866900"/>
              <a:ext cx="534194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990600" y="1076980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X</a:t>
              </a:r>
              <a:r>
                <a:rPr lang="en-US" sz="2800" baseline="-25000" dirty="0" smtClean="0"/>
                <a:t>1</a:t>
              </a:r>
              <a:endParaRPr lang="en-US" sz="2800" dirty="0"/>
            </a:p>
          </p:txBody>
        </p:sp>
        <p:pic>
          <p:nvPicPr>
            <p:cNvPr id="6" name="Picture 1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33400" y="2133600"/>
              <a:ext cx="3657600" cy="1447800"/>
            </a:xfrm>
            <a:prstGeom prst="rect">
              <a:avLst/>
            </a:prstGeom>
            <a:noFill/>
          </p:spPr>
        </p:pic>
        <p:cxnSp>
          <p:nvCxnSpPr>
            <p:cNvPr id="8" name="Straight Arrow Connector 7"/>
            <p:cNvCxnSpPr/>
            <p:nvPr/>
          </p:nvCxnSpPr>
          <p:spPr>
            <a:xfrm rot="5400000">
              <a:off x="3314700" y="1943100"/>
              <a:ext cx="534194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600200" y="1066800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X</a:t>
              </a:r>
              <a:r>
                <a:rPr lang="en-US" sz="2800" baseline="-25000" dirty="0" smtClean="0"/>
                <a:t>2</a:t>
              </a:r>
              <a:endParaRPr lang="en-US" sz="28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52800" y="1143000"/>
              <a:ext cx="685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/>
                <a:t>X</a:t>
              </a:r>
              <a:r>
                <a:rPr lang="en-US" sz="2800" baseline="-25000" dirty="0" err="1" smtClean="0"/>
                <a:t>p</a:t>
              </a:r>
              <a:endParaRPr lang="en-US" sz="2800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rot="5400000">
              <a:off x="1562100" y="1866900"/>
              <a:ext cx="534194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1143000" y="3657600"/>
              <a:ext cx="2209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/>
                <a:t>Kelompok</a:t>
              </a:r>
              <a:r>
                <a:rPr lang="en-US" sz="2800" dirty="0" smtClean="0"/>
                <a:t> 1</a:t>
              </a:r>
              <a:endParaRPr lang="en-US" sz="28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648200" y="2971800"/>
            <a:ext cx="3962400" cy="3352800"/>
            <a:chOff x="4648200" y="2971800"/>
            <a:chExt cx="3962400" cy="3352800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48200" y="4191000"/>
              <a:ext cx="3962400" cy="1600200"/>
            </a:xfrm>
            <a:prstGeom prst="rect">
              <a:avLst/>
            </a:prstGeom>
            <a:noFill/>
          </p:spPr>
        </p:pic>
        <p:cxnSp>
          <p:nvCxnSpPr>
            <p:cNvPr id="14" name="Straight Arrow Connector 13"/>
            <p:cNvCxnSpPr/>
            <p:nvPr/>
          </p:nvCxnSpPr>
          <p:spPr>
            <a:xfrm rot="5400000">
              <a:off x="5143500" y="3771900"/>
              <a:ext cx="534194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rot="5400000">
              <a:off x="5752306" y="3771900"/>
              <a:ext cx="534194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rot="5400000">
              <a:off x="7657306" y="3848100"/>
              <a:ext cx="534194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5105400" y="2971800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X</a:t>
              </a:r>
              <a:r>
                <a:rPr lang="en-US" sz="2800" baseline="-25000" dirty="0" smtClean="0"/>
                <a:t>1</a:t>
              </a:r>
              <a:endParaRPr lang="en-US" sz="2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791200" y="2971800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X</a:t>
              </a:r>
              <a:r>
                <a:rPr lang="en-US" sz="2800" baseline="-25000" dirty="0" smtClean="0"/>
                <a:t>2</a:t>
              </a:r>
              <a:endParaRPr lang="en-US" sz="24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696200" y="3048000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/>
                <a:t>X</a:t>
              </a:r>
              <a:r>
                <a:rPr lang="en-US" sz="2800" baseline="-25000" dirty="0" err="1" smtClean="0"/>
                <a:t>p</a:t>
              </a:r>
              <a:endParaRPr lang="en-US" sz="24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334000" y="5801380"/>
              <a:ext cx="2590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/>
                <a:t>Kelompok</a:t>
              </a:r>
              <a:r>
                <a:rPr lang="en-US" sz="2800" dirty="0" smtClean="0"/>
                <a:t>  2</a:t>
              </a:r>
              <a:endParaRPr lang="en-US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US" dirty="0" smtClean="0"/>
              <a:t>Dari data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rata-rata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ragam</a:t>
            </a:r>
            <a:r>
              <a:rPr lang="en-US" dirty="0" smtClean="0"/>
              <a:t> </a:t>
            </a:r>
            <a:r>
              <a:rPr lang="en-US" dirty="0" err="1" smtClean="0"/>
              <a:t>peragam</a:t>
            </a:r>
            <a:r>
              <a:rPr lang="en-US" dirty="0" smtClean="0"/>
              <a:t> (variance-covariance) </a:t>
            </a:r>
            <a:r>
              <a:rPr lang="en-US" dirty="0" err="1" smtClean="0"/>
              <a:t>berikut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 l="16186" t="32555" r="50481" b="19570"/>
          <a:stretch>
            <a:fillRect/>
          </a:stretch>
        </p:blipFill>
        <p:spPr bwMode="auto">
          <a:xfrm>
            <a:off x="1219200" y="1676400"/>
            <a:ext cx="7239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465</TotalTime>
  <Words>452</Words>
  <Application>Microsoft Office PowerPoint</Application>
  <PresentationFormat>On-screen Show (4:3)</PresentationFormat>
  <Paragraphs>67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Oriel</vt:lpstr>
      <vt:lpstr>FUNGSI DISKRIMINAN 2 KELOMPOK</vt:lpstr>
      <vt:lpstr>INTRO</vt:lpstr>
      <vt:lpstr>Tujuan Analisis Diskriminan</vt:lpstr>
      <vt:lpstr>Asumsi danSampel</vt:lpstr>
      <vt:lpstr>Model Diskriminan</vt:lpstr>
      <vt:lpstr>Analisis Diskriminan 2 kelompok</vt:lpstr>
      <vt:lpstr>Slide 7</vt:lpstr>
      <vt:lpstr>Slide 8</vt:lpstr>
      <vt:lpstr>Slide 9</vt:lpstr>
      <vt:lpstr>Slide 10</vt:lpstr>
      <vt:lpstr>Slide 11</vt:lpstr>
      <vt:lpstr>Slide 12</vt:lpstr>
      <vt:lpstr>Slide 13</vt:lpstr>
      <vt:lpstr>Kriteria Uji</vt:lpstr>
      <vt:lpstr>Catatan</vt:lpstr>
      <vt:lpstr>Slide 16</vt:lpstr>
      <vt:lpstr>Ringkasan Step Pengerjaan</vt:lpstr>
      <vt:lpstr>Contoh Soal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HPmini</dc:creator>
  <cp:lastModifiedBy>HPmini</cp:lastModifiedBy>
  <cp:revision>22</cp:revision>
  <dcterms:created xsi:type="dcterms:W3CDTF">2014-12-08T14:21:54Z</dcterms:created>
  <dcterms:modified xsi:type="dcterms:W3CDTF">2014-12-09T10:03:27Z</dcterms:modified>
</cp:coreProperties>
</file>