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71" r:id="rId5"/>
    <p:sldId id="269" r:id="rId6"/>
    <p:sldId id="260" r:id="rId7"/>
    <p:sldId id="276" r:id="rId8"/>
    <p:sldId id="277" r:id="rId9"/>
    <p:sldId id="261" r:id="rId10"/>
    <p:sldId id="272" r:id="rId11"/>
    <p:sldId id="262" r:id="rId12"/>
    <p:sldId id="278" r:id="rId13"/>
    <p:sldId id="267" r:id="rId14"/>
    <p:sldId id="264" r:id="rId15"/>
    <p:sldId id="274" r:id="rId16"/>
    <p:sldId id="265" r:id="rId17"/>
    <p:sldId id="273" r:id="rId18"/>
    <p:sldId id="268" r:id="rId19"/>
    <p:sldId id="266" r:id="rId20"/>
    <p:sldId id="263" r:id="rId21"/>
    <p:sldId id="270"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63" d="100"/>
          <a:sy n="63" d="100"/>
        </p:scale>
        <p:origin x="-636" y="-15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B02785C3-1EA7-4275-8FE5-BD19A29712CC}" type="datetimeFigureOut">
              <a:rPr lang="en-US" smtClean="0"/>
              <a:pPr/>
              <a:t>9/11/2013</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8F0BF7B0-8972-4774-A53D-A23B77C0FB8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02785C3-1EA7-4275-8FE5-BD19A29712CC}" type="datetimeFigureOut">
              <a:rPr lang="en-US" smtClean="0"/>
              <a:pPr/>
              <a:t>9/11/2013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0BF7B0-8972-4774-A53D-A23B77C0FB8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02785C3-1EA7-4275-8FE5-BD19A29712CC}" type="datetimeFigureOut">
              <a:rPr lang="en-US" smtClean="0"/>
              <a:pPr/>
              <a:t>9/11/2013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0BF7B0-8972-4774-A53D-A23B77C0FB8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02785C3-1EA7-4275-8FE5-BD19A29712CC}" type="datetimeFigureOut">
              <a:rPr lang="en-US" smtClean="0"/>
              <a:pPr/>
              <a:t>9/11/2013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0BF7B0-8972-4774-A53D-A23B77C0FB8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02785C3-1EA7-4275-8FE5-BD19A29712CC}" type="datetimeFigureOut">
              <a:rPr lang="en-US" smtClean="0"/>
              <a:pPr/>
              <a:t>9/11/2013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0BF7B0-8972-4774-A53D-A23B77C0FB8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02785C3-1EA7-4275-8FE5-BD19A29712CC}" type="datetimeFigureOut">
              <a:rPr lang="en-US" smtClean="0"/>
              <a:pPr/>
              <a:t>9/11/2013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0BF7B0-8972-4774-A53D-A23B77C0FB8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B02785C3-1EA7-4275-8FE5-BD19A29712CC}" type="datetimeFigureOut">
              <a:rPr lang="en-US" smtClean="0"/>
              <a:pPr/>
              <a:t>9/11/2013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F0BF7B0-8972-4774-A53D-A23B77C0FB8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02785C3-1EA7-4275-8FE5-BD19A29712CC}" type="datetimeFigureOut">
              <a:rPr lang="en-US" smtClean="0"/>
              <a:pPr/>
              <a:t>9/11/2013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F0BF7B0-8972-4774-A53D-A23B77C0FB8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2785C3-1EA7-4275-8FE5-BD19A29712CC}" type="datetimeFigureOut">
              <a:rPr lang="en-US" smtClean="0"/>
              <a:pPr/>
              <a:t>9/11/2013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F0BF7B0-8972-4774-A53D-A23B77C0FB8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02785C3-1EA7-4275-8FE5-BD19A29712CC}" type="datetimeFigureOut">
              <a:rPr lang="en-US" smtClean="0"/>
              <a:pPr/>
              <a:t>9/11/2013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0BF7B0-8972-4774-A53D-A23B77C0FB8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02785C3-1EA7-4275-8FE5-BD19A29712CC}" type="datetimeFigureOut">
              <a:rPr lang="en-US" smtClean="0"/>
              <a:pPr/>
              <a:t>9/11/2013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8F0BF7B0-8972-4774-A53D-A23B77C0FB8F}"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02785C3-1EA7-4275-8FE5-BD19A29712CC}" type="datetimeFigureOut">
              <a:rPr lang="en-US" smtClean="0"/>
              <a:pPr/>
              <a:t>9/11/2013</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8F0BF7B0-8972-4774-A53D-A23B77C0FB8F}"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id.wikipedia.org/wiki/Informasi" TargetMode="External"/><Relationship Id="rId2" Type="http://schemas.openxmlformats.org/officeDocument/2006/relationships/hyperlink" Target="http://id.wikipedia.org/wiki/Bahasa_inggris" TargetMode="External"/><Relationship Id="rId1" Type="http://schemas.openxmlformats.org/officeDocument/2006/relationships/slideLayout" Target="../slideLayouts/slideLayout2.xml"/><Relationship Id="rId6" Type="http://schemas.openxmlformats.org/officeDocument/2006/relationships/hyperlink" Target="http://id.wikipedia.org/wiki/Pemasaran" TargetMode="External"/><Relationship Id="rId5" Type="http://schemas.openxmlformats.org/officeDocument/2006/relationships/hyperlink" Target="http://id.wikipedia.org/wiki/Jasa" TargetMode="External"/><Relationship Id="rId4" Type="http://schemas.openxmlformats.org/officeDocument/2006/relationships/hyperlink" Target="http://id.wikipedia.org/wiki/Barang"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elearning.upnjatim.ac.id/courses/01012/document/Manajemen_Pemasaran.doc?cidReq=01012"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id.wikipedia.org/w/index.php?title=Pemasar&amp;action=edit&amp;redlink=1"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webology.org/2008/v5n2/a56.html%20diakses%206%20Agustus%202012" TargetMode="External"/><Relationship Id="rId7" Type="http://schemas.openxmlformats.org/officeDocument/2006/relationships/hyperlink" Target="http://crl.du.ac.in/ical09/papers/index_files/ical-79_73_172_2_RV.pdf" TargetMode="External"/><Relationship Id="rId2" Type="http://schemas.openxmlformats.org/officeDocument/2006/relationships/hyperlink" Target="http://elearning.upnjatim.ac.id/courses/01012/document/Manajemen_Pemasaran.doc?cidReq=01012" TargetMode="External"/><Relationship Id="rId1" Type="http://schemas.openxmlformats.org/officeDocument/2006/relationships/slideLayout" Target="../slideLayouts/slideLayout2.xml"/><Relationship Id="rId6" Type="http://schemas.openxmlformats.org/officeDocument/2006/relationships/hyperlink" Target="http://en.wikipedia.org/wiki/Marketing" TargetMode="External"/><Relationship Id="rId5" Type="http://schemas.openxmlformats.org/officeDocument/2006/relationships/hyperlink" Target="http://dictionary.reference.com/browse/marketing" TargetMode="External"/><Relationship Id="rId4" Type="http://schemas.openxmlformats.org/officeDocument/2006/relationships/hyperlink" Target="http://www.businessdictionary.com/definition/marketing.html"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dictionary.reference.com/browse/marketing" TargetMode="External"/><Relationship Id="rId2" Type="http://schemas.openxmlformats.org/officeDocument/2006/relationships/hyperlink" Target="http://dictionary.reference.com/browse/market"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http://www.businessdictionary.com/definition/element.html" TargetMode="External"/><Relationship Id="rId13" Type="http://schemas.openxmlformats.org/officeDocument/2006/relationships/hyperlink" Target="http://www.businessdictionary.com/definition/distribution-channel.html" TargetMode="External"/><Relationship Id="rId3" Type="http://schemas.openxmlformats.org/officeDocument/2006/relationships/hyperlink" Target="http://www.businessdictionary.com/definition/process.html" TargetMode="External"/><Relationship Id="rId7" Type="http://schemas.openxmlformats.org/officeDocument/2006/relationships/hyperlink" Target="http://www.businessdictionary.com/definition/coordination.html" TargetMode="External"/><Relationship Id="rId12" Type="http://schemas.openxmlformats.org/officeDocument/2006/relationships/hyperlink" Target="http://www.businessdictionary.com/definition/labor-rate-price-variance.html" TargetMode="External"/><Relationship Id="rId2" Type="http://schemas.openxmlformats.org/officeDocument/2006/relationships/hyperlink" Target="http://www.businessdictionary.com/definition/management.html" TargetMode="External"/><Relationship Id="rId16" Type="http://schemas.openxmlformats.org/officeDocument/2006/relationships/hyperlink" Target="http://www.businessdictionary.com/definition/marketing.html" TargetMode="External"/><Relationship Id="rId1" Type="http://schemas.openxmlformats.org/officeDocument/2006/relationships/slideLayout" Target="../slideLayouts/slideLayout2.xml"/><Relationship Id="rId6" Type="http://schemas.openxmlformats.org/officeDocument/2006/relationships/hyperlink" Target="http://www.businessdictionary.com/definition/practice.html" TargetMode="External"/><Relationship Id="rId11" Type="http://schemas.openxmlformats.org/officeDocument/2006/relationships/hyperlink" Target="http://www.businessdictionary.com/definition/product.html" TargetMode="External"/><Relationship Id="rId5" Type="http://schemas.openxmlformats.org/officeDocument/2006/relationships/hyperlink" Target="http://www.businessdictionary.com/definition/concept.html" TargetMode="External"/><Relationship Id="rId15" Type="http://schemas.openxmlformats.org/officeDocument/2006/relationships/hyperlink" Target="http://www.businessdictionary.com/definition/promotional-strategy.html" TargetMode="External"/><Relationship Id="rId10" Type="http://schemas.openxmlformats.org/officeDocument/2006/relationships/hyperlink" Target="http://www.businessdictionary.com/definition/development.html" TargetMode="External"/><Relationship Id="rId4" Type="http://schemas.openxmlformats.org/officeDocument/2006/relationships/hyperlink" Target="http://www.businessdictionary.com/definition/goods-and-services.html" TargetMode="External"/><Relationship Id="rId9" Type="http://schemas.openxmlformats.org/officeDocument/2006/relationships/hyperlink" Target="http://www.businessdictionary.com/definition/selection.html" TargetMode="External"/><Relationship Id="rId14" Type="http://schemas.openxmlformats.org/officeDocument/2006/relationships/hyperlink" Target="http://www.businessdictionary.com/definition/customer.html" TargetMode="External"/></Relationships>
</file>

<file path=ppt/slides/_rels/slide8.xml.rels><?xml version="1.0" encoding="UTF-8" standalone="yes"?>
<Relationships xmlns="http://schemas.openxmlformats.org/package/2006/relationships"><Relationship Id="rId2" Type="http://schemas.openxmlformats.org/officeDocument/2006/relationships/hyperlink" Target="http://www.kotlermarketing.com/phil_questions.shtml"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en.wikipedia.org/wiki/Marketin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1472" y="2591244"/>
            <a:ext cx="7851648" cy="857256"/>
          </a:xfrm>
        </p:spPr>
        <p:txBody>
          <a:bodyPr>
            <a:normAutofit/>
          </a:bodyPr>
          <a:lstStyle/>
          <a:p>
            <a:r>
              <a:rPr lang="en-US" sz="4400" dirty="0" smtClean="0"/>
              <a:t>PEMASARAN JASA PUSDOKINFO</a:t>
            </a:r>
            <a:endParaRPr lang="en-US" sz="4400" dirty="0"/>
          </a:p>
        </p:txBody>
      </p:sp>
      <p:sp>
        <p:nvSpPr>
          <p:cNvPr id="3" name="Subtitle 2"/>
          <p:cNvSpPr>
            <a:spLocks noGrp="1"/>
          </p:cNvSpPr>
          <p:nvPr>
            <p:ph type="subTitle" idx="1"/>
          </p:nvPr>
        </p:nvSpPr>
        <p:spPr>
          <a:xfrm>
            <a:off x="533400" y="3890978"/>
            <a:ext cx="7854696" cy="1752600"/>
          </a:xfrm>
        </p:spPr>
        <p:txBody>
          <a:bodyPr>
            <a:normAutofit fontScale="70000" lnSpcReduction="20000"/>
          </a:bodyPr>
          <a:lstStyle/>
          <a:p>
            <a:r>
              <a:rPr lang="en-US" dirty="0" smtClean="0"/>
              <a:t>3 SKS</a:t>
            </a:r>
          </a:p>
          <a:p>
            <a:r>
              <a:rPr lang="en-US" dirty="0" err="1" smtClean="0"/>
              <a:t>Pengampu</a:t>
            </a:r>
            <a:r>
              <a:rPr lang="en-US" dirty="0" smtClean="0"/>
              <a:t>: </a:t>
            </a:r>
            <a:r>
              <a:rPr lang="en-US" dirty="0" err="1" smtClean="0"/>
              <a:t>Widodo</a:t>
            </a:r>
            <a:endParaRPr lang="en-US" dirty="0" smtClean="0"/>
          </a:p>
          <a:p>
            <a:r>
              <a:rPr lang="en-US" dirty="0" smtClean="0"/>
              <a:t>Email: widodo@uns.ac.id</a:t>
            </a:r>
          </a:p>
          <a:p>
            <a:r>
              <a:rPr lang="en-US" dirty="0" smtClean="0"/>
              <a:t>Email: widodohartowijoyo@yahoo.com</a:t>
            </a:r>
          </a:p>
          <a:p>
            <a:r>
              <a:rPr lang="en-US" dirty="0" smtClean="0"/>
              <a:t>08562 999 385</a:t>
            </a:r>
          </a:p>
          <a:p>
            <a:r>
              <a:rPr lang="en-US" dirty="0" err="1" smtClean="0"/>
              <a:t>WebBlog</a:t>
            </a:r>
            <a:r>
              <a:rPr lang="en-US" dirty="0" smtClean="0"/>
              <a:t>: widodo.staff.uns.ac.id</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1785926"/>
            <a:ext cx="8229600" cy="4389120"/>
          </a:xfrm>
        </p:spPr>
        <p:txBody>
          <a:bodyPr>
            <a:normAutofit/>
          </a:bodyPr>
          <a:lstStyle/>
          <a:p>
            <a:pPr marL="457200" indent="-457200">
              <a:spcBef>
                <a:spcPts val="0"/>
              </a:spcBef>
              <a:buClrTx/>
              <a:buSzPct val="100000"/>
              <a:buFont typeface="+mj-lt"/>
              <a:buAutoNum type="arabicPeriod" startAt="5"/>
            </a:pPr>
            <a:r>
              <a:rPr lang="en-US" sz="2000" dirty="0" smtClean="0">
                <a:latin typeface="Times New Roman" pitchFamily="18" charset="0"/>
                <a:cs typeface="Times New Roman" pitchFamily="18" charset="0"/>
              </a:rPr>
              <a:t>Marketing is a process which carries goods from producers to ultimate consumers. Marketing, in its broader sense, is the social instrument through which the material goods and culture of a society are transmitted to its members. Marketing, in the library context, refers to those instrument through which information (both raw and processed) are transmitted to its members. (Sharma, Ajay Kumar ) </a:t>
            </a:r>
          </a:p>
          <a:p>
            <a:pPr marL="0" indent="0">
              <a:spcBef>
                <a:spcPts val="0"/>
              </a:spcBef>
              <a:buNone/>
            </a:pPr>
            <a:endParaRPr lang="en-US" sz="2000" dirty="0" smtClean="0">
              <a:solidFill>
                <a:srgbClr val="FF0000"/>
              </a:solidFill>
              <a:latin typeface="Times New Roman" pitchFamily="18" charset="0"/>
              <a:cs typeface="Times New Roman" pitchFamily="18" charset="0"/>
            </a:endParaRPr>
          </a:p>
          <a:p>
            <a:pPr marL="457200" indent="0">
              <a:spcBef>
                <a:spcPts val="0"/>
              </a:spcBef>
              <a:buNone/>
            </a:pPr>
            <a:r>
              <a:rPr lang="id-ID" sz="2000" dirty="0" smtClean="0">
                <a:solidFill>
                  <a:srgbClr val="FF0000"/>
                </a:solidFill>
              </a:rPr>
              <a:t>Pemasaran adalah suatu proses yang membawa barang dari produsen ke konsumen akhir. Pemasaran</a:t>
            </a:r>
            <a:r>
              <a:rPr lang="en-US" sz="2000" dirty="0" smtClean="0">
                <a:solidFill>
                  <a:srgbClr val="FF0000"/>
                </a:solidFill>
              </a:rPr>
              <a:t> </a:t>
            </a:r>
            <a:r>
              <a:rPr lang="en-US" sz="2000" dirty="0" err="1" smtClean="0">
                <a:solidFill>
                  <a:srgbClr val="FF0000"/>
                </a:solidFill>
              </a:rPr>
              <a:t>dalam</a:t>
            </a:r>
            <a:r>
              <a:rPr lang="en-US" sz="2000" dirty="0" smtClean="0">
                <a:solidFill>
                  <a:srgbClr val="FF0000"/>
                </a:solidFill>
              </a:rPr>
              <a:t>  </a:t>
            </a:r>
            <a:r>
              <a:rPr lang="id-ID" sz="2000" dirty="0" smtClean="0">
                <a:solidFill>
                  <a:srgbClr val="FF0000"/>
                </a:solidFill>
              </a:rPr>
              <a:t>pengertian yang lebih luas, merupakan instrumen sosial </a:t>
            </a:r>
            <a:r>
              <a:rPr lang="en-US" sz="2000" dirty="0" smtClean="0">
                <a:solidFill>
                  <a:srgbClr val="FF0000"/>
                </a:solidFill>
              </a:rPr>
              <a:t> </a:t>
            </a:r>
            <a:r>
              <a:rPr lang="en-US" sz="2000" dirty="0" err="1" smtClean="0">
                <a:solidFill>
                  <a:srgbClr val="FF0000"/>
                </a:solidFill>
              </a:rPr>
              <a:t>di</a:t>
            </a:r>
            <a:r>
              <a:rPr lang="en-US" sz="2000" dirty="0" smtClean="0">
                <a:solidFill>
                  <a:srgbClr val="FF0000"/>
                </a:solidFill>
              </a:rPr>
              <a:t> </a:t>
            </a:r>
            <a:r>
              <a:rPr lang="en-US" sz="2000" dirty="0" err="1" smtClean="0">
                <a:solidFill>
                  <a:srgbClr val="FF0000"/>
                </a:solidFill>
              </a:rPr>
              <a:t>mana</a:t>
            </a:r>
            <a:r>
              <a:rPr lang="en-US" sz="2000" dirty="0" smtClean="0">
                <a:solidFill>
                  <a:srgbClr val="FF0000"/>
                </a:solidFill>
              </a:rPr>
              <a:t> </a:t>
            </a:r>
            <a:r>
              <a:rPr lang="id-ID" sz="2000" dirty="0" smtClean="0">
                <a:solidFill>
                  <a:srgbClr val="FF0000"/>
                </a:solidFill>
              </a:rPr>
              <a:t>barang</a:t>
            </a:r>
            <a:r>
              <a:rPr lang="en-US" sz="2000" dirty="0" smtClean="0">
                <a:solidFill>
                  <a:srgbClr val="FF0000"/>
                </a:solidFill>
              </a:rPr>
              <a:t>-</a:t>
            </a:r>
            <a:r>
              <a:rPr lang="en-US" sz="2000" dirty="0" err="1" smtClean="0">
                <a:solidFill>
                  <a:srgbClr val="FF0000"/>
                </a:solidFill>
              </a:rPr>
              <a:t>barang</a:t>
            </a:r>
            <a:r>
              <a:rPr lang="id-ID" sz="2000" dirty="0" smtClean="0">
                <a:solidFill>
                  <a:srgbClr val="FF0000"/>
                </a:solidFill>
              </a:rPr>
              <a:t> dan budaya masyarakat ditransmisikan kepada para anggotanya. Pemasaran, dalam konteks </a:t>
            </a:r>
            <a:r>
              <a:rPr lang="en-US" sz="2000" dirty="0" smtClean="0">
                <a:solidFill>
                  <a:srgbClr val="FF0000"/>
                </a:solidFill>
              </a:rPr>
              <a:t>p</a:t>
            </a:r>
            <a:r>
              <a:rPr lang="id-ID" sz="2000" dirty="0" smtClean="0">
                <a:solidFill>
                  <a:srgbClr val="FF0000"/>
                </a:solidFill>
              </a:rPr>
              <a:t>erpustakaan, mengacu pada instrumen tersebut </a:t>
            </a:r>
            <a:r>
              <a:rPr lang="en-US" sz="2000" dirty="0" smtClean="0">
                <a:solidFill>
                  <a:srgbClr val="FF0000"/>
                </a:solidFill>
              </a:rPr>
              <a:t> </a:t>
            </a:r>
            <a:r>
              <a:rPr lang="en-US" sz="2000" dirty="0" err="1" smtClean="0">
                <a:solidFill>
                  <a:srgbClr val="FF0000"/>
                </a:solidFill>
              </a:rPr>
              <a:t>sehingga</a:t>
            </a:r>
            <a:r>
              <a:rPr lang="en-US" sz="2000" dirty="0" smtClean="0">
                <a:solidFill>
                  <a:srgbClr val="FF0000"/>
                </a:solidFill>
              </a:rPr>
              <a:t>  i</a:t>
            </a:r>
            <a:r>
              <a:rPr lang="id-ID" sz="2000" dirty="0" smtClean="0">
                <a:solidFill>
                  <a:srgbClr val="FF0000"/>
                </a:solidFill>
              </a:rPr>
              <a:t>nformasi yang (baik mentah dan olahan) ditransmisikan kepada para anggotanya.</a:t>
            </a:r>
            <a:endParaRPr lang="en-US" sz="2000" dirty="0" smtClean="0">
              <a:solidFill>
                <a:srgbClr val="FF0000"/>
              </a:solidFill>
            </a:endParaRPr>
          </a:p>
          <a:p>
            <a:pPr marL="0" indent="0">
              <a:spcBef>
                <a:spcPts val="0"/>
              </a:spcBef>
              <a:buNone/>
            </a:pPr>
            <a:endParaRPr lang="en-US" sz="2000" dirty="0" smtClean="0">
              <a:latin typeface="Times New Roman" pitchFamily="18" charset="0"/>
              <a:cs typeface="Times New Roman" pitchFamily="18" charset="0"/>
            </a:endParaRPr>
          </a:p>
          <a:p>
            <a:pPr marL="0" indent="0">
              <a:spcBef>
                <a:spcPts val="0"/>
              </a:spcBef>
              <a:buNone/>
            </a:pPr>
            <a:endParaRPr lang="en-US" sz="2000" dirty="0">
              <a:latin typeface="Times New Roman" pitchFamily="18" charset="0"/>
              <a:cs typeface="Times New Roman" pitchFamily="18" charset="0"/>
            </a:endParaRPr>
          </a:p>
        </p:txBody>
      </p:sp>
      <p:sp>
        <p:nvSpPr>
          <p:cNvPr id="4" name="Title 1"/>
          <p:cNvSpPr>
            <a:spLocks noGrp="1"/>
          </p:cNvSpPr>
          <p:nvPr>
            <p:ph type="title"/>
          </p:nvPr>
        </p:nvSpPr>
        <p:spPr>
          <a:xfrm>
            <a:off x="457200" y="704088"/>
            <a:ext cx="8229600" cy="867524"/>
          </a:xfrm>
        </p:spPr>
        <p:txBody>
          <a:bodyPr>
            <a:noAutofit/>
          </a:bodyPr>
          <a:lstStyle/>
          <a:p>
            <a:r>
              <a:rPr lang="en-US" sz="2800" dirty="0" err="1" smtClean="0"/>
              <a:t>Definisi</a:t>
            </a:r>
            <a:r>
              <a:rPr lang="en-US" sz="2800" dirty="0" smtClean="0"/>
              <a:t> </a:t>
            </a:r>
            <a:r>
              <a:rPr lang="en-US" sz="2800" dirty="0" err="1" smtClean="0"/>
              <a:t>Pemasaran</a:t>
            </a:r>
            <a:r>
              <a:rPr lang="en-US" sz="2800" dirty="0" smtClean="0"/>
              <a:t> (Marketing)-</a:t>
            </a:r>
            <a:r>
              <a:rPr lang="en-US" sz="2800" dirty="0" err="1" smtClean="0"/>
              <a:t>lanjutan</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472" y="704088"/>
            <a:ext cx="8115328" cy="867524"/>
          </a:xfrm>
        </p:spPr>
        <p:txBody>
          <a:bodyPr>
            <a:noAutofit/>
          </a:bodyPr>
          <a:lstStyle/>
          <a:p>
            <a:r>
              <a:rPr lang="en-US" sz="2800" dirty="0" err="1" smtClean="0"/>
              <a:t>Definisi</a:t>
            </a:r>
            <a:r>
              <a:rPr lang="en-US" sz="2800" dirty="0" smtClean="0"/>
              <a:t> </a:t>
            </a:r>
            <a:r>
              <a:rPr lang="en-US" sz="2800" dirty="0" err="1" smtClean="0"/>
              <a:t>Pemasaran</a:t>
            </a:r>
            <a:r>
              <a:rPr lang="en-US" sz="2800" dirty="0" smtClean="0"/>
              <a:t> (Marketing)-</a:t>
            </a:r>
            <a:r>
              <a:rPr lang="en-US" sz="2800" dirty="0" err="1" smtClean="0"/>
              <a:t>lanjutan</a:t>
            </a:r>
            <a:endParaRPr lang="en-US" sz="2400" dirty="0"/>
          </a:p>
        </p:txBody>
      </p:sp>
      <p:sp>
        <p:nvSpPr>
          <p:cNvPr id="3" name="Content Placeholder 2"/>
          <p:cNvSpPr>
            <a:spLocks noGrp="1"/>
          </p:cNvSpPr>
          <p:nvPr>
            <p:ph idx="1"/>
          </p:nvPr>
        </p:nvSpPr>
        <p:spPr/>
        <p:txBody>
          <a:bodyPr>
            <a:normAutofit/>
          </a:bodyPr>
          <a:lstStyle/>
          <a:p>
            <a:pPr marL="457200" indent="-457200">
              <a:spcBef>
                <a:spcPts val="1200"/>
              </a:spcBef>
              <a:buClrTx/>
              <a:buSzPct val="100000"/>
              <a:buFont typeface="+mj-lt"/>
              <a:buAutoNum type="arabicPeriod" startAt="6"/>
            </a:pPr>
            <a:r>
              <a:rPr lang="en-US" sz="2400" u="sng" dirty="0" err="1" smtClean="0">
                <a:latin typeface="Times New Roman" pitchFamily="18" charset="0"/>
                <a:cs typeface="Times New Roman" pitchFamily="18" charset="0"/>
              </a:rPr>
              <a:t>Pemasaran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adalah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suatu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usaha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menawarkan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memperkenalkan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mendekatkan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produk</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jasa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kepada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konsumen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atau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calon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konsumen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Widodo</a:t>
            </a:r>
            <a:r>
              <a:rPr lang="en-US" sz="2400" dirty="0" smtClean="0">
                <a:latin typeface="Times New Roman" pitchFamily="18" charset="0"/>
                <a:cs typeface="Times New Roman" pitchFamily="18" charset="0"/>
              </a:rPr>
              <a:t>) </a:t>
            </a:r>
          </a:p>
          <a:p>
            <a:pPr marL="457200" indent="-457200">
              <a:spcBef>
                <a:spcPts val="1200"/>
              </a:spcBef>
              <a:buClrTx/>
              <a:buSzPct val="100000"/>
              <a:buFont typeface="+mj-lt"/>
              <a:buAutoNum type="arabicPeriod" startAt="6"/>
            </a:pPr>
            <a:r>
              <a:rPr lang="en-US" sz="2400" dirty="0" err="1" smtClean="0">
                <a:latin typeface="Times New Roman" pitchFamily="18" charset="0"/>
                <a:cs typeface="Times New Roman" pitchFamily="18" charset="0"/>
              </a:rPr>
              <a:t>Pemasaran</a:t>
            </a:r>
            <a:r>
              <a:rPr lang="en-US" sz="2400" dirty="0" smtClean="0">
                <a:latin typeface="Times New Roman" pitchFamily="18" charset="0"/>
                <a:cs typeface="Times New Roman" pitchFamily="18" charset="0"/>
              </a:rPr>
              <a:t> (</a:t>
            </a:r>
            <a:r>
              <a:rPr lang="en-US" sz="2400" u="sng" dirty="0" err="1" smtClean="0">
                <a:latin typeface="Times New Roman" pitchFamily="18" charset="0"/>
                <a:cs typeface="Times New Roman" pitchFamily="18" charset="0"/>
                <a:hlinkClick r:id="rId2" tooltip="Bahasa inggris"/>
              </a:rPr>
              <a:t>Inggris</a:t>
            </a:r>
            <a:r>
              <a:rPr lang="en-US" sz="2400" dirty="0" smtClean="0">
                <a:latin typeface="Times New Roman" pitchFamily="18" charset="0"/>
                <a:cs typeface="Times New Roman" pitchFamily="18" charset="0"/>
              </a:rPr>
              <a:t>: </a:t>
            </a:r>
            <a:r>
              <a:rPr lang="en-US" sz="2400" i="1" dirty="0" smtClean="0">
                <a:latin typeface="Times New Roman" pitchFamily="18" charset="0"/>
                <a:cs typeface="Times New Roman" pitchFamily="18" charset="0"/>
              </a:rPr>
              <a:t>Marketing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adalah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proses</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penyusunan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komunikasi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terpadu</a:t>
            </a:r>
            <a:r>
              <a:rPr lang="en-US" sz="2400" dirty="0" smtClean="0">
                <a:latin typeface="Times New Roman" pitchFamily="18" charset="0"/>
                <a:cs typeface="Times New Roman" pitchFamily="18" charset="0"/>
              </a:rPr>
              <a:t> yang </a:t>
            </a:r>
            <a:r>
              <a:rPr lang="en-US" sz="2400" dirty="0" err="1" smtClean="0">
                <a:latin typeface="Times New Roman" pitchFamily="18" charset="0"/>
                <a:cs typeface="Times New Roman" pitchFamily="18" charset="0"/>
              </a:rPr>
              <a:t>bertujuan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untuk</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memberikan</a:t>
            </a:r>
            <a:r>
              <a:rPr lang="en-US" sz="2400" dirty="0" smtClean="0">
                <a:latin typeface="Times New Roman" pitchFamily="18" charset="0"/>
                <a:cs typeface="Times New Roman" pitchFamily="18" charset="0"/>
              </a:rPr>
              <a:t> </a:t>
            </a:r>
            <a:r>
              <a:rPr lang="en-US" sz="2400" u="sng" dirty="0" err="1" smtClean="0">
                <a:latin typeface="Times New Roman" pitchFamily="18" charset="0"/>
                <a:cs typeface="Times New Roman" pitchFamily="18" charset="0"/>
                <a:hlinkClick r:id="rId3" tooltip="Informasi"/>
              </a:rPr>
              <a:t>informasi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mengenai</a:t>
            </a:r>
            <a:r>
              <a:rPr lang="en-US" sz="2400" dirty="0" smtClean="0">
                <a:latin typeface="Times New Roman" pitchFamily="18" charset="0"/>
                <a:cs typeface="Times New Roman" pitchFamily="18" charset="0"/>
              </a:rPr>
              <a:t> </a:t>
            </a:r>
            <a:r>
              <a:rPr lang="en-US" sz="2400" u="sng" dirty="0" err="1" smtClean="0">
                <a:latin typeface="Times New Roman" pitchFamily="18" charset="0"/>
                <a:cs typeface="Times New Roman" pitchFamily="18" charset="0"/>
                <a:hlinkClick r:id="rId4" tooltip="Barang"/>
              </a:rPr>
              <a:t>barang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atau</a:t>
            </a:r>
            <a:r>
              <a:rPr lang="en-US" sz="2400" dirty="0" smtClean="0">
                <a:latin typeface="Times New Roman" pitchFamily="18" charset="0"/>
                <a:cs typeface="Times New Roman" pitchFamily="18" charset="0"/>
              </a:rPr>
              <a:t> </a:t>
            </a:r>
            <a:r>
              <a:rPr lang="en-US" sz="2400" u="sng" dirty="0" err="1" smtClean="0">
                <a:latin typeface="Times New Roman" pitchFamily="18" charset="0"/>
                <a:cs typeface="Times New Roman" pitchFamily="18" charset="0"/>
                <a:hlinkClick r:id="rId5" tooltip="Jasa"/>
              </a:rPr>
              <a:t>jasa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dalam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kaitannya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dengan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memuaskan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kebutuhan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keinginan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manusia</a:t>
            </a:r>
            <a:r>
              <a:rPr lang="en-US"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hlinkClick r:id="rId6"/>
              </a:rPr>
              <a:t>http://id.wikipedia.org/wiki/Pemasaran</a:t>
            </a:r>
            <a:r>
              <a:rPr lang="en-US" sz="2400" dirty="0" smtClean="0">
                <a:latin typeface="Times New Roman" pitchFamily="18" charset="0"/>
                <a:cs typeface="Times New Roman" pitchFamily="18" charset="0"/>
              </a:rPr>
              <a:t>)</a:t>
            </a:r>
          </a:p>
          <a:p>
            <a:pPr marL="457200" indent="-457200">
              <a:spcBef>
                <a:spcPts val="1200"/>
              </a:spcBef>
              <a:buClrTx/>
              <a:buSzPct val="100000"/>
              <a:buFont typeface="+mj-lt"/>
              <a:buAutoNum type="arabicPeriod" startAt="6"/>
            </a:pP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472" y="704088"/>
            <a:ext cx="8115328" cy="867524"/>
          </a:xfrm>
        </p:spPr>
        <p:txBody>
          <a:bodyPr>
            <a:noAutofit/>
          </a:bodyPr>
          <a:lstStyle/>
          <a:p>
            <a:r>
              <a:rPr lang="en-US" sz="2800" dirty="0" err="1" smtClean="0"/>
              <a:t>Definisi</a:t>
            </a:r>
            <a:r>
              <a:rPr lang="en-US" sz="2800" dirty="0" smtClean="0"/>
              <a:t> </a:t>
            </a:r>
            <a:r>
              <a:rPr lang="en-US" sz="2800" dirty="0" err="1" smtClean="0"/>
              <a:t>Pemasaran</a:t>
            </a:r>
            <a:r>
              <a:rPr lang="en-US" sz="2800" dirty="0" smtClean="0"/>
              <a:t> (Marketing)-</a:t>
            </a:r>
            <a:r>
              <a:rPr lang="en-US" sz="2800" dirty="0" err="1" smtClean="0"/>
              <a:t>lanjutan</a:t>
            </a:r>
            <a:endParaRPr lang="en-US" sz="2400" dirty="0"/>
          </a:p>
        </p:txBody>
      </p:sp>
      <p:sp>
        <p:nvSpPr>
          <p:cNvPr id="3" name="Content Placeholder 2"/>
          <p:cNvSpPr>
            <a:spLocks noGrp="1"/>
          </p:cNvSpPr>
          <p:nvPr>
            <p:ph idx="1"/>
          </p:nvPr>
        </p:nvSpPr>
        <p:spPr/>
        <p:txBody>
          <a:bodyPr>
            <a:normAutofit/>
          </a:bodyPr>
          <a:lstStyle/>
          <a:p>
            <a:pPr marL="457200" indent="-457200">
              <a:spcBef>
                <a:spcPts val="1200"/>
              </a:spcBef>
              <a:buClrTx/>
              <a:buSzPct val="100000"/>
              <a:buFont typeface="+mj-lt"/>
              <a:buAutoNum type="arabicPeriod" startAt="8"/>
            </a:pPr>
            <a:r>
              <a:rPr lang="en-US" sz="2400" dirty="0" err="1" smtClean="0">
                <a:latin typeface="Times New Roman" pitchFamily="18" charset="0"/>
                <a:cs typeface="Times New Roman" pitchFamily="18" charset="0"/>
              </a:rPr>
              <a:t>Pemasaran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adalah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suatu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proses</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manajeral</a:t>
            </a:r>
            <a:r>
              <a:rPr lang="en-US" sz="2400" dirty="0" smtClean="0">
                <a:latin typeface="Times New Roman" pitchFamily="18" charset="0"/>
                <a:cs typeface="Times New Roman" pitchFamily="18" charset="0"/>
              </a:rPr>
              <a:t> yang </a:t>
            </a:r>
            <a:r>
              <a:rPr lang="en-US" sz="2400" dirty="0" err="1" smtClean="0">
                <a:latin typeface="Times New Roman" pitchFamily="18" charset="0"/>
                <a:cs typeface="Times New Roman" pitchFamily="18" charset="0"/>
              </a:rPr>
              <a:t>membuat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individu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atau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kelompok</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mendapatkan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apa</a:t>
            </a:r>
            <a:r>
              <a:rPr lang="en-US" sz="2400" dirty="0" smtClean="0">
                <a:latin typeface="Times New Roman" pitchFamily="18" charset="0"/>
                <a:cs typeface="Times New Roman" pitchFamily="18" charset="0"/>
              </a:rPr>
              <a:t> yang </a:t>
            </a:r>
            <a:r>
              <a:rPr lang="en-US" sz="2400" dirty="0" err="1" smtClean="0">
                <a:latin typeface="Times New Roman" pitchFamily="18" charset="0"/>
                <a:cs typeface="Times New Roman" pitchFamily="18" charset="0"/>
              </a:rPr>
              <a:t>mereka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butuhkan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inginkan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dengan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menciptakan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menawarkan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mempertukarkan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produk</a:t>
            </a:r>
            <a:r>
              <a:rPr lang="en-US" sz="2400" dirty="0" smtClean="0">
                <a:latin typeface="Times New Roman" pitchFamily="18" charset="0"/>
                <a:cs typeface="Times New Roman" pitchFamily="18" charset="0"/>
              </a:rPr>
              <a:t> yang </a:t>
            </a:r>
            <a:r>
              <a:rPr lang="en-US" sz="2400" dirty="0" err="1" smtClean="0">
                <a:latin typeface="Times New Roman" pitchFamily="18" charset="0"/>
                <a:cs typeface="Times New Roman" pitchFamily="18" charset="0"/>
              </a:rPr>
              <a:t>bernilai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kepada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pihak</a:t>
            </a:r>
            <a:r>
              <a:rPr lang="en-US" sz="2400" dirty="0" smtClean="0">
                <a:latin typeface="Times New Roman" pitchFamily="18" charset="0"/>
                <a:cs typeface="Times New Roman" pitchFamily="18" charset="0"/>
              </a:rPr>
              <a:t> lain </a:t>
            </a:r>
            <a:r>
              <a:rPr lang="en-US" sz="2400" i="1" dirty="0" err="1" smtClean="0">
                <a:latin typeface="Times New Roman" pitchFamily="18" charset="0"/>
                <a:cs typeface="Times New Roman" pitchFamily="18" charset="0"/>
              </a:rPr>
              <a:t>atau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segala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kegiatan</a:t>
            </a:r>
            <a:r>
              <a:rPr lang="en-US" sz="2400" dirty="0" smtClean="0">
                <a:latin typeface="Times New Roman" pitchFamily="18" charset="0"/>
                <a:cs typeface="Times New Roman" pitchFamily="18" charset="0"/>
              </a:rPr>
              <a:t> yang </a:t>
            </a:r>
            <a:r>
              <a:rPr lang="en-US" sz="2400" dirty="0" err="1" smtClean="0">
                <a:latin typeface="Times New Roman" pitchFamily="18" charset="0"/>
                <a:cs typeface="Times New Roman" pitchFamily="18" charset="0"/>
              </a:rPr>
              <a:t>menyangkut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penyampaian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produk</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atau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jasa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mulai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dari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produsen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sampai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konsumen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dari</a:t>
            </a:r>
            <a:r>
              <a:rPr lang="en-US"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hlinkClick r:id="rId2"/>
              </a:rPr>
              <a:t>http://elearning.upnjatim.ac.id/courses/01012/document/Manajemen_Pemasaran.doc?cidReq=01012</a:t>
            </a:r>
            <a:r>
              <a:rPr lang="en-US" sz="2400" dirty="0" smtClean="0">
                <a:latin typeface="Times New Roman" pitchFamily="18" charset="0"/>
                <a:cs typeface="Times New Roman" pitchFamily="18" charset="0"/>
              </a:rPr>
              <a:t>)</a:t>
            </a:r>
          </a:p>
          <a:p>
            <a:pPr marL="457200" indent="-457200">
              <a:spcBef>
                <a:spcPts val="1200"/>
              </a:spcBef>
              <a:buClrTx/>
              <a:buSzPct val="100000"/>
              <a:buFont typeface="+mj-lt"/>
              <a:buAutoNum type="arabicPeriod" startAt="8"/>
            </a:pPr>
            <a:endParaRPr lang="en-US" sz="2400" dirty="0" smtClean="0">
              <a:latin typeface="Times New Roman" pitchFamily="18" charset="0"/>
              <a:cs typeface="Times New Roman" pitchFamily="18" charset="0"/>
            </a:endParaRPr>
          </a:p>
          <a:p>
            <a:pPr marL="457200" indent="-457200">
              <a:spcBef>
                <a:spcPts val="1200"/>
              </a:spcBef>
              <a:buClrTx/>
              <a:buSzPct val="100000"/>
              <a:buFont typeface="+mj-lt"/>
              <a:buAutoNum type="arabicPeriod" startAt="8"/>
            </a:pP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7224" y="704088"/>
            <a:ext cx="7829576" cy="867524"/>
          </a:xfrm>
        </p:spPr>
        <p:txBody>
          <a:bodyPr>
            <a:noAutofit/>
          </a:bodyPr>
          <a:lstStyle/>
          <a:p>
            <a:r>
              <a:rPr lang="en-US" sz="2800" dirty="0" err="1" smtClean="0"/>
              <a:t>Definisi</a:t>
            </a:r>
            <a:r>
              <a:rPr lang="en-US" sz="2800" dirty="0" smtClean="0"/>
              <a:t> </a:t>
            </a:r>
            <a:r>
              <a:rPr lang="en-US" sz="2800" dirty="0" err="1" smtClean="0"/>
              <a:t>Pemasaran</a:t>
            </a:r>
            <a:r>
              <a:rPr lang="en-US" sz="2800" dirty="0" smtClean="0"/>
              <a:t> (Marketing)-</a:t>
            </a:r>
            <a:r>
              <a:rPr lang="en-US" sz="2800" dirty="0" err="1" smtClean="0"/>
              <a:t>lanjutan</a:t>
            </a:r>
            <a:endParaRPr lang="en-US" sz="2400" dirty="0"/>
          </a:p>
        </p:txBody>
      </p:sp>
      <p:sp>
        <p:nvSpPr>
          <p:cNvPr id="3" name="Content Placeholder 2"/>
          <p:cNvSpPr>
            <a:spLocks noGrp="1"/>
          </p:cNvSpPr>
          <p:nvPr>
            <p:ph idx="1"/>
          </p:nvPr>
        </p:nvSpPr>
        <p:spPr>
          <a:xfrm>
            <a:off x="571472" y="1935480"/>
            <a:ext cx="8215370" cy="1993586"/>
          </a:xfrm>
        </p:spPr>
        <p:txBody>
          <a:bodyPr>
            <a:normAutofit fontScale="92500" lnSpcReduction="10000"/>
          </a:bodyPr>
          <a:lstStyle/>
          <a:p>
            <a:pPr marL="457200" indent="-457200">
              <a:spcBef>
                <a:spcPts val="1200"/>
              </a:spcBef>
              <a:buClrTx/>
              <a:buSzPct val="100000"/>
              <a:buFont typeface="+mj-lt"/>
              <a:buAutoNum type="arabicPeriod" startAt="10"/>
            </a:pPr>
            <a:r>
              <a:rPr lang="en-US" sz="2400" u="sng" dirty="0" err="1" smtClean="0">
                <a:latin typeface="Times New Roman" pitchFamily="18" charset="0"/>
                <a:cs typeface="Times New Roman" pitchFamily="18" charset="0"/>
              </a:rPr>
              <a:t>Pemasaran</a:t>
            </a:r>
            <a:r>
              <a:rPr lang="en-US" sz="2400" u="sng" dirty="0" smtClean="0">
                <a:latin typeface="Times New Roman" pitchFamily="18" charset="0"/>
                <a:cs typeface="Times New Roman" pitchFamily="18" charset="0"/>
              </a:rPr>
              <a:t> </a:t>
            </a:r>
            <a:r>
              <a:rPr lang="en-US" sz="2400" u="sng" dirty="0" err="1" smtClean="0">
                <a:latin typeface="Times New Roman" pitchFamily="18" charset="0"/>
                <a:cs typeface="Times New Roman" pitchFamily="18" charset="0"/>
              </a:rPr>
              <a:t>jasa</a:t>
            </a:r>
            <a:r>
              <a:rPr lang="en-US" sz="2400" u="sng" dirty="0" smtClean="0">
                <a:latin typeface="Times New Roman" pitchFamily="18" charset="0"/>
                <a:cs typeface="Times New Roman" pitchFamily="18" charset="0"/>
              </a:rPr>
              <a:t> </a:t>
            </a:r>
            <a:r>
              <a:rPr lang="en-US" sz="2400" u="sng" dirty="0" err="1" smtClean="0">
                <a:latin typeface="Times New Roman" pitchFamily="18" charset="0"/>
                <a:cs typeface="Times New Roman" pitchFamily="18" charset="0"/>
              </a:rPr>
              <a:t>perpustakaan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dapat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diartikan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sebagai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upaya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mendekatkan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mempromosikan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jasa</a:t>
            </a:r>
            <a:r>
              <a:rPr lang="en-US" sz="2400" dirty="0" smtClean="0">
                <a:latin typeface="Times New Roman" pitchFamily="18" charset="0"/>
                <a:cs typeface="Times New Roman" pitchFamily="18" charset="0"/>
              </a:rPr>
              <a:t> yang </a:t>
            </a:r>
            <a:r>
              <a:rPr lang="en-US" sz="2400" dirty="0" err="1" smtClean="0">
                <a:latin typeface="Times New Roman" pitchFamily="18" charset="0"/>
                <a:cs typeface="Times New Roman" pitchFamily="18" charset="0"/>
              </a:rPr>
              <a:t>diselenggarakan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oleh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perpustakaan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untuk</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kepentingan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pengguna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serta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untuk</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meningkatkan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keefektifan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informasi</a:t>
            </a:r>
            <a:r>
              <a:rPr lang="en-US" sz="2400" dirty="0" smtClean="0">
                <a:latin typeface="Times New Roman" pitchFamily="18" charset="0"/>
                <a:cs typeface="Times New Roman" pitchFamily="18" charset="0"/>
              </a:rPr>
              <a:t> yang </a:t>
            </a:r>
            <a:r>
              <a:rPr lang="en-US" sz="2400" dirty="0" err="1" smtClean="0">
                <a:latin typeface="Times New Roman" pitchFamily="18" charset="0"/>
                <a:cs typeface="Times New Roman" pitchFamily="18" charset="0"/>
              </a:rPr>
              <a:t>dimiliki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perpustakaan</a:t>
            </a:r>
            <a:r>
              <a:rPr lang="en-US" sz="2400" dirty="0" smtClean="0">
                <a:latin typeface="Times New Roman" pitchFamily="18" charset="0"/>
                <a:cs typeface="Times New Roman" pitchFamily="18" charset="0"/>
              </a:rPr>
              <a:t>. (http://repository.usu.ac.id/bitstream/123456789/1745/3/06012423.pdf.txt)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785794"/>
            <a:ext cx="8229600" cy="581772"/>
          </a:xfrm>
        </p:spPr>
        <p:txBody>
          <a:bodyPr>
            <a:normAutofit fontScale="90000"/>
          </a:bodyPr>
          <a:lstStyle/>
          <a:p>
            <a:r>
              <a:rPr lang="en-US" sz="3600" dirty="0" err="1" smtClean="0"/>
              <a:t>Prinsip-prinsip</a:t>
            </a:r>
            <a:r>
              <a:rPr lang="en-US" sz="3600" dirty="0" smtClean="0"/>
              <a:t> </a:t>
            </a:r>
            <a:r>
              <a:rPr lang="en-US" sz="3600" dirty="0" err="1" smtClean="0"/>
              <a:t>pemasaran</a:t>
            </a:r>
            <a:endParaRPr lang="en-US" sz="3600" dirty="0"/>
          </a:p>
        </p:txBody>
      </p:sp>
      <p:sp>
        <p:nvSpPr>
          <p:cNvPr id="3" name="Content Placeholder 2"/>
          <p:cNvSpPr>
            <a:spLocks noGrp="1"/>
          </p:cNvSpPr>
          <p:nvPr>
            <p:ph idx="1"/>
          </p:nvPr>
        </p:nvSpPr>
        <p:spPr>
          <a:xfrm>
            <a:off x="500034" y="1643050"/>
            <a:ext cx="8643966" cy="857256"/>
          </a:xfrm>
        </p:spPr>
        <p:txBody>
          <a:bodyPr>
            <a:noAutofit/>
          </a:bodyPr>
          <a:lstStyle/>
          <a:p>
            <a:pPr marL="342900" indent="-342900">
              <a:spcBef>
                <a:spcPts val="1200"/>
              </a:spcBef>
              <a:buClrTx/>
              <a:buSzPct val="100000"/>
              <a:buFont typeface="+mj-lt"/>
              <a:buAutoNum type="arabicPeriod"/>
            </a:pPr>
            <a:r>
              <a:rPr lang="en-US" sz="2000" dirty="0" err="1" smtClean="0">
                <a:latin typeface="Times New Roman" pitchFamily="18" charset="0"/>
                <a:cs typeface="Times New Roman" pitchFamily="18" charset="0"/>
              </a:rPr>
              <a:t>Pemasaran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dimulai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dengan</a:t>
            </a:r>
            <a:r>
              <a:rPr lang="en-US" sz="2000" dirty="0" smtClean="0">
                <a:latin typeface="Times New Roman" pitchFamily="18" charset="0"/>
                <a:cs typeface="Times New Roman" pitchFamily="18" charset="0"/>
              </a:rPr>
              <a:t> </a:t>
            </a:r>
            <a:r>
              <a:rPr lang="en-US" sz="2000" dirty="0" err="1" smtClean="0">
                <a:solidFill>
                  <a:srgbClr val="C00000"/>
                </a:solidFill>
                <a:latin typeface="Times New Roman" pitchFamily="18" charset="0"/>
                <a:cs typeface="Times New Roman" pitchFamily="18" charset="0"/>
              </a:rPr>
              <a:t>pemenuhan</a:t>
            </a:r>
            <a:r>
              <a:rPr lang="en-US" sz="2000" dirty="0" smtClean="0">
                <a:solidFill>
                  <a:srgbClr val="C00000"/>
                </a:solidFill>
                <a:latin typeface="Times New Roman" pitchFamily="18" charset="0"/>
                <a:cs typeface="Times New Roman" pitchFamily="18" charset="0"/>
              </a:rPr>
              <a:t> </a:t>
            </a:r>
            <a:r>
              <a:rPr lang="en-US" sz="2000" dirty="0" err="1" smtClean="0">
                <a:solidFill>
                  <a:srgbClr val="C00000"/>
                </a:solidFill>
                <a:latin typeface="Times New Roman" pitchFamily="18" charset="0"/>
                <a:cs typeface="Times New Roman" pitchFamily="18" charset="0"/>
              </a:rPr>
              <a:t>kebutuhan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manusia</a:t>
            </a:r>
            <a:r>
              <a:rPr lang="en-US" sz="2000" dirty="0" smtClean="0">
                <a:latin typeface="Times New Roman" pitchFamily="18" charset="0"/>
                <a:cs typeface="Times New Roman" pitchFamily="18" charset="0"/>
              </a:rPr>
              <a:t> yang </a:t>
            </a:r>
            <a:r>
              <a:rPr lang="en-US" sz="2000" dirty="0" err="1" smtClean="0">
                <a:latin typeface="Times New Roman" pitchFamily="18" charset="0"/>
                <a:cs typeface="Times New Roman" pitchFamily="18" charset="0"/>
              </a:rPr>
              <a:t>kemudian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bertumbuh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menjadi</a:t>
            </a:r>
            <a:r>
              <a:rPr lang="en-US" sz="2000" dirty="0" smtClean="0">
                <a:latin typeface="Times New Roman" pitchFamily="18" charset="0"/>
                <a:cs typeface="Times New Roman" pitchFamily="18" charset="0"/>
              </a:rPr>
              <a:t> </a:t>
            </a:r>
            <a:r>
              <a:rPr lang="en-US" sz="2000" dirty="0" err="1" smtClean="0">
                <a:solidFill>
                  <a:srgbClr val="C00000"/>
                </a:solidFill>
                <a:latin typeface="Times New Roman" pitchFamily="18" charset="0"/>
                <a:cs typeface="Times New Roman" pitchFamily="18" charset="0"/>
              </a:rPr>
              <a:t>keinginan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manusia</a:t>
            </a:r>
            <a:r>
              <a:rPr lang="en-US" sz="2000" dirty="0" smtClean="0">
                <a:latin typeface="Times New Roman" pitchFamily="18" charset="0"/>
                <a:cs typeface="Times New Roman" pitchFamily="18" charset="0"/>
              </a:rPr>
              <a:t>. </a:t>
            </a:r>
          </a:p>
          <a:p>
            <a:pPr marL="342900" lvl="1" indent="-342900">
              <a:spcBef>
                <a:spcPts val="1200"/>
              </a:spcBef>
              <a:buClrTx/>
              <a:buSzPct val="100000"/>
              <a:buNone/>
            </a:pPr>
            <a:endParaRPr lang="en-US" sz="2000" dirty="0" smtClean="0">
              <a:latin typeface="Times New Roman" pitchFamily="18" charset="0"/>
              <a:cs typeface="Times New Roman" pitchFamily="18" charset="0"/>
            </a:endParaRPr>
          </a:p>
          <a:p>
            <a:pPr marL="342900" indent="-342900">
              <a:spcBef>
                <a:spcPts val="1200"/>
              </a:spcBef>
              <a:buClrTx/>
              <a:buSzPct val="100000"/>
              <a:buNone/>
            </a:pPr>
            <a:endParaRPr lang="en-US" sz="2000" dirty="0" smtClean="0">
              <a:latin typeface="Times New Roman" pitchFamily="18" charset="0"/>
              <a:cs typeface="Times New Roman" pitchFamily="18" charset="0"/>
            </a:endParaRPr>
          </a:p>
          <a:p>
            <a:pPr>
              <a:spcBef>
                <a:spcPts val="1200"/>
              </a:spcBef>
              <a:buNone/>
            </a:pPr>
            <a:endParaRPr lang="en-US" sz="2000" u="sng" dirty="0" smtClean="0">
              <a:latin typeface="Times New Roman" pitchFamily="18" charset="0"/>
              <a:cs typeface="Times New Roman" pitchFamily="18" charset="0"/>
            </a:endParaRPr>
          </a:p>
        </p:txBody>
      </p:sp>
      <p:sp>
        <p:nvSpPr>
          <p:cNvPr id="4" name="Rectangle 3"/>
          <p:cNvSpPr/>
          <p:nvPr/>
        </p:nvSpPr>
        <p:spPr>
          <a:xfrm>
            <a:off x="785786" y="2786058"/>
            <a:ext cx="3071834" cy="400110"/>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marL="342900" lvl="1" indent="-342900" algn="ctr">
              <a:spcBef>
                <a:spcPts val="1200"/>
              </a:spcBef>
              <a:buClrTx/>
              <a:buSzPct val="100000"/>
              <a:buNone/>
            </a:pPr>
            <a:r>
              <a:rPr lang="en-US" sz="2000" dirty="0" err="1" smtClean="0">
                <a:latin typeface="Times New Roman" pitchFamily="18" charset="0"/>
                <a:cs typeface="Times New Roman" pitchFamily="18" charset="0"/>
              </a:rPr>
              <a:t>orang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pengin</a:t>
            </a:r>
            <a:r>
              <a:rPr lang="en-US" sz="2000" dirty="0" smtClean="0">
                <a:latin typeface="Times New Roman" pitchFamily="18" charset="0"/>
                <a:cs typeface="Times New Roman" pitchFamily="18" charset="0"/>
              </a:rPr>
              <a:t>/</a:t>
            </a:r>
            <a:r>
              <a:rPr lang="en-US" sz="2000" dirty="0" err="1" smtClean="0">
                <a:latin typeface="Times New Roman" pitchFamily="18" charset="0"/>
                <a:cs typeface="Times New Roman" pitchFamily="18" charset="0"/>
              </a:rPr>
              <a:t>butuh</a:t>
            </a:r>
            <a:r>
              <a:rPr lang="en-US" sz="2000" dirty="0" smtClean="0">
                <a:latin typeface="Times New Roman" pitchFamily="18" charset="0"/>
                <a:cs typeface="Times New Roman" pitchFamily="18" charset="0"/>
              </a:rPr>
              <a:t> HP</a:t>
            </a:r>
          </a:p>
        </p:txBody>
      </p:sp>
      <p:sp>
        <p:nvSpPr>
          <p:cNvPr id="5" name="Rectangle 4"/>
          <p:cNvSpPr/>
          <p:nvPr/>
        </p:nvSpPr>
        <p:spPr>
          <a:xfrm>
            <a:off x="428628" y="4786322"/>
            <a:ext cx="8072462" cy="1323439"/>
          </a:xfrm>
          <a:prstGeom prst="rect">
            <a:avLst/>
          </a:prstGeom>
        </p:spPr>
        <p:txBody>
          <a:bodyPr wrap="square">
            <a:spAutoFit/>
          </a:bodyPr>
          <a:lstStyle/>
          <a:p>
            <a:pPr marL="361950" indent="-361950">
              <a:spcBef>
                <a:spcPts val="1200"/>
              </a:spcBef>
              <a:buClrTx/>
              <a:buSzPct val="100000"/>
              <a:buFont typeface="+mj-lt"/>
              <a:buAutoNum type="arabicPeriod" startAt="2"/>
            </a:pPr>
            <a:r>
              <a:rPr lang="en-US" sz="2000" dirty="0" err="1" smtClean="0">
                <a:latin typeface="Times New Roman" pitchFamily="18" charset="0"/>
                <a:cs typeface="Times New Roman" pitchFamily="18" charset="0"/>
              </a:rPr>
              <a:t>Proses</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dalam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pemenuhan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kebutuhan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keinginan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manusia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inilah</a:t>
            </a:r>
            <a:r>
              <a:rPr lang="en-US" sz="2000" dirty="0" smtClean="0">
                <a:latin typeface="Times New Roman" pitchFamily="18" charset="0"/>
                <a:cs typeface="Times New Roman" pitchFamily="18" charset="0"/>
              </a:rPr>
              <a:t> yang </a:t>
            </a:r>
            <a:r>
              <a:rPr lang="en-US" sz="2000" dirty="0" err="1" smtClean="0">
                <a:latin typeface="Times New Roman" pitchFamily="18" charset="0"/>
                <a:cs typeface="Times New Roman" pitchFamily="18" charset="0"/>
              </a:rPr>
              <a:t>menjadi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konsep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pemasaran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Mulai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dari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produk</a:t>
            </a:r>
            <a:r>
              <a:rPr lang="en-US" sz="2000" dirty="0" smtClean="0">
                <a:latin typeface="Times New Roman" pitchFamily="18" charset="0"/>
                <a:cs typeface="Times New Roman" pitchFamily="18" charset="0"/>
              </a:rPr>
              <a:t> (product), </a:t>
            </a:r>
            <a:r>
              <a:rPr lang="en-US" sz="2000" dirty="0" err="1" smtClean="0">
                <a:latin typeface="Times New Roman" pitchFamily="18" charset="0"/>
                <a:cs typeface="Times New Roman" pitchFamily="18" charset="0"/>
              </a:rPr>
              <a:t>penetapan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harga</a:t>
            </a:r>
            <a:r>
              <a:rPr lang="en-US" sz="2000" dirty="0" smtClean="0">
                <a:latin typeface="Times New Roman" pitchFamily="18" charset="0"/>
                <a:cs typeface="Times New Roman" pitchFamily="18" charset="0"/>
              </a:rPr>
              <a:t> (price), </a:t>
            </a:r>
            <a:r>
              <a:rPr lang="en-US" sz="2000" dirty="0" err="1" smtClean="0">
                <a:latin typeface="Times New Roman" pitchFamily="18" charset="0"/>
                <a:cs typeface="Times New Roman" pitchFamily="18" charset="0"/>
              </a:rPr>
              <a:t>pengiriman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barang</a:t>
            </a:r>
            <a:r>
              <a:rPr lang="en-US" sz="2000" dirty="0" smtClean="0">
                <a:latin typeface="Times New Roman" pitchFamily="18" charset="0"/>
                <a:cs typeface="Times New Roman" pitchFamily="18" charset="0"/>
              </a:rPr>
              <a:t> (place), </a:t>
            </a:r>
            <a:r>
              <a:rPr lang="en-US" sz="2000" dirty="0" err="1" smtClean="0">
                <a:latin typeface="Times New Roman" pitchFamily="18" charset="0"/>
                <a:cs typeface="Times New Roman" pitchFamily="18" charset="0"/>
              </a:rPr>
              <a:t>dan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mempromosikan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barang</a:t>
            </a:r>
            <a:r>
              <a:rPr lang="en-US" sz="2000" dirty="0" smtClean="0">
                <a:latin typeface="Times New Roman" pitchFamily="18" charset="0"/>
                <a:cs typeface="Times New Roman" pitchFamily="18" charset="0"/>
              </a:rPr>
              <a:t> (promotion). </a:t>
            </a:r>
          </a:p>
        </p:txBody>
      </p:sp>
      <p:sp>
        <p:nvSpPr>
          <p:cNvPr id="6" name="Rectangle 5"/>
          <p:cNvSpPr/>
          <p:nvPr/>
        </p:nvSpPr>
        <p:spPr>
          <a:xfrm>
            <a:off x="4732541" y="2786058"/>
            <a:ext cx="3054169" cy="400110"/>
          </a:xfrm>
          <a:prstGeom prst="rect">
            <a:avLst/>
          </a:prstGeom>
        </p:spPr>
        <p:style>
          <a:lnRef idx="2">
            <a:schemeClr val="dk1"/>
          </a:lnRef>
          <a:fillRef idx="1">
            <a:schemeClr val="lt1"/>
          </a:fillRef>
          <a:effectRef idx="0">
            <a:schemeClr val="dk1"/>
          </a:effectRef>
          <a:fontRef idx="minor">
            <a:schemeClr val="dk1"/>
          </a:fontRef>
        </p:style>
        <p:txBody>
          <a:bodyPr wrap="none">
            <a:spAutoFit/>
          </a:bodyPr>
          <a:lstStyle/>
          <a:p>
            <a:pPr algn="ctr"/>
            <a:r>
              <a:rPr lang="en-US" sz="2000" dirty="0" err="1" smtClean="0">
                <a:latin typeface="Times New Roman" pitchFamily="18" charset="0"/>
                <a:cs typeface="Times New Roman" pitchFamily="18" charset="0"/>
                <a:sym typeface="Wingdings" pitchFamily="2" charset="2"/>
              </a:rPr>
              <a:t>meningkat</a:t>
            </a:r>
            <a:r>
              <a:rPr lang="en-US" sz="2000" dirty="0" smtClean="0">
                <a:latin typeface="Times New Roman" pitchFamily="18" charset="0"/>
                <a:cs typeface="Times New Roman" pitchFamily="18" charset="0"/>
                <a:sym typeface="Wingdings" pitchFamily="2" charset="2"/>
              </a:rPr>
              <a:t> HP </a:t>
            </a:r>
            <a:r>
              <a:rPr lang="en-US" sz="2000" dirty="0" err="1" smtClean="0">
                <a:latin typeface="Times New Roman" pitchFamily="18" charset="0"/>
                <a:cs typeface="Times New Roman" pitchFamily="18" charset="0"/>
                <a:sym typeface="Wingdings" pitchFamily="2" charset="2"/>
              </a:rPr>
              <a:t>berfitur</a:t>
            </a:r>
            <a:r>
              <a:rPr lang="en-US" sz="2000" dirty="0" smtClean="0">
                <a:latin typeface="Times New Roman" pitchFamily="18" charset="0"/>
                <a:cs typeface="Times New Roman" pitchFamily="18" charset="0"/>
                <a:sym typeface="Wingdings" pitchFamily="2" charset="2"/>
              </a:rPr>
              <a:t> </a:t>
            </a:r>
            <a:r>
              <a:rPr lang="en-US" sz="2000" dirty="0" err="1" smtClean="0">
                <a:latin typeface="Times New Roman" pitchFamily="18" charset="0"/>
                <a:cs typeface="Times New Roman" pitchFamily="18" charset="0"/>
                <a:sym typeface="Wingdings" pitchFamily="2" charset="2"/>
              </a:rPr>
              <a:t>lebih</a:t>
            </a:r>
            <a:endParaRPr lang="en-US" sz="2000" dirty="0"/>
          </a:p>
        </p:txBody>
      </p:sp>
      <p:sp>
        <p:nvSpPr>
          <p:cNvPr id="7" name="Rectangle 6"/>
          <p:cNvSpPr/>
          <p:nvPr/>
        </p:nvSpPr>
        <p:spPr>
          <a:xfrm>
            <a:off x="4719398" y="3714752"/>
            <a:ext cx="2638684" cy="707886"/>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ctr"/>
            <a:r>
              <a:rPr lang="en-US" sz="2000" dirty="0" smtClean="0">
                <a:latin typeface="Times New Roman" pitchFamily="18" charset="0"/>
                <a:cs typeface="Times New Roman" pitchFamily="18" charset="0"/>
                <a:sym typeface="Wingdings" pitchFamily="2" charset="2"/>
              </a:rPr>
              <a:t>HP yang </a:t>
            </a:r>
            <a:r>
              <a:rPr lang="en-US" sz="2000" dirty="0" err="1" smtClean="0">
                <a:latin typeface="Times New Roman" pitchFamily="18" charset="0"/>
                <a:cs typeface="Times New Roman" pitchFamily="18" charset="0"/>
                <a:sym typeface="Wingdings" pitchFamily="2" charset="2"/>
              </a:rPr>
              <a:t>bermerek</a:t>
            </a:r>
            <a:r>
              <a:rPr lang="en-US" sz="2000" dirty="0" smtClean="0">
                <a:latin typeface="Times New Roman" pitchFamily="18" charset="0"/>
                <a:cs typeface="Times New Roman" pitchFamily="18" charset="0"/>
                <a:sym typeface="Wingdings" pitchFamily="2" charset="2"/>
              </a:rPr>
              <a:t> </a:t>
            </a:r>
            <a:r>
              <a:rPr lang="en-US" sz="2000" dirty="0" err="1" smtClean="0">
                <a:latin typeface="Times New Roman" pitchFamily="18" charset="0"/>
                <a:cs typeface="Times New Roman" pitchFamily="18" charset="0"/>
                <a:sym typeface="Wingdings" pitchFamily="2" charset="2"/>
              </a:rPr>
              <a:t>dan</a:t>
            </a:r>
            <a:r>
              <a:rPr lang="en-US" sz="2000" dirty="0" smtClean="0">
                <a:latin typeface="Times New Roman" pitchFamily="18" charset="0"/>
                <a:cs typeface="Times New Roman" pitchFamily="18" charset="0"/>
                <a:sym typeface="Wingdings" pitchFamily="2" charset="2"/>
              </a:rPr>
              <a:t> </a:t>
            </a:r>
            <a:r>
              <a:rPr lang="en-US" sz="2000" dirty="0" err="1" smtClean="0">
                <a:latin typeface="Times New Roman" pitchFamily="18" charset="0"/>
                <a:cs typeface="Times New Roman" pitchFamily="18" charset="0"/>
                <a:sym typeface="Wingdings" pitchFamily="2" charset="2"/>
              </a:rPr>
              <a:t>berfitur</a:t>
            </a:r>
            <a:r>
              <a:rPr lang="en-US" sz="2000" dirty="0" smtClean="0">
                <a:latin typeface="Times New Roman" pitchFamily="18" charset="0"/>
                <a:cs typeface="Times New Roman" pitchFamily="18" charset="0"/>
                <a:sym typeface="Wingdings" pitchFamily="2" charset="2"/>
              </a:rPr>
              <a:t> </a:t>
            </a:r>
            <a:r>
              <a:rPr lang="en-US" sz="2000" dirty="0" err="1" smtClean="0">
                <a:latin typeface="Times New Roman" pitchFamily="18" charset="0"/>
                <a:cs typeface="Times New Roman" pitchFamily="18" charset="0"/>
                <a:sym typeface="Wingdings" pitchFamily="2" charset="2"/>
              </a:rPr>
              <a:t>tinggi</a:t>
            </a:r>
            <a:endParaRPr lang="en-US" sz="2000" dirty="0"/>
          </a:p>
        </p:txBody>
      </p:sp>
      <p:sp>
        <p:nvSpPr>
          <p:cNvPr id="8" name="Rectangle 7"/>
          <p:cNvSpPr/>
          <p:nvPr/>
        </p:nvSpPr>
        <p:spPr>
          <a:xfrm>
            <a:off x="785786" y="3714752"/>
            <a:ext cx="2786082" cy="707886"/>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ctr"/>
            <a:r>
              <a:rPr lang="en-US" sz="2000" dirty="0" smtClean="0">
                <a:latin typeface="Times New Roman" pitchFamily="18" charset="0"/>
                <a:cs typeface="Times New Roman" pitchFamily="18" charset="0"/>
                <a:sym typeface="Wingdings" pitchFamily="2" charset="2"/>
              </a:rPr>
              <a:t>HP </a:t>
            </a:r>
            <a:r>
              <a:rPr lang="en-US" sz="2000" dirty="0" err="1" smtClean="0">
                <a:latin typeface="Times New Roman" pitchFamily="18" charset="0"/>
                <a:cs typeface="Times New Roman" pitchFamily="18" charset="0"/>
                <a:sym typeface="Wingdings" pitchFamily="2" charset="2"/>
              </a:rPr>
              <a:t>bermerek</a:t>
            </a:r>
            <a:r>
              <a:rPr lang="en-US" sz="2000" dirty="0" smtClean="0">
                <a:latin typeface="Times New Roman" pitchFamily="18" charset="0"/>
                <a:cs typeface="Times New Roman" pitchFamily="18" charset="0"/>
                <a:sym typeface="Wingdings" pitchFamily="2" charset="2"/>
              </a:rPr>
              <a:t>, </a:t>
            </a:r>
            <a:r>
              <a:rPr lang="en-US" sz="2000" dirty="0" err="1" smtClean="0">
                <a:latin typeface="Times New Roman" pitchFamily="18" charset="0"/>
                <a:cs typeface="Times New Roman" pitchFamily="18" charset="0"/>
                <a:sym typeface="Wingdings" pitchFamily="2" charset="2"/>
              </a:rPr>
              <a:t>fitur</a:t>
            </a:r>
            <a:r>
              <a:rPr lang="en-US" sz="2000" dirty="0" smtClean="0">
                <a:latin typeface="Times New Roman" pitchFamily="18" charset="0"/>
                <a:cs typeface="Times New Roman" pitchFamily="18" charset="0"/>
                <a:sym typeface="Wingdings" pitchFamily="2" charset="2"/>
              </a:rPr>
              <a:t> </a:t>
            </a:r>
            <a:r>
              <a:rPr lang="en-US" sz="2000" dirty="0" err="1" smtClean="0">
                <a:latin typeface="Times New Roman" pitchFamily="18" charset="0"/>
                <a:cs typeface="Times New Roman" pitchFamily="18" charset="0"/>
                <a:sym typeface="Wingdings" pitchFamily="2" charset="2"/>
              </a:rPr>
              <a:t>tinggi</a:t>
            </a:r>
            <a:r>
              <a:rPr lang="en-US" sz="2000" dirty="0" smtClean="0">
                <a:latin typeface="Times New Roman" pitchFamily="18" charset="0"/>
                <a:cs typeface="Times New Roman" pitchFamily="18" charset="0"/>
                <a:sym typeface="Wingdings" pitchFamily="2" charset="2"/>
              </a:rPr>
              <a:t> </a:t>
            </a:r>
            <a:r>
              <a:rPr lang="en-US" sz="2000" dirty="0" err="1" smtClean="0">
                <a:latin typeface="Times New Roman" pitchFamily="18" charset="0"/>
                <a:cs typeface="Times New Roman" pitchFamily="18" charset="0"/>
                <a:sym typeface="Wingdings" pitchFamily="2" charset="2"/>
              </a:rPr>
              <a:t>dan</a:t>
            </a:r>
            <a:r>
              <a:rPr lang="en-US" sz="2000" dirty="0" smtClean="0">
                <a:latin typeface="Times New Roman" pitchFamily="18" charset="0"/>
                <a:cs typeface="Times New Roman" pitchFamily="18" charset="0"/>
                <a:sym typeface="Wingdings" pitchFamily="2" charset="2"/>
              </a:rPr>
              <a:t> </a:t>
            </a:r>
            <a:r>
              <a:rPr lang="en-US" sz="2000" dirty="0" err="1" smtClean="0">
                <a:latin typeface="Times New Roman" pitchFamily="18" charset="0"/>
                <a:cs typeface="Times New Roman" pitchFamily="18" charset="0"/>
                <a:sym typeface="Wingdings" pitchFamily="2" charset="2"/>
              </a:rPr>
              <a:t>lagi</a:t>
            </a:r>
            <a:r>
              <a:rPr lang="en-US" sz="2000" dirty="0" smtClean="0">
                <a:latin typeface="Times New Roman" pitchFamily="18" charset="0"/>
                <a:cs typeface="Times New Roman" pitchFamily="18" charset="0"/>
                <a:sym typeface="Wingdings" pitchFamily="2" charset="2"/>
              </a:rPr>
              <a:t> </a:t>
            </a:r>
            <a:r>
              <a:rPr lang="en-US" sz="2000" dirty="0" err="1" smtClean="0">
                <a:latin typeface="Times New Roman" pitchFamily="18" charset="0"/>
                <a:cs typeface="Times New Roman" pitchFamily="18" charset="0"/>
                <a:sym typeface="Wingdings" pitchFamily="2" charset="2"/>
              </a:rPr>
              <a:t>ngetren</a:t>
            </a:r>
            <a:endParaRPr lang="en-US" sz="2000" dirty="0"/>
          </a:p>
        </p:txBody>
      </p:sp>
      <p:sp>
        <p:nvSpPr>
          <p:cNvPr id="9" name="Rectangle 8"/>
          <p:cNvSpPr/>
          <p:nvPr/>
        </p:nvSpPr>
        <p:spPr>
          <a:xfrm>
            <a:off x="785786" y="2357430"/>
            <a:ext cx="1074333" cy="400110"/>
          </a:xfrm>
          <a:prstGeom prst="rect">
            <a:avLst/>
          </a:prstGeom>
        </p:spPr>
        <p:txBody>
          <a:bodyPr wrap="none">
            <a:spAutoFit/>
          </a:bodyPr>
          <a:lstStyle/>
          <a:p>
            <a:r>
              <a:rPr lang="en-US" sz="2000" dirty="0" err="1" smtClean="0">
                <a:latin typeface="Times New Roman" pitchFamily="18" charset="0"/>
                <a:cs typeface="Times New Roman" pitchFamily="18" charset="0"/>
              </a:rPr>
              <a:t>Contoh</a:t>
            </a:r>
            <a:r>
              <a:rPr lang="en-US" sz="2000" dirty="0" smtClean="0">
                <a:latin typeface="Times New Roman" pitchFamily="18" charset="0"/>
                <a:cs typeface="Times New Roman" pitchFamily="18" charset="0"/>
              </a:rPr>
              <a:t>: </a:t>
            </a:r>
            <a:endParaRPr lang="en-US" sz="2000" dirty="0"/>
          </a:p>
        </p:txBody>
      </p:sp>
      <p:cxnSp>
        <p:nvCxnSpPr>
          <p:cNvPr id="15" name="Straight Arrow Connector 14"/>
          <p:cNvCxnSpPr/>
          <p:nvPr/>
        </p:nvCxnSpPr>
        <p:spPr>
          <a:xfrm>
            <a:off x="3933580" y="3000372"/>
            <a:ext cx="571504"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8" name="Straight Arrow Connector 17"/>
          <p:cNvCxnSpPr/>
          <p:nvPr/>
        </p:nvCxnSpPr>
        <p:spPr>
          <a:xfrm rot="10800000" flipV="1">
            <a:off x="3790706" y="3929066"/>
            <a:ext cx="571503"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9" name="Straight Arrow Connector 18"/>
          <p:cNvCxnSpPr/>
          <p:nvPr/>
        </p:nvCxnSpPr>
        <p:spPr>
          <a:xfrm rot="5400000">
            <a:off x="5554872" y="3464719"/>
            <a:ext cx="499272" cy="794"/>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8"/>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P spid="5" grpId="0"/>
      <p:bldP spid="6" grpId="0" animBg="1"/>
      <p:bldP spid="7" grpId="0" animBg="1"/>
      <p:bldP spid="8" grpId="0" animBg="1"/>
      <p:bldP spid="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785794"/>
            <a:ext cx="8229600" cy="581772"/>
          </a:xfrm>
        </p:spPr>
        <p:txBody>
          <a:bodyPr>
            <a:normAutofit fontScale="90000"/>
          </a:bodyPr>
          <a:lstStyle/>
          <a:p>
            <a:r>
              <a:rPr lang="en-US" sz="3600" dirty="0" err="1" smtClean="0"/>
              <a:t>Prinsip-prinsip</a:t>
            </a:r>
            <a:r>
              <a:rPr lang="en-US" sz="3600" dirty="0" smtClean="0"/>
              <a:t> </a:t>
            </a:r>
            <a:r>
              <a:rPr lang="en-US" sz="3600" dirty="0" err="1" smtClean="0"/>
              <a:t>pemasaran</a:t>
            </a:r>
            <a:r>
              <a:rPr lang="en-US" sz="3600" dirty="0" smtClean="0"/>
              <a:t> - </a:t>
            </a:r>
            <a:r>
              <a:rPr lang="en-US" sz="3600" dirty="0" err="1" smtClean="0"/>
              <a:t>lanjutan</a:t>
            </a:r>
            <a:endParaRPr lang="en-US" sz="3600" dirty="0"/>
          </a:p>
        </p:txBody>
      </p:sp>
      <p:sp>
        <p:nvSpPr>
          <p:cNvPr id="3" name="Content Placeholder 2"/>
          <p:cNvSpPr>
            <a:spLocks noGrp="1"/>
          </p:cNvSpPr>
          <p:nvPr>
            <p:ph idx="1"/>
          </p:nvPr>
        </p:nvSpPr>
        <p:spPr>
          <a:xfrm>
            <a:off x="500034" y="1643050"/>
            <a:ext cx="7786742" cy="4357718"/>
          </a:xfrm>
        </p:spPr>
        <p:txBody>
          <a:bodyPr>
            <a:noAutofit/>
          </a:bodyPr>
          <a:lstStyle/>
          <a:p>
            <a:pPr marL="342900" indent="-342900">
              <a:spcBef>
                <a:spcPts val="1200"/>
              </a:spcBef>
              <a:buClrTx/>
              <a:buSzPct val="100000"/>
              <a:buFont typeface="+mj-lt"/>
              <a:buAutoNum type="arabicPeriod" startAt="3"/>
            </a:pPr>
            <a:r>
              <a:rPr lang="en-US" sz="2400" dirty="0" err="1" smtClean="0">
                <a:latin typeface="Times New Roman" pitchFamily="18" charset="0"/>
                <a:cs typeface="Times New Roman" pitchFamily="18" charset="0"/>
              </a:rPr>
              <a:t>Seseorang</a:t>
            </a:r>
            <a:r>
              <a:rPr lang="en-US" sz="2400" dirty="0" smtClean="0">
                <a:latin typeface="Times New Roman" pitchFamily="18" charset="0"/>
                <a:cs typeface="Times New Roman" pitchFamily="18" charset="0"/>
              </a:rPr>
              <a:t> yang </a:t>
            </a:r>
            <a:r>
              <a:rPr lang="en-US" sz="2400" dirty="0" err="1" smtClean="0">
                <a:latin typeface="Times New Roman" pitchFamily="18" charset="0"/>
                <a:cs typeface="Times New Roman" pitchFamily="18" charset="0"/>
              </a:rPr>
              <a:t>bekerja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bidang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pemasaran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disebut</a:t>
            </a:r>
            <a:r>
              <a:rPr lang="en-US" sz="2400" dirty="0" smtClean="0">
                <a:latin typeface="Times New Roman" pitchFamily="18" charset="0"/>
                <a:cs typeface="Times New Roman" pitchFamily="18" charset="0"/>
              </a:rPr>
              <a:t> </a:t>
            </a:r>
            <a:r>
              <a:rPr lang="en-US" sz="2400" u="sng" dirty="0" err="1" smtClean="0">
                <a:latin typeface="Times New Roman" pitchFamily="18" charset="0"/>
                <a:cs typeface="Times New Roman" pitchFamily="18" charset="0"/>
                <a:hlinkClick r:id="rId2" tooltip="Pemasar (halaman belum tersedia)"/>
              </a:rPr>
              <a:t>pemasar</a:t>
            </a:r>
            <a:r>
              <a:rPr lang="en-US" sz="2400" u="sng" dirty="0" smtClean="0">
                <a:latin typeface="Times New Roman" pitchFamily="18" charset="0"/>
                <a:cs typeface="Times New Roman" pitchFamily="18" charset="0"/>
              </a:rPr>
              <a:t> (marketer)</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Pemasar</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harus</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memiliki</a:t>
            </a:r>
            <a:r>
              <a:rPr lang="en-US" sz="2400" dirty="0" smtClean="0">
                <a:latin typeface="Times New Roman" pitchFamily="18" charset="0"/>
                <a:cs typeface="Times New Roman" pitchFamily="18" charset="0"/>
              </a:rPr>
              <a:t> </a:t>
            </a:r>
            <a:r>
              <a:rPr lang="en-US" sz="2400" dirty="0" err="1" smtClean="0">
                <a:solidFill>
                  <a:srgbClr val="FF0000"/>
                </a:solidFill>
                <a:latin typeface="Times New Roman" pitchFamily="18" charset="0"/>
                <a:cs typeface="Times New Roman" pitchFamily="18" charset="0"/>
              </a:rPr>
              <a:t>pengetahuan</a:t>
            </a:r>
            <a:r>
              <a:rPr lang="en-US" sz="2400" dirty="0" smtClean="0">
                <a:latin typeface="Times New Roman" pitchFamily="18" charset="0"/>
                <a:cs typeface="Times New Roman" pitchFamily="18" charset="0"/>
              </a:rPr>
              <a:t>, </a:t>
            </a:r>
            <a:r>
              <a:rPr lang="en-US" sz="2400" dirty="0" err="1" smtClean="0">
                <a:solidFill>
                  <a:srgbClr val="FF0000"/>
                </a:solidFill>
                <a:latin typeface="Times New Roman" pitchFamily="18" charset="0"/>
                <a:cs typeface="Times New Roman" pitchFamily="18" charset="0"/>
              </a:rPr>
              <a:t>konsep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dan</a:t>
            </a:r>
            <a:r>
              <a:rPr lang="en-US" sz="2400" dirty="0" smtClean="0">
                <a:latin typeface="Times New Roman" pitchFamily="18" charset="0"/>
                <a:cs typeface="Times New Roman" pitchFamily="18" charset="0"/>
              </a:rPr>
              <a:t> </a:t>
            </a:r>
            <a:r>
              <a:rPr lang="en-US" sz="2400" dirty="0" err="1" smtClean="0">
                <a:solidFill>
                  <a:srgbClr val="FF0000"/>
                </a:solidFill>
                <a:latin typeface="Times New Roman" pitchFamily="18" charset="0"/>
                <a:cs typeface="Times New Roman" pitchFamily="18" charset="0"/>
              </a:rPr>
              <a:t>prinsip</a:t>
            </a:r>
            <a:r>
              <a:rPr lang="en-US" sz="2400" dirty="0" smtClean="0">
                <a:solidFill>
                  <a:srgbClr val="FF0000"/>
                </a:solidFill>
                <a:latin typeface="Times New Roman" pitchFamily="18" charset="0"/>
                <a:cs typeface="Times New Roman" pitchFamily="18" charset="0"/>
              </a:rPr>
              <a:t> </a:t>
            </a:r>
            <a:r>
              <a:rPr lang="en-US" sz="2400" dirty="0" err="1" smtClean="0">
                <a:solidFill>
                  <a:srgbClr val="FF0000"/>
                </a:solidFill>
                <a:latin typeface="Times New Roman" pitchFamily="18" charset="0"/>
                <a:cs typeface="Times New Roman" pitchFamily="18" charset="0"/>
              </a:rPr>
              <a:t>pemasaran</a:t>
            </a:r>
            <a:r>
              <a:rPr lang="en-US" sz="2400" dirty="0" smtClean="0">
                <a:solidFill>
                  <a:srgbClr val="FF0000"/>
                </a:solidFill>
                <a:latin typeface="Times New Roman" pitchFamily="18" charset="0"/>
                <a:cs typeface="Times New Roman" pitchFamily="18" charset="0"/>
              </a:rPr>
              <a:t> </a:t>
            </a:r>
            <a:r>
              <a:rPr lang="en-US" sz="2400" dirty="0" smtClean="0">
                <a:latin typeface="Times New Roman" pitchFamily="18" charset="0"/>
                <a:cs typeface="Times New Roman" pitchFamily="18" charset="0"/>
              </a:rPr>
              <a:t>agar </a:t>
            </a:r>
            <a:r>
              <a:rPr lang="en-US" sz="2400" dirty="0" err="1" smtClean="0">
                <a:latin typeface="Times New Roman" pitchFamily="18" charset="0"/>
                <a:cs typeface="Times New Roman" pitchFamily="18" charset="0"/>
              </a:rPr>
              <a:t>kegiatan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pemasaran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dapat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tercapai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sesuai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dengan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kebutuhan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keinginan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manusia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terutama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pihak</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konsumen</a:t>
            </a:r>
            <a:r>
              <a:rPr lang="en-US" sz="2400" dirty="0" smtClean="0">
                <a:latin typeface="Times New Roman" pitchFamily="18" charset="0"/>
                <a:cs typeface="Times New Roman" pitchFamily="18" charset="0"/>
              </a:rPr>
              <a:t> yang </a:t>
            </a:r>
            <a:r>
              <a:rPr lang="en-US" sz="2400" dirty="0" err="1" smtClean="0">
                <a:latin typeface="Times New Roman" pitchFamily="18" charset="0"/>
                <a:cs typeface="Times New Roman" pitchFamily="18" charset="0"/>
              </a:rPr>
              <a:t>dituju</a:t>
            </a:r>
            <a:r>
              <a:rPr lang="en-US" sz="2400" dirty="0" smtClean="0">
                <a:latin typeface="Times New Roman" pitchFamily="18" charset="0"/>
                <a:cs typeface="Times New Roman" pitchFamily="18" charset="0"/>
              </a:rPr>
              <a:t>.</a:t>
            </a:r>
          </a:p>
          <a:p>
            <a:pPr marL="342900" indent="-342900">
              <a:spcBef>
                <a:spcPts val="1200"/>
              </a:spcBef>
              <a:buClrTx/>
              <a:buSzPct val="100000"/>
              <a:buFont typeface="+mj-lt"/>
              <a:buAutoNum type="arabicPeriod" startAt="3"/>
            </a:pPr>
            <a:r>
              <a:rPr lang="en-US" sz="2400" dirty="0" err="1" smtClean="0">
                <a:latin typeface="Times New Roman" pitchFamily="18" charset="0"/>
                <a:cs typeface="Times New Roman" pitchFamily="18" charset="0"/>
              </a:rPr>
              <a:t>Kerja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pemasaran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adalah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mencari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pelanggan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setia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sebanyak-banyaknya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dengan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kiat-kiat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tertentu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lalu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berupaya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memberikan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pelayanaan</a:t>
            </a:r>
            <a:r>
              <a:rPr lang="en-US" sz="2400" dirty="0" smtClean="0">
                <a:latin typeface="Times New Roman" pitchFamily="18" charset="0"/>
                <a:cs typeface="Times New Roman" pitchFamily="18" charset="0"/>
              </a:rPr>
              <a:t> (</a:t>
            </a:r>
            <a:r>
              <a:rPr lang="en-US" sz="2400" i="1" dirty="0" smtClean="0">
                <a:latin typeface="Times New Roman" pitchFamily="18" charset="0"/>
                <a:cs typeface="Times New Roman" pitchFamily="18" charset="0"/>
              </a:rPr>
              <a:t>service</a:t>
            </a:r>
            <a:r>
              <a:rPr lang="en-US" sz="2400" dirty="0" smtClean="0">
                <a:latin typeface="Times New Roman" pitchFamily="18" charset="0"/>
                <a:cs typeface="Times New Roman" pitchFamily="18" charset="0"/>
              </a:rPr>
              <a:t>) yang </a:t>
            </a:r>
            <a:r>
              <a:rPr lang="en-US" sz="2400" dirty="0" err="1" smtClean="0">
                <a:latin typeface="Times New Roman" pitchFamily="18" charset="0"/>
                <a:cs typeface="Times New Roman" pitchFamily="18" charset="0"/>
              </a:rPr>
              <a:t>memuaskan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kepadanya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sehingga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mereka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tetap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memberikan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kredibilitas</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kepada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perusahaan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Anda</a:t>
            </a:r>
            <a:r>
              <a:rPr lang="en-US" sz="2400" dirty="0" smtClean="0">
                <a:latin typeface="Times New Roman" pitchFamily="18" charset="0"/>
                <a:cs typeface="Times New Roman" pitchFamily="18" charset="0"/>
              </a:rPr>
              <a:t>.</a:t>
            </a:r>
          </a:p>
          <a:p>
            <a:pPr>
              <a:spcBef>
                <a:spcPts val="1200"/>
              </a:spcBef>
            </a:pPr>
            <a:endParaRPr lang="en-US" sz="1800" u="sng" dirty="0" smtClean="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785794"/>
            <a:ext cx="8229600" cy="581772"/>
          </a:xfrm>
        </p:spPr>
        <p:txBody>
          <a:bodyPr>
            <a:normAutofit fontScale="90000"/>
          </a:bodyPr>
          <a:lstStyle/>
          <a:p>
            <a:r>
              <a:rPr lang="en-US" sz="3600" dirty="0" err="1" smtClean="0"/>
              <a:t>Prinsip-prinsip</a:t>
            </a:r>
            <a:r>
              <a:rPr lang="en-US" sz="3600" dirty="0" smtClean="0"/>
              <a:t> </a:t>
            </a:r>
            <a:r>
              <a:rPr lang="en-US" sz="3600" dirty="0" err="1" smtClean="0"/>
              <a:t>pemasaran</a:t>
            </a:r>
            <a:r>
              <a:rPr lang="en-US" sz="3600" dirty="0" smtClean="0"/>
              <a:t> - </a:t>
            </a:r>
            <a:r>
              <a:rPr lang="en-US" sz="3600" dirty="0" err="1" smtClean="0"/>
              <a:t>lanjutan</a:t>
            </a:r>
            <a:endParaRPr lang="en-US" sz="3600" dirty="0"/>
          </a:p>
        </p:txBody>
      </p:sp>
      <p:sp>
        <p:nvSpPr>
          <p:cNvPr id="3" name="Content Placeholder 2"/>
          <p:cNvSpPr>
            <a:spLocks noGrp="1"/>
          </p:cNvSpPr>
          <p:nvPr>
            <p:ph idx="1"/>
          </p:nvPr>
        </p:nvSpPr>
        <p:spPr>
          <a:xfrm>
            <a:off x="500034" y="1643050"/>
            <a:ext cx="8229600" cy="4389120"/>
          </a:xfrm>
        </p:spPr>
        <p:txBody>
          <a:bodyPr>
            <a:noAutofit/>
          </a:bodyPr>
          <a:lstStyle/>
          <a:p>
            <a:pPr marL="0" indent="0">
              <a:buNone/>
            </a:pPr>
            <a:r>
              <a:rPr lang="en-US" sz="2200" b="1" dirty="0" err="1" smtClean="0">
                <a:latin typeface="Times New Roman" pitchFamily="18" charset="0"/>
                <a:cs typeface="Times New Roman" pitchFamily="18" charset="0"/>
              </a:rPr>
              <a:t>Prinsip</a:t>
            </a:r>
            <a:r>
              <a:rPr lang="en-US" sz="2200" b="1" dirty="0" smtClean="0">
                <a:latin typeface="Times New Roman" pitchFamily="18" charset="0"/>
                <a:cs typeface="Times New Roman" pitchFamily="18" charset="0"/>
              </a:rPr>
              <a:t> </a:t>
            </a:r>
            <a:r>
              <a:rPr lang="en-US" sz="2200" b="1" dirty="0" err="1" smtClean="0">
                <a:latin typeface="Times New Roman" pitchFamily="18" charset="0"/>
                <a:cs typeface="Times New Roman" pitchFamily="18" charset="0"/>
              </a:rPr>
              <a:t>pemasaran</a:t>
            </a:r>
            <a:r>
              <a:rPr lang="en-US" sz="2200" b="1" dirty="0" smtClean="0">
                <a:latin typeface="Times New Roman" pitchFamily="18" charset="0"/>
                <a:cs typeface="Times New Roman" pitchFamily="18" charset="0"/>
              </a:rPr>
              <a:t> http://fileq.wordpress.com/tag/prinsip-pemasaran/</a:t>
            </a:r>
          </a:p>
          <a:p>
            <a:pPr marL="266700" indent="-266700">
              <a:buClrTx/>
              <a:buSzPct val="100000"/>
              <a:buFont typeface="+mj-lt"/>
              <a:buAutoNum type="arabicPeriod"/>
            </a:pPr>
            <a:r>
              <a:rPr lang="en-US" sz="2200" b="1" dirty="0" err="1" smtClean="0">
                <a:latin typeface="Times New Roman" pitchFamily="18" charset="0"/>
                <a:cs typeface="Times New Roman" pitchFamily="18" charset="0"/>
              </a:rPr>
              <a:t>Prinsip</a:t>
            </a:r>
            <a:r>
              <a:rPr lang="en-US" sz="2200" b="1" dirty="0" smtClean="0">
                <a:latin typeface="Times New Roman" pitchFamily="18" charset="0"/>
                <a:cs typeface="Times New Roman" pitchFamily="18" charset="0"/>
              </a:rPr>
              <a:t> 1 :</a:t>
            </a:r>
            <a:r>
              <a:rPr lang="en-US" sz="2200" dirty="0" smtClean="0">
                <a:latin typeface="Times New Roman" pitchFamily="18" charset="0"/>
                <a:cs typeface="Times New Roman" pitchFamily="18" charset="0"/>
              </a:rPr>
              <a:t> </a:t>
            </a:r>
            <a:r>
              <a:rPr lang="en-US" sz="2200" i="1" dirty="0" smtClean="0">
                <a:latin typeface="Times New Roman" pitchFamily="18" charset="0"/>
                <a:cs typeface="Times New Roman" pitchFamily="18" charset="0"/>
              </a:rPr>
              <a:t>Marketing is a Strategic Business Concept</a:t>
            </a:r>
            <a:r>
              <a:rPr lang="en-US" sz="2200" dirty="0" smtClean="0">
                <a:latin typeface="Times New Roman" pitchFamily="18" charset="0"/>
                <a:cs typeface="Times New Roman" pitchFamily="18" charset="0"/>
              </a:rPr>
              <a:t> </a:t>
            </a:r>
          </a:p>
          <a:p>
            <a:pPr marL="266700" indent="-266700">
              <a:buClrTx/>
              <a:buSzPct val="100000"/>
              <a:buNone/>
            </a:pP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pemasaran</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adalah</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konsep</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bisnis</a:t>
            </a:r>
            <a:r>
              <a:rPr lang="en-US" sz="2200" dirty="0" smtClean="0">
                <a:latin typeface="Times New Roman" pitchFamily="18" charset="0"/>
                <a:cs typeface="Times New Roman" pitchFamily="18" charset="0"/>
              </a:rPr>
              <a:t> yang </a:t>
            </a:r>
            <a:r>
              <a:rPr lang="en-US" sz="2200" dirty="0" err="1" smtClean="0">
                <a:latin typeface="Times New Roman" pitchFamily="18" charset="0"/>
                <a:cs typeface="Times New Roman" pitchFamily="18" charset="0"/>
              </a:rPr>
              <a:t>strategis</a:t>
            </a:r>
            <a:r>
              <a:rPr lang="en-US" sz="2200" dirty="0" smtClean="0">
                <a:latin typeface="Times New Roman" pitchFamily="18" charset="0"/>
                <a:cs typeface="Times New Roman" pitchFamily="18" charset="0"/>
              </a:rPr>
              <a:t>).</a:t>
            </a:r>
          </a:p>
          <a:p>
            <a:pPr marL="266700" indent="-266700">
              <a:buClrTx/>
              <a:buSzPct val="100000"/>
              <a:buFont typeface="+mj-lt"/>
              <a:buAutoNum type="arabicPeriod" startAt="2"/>
            </a:pPr>
            <a:r>
              <a:rPr lang="en-US" sz="2200" b="1" dirty="0" err="1" smtClean="0">
                <a:latin typeface="Times New Roman" pitchFamily="18" charset="0"/>
                <a:cs typeface="Times New Roman" pitchFamily="18" charset="0"/>
              </a:rPr>
              <a:t>Prinsip</a:t>
            </a:r>
            <a:r>
              <a:rPr lang="en-US" sz="2200" b="1" dirty="0" smtClean="0">
                <a:latin typeface="Times New Roman" pitchFamily="18" charset="0"/>
                <a:cs typeface="Times New Roman" pitchFamily="18" charset="0"/>
              </a:rPr>
              <a:t> 2 : </a:t>
            </a:r>
            <a:r>
              <a:rPr lang="en-US" sz="2200" i="1" dirty="0" smtClean="0">
                <a:latin typeface="Times New Roman" pitchFamily="18" charset="0"/>
                <a:cs typeface="Times New Roman" pitchFamily="18" charset="0"/>
              </a:rPr>
              <a:t>Everyone is a Marketers</a:t>
            </a:r>
            <a:r>
              <a:rPr lang="en-US" sz="2200" dirty="0" smtClean="0">
                <a:latin typeface="Times New Roman" pitchFamily="18" charset="0"/>
                <a:cs typeface="Times New Roman" pitchFamily="18" charset="0"/>
              </a:rPr>
              <a:t> </a:t>
            </a:r>
          </a:p>
          <a:p>
            <a:pPr marL="266700" indent="-266700">
              <a:buClrTx/>
              <a:buSzPct val="100000"/>
              <a:buNone/>
            </a:pP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setiap</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orang</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adalah</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pemasar</a:t>
            </a:r>
            <a:r>
              <a:rPr lang="en-US" sz="2200" dirty="0" smtClean="0">
                <a:latin typeface="Times New Roman" pitchFamily="18" charset="0"/>
                <a:cs typeface="Times New Roman" pitchFamily="18" charset="0"/>
              </a:rPr>
              <a:t>).</a:t>
            </a:r>
          </a:p>
          <a:p>
            <a:pPr marL="266700" indent="-266700">
              <a:buClrTx/>
              <a:buSzPct val="100000"/>
              <a:buFont typeface="+mj-lt"/>
              <a:buAutoNum type="arabicPeriod" startAt="3"/>
            </a:pPr>
            <a:r>
              <a:rPr lang="en-US" sz="2200" b="1" dirty="0" err="1" smtClean="0">
                <a:latin typeface="Times New Roman" pitchFamily="18" charset="0"/>
                <a:cs typeface="Times New Roman" pitchFamily="18" charset="0"/>
              </a:rPr>
              <a:t>Prinsip</a:t>
            </a:r>
            <a:r>
              <a:rPr lang="en-US" sz="2200" b="1" dirty="0" smtClean="0">
                <a:latin typeface="Times New Roman" pitchFamily="18" charset="0"/>
                <a:cs typeface="Times New Roman" pitchFamily="18" charset="0"/>
              </a:rPr>
              <a:t> 3 : </a:t>
            </a:r>
            <a:r>
              <a:rPr lang="en-US" sz="2200" i="1" dirty="0" smtClean="0">
                <a:latin typeface="Times New Roman" pitchFamily="18" charset="0"/>
                <a:cs typeface="Times New Roman" pitchFamily="18" charset="0"/>
              </a:rPr>
              <a:t>Concentrate on Value, not just Profit</a:t>
            </a:r>
            <a:r>
              <a:rPr lang="en-US" sz="2200" dirty="0" smtClean="0">
                <a:latin typeface="Times New Roman" pitchFamily="18" charset="0"/>
                <a:cs typeface="Times New Roman" pitchFamily="18" charset="0"/>
              </a:rPr>
              <a:t> </a:t>
            </a:r>
          </a:p>
          <a:p>
            <a:pPr marL="266700" indent="-266700">
              <a:buClrTx/>
              <a:buSzPct val="100000"/>
              <a:buNone/>
            </a:pP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berkonsentrasi</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pada</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nilai</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bukan</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hanya</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pada</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keuntungan</a:t>
            </a:r>
            <a:r>
              <a:rPr lang="en-US" sz="2200" dirty="0" smtClean="0">
                <a:latin typeface="Times New Roman" pitchFamily="18" charset="0"/>
                <a:cs typeface="Times New Roman" pitchFamily="18" charset="0"/>
              </a:rPr>
              <a:t>).</a:t>
            </a:r>
          </a:p>
          <a:p>
            <a:pPr marL="266700" indent="-266700">
              <a:buClrTx/>
              <a:buSzPct val="100000"/>
              <a:buFont typeface="+mj-lt"/>
              <a:buAutoNum type="arabicPeriod" startAt="4"/>
            </a:pPr>
            <a:r>
              <a:rPr lang="en-US" sz="2200" b="1" dirty="0" err="1" smtClean="0">
                <a:latin typeface="Times New Roman" pitchFamily="18" charset="0"/>
                <a:cs typeface="Times New Roman" pitchFamily="18" charset="0"/>
              </a:rPr>
              <a:t>Prinsip</a:t>
            </a:r>
            <a:r>
              <a:rPr lang="en-US" sz="2200" b="1" dirty="0" smtClean="0">
                <a:latin typeface="Times New Roman" pitchFamily="18" charset="0"/>
                <a:cs typeface="Times New Roman" pitchFamily="18" charset="0"/>
              </a:rPr>
              <a:t> 4 : </a:t>
            </a:r>
            <a:r>
              <a:rPr lang="en-US" sz="2200" i="1" dirty="0" smtClean="0">
                <a:latin typeface="Times New Roman" pitchFamily="18" charset="0"/>
                <a:cs typeface="Times New Roman" pitchFamily="18" charset="0"/>
              </a:rPr>
              <a:t>Concentrate on Loyalty, not just Satisfaction</a:t>
            </a:r>
            <a:r>
              <a:rPr lang="en-US" sz="2200" dirty="0" smtClean="0">
                <a:latin typeface="Times New Roman" pitchFamily="18" charset="0"/>
                <a:cs typeface="Times New Roman" pitchFamily="18" charset="0"/>
              </a:rPr>
              <a:t> </a:t>
            </a:r>
          </a:p>
          <a:p>
            <a:pPr marL="265113" indent="-265113">
              <a:buClrTx/>
              <a:buSzPct val="100000"/>
              <a:buNone/>
            </a:pP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konsentrasi</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pada</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loyalitas</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bukan</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hanya</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kepuasan</a:t>
            </a:r>
            <a:r>
              <a:rPr lang="en-US" sz="2200" dirty="0" smtClean="0">
                <a:latin typeface="Times New Roman" pitchFamily="18" charset="0"/>
                <a:cs typeface="Times New Roman"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785794"/>
            <a:ext cx="8229600" cy="581772"/>
          </a:xfrm>
        </p:spPr>
        <p:txBody>
          <a:bodyPr>
            <a:normAutofit fontScale="90000"/>
          </a:bodyPr>
          <a:lstStyle/>
          <a:p>
            <a:r>
              <a:rPr lang="en-US" sz="3600" dirty="0" err="1" smtClean="0"/>
              <a:t>Prinsip-prinsip</a:t>
            </a:r>
            <a:r>
              <a:rPr lang="en-US" sz="3600" dirty="0" smtClean="0"/>
              <a:t> </a:t>
            </a:r>
            <a:r>
              <a:rPr lang="en-US" sz="3600" dirty="0" err="1" smtClean="0"/>
              <a:t>pemasaran</a:t>
            </a:r>
            <a:r>
              <a:rPr lang="en-US" sz="3600" dirty="0" smtClean="0"/>
              <a:t> - </a:t>
            </a:r>
            <a:r>
              <a:rPr lang="en-US" sz="3600" dirty="0" err="1" smtClean="0"/>
              <a:t>lanjutan</a:t>
            </a:r>
            <a:endParaRPr lang="en-US" sz="3600" dirty="0"/>
          </a:p>
        </p:txBody>
      </p:sp>
      <p:sp>
        <p:nvSpPr>
          <p:cNvPr id="3" name="Content Placeholder 2"/>
          <p:cNvSpPr>
            <a:spLocks noGrp="1"/>
          </p:cNvSpPr>
          <p:nvPr>
            <p:ph idx="1"/>
          </p:nvPr>
        </p:nvSpPr>
        <p:spPr>
          <a:xfrm>
            <a:off x="500034" y="1643050"/>
            <a:ext cx="8229600" cy="4389120"/>
          </a:xfrm>
        </p:spPr>
        <p:txBody>
          <a:bodyPr>
            <a:noAutofit/>
          </a:bodyPr>
          <a:lstStyle/>
          <a:p>
            <a:pPr marL="0" indent="0">
              <a:buNone/>
            </a:pPr>
            <a:r>
              <a:rPr lang="en-US" sz="2200" b="1" dirty="0" err="1" smtClean="0">
                <a:latin typeface="Times New Roman" pitchFamily="18" charset="0"/>
                <a:cs typeface="Times New Roman" pitchFamily="18" charset="0"/>
              </a:rPr>
              <a:t>Prinsip</a:t>
            </a:r>
            <a:r>
              <a:rPr lang="en-US" sz="2200" b="1" dirty="0" smtClean="0">
                <a:latin typeface="Times New Roman" pitchFamily="18" charset="0"/>
                <a:cs typeface="Times New Roman" pitchFamily="18" charset="0"/>
              </a:rPr>
              <a:t> </a:t>
            </a:r>
            <a:r>
              <a:rPr lang="en-US" sz="2200" b="1" dirty="0" err="1" smtClean="0">
                <a:latin typeface="Times New Roman" pitchFamily="18" charset="0"/>
                <a:cs typeface="Times New Roman" pitchFamily="18" charset="0"/>
              </a:rPr>
              <a:t>pemasaran</a:t>
            </a:r>
            <a:r>
              <a:rPr lang="en-US" sz="2200" b="1" dirty="0" smtClean="0">
                <a:latin typeface="Times New Roman" pitchFamily="18" charset="0"/>
                <a:cs typeface="Times New Roman" pitchFamily="18" charset="0"/>
              </a:rPr>
              <a:t> http://fileq.wordpress.com/tag/prinsip-pemasaran/</a:t>
            </a:r>
          </a:p>
          <a:p>
            <a:pPr marL="266700" indent="-266700">
              <a:buClrTx/>
              <a:buSzPct val="100000"/>
              <a:buFont typeface="+mj-lt"/>
              <a:buAutoNum type="arabicPeriod" startAt="5"/>
            </a:pPr>
            <a:r>
              <a:rPr lang="en-US" sz="2200" b="1" dirty="0" err="1" smtClean="0">
                <a:latin typeface="Times New Roman" pitchFamily="18" charset="0"/>
                <a:cs typeface="Times New Roman" pitchFamily="18" charset="0"/>
              </a:rPr>
              <a:t>Prinsip</a:t>
            </a:r>
            <a:r>
              <a:rPr lang="en-US" sz="2200" b="1" dirty="0" smtClean="0">
                <a:latin typeface="Times New Roman" pitchFamily="18" charset="0"/>
                <a:cs typeface="Times New Roman" pitchFamily="18" charset="0"/>
              </a:rPr>
              <a:t> 5 </a:t>
            </a:r>
            <a:r>
              <a:rPr lang="en-US" sz="2200" dirty="0" smtClean="0">
                <a:latin typeface="Times New Roman" pitchFamily="18" charset="0"/>
                <a:cs typeface="Times New Roman" pitchFamily="18" charset="0"/>
              </a:rPr>
              <a:t>: </a:t>
            </a:r>
            <a:r>
              <a:rPr lang="en-US" sz="2200" i="1" dirty="0" smtClean="0">
                <a:latin typeface="Times New Roman" pitchFamily="18" charset="0"/>
                <a:cs typeface="Times New Roman" pitchFamily="18" charset="0"/>
              </a:rPr>
              <a:t>Concentrate on Difference, not just Average</a:t>
            </a:r>
            <a:r>
              <a:rPr lang="en-US" sz="2200" dirty="0" smtClean="0">
                <a:latin typeface="Times New Roman" pitchFamily="18" charset="0"/>
                <a:cs typeface="Times New Roman" pitchFamily="18" charset="0"/>
              </a:rPr>
              <a:t> </a:t>
            </a:r>
          </a:p>
          <a:p>
            <a:pPr marL="265113" indent="-265113">
              <a:buClrTx/>
              <a:buSzPct val="100000"/>
              <a:buNone/>
            </a:pP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konsentrasi</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pada</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perbedaan</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tidak</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hanya</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pada</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persamaannya</a:t>
            </a:r>
            <a:r>
              <a:rPr lang="en-US" sz="2200" dirty="0" smtClean="0">
                <a:latin typeface="Times New Roman" pitchFamily="18" charset="0"/>
                <a:cs typeface="Times New Roman" pitchFamily="18" charset="0"/>
              </a:rPr>
              <a:t>).</a:t>
            </a:r>
          </a:p>
          <a:p>
            <a:pPr marL="266700" indent="-266700">
              <a:buClrTx/>
              <a:buSzPct val="100000"/>
              <a:buFont typeface="+mj-lt"/>
              <a:buAutoNum type="arabicPeriod" startAt="6"/>
            </a:pPr>
            <a:r>
              <a:rPr lang="en-US" sz="2200" b="1" dirty="0" err="1" smtClean="0">
                <a:latin typeface="Times New Roman" pitchFamily="18" charset="0"/>
                <a:cs typeface="Times New Roman" pitchFamily="18" charset="0"/>
              </a:rPr>
              <a:t>Prinsip</a:t>
            </a:r>
            <a:r>
              <a:rPr lang="en-US" sz="2200" b="1" dirty="0" smtClean="0">
                <a:latin typeface="Times New Roman" pitchFamily="18" charset="0"/>
                <a:cs typeface="Times New Roman" pitchFamily="18" charset="0"/>
              </a:rPr>
              <a:t> 6 : </a:t>
            </a:r>
            <a:r>
              <a:rPr lang="en-US" sz="2200" i="1" dirty="0" smtClean="0">
                <a:latin typeface="Times New Roman" pitchFamily="18" charset="0"/>
                <a:cs typeface="Times New Roman" pitchFamily="18" charset="0"/>
              </a:rPr>
              <a:t>Concentrate on Anticipation, not just Reaction</a:t>
            </a:r>
            <a:r>
              <a:rPr lang="en-US" sz="2200" dirty="0" smtClean="0">
                <a:latin typeface="Times New Roman" pitchFamily="18" charset="0"/>
                <a:cs typeface="Times New Roman" pitchFamily="18" charset="0"/>
              </a:rPr>
              <a:t> </a:t>
            </a:r>
          </a:p>
          <a:p>
            <a:pPr marL="265113" indent="-265113">
              <a:buClrTx/>
              <a:buSzPct val="100000"/>
              <a:buNone/>
            </a:pP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konsentrasi</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pada</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antisipasi</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bukan</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hanya</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reaksi</a:t>
            </a:r>
            <a:r>
              <a:rPr lang="en-US" sz="2200" dirty="0" smtClean="0">
                <a:latin typeface="Times New Roman" pitchFamily="18" charset="0"/>
                <a:cs typeface="Times New Roman" pitchFamily="18" charset="0"/>
              </a:rPr>
              <a:t>).</a:t>
            </a:r>
          </a:p>
          <a:p>
            <a:pPr marL="266700" indent="-266700">
              <a:buClrTx/>
              <a:buSzPct val="100000"/>
              <a:buFont typeface="+mj-lt"/>
              <a:buAutoNum type="arabicPeriod" startAt="7"/>
            </a:pPr>
            <a:r>
              <a:rPr lang="en-US" sz="2200" b="1" dirty="0" err="1" smtClean="0">
                <a:latin typeface="Times New Roman" pitchFamily="18" charset="0"/>
                <a:cs typeface="Times New Roman" pitchFamily="18" charset="0"/>
              </a:rPr>
              <a:t>Prinsip</a:t>
            </a:r>
            <a:r>
              <a:rPr lang="en-US" sz="2200" b="1" dirty="0" smtClean="0">
                <a:latin typeface="Times New Roman" pitchFamily="18" charset="0"/>
                <a:cs typeface="Times New Roman" pitchFamily="18" charset="0"/>
              </a:rPr>
              <a:t> 7 : </a:t>
            </a:r>
            <a:r>
              <a:rPr lang="en-US" sz="2200" i="1" dirty="0" smtClean="0">
                <a:latin typeface="Times New Roman" pitchFamily="18" charset="0"/>
                <a:cs typeface="Times New Roman" pitchFamily="18" charset="0"/>
              </a:rPr>
              <a:t>Brand: Avoid Commodity-like Trap</a:t>
            </a:r>
            <a:r>
              <a:rPr lang="en-US" sz="2200" dirty="0" smtClean="0">
                <a:latin typeface="Times New Roman" pitchFamily="18" charset="0"/>
                <a:cs typeface="Times New Roman" pitchFamily="18" charset="0"/>
              </a:rPr>
              <a:t> </a:t>
            </a:r>
          </a:p>
          <a:p>
            <a:pPr marL="265113" indent="-265113">
              <a:buClrTx/>
              <a:buSzPct val="100000"/>
              <a:buNone/>
            </a:pP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merek</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hindari</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komoditi</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seperti</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perangkap</a:t>
            </a:r>
            <a:r>
              <a:rPr lang="en-US" sz="2200" dirty="0" smtClean="0">
                <a:latin typeface="Times New Roman" pitchFamily="18" charset="0"/>
                <a:cs typeface="Times New Roman" pitchFamily="18" charset="0"/>
              </a:rPr>
              <a:t>/</a:t>
            </a:r>
            <a:r>
              <a:rPr lang="en-US" sz="2200" dirty="0" err="1" smtClean="0">
                <a:latin typeface="Times New Roman" pitchFamily="18" charset="0"/>
                <a:cs typeface="Times New Roman" pitchFamily="18" charset="0"/>
              </a:rPr>
              <a:t>jebakan</a:t>
            </a:r>
            <a:r>
              <a:rPr lang="en-US" sz="2200" dirty="0" smtClean="0">
                <a:latin typeface="Times New Roman" pitchFamily="18" charset="0"/>
                <a:cs typeface="Times New Roman" pitchFamily="18" charset="0"/>
              </a:rPr>
              <a:t>).</a:t>
            </a:r>
          </a:p>
          <a:p>
            <a:pPr marL="266700" indent="-266700">
              <a:buClrTx/>
              <a:buSzPct val="100000"/>
              <a:buFont typeface="+mj-lt"/>
              <a:buAutoNum type="arabicPeriod" startAt="8"/>
            </a:pPr>
            <a:r>
              <a:rPr lang="en-US" sz="2200" b="1" dirty="0" err="1" smtClean="0">
                <a:latin typeface="Times New Roman" pitchFamily="18" charset="0"/>
                <a:cs typeface="Times New Roman" pitchFamily="18" charset="0"/>
              </a:rPr>
              <a:t>Prinsip</a:t>
            </a:r>
            <a:r>
              <a:rPr lang="en-US" sz="2200" b="1" dirty="0" smtClean="0">
                <a:latin typeface="Times New Roman" pitchFamily="18" charset="0"/>
                <a:cs typeface="Times New Roman" pitchFamily="18" charset="0"/>
              </a:rPr>
              <a:t> 8 : </a:t>
            </a:r>
            <a:r>
              <a:rPr lang="en-US" sz="2200" i="1" dirty="0" smtClean="0">
                <a:latin typeface="Times New Roman" pitchFamily="18" charset="0"/>
                <a:cs typeface="Times New Roman" pitchFamily="18" charset="0"/>
              </a:rPr>
              <a:t>Service: Avoid Business Category Trap</a:t>
            </a:r>
            <a:r>
              <a:rPr lang="en-US" sz="2200" dirty="0" smtClean="0">
                <a:latin typeface="Times New Roman" pitchFamily="18" charset="0"/>
                <a:cs typeface="Times New Roman" pitchFamily="18" charset="0"/>
              </a:rPr>
              <a:t> </a:t>
            </a:r>
          </a:p>
          <a:p>
            <a:pPr marL="265113" indent="-265113">
              <a:buClrTx/>
              <a:buSzPct val="100000"/>
              <a:buNone/>
            </a:pP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pelayanan</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hindari</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bisnis</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kategori</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perangkap</a:t>
            </a:r>
            <a:r>
              <a:rPr lang="en-US" sz="2200" dirty="0" smtClean="0">
                <a:latin typeface="Times New Roman" pitchFamily="18" charset="0"/>
                <a:cs typeface="Times New Roman" pitchFamily="18" charset="0"/>
              </a:rPr>
              <a:t>/</a:t>
            </a:r>
            <a:r>
              <a:rPr lang="en-US" sz="2200" dirty="0" err="1" smtClean="0">
                <a:latin typeface="Times New Roman" pitchFamily="18" charset="0"/>
                <a:cs typeface="Times New Roman" pitchFamily="18" charset="0"/>
              </a:rPr>
              <a:t>jebakan</a:t>
            </a:r>
            <a:r>
              <a:rPr lang="en-US" sz="2200" dirty="0" smtClean="0">
                <a:latin typeface="Times New Roman" pitchFamily="18" charset="0"/>
                <a:cs typeface="Times New Roman" pitchFamily="18" charset="0"/>
              </a:rPr>
              <a:t>).</a:t>
            </a:r>
            <a:endParaRPr lang="en-US" sz="22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0100" y="571480"/>
            <a:ext cx="7686700" cy="785818"/>
          </a:xfrm>
        </p:spPr>
        <p:txBody>
          <a:bodyPr>
            <a:normAutofit/>
          </a:bodyPr>
          <a:lstStyle/>
          <a:p>
            <a:r>
              <a:rPr lang="en-US" sz="4000" dirty="0" err="1" smtClean="0"/>
              <a:t>Peran</a:t>
            </a:r>
            <a:r>
              <a:rPr lang="en-US" sz="4000" dirty="0" smtClean="0"/>
              <a:t> </a:t>
            </a:r>
            <a:r>
              <a:rPr lang="en-US" sz="4000" dirty="0" err="1" smtClean="0"/>
              <a:t>Pemasaran</a:t>
            </a:r>
            <a:endParaRPr lang="en-US" sz="4000" dirty="0"/>
          </a:p>
        </p:txBody>
      </p:sp>
      <p:sp>
        <p:nvSpPr>
          <p:cNvPr id="3" name="Content Placeholder 2"/>
          <p:cNvSpPr>
            <a:spLocks noGrp="1"/>
          </p:cNvSpPr>
          <p:nvPr>
            <p:ph idx="1"/>
          </p:nvPr>
        </p:nvSpPr>
        <p:spPr>
          <a:xfrm>
            <a:off x="928662" y="1588558"/>
            <a:ext cx="7429552" cy="4626524"/>
          </a:xfrm>
        </p:spPr>
        <p:txBody>
          <a:bodyPr>
            <a:normAutofit fontScale="85000" lnSpcReduction="20000"/>
          </a:bodyPr>
          <a:lstStyle/>
          <a:p>
            <a:pPr marL="354013" indent="-354013">
              <a:buClrTx/>
              <a:buSzPct val="100000"/>
              <a:buFont typeface="+mj-lt"/>
              <a:buAutoNum type="arabicPeriod"/>
            </a:pPr>
            <a:r>
              <a:rPr lang="en-US" dirty="0" err="1" smtClean="0"/>
              <a:t>menyampaikan</a:t>
            </a:r>
            <a:r>
              <a:rPr lang="en-US" dirty="0" smtClean="0"/>
              <a:t> </a:t>
            </a:r>
            <a:r>
              <a:rPr lang="en-US" dirty="0" err="1" smtClean="0"/>
              <a:t>produk</a:t>
            </a:r>
            <a:r>
              <a:rPr lang="en-US" dirty="0" smtClean="0"/>
              <a:t> </a:t>
            </a:r>
            <a:r>
              <a:rPr lang="en-US" dirty="0" err="1" smtClean="0"/>
              <a:t>atau</a:t>
            </a:r>
            <a:r>
              <a:rPr lang="en-US" dirty="0" smtClean="0"/>
              <a:t> </a:t>
            </a:r>
            <a:r>
              <a:rPr lang="en-US" dirty="0" err="1" smtClean="0"/>
              <a:t>jasa</a:t>
            </a:r>
            <a:r>
              <a:rPr lang="en-US" dirty="0" smtClean="0"/>
              <a:t> </a:t>
            </a:r>
            <a:r>
              <a:rPr lang="en-US" dirty="0" err="1" smtClean="0"/>
              <a:t>sampai</a:t>
            </a:r>
            <a:r>
              <a:rPr lang="en-US" dirty="0" smtClean="0"/>
              <a:t> </a:t>
            </a:r>
            <a:r>
              <a:rPr lang="en-US" dirty="0" err="1" smtClean="0"/>
              <a:t>ke</a:t>
            </a:r>
            <a:r>
              <a:rPr lang="en-US" dirty="0" smtClean="0"/>
              <a:t> </a:t>
            </a:r>
            <a:r>
              <a:rPr lang="en-US" dirty="0" err="1" smtClean="0"/>
              <a:t>tangan</a:t>
            </a:r>
            <a:r>
              <a:rPr lang="en-US" dirty="0" smtClean="0"/>
              <a:t> </a:t>
            </a:r>
            <a:r>
              <a:rPr lang="en-US" dirty="0" err="1" smtClean="0"/>
              <a:t>konsumen</a:t>
            </a:r>
            <a:r>
              <a:rPr lang="en-US" dirty="0" smtClean="0"/>
              <a:t> </a:t>
            </a:r>
          </a:p>
          <a:p>
            <a:pPr marL="354013" indent="-354013">
              <a:buClrTx/>
              <a:buSzPct val="100000"/>
              <a:buFont typeface="+mj-lt"/>
              <a:buAutoNum type="arabicPeriod"/>
            </a:pPr>
            <a:r>
              <a:rPr lang="en-US" dirty="0" err="1" smtClean="0"/>
              <a:t>produk</a:t>
            </a:r>
            <a:r>
              <a:rPr lang="en-US" dirty="0" smtClean="0"/>
              <a:t> </a:t>
            </a:r>
            <a:r>
              <a:rPr lang="en-US" dirty="0" err="1" smtClean="0"/>
              <a:t>atau</a:t>
            </a:r>
            <a:r>
              <a:rPr lang="en-US" dirty="0" smtClean="0"/>
              <a:t> </a:t>
            </a:r>
            <a:r>
              <a:rPr lang="en-US" dirty="0" err="1" smtClean="0"/>
              <a:t>jasa</a:t>
            </a:r>
            <a:r>
              <a:rPr lang="en-US" dirty="0" smtClean="0"/>
              <a:t> </a:t>
            </a:r>
            <a:r>
              <a:rPr lang="en-US" dirty="0" err="1" smtClean="0"/>
              <a:t>tersebut</a:t>
            </a:r>
            <a:r>
              <a:rPr lang="en-US" dirty="0" smtClean="0"/>
              <a:t> </a:t>
            </a:r>
            <a:r>
              <a:rPr lang="en-US" dirty="0" err="1" smtClean="0"/>
              <a:t>dapat</a:t>
            </a:r>
            <a:r>
              <a:rPr lang="en-US" dirty="0" smtClean="0"/>
              <a:t> </a:t>
            </a:r>
            <a:r>
              <a:rPr lang="en-US" dirty="0" err="1" smtClean="0"/>
              <a:t>memberikan</a:t>
            </a:r>
            <a:r>
              <a:rPr lang="en-US" dirty="0" smtClean="0"/>
              <a:t> </a:t>
            </a:r>
            <a:r>
              <a:rPr lang="en-US" dirty="0" err="1" smtClean="0"/>
              <a:t>kepuasan</a:t>
            </a:r>
            <a:r>
              <a:rPr lang="en-US" dirty="0" smtClean="0"/>
              <a:t> </a:t>
            </a:r>
            <a:r>
              <a:rPr lang="en-US" dirty="0" err="1" smtClean="0"/>
              <a:t>kepada</a:t>
            </a:r>
            <a:r>
              <a:rPr lang="en-US" dirty="0" smtClean="0"/>
              <a:t> </a:t>
            </a:r>
            <a:r>
              <a:rPr lang="en-US" dirty="0" err="1" smtClean="0"/>
              <a:t>pelanggan</a:t>
            </a:r>
            <a:r>
              <a:rPr lang="en-US" dirty="0" smtClean="0"/>
              <a:t> </a:t>
            </a:r>
            <a:r>
              <a:rPr lang="en-US" dirty="0" err="1" smtClean="0"/>
              <a:t>dengan</a:t>
            </a:r>
            <a:r>
              <a:rPr lang="en-US" dirty="0" smtClean="0"/>
              <a:t> </a:t>
            </a:r>
            <a:r>
              <a:rPr lang="en-US" dirty="0" err="1" smtClean="0"/>
              <a:t>menghasilkan</a:t>
            </a:r>
            <a:r>
              <a:rPr lang="en-US" dirty="0" smtClean="0"/>
              <a:t> </a:t>
            </a:r>
            <a:r>
              <a:rPr lang="en-US" dirty="0" err="1" smtClean="0"/>
              <a:t>laba</a:t>
            </a:r>
            <a:r>
              <a:rPr lang="en-US" dirty="0" smtClean="0"/>
              <a:t> </a:t>
            </a:r>
          </a:p>
          <a:p>
            <a:pPr marL="354013" indent="-354013">
              <a:buClrTx/>
              <a:buSzPct val="100000"/>
              <a:buFont typeface="+mj-lt"/>
              <a:buAutoNum type="arabicPeriod"/>
            </a:pPr>
            <a:r>
              <a:rPr lang="en-US" dirty="0" err="1" smtClean="0"/>
              <a:t>mempertahankan</a:t>
            </a:r>
            <a:r>
              <a:rPr lang="en-US" dirty="0" smtClean="0"/>
              <a:t> </a:t>
            </a:r>
            <a:r>
              <a:rPr lang="en-US" dirty="0" err="1" smtClean="0"/>
              <a:t>pelanggan</a:t>
            </a:r>
            <a:r>
              <a:rPr lang="en-US" dirty="0" smtClean="0"/>
              <a:t>  yang </a:t>
            </a:r>
            <a:r>
              <a:rPr lang="en-US" dirty="0" err="1" smtClean="0"/>
              <a:t>ada</a:t>
            </a:r>
            <a:endParaRPr lang="en-US" dirty="0" smtClean="0"/>
          </a:p>
          <a:p>
            <a:pPr marL="354013" indent="-354013">
              <a:buClrTx/>
              <a:buSzPct val="100000"/>
              <a:buFont typeface="+mj-lt"/>
              <a:buAutoNum type="arabicPeriod"/>
            </a:pPr>
            <a:r>
              <a:rPr lang="en-US" dirty="0" err="1" smtClean="0"/>
              <a:t>menarik</a:t>
            </a:r>
            <a:r>
              <a:rPr lang="en-US" dirty="0" smtClean="0"/>
              <a:t> </a:t>
            </a:r>
            <a:r>
              <a:rPr lang="en-US" dirty="0" err="1" smtClean="0"/>
              <a:t>pelanggan</a:t>
            </a:r>
            <a:r>
              <a:rPr lang="en-US" dirty="0" smtClean="0"/>
              <a:t> </a:t>
            </a:r>
            <a:r>
              <a:rPr lang="en-US" dirty="0" err="1" smtClean="0"/>
              <a:t>baru</a:t>
            </a:r>
            <a:r>
              <a:rPr lang="en-US" dirty="0" smtClean="0"/>
              <a:t> </a:t>
            </a:r>
          </a:p>
          <a:p>
            <a:pPr marL="0" indent="0">
              <a:buNone/>
            </a:pPr>
            <a:endParaRPr lang="en-US" dirty="0" smtClean="0"/>
          </a:p>
          <a:p>
            <a:pPr marL="0" indent="0">
              <a:buNone/>
            </a:pPr>
            <a:r>
              <a:rPr lang="en-US" dirty="0" err="1" smtClean="0"/>
              <a:t>dengan</a:t>
            </a:r>
            <a:r>
              <a:rPr lang="en-US" dirty="0" smtClean="0"/>
              <a:t> </a:t>
            </a:r>
          </a:p>
          <a:p>
            <a:pPr marL="0" indent="0">
              <a:buNone/>
            </a:pPr>
            <a:endParaRPr lang="en-US" dirty="0" smtClean="0"/>
          </a:p>
          <a:p>
            <a:pPr marL="354013" indent="-354013">
              <a:buClrTx/>
              <a:buSzPct val="100000"/>
              <a:buFont typeface="+mj-lt"/>
              <a:buAutoNum type="arabicPeriod"/>
            </a:pPr>
            <a:r>
              <a:rPr lang="en-US" dirty="0" err="1" smtClean="0"/>
              <a:t>menjanjikan</a:t>
            </a:r>
            <a:r>
              <a:rPr lang="en-US" dirty="0" smtClean="0"/>
              <a:t> </a:t>
            </a:r>
            <a:r>
              <a:rPr lang="en-US" dirty="0" err="1" smtClean="0"/>
              <a:t>nilai</a:t>
            </a:r>
            <a:r>
              <a:rPr lang="en-US" dirty="0" smtClean="0"/>
              <a:t> </a:t>
            </a:r>
            <a:r>
              <a:rPr lang="en-US" dirty="0" err="1" smtClean="0"/>
              <a:t>keunggulan</a:t>
            </a:r>
            <a:r>
              <a:rPr lang="en-US" dirty="0" smtClean="0"/>
              <a:t> </a:t>
            </a:r>
            <a:r>
              <a:rPr lang="en-US" dirty="0" err="1" smtClean="0"/>
              <a:t>terhadap</a:t>
            </a:r>
            <a:r>
              <a:rPr lang="en-US" dirty="0" smtClean="0"/>
              <a:t> </a:t>
            </a:r>
            <a:r>
              <a:rPr lang="en-US" dirty="0" err="1" smtClean="0"/>
              <a:t>produk</a:t>
            </a:r>
            <a:r>
              <a:rPr lang="en-US" dirty="0" smtClean="0"/>
              <a:t> </a:t>
            </a:r>
            <a:r>
              <a:rPr lang="en-US" dirty="0" err="1" smtClean="0"/>
              <a:t>atau</a:t>
            </a:r>
            <a:r>
              <a:rPr lang="en-US" dirty="0" smtClean="0"/>
              <a:t> </a:t>
            </a:r>
            <a:r>
              <a:rPr lang="en-US" dirty="0" err="1" smtClean="0"/>
              <a:t>jasa</a:t>
            </a:r>
            <a:endParaRPr lang="en-US" dirty="0" smtClean="0"/>
          </a:p>
          <a:p>
            <a:pPr marL="354013" indent="-354013">
              <a:buClrTx/>
              <a:buSzPct val="100000"/>
              <a:buFont typeface="+mj-lt"/>
              <a:buAutoNum type="arabicPeriod"/>
            </a:pPr>
            <a:r>
              <a:rPr lang="en-US" dirty="0" err="1" smtClean="0"/>
              <a:t>menetapkan</a:t>
            </a:r>
            <a:r>
              <a:rPr lang="en-US" dirty="0" smtClean="0"/>
              <a:t> </a:t>
            </a:r>
            <a:r>
              <a:rPr lang="en-US" dirty="0" err="1" smtClean="0"/>
              <a:t>harga</a:t>
            </a:r>
            <a:r>
              <a:rPr lang="en-US" dirty="0" smtClean="0"/>
              <a:t> </a:t>
            </a:r>
            <a:r>
              <a:rPr lang="en-US" dirty="0" err="1" smtClean="0"/>
              <a:t>menarik</a:t>
            </a:r>
            <a:r>
              <a:rPr lang="en-US" dirty="0" smtClean="0"/>
              <a:t> </a:t>
            </a:r>
          </a:p>
          <a:p>
            <a:pPr marL="354013" indent="-354013">
              <a:buClrTx/>
              <a:buSzPct val="100000"/>
              <a:buFont typeface="+mj-lt"/>
              <a:buAutoNum type="arabicPeriod"/>
            </a:pPr>
            <a:r>
              <a:rPr lang="en-US" dirty="0" err="1" smtClean="0"/>
              <a:t>mendistribusikan</a:t>
            </a:r>
            <a:r>
              <a:rPr lang="en-US" dirty="0" smtClean="0"/>
              <a:t> </a:t>
            </a:r>
            <a:r>
              <a:rPr lang="en-US" dirty="0" err="1" smtClean="0"/>
              <a:t>produk</a:t>
            </a:r>
            <a:r>
              <a:rPr lang="en-US" dirty="0" smtClean="0"/>
              <a:t> </a:t>
            </a:r>
            <a:r>
              <a:rPr lang="en-US" dirty="0" err="1" smtClean="0"/>
              <a:t>atau</a:t>
            </a:r>
            <a:r>
              <a:rPr lang="en-US" dirty="0" smtClean="0"/>
              <a:t> </a:t>
            </a:r>
            <a:r>
              <a:rPr lang="en-US" dirty="0" err="1" smtClean="0"/>
              <a:t>jasa</a:t>
            </a:r>
            <a:r>
              <a:rPr lang="en-US" dirty="0" smtClean="0"/>
              <a:t> </a:t>
            </a:r>
            <a:r>
              <a:rPr lang="en-US" dirty="0" err="1" smtClean="0"/>
              <a:t>dengan</a:t>
            </a:r>
            <a:r>
              <a:rPr lang="en-US" dirty="0" smtClean="0"/>
              <a:t> </a:t>
            </a:r>
            <a:r>
              <a:rPr lang="en-US" dirty="0" err="1" smtClean="0"/>
              <a:t>mudah</a:t>
            </a:r>
            <a:endParaRPr lang="en-US" dirty="0" smtClean="0"/>
          </a:p>
          <a:p>
            <a:pPr marL="354013" indent="-354013">
              <a:buClrTx/>
              <a:buSzPct val="100000"/>
              <a:buFont typeface="+mj-lt"/>
              <a:buAutoNum type="arabicPeriod"/>
            </a:pPr>
            <a:r>
              <a:rPr lang="en-US" dirty="0" err="1" smtClean="0"/>
              <a:t>mempromosikan</a:t>
            </a:r>
            <a:r>
              <a:rPr lang="en-US" dirty="0" smtClean="0"/>
              <a:t> </a:t>
            </a:r>
            <a:r>
              <a:rPr lang="en-US" dirty="0" err="1" smtClean="0"/>
              <a:t>secara</a:t>
            </a:r>
            <a:r>
              <a:rPr lang="en-US" dirty="0" smtClean="0"/>
              <a:t> </a:t>
            </a:r>
            <a:r>
              <a:rPr lang="en-US" dirty="0" err="1" smtClean="0"/>
              <a:t>efektif</a:t>
            </a:r>
            <a:r>
              <a:rPr lang="en-US" dirty="0" smtClean="0"/>
              <a:t> </a:t>
            </a:r>
          </a:p>
          <a:p>
            <a:pPr marL="354013" indent="-354013">
              <a:buClrTx/>
              <a:buSzPct val="100000"/>
              <a:buFont typeface="+mj-lt"/>
              <a:buAutoNum type="arabicPeriod"/>
            </a:pPr>
            <a:r>
              <a:rPr lang="en-US" dirty="0" err="1" smtClean="0"/>
              <a:t>memegang</a:t>
            </a:r>
            <a:r>
              <a:rPr lang="en-US" dirty="0" smtClean="0"/>
              <a:t> </a:t>
            </a:r>
            <a:r>
              <a:rPr lang="en-US" dirty="0" err="1" smtClean="0"/>
              <a:t>prisip</a:t>
            </a:r>
            <a:r>
              <a:rPr lang="en-US" dirty="0" smtClean="0"/>
              <a:t> </a:t>
            </a:r>
            <a:r>
              <a:rPr lang="en-US" dirty="0" err="1" smtClean="0"/>
              <a:t>untuk</a:t>
            </a:r>
            <a:r>
              <a:rPr lang="en-US" dirty="0" smtClean="0"/>
              <a:t> </a:t>
            </a:r>
            <a:r>
              <a:rPr lang="en-US" dirty="0" err="1" smtClean="0"/>
              <a:t>kepuasan</a:t>
            </a:r>
            <a:r>
              <a:rPr lang="en-US" dirty="0" smtClean="0"/>
              <a:t> </a:t>
            </a:r>
            <a:r>
              <a:rPr lang="en-US" dirty="0" err="1" smtClean="0"/>
              <a:t>pelanggan</a:t>
            </a:r>
            <a:r>
              <a:rPr lang="en-US" dirty="0" smtClean="0"/>
              <a:t> </a:t>
            </a:r>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7224" y="928670"/>
            <a:ext cx="7758138" cy="581772"/>
          </a:xfrm>
        </p:spPr>
        <p:txBody>
          <a:bodyPr>
            <a:noAutofit/>
          </a:bodyPr>
          <a:lstStyle/>
          <a:p>
            <a:r>
              <a:rPr lang="en-US" sz="3200" dirty="0" err="1" smtClean="0"/>
              <a:t>Keberhasilan</a:t>
            </a:r>
            <a:r>
              <a:rPr lang="en-US" sz="3200" dirty="0" smtClean="0"/>
              <a:t> </a:t>
            </a:r>
            <a:r>
              <a:rPr lang="en-US" sz="3200" dirty="0" err="1" smtClean="0"/>
              <a:t>Pemasaran</a:t>
            </a:r>
            <a:r>
              <a:rPr lang="en-US" sz="3200" dirty="0" smtClean="0"/>
              <a:t> </a:t>
            </a:r>
            <a:r>
              <a:rPr lang="en-US" sz="3200" dirty="0" err="1" smtClean="0"/>
              <a:t>jasa</a:t>
            </a:r>
            <a:r>
              <a:rPr lang="en-US" sz="3200" dirty="0" smtClean="0"/>
              <a:t> </a:t>
            </a:r>
            <a:r>
              <a:rPr lang="en-US" sz="3200" dirty="0" err="1" smtClean="0"/>
              <a:t>PusDokInfo</a:t>
            </a:r>
            <a:endParaRPr lang="en-US" sz="3200" dirty="0"/>
          </a:p>
        </p:txBody>
      </p:sp>
      <p:sp>
        <p:nvSpPr>
          <p:cNvPr id="3" name="Content Placeholder 2"/>
          <p:cNvSpPr>
            <a:spLocks noGrp="1"/>
          </p:cNvSpPr>
          <p:nvPr>
            <p:ph idx="1"/>
          </p:nvPr>
        </p:nvSpPr>
        <p:spPr>
          <a:xfrm>
            <a:off x="785786" y="1935480"/>
            <a:ext cx="7901014" cy="4389120"/>
          </a:xfrm>
        </p:spPr>
        <p:txBody>
          <a:bodyPr/>
          <a:lstStyle/>
          <a:p>
            <a:pPr marL="0" indent="0">
              <a:buNone/>
            </a:pPr>
            <a:r>
              <a:rPr lang="en-US" sz="2800" dirty="0" err="1" smtClean="0">
                <a:latin typeface="Times New Roman" pitchFamily="18" charset="0"/>
                <a:cs typeface="Times New Roman" pitchFamily="18" charset="0"/>
              </a:rPr>
              <a:t>Ditentukan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oleh</a:t>
            </a:r>
            <a:r>
              <a:rPr lang="en-US" sz="2800" dirty="0" smtClean="0">
                <a:latin typeface="Times New Roman" pitchFamily="18" charset="0"/>
                <a:cs typeface="Times New Roman" pitchFamily="18" charset="0"/>
              </a:rPr>
              <a:t> </a:t>
            </a:r>
          </a:p>
          <a:p>
            <a:pPr marL="354013" indent="-354013">
              <a:buClrTx/>
              <a:buSzPct val="100000"/>
              <a:buFont typeface="+mj-lt"/>
              <a:buAutoNum type="arabicPeriod"/>
            </a:pPr>
            <a:r>
              <a:rPr lang="en-US" sz="2800" dirty="0" err="1" smtClean="0">
                <a:latin typeface="Times New Roman" pitchFamily="18" charset="0"/>
                <a:cs typeface="Times New Roman" pitchFamily="18" charset="0"/>
              </a:rPr>
              <a:t>perpustakaan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dalam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memberikan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jasa</a:t>
            </a:r>
            <a:endParaRPr lang="en-US" sz="2800" dirty="0" smtClean="0">
              <a:latin typeface="Times New Roman" pitchFamily="18" charset="0"/>
              <a:cs typeface="Times New Roman" pitchFamily="18" charset="0"/>
            </a:endParaRPr>
          </a:p>
          <a:p>
            <a:pPr marL="354013" indent="-354013">
              <a:buClrTx/>
              <a:buSzPct val="100000"/>
              <a:buFont typeface="+mj-lt"/>
              <a:buAutoNum type="arabicPeriod"/>
            </a:pPr>
            <a:r>
              <a:rPr lang="en-US" sz="2800" dirty="0" err="1" smtClean="0">
                <a:latin typeface="Times New Roman" pitchFamily="18" charset="0"/>
                <a:cs typeface="Times New Roman" pitchFamily="18" charset="0"/>
              </a:rPr>
              <a:t>pengguna</a:t>
            </a:r>
            <a:r>
              <a:rPr lang="en-US" sz="2800" dirty="0" smtClean="0">
                <a:latin typeface="Times New Roman" pitchFamily="18" charset="0"/>
                <a:cs typeface="Times New Roman" pitchFamily="18" charset="0"/>
              </a:rPr>
              <a:t> yang </a:t>
            </a:r>
            <a:r>
              <a:rPr lang="en-US" sz="2800" dirty="0" err="1" smtClean="0">
                <a:latin typeface="Times New Roman" pitchFamily="18" charset="0"/>
                <a:cs typeface="Times New Roman" pitchFamily="18" charset="0"/>
              </a:rPr>
              <a:t>mengakui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bahwa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jasa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perpustakaan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dapat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memenuhi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dan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memuaskan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kebutuhannya</a:t>
            </a:r>
            <a:r>
              <a:rPr lang="en-US" sz="2800" dirty="0" smtClean="0">
                <a:latin typeface="Times New Roman" pitchFamily="18" charset="0"/>
                <a:cs typeface="Times New Roman" pitchFamily="18" charset="0"/>
              </a:rPr>
              <a:t> </a:t>
            </a:r>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938962"/>
          </a:xfrm>
        </p:spPr>
        <p:txBody>
          <a:bodyPr>
            <a:normAutofit/>
          </a:bodyPr>
          <a:lstStyle/>
          <a:p>
            <a:r>
              <a:rPr lang="en-US" sz="4000" dirty="0" err="1" smtClean="0"/>
              <a:t>Tujuan</a:t>
            </a:r>
            <a:r>
              <a:rPr lang="en-US" sz="4000" dirty="0" smtClean="0"/>
              <a:t> </a:t>
            </a:r>
            <a:r>
              <a:rPr lang="en-US" sz="4000" dirty="0" err="1" smtClean="0"/>
              <a:t>Pembelajaran</a:t>
            </a:r>
            <a:endParaRPr lang="en-US" sz="4000" dirty="0"/>
          </a:p>
        </p:txBody>
      </p:sp>
      <p:sp>
        <p:nvSpPr>
          <p:cNvPr id="3" name="Content Placeholder 2"/>
          <p:cNvSpPr>
            <a:spLocks noGrp="1"/>
          </p:cNvSpPr>
          <p:nvPr>
            <p:ph idx="1"/>
          </p:nvPr>
        </p:nvSpPr>
        <p:spPr>
          <a:xfrm>
            <a:off x="457200" y="1935480"/>
            <a:ext cx="6543692" cy="4389120"/>
          </a:xfrm>
        </p:spPr>
        <p:txBody>
          <a:bodyPr>
            <a:noAutofit/>
          </a:bodyPr>
          <a:lstStyle/>
          <a:p>
            <a:pPr marL="442913" lvl="0" indent="-442913">
              <a:spcBef>
                <a:spcPts val="1200"/>
              </a:spcBef>
              <a:buClrTx/>
              <a:buSzPct val="100000"/>
              <a:buFont typeface="+mj-lt"/>
              <a:buAutoNum type="arabicPeriod"/>
            </a:pPr>
            <a:r>
              <a:rPr lang="en-US" sz="2000" dirty="0" err="1" smtClean="0">
                <a:latin typeface="Times New Roman" pitchFamily="18" charset="0"/>
                <a:cs typeface="Times New Roman" pitchFamily="18" charset="0"/>
              </a:rPr>
              <a:t>Mahasiswa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mampu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memahami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arti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prinsip-prinsip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peran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pemasaran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jasa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perpustakaan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dokumentasi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informasi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serta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mampu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mengidentifikasi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peluang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pasar</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perilaku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konsumen</a:t>
            </a:r>
            <a:r>
              <a:rPr lang="en-US" sz="2000" dirty="0" smtClean="0">
                <a:latin typeface="Times New Roman" pitchFamily="18" charset="0"/>
                <a:cs typeface="Times New Roman" pitchFamily="18" charset="0"/>
              </a:rPr>
              <a:t>.</a:t>
            </a:r>
          </a:p>
          <a:p>
            <a:pPr marL="442913" lvl="0" indent="-442913">
              <a:spcBef>
                <a:spcPts val="1200"/>
              </a:spcBef>
              <a:buClrTx/>
              <a:buSzPct val="100000"/>
              <a:buFont typeface="+mj-lt"/>
              <a:buAutoNum type="arabicPeriod"/>
            </a:pPr>
            <a:r>
              <a:rPr lang="en-US" sz="2000" dirty="0" err="1" smtClean="0">
                <a:latin typeface="Times New Roman" pitchFamily="18" charset="0"/>
                <a:cs typeface="Times New Roman" pitchFamily="18" charset="0"/>
              </a:rPr>
              <a:t>Mahasiswa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mampu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membuat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perencanaan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kegiatan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pemasaran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perpustakaan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dokumentasi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informasi</a:t>
            </a:r>
            <a:r>
              <a:rPr lang="en-US" sz="2000" dirty="0" smtClean="0">
                <a:latin typeface="Times New Roman" pitchFamily="18" charset="0"/>
                <a:cs typeface="Times New Roman" pitchFamily="18" charset="0"/>
              </a:rPr>
              <a:t>. </a:t>
            </a:r>
          </a:p>
          <a:p>
            <a:pPr marL="442913" lvl="0" indent="-442913">
              <a:spcBef>
                <a:spcPts val="1200"/>
              </a:spcBef>
              <a:buClrTx/>
              <a:buSzPct val="100000"/>
              <a:buFont typeface="+mj-lt"/>
              <a:buAutoNum type="arabicPeriod"/>
            </a:pPr>
            <a:r>
              <a:rPr lang="en-US" sz="2000" dirty="0" err="1" smtClean="0">
                <a:latin typeface="Times New Roman" pitchFamily="18" charset="0"/>
                <a:cs typeface="Times New Roman" pitchFamily="18" charset="0"/>
              </a:rPr>
              <a:t>Mahasiswa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dapat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membuat</a:t>
            </a:r>
            <a:r>
              <a:rPr lang="en-US" sz="2000" dirty="0" smtClean="0">
                <a:latin typeface="Times New Roman" pitchFamily="18" charset="0"/>
                <a:cs typeface="Times New Roman" pitchFamily="18" charset="0"/>
              </a:rPr>
              <a:t> media </a:t>
            </a:r>
            <a:r>
              <a:rPr lang="en-US" sz="2000" dirty="0" err="1" smtClean="0">
                <a:latin typeface="Times New Roman" pitchFamily="18" charset="0"/>
                <a:cs typeface="Times New Roman" pitchFamily="18" charset="0"/>
              </a:rPr>
              <a:t>pemasaran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jasa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perpustakaan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dokumentasi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informasi</a:t>
            </a:r>
            <a:r>
              <a:rPr lang="en-US" sz="2000" dirty="0" smtClean="0">
                <a:latin typeface="Times New Roman" pitchFamily="18" charset="0"/>
                <a:cs typeface="Times New Roman" pitchFamily="18" charset="0"/>
              </a:rPr>
              <a:t>. </a:t>
            </a:r>
          </a:p>
          <a:p>
            <a:pPr marL="442913" lvl="0" indent="-442913">
              <a:spcBef>
                <a:spcPts val="1200"/>
              </a:spcBef>
              <a:buClrTx/>
              <a:buSzPct val="100000"/>
              <a:buFont typeface="+mj-lt"/>
              <a:buAutoNum type="arabicPeriod"/>
            </a:pPr>
            <a:r>
              <a:rPr lang="en-US" sz="2000" dirty="0" err="1" smtClean="0">
                <a:latin typeface="Times New Roman" pitchFamily="18" charset="0"/>
                <a:cs typeface="Times New Roman" pitchFamily="18" charset="0"/>
              </a:rPr>
              <a:t>Mahasiswa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dapat</a:t>
            </a:r>
            <a:r>
              <a:rPr lang="en-US" sz="2000" dirty="0" smtClean="0">
                <a:latin typeface="Times New Roman" pitchFamily="18" charset="0"/>
                <a:cs typeface="Times New Roman" pitchFamily="18" charset="0"/>
              </a:rPr>
              <a:t> m</a:t>
            </a:r>
            <a:r>
              <a:rPr lang="id-ID" sz="2000" dirty="0" smtClean="0">
                <a:latin typeface="Times New Roman" pitchFamily="18" charset="0"/>
                <a:cs typeface="Times New Roman" pitchFamily="18" charset="0"/>
              </a:rPr>
              <a:t>engembangkan rekomendasi pemasaran layanan </a:t>
            </a:r>
            <a:r>
              <a:rPr lang="en-US" sz="2000" dirty="0" err="1" smtClean="0">
                <a:latin typeface="Times New Roman" pitchFamily="18" charset="0"/>
                <a:cs typeface="Times New Roman" pitchFamily="18" charset="0"/>
              </a:rPr>
              <a:t>perpustakaan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dokumentasi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informasi</a:t>
            </a:r>
            <a:r>
              <a:rPr lang="en-US" sz="2000" dirty="0" smtClean="0">
                <a:latin typeface="Times New Roman" pitchFamily="18" charset="0"/>
                <a:cs typeface="Times New Roman" pitchFamily="18" charset="0"/>
              </a:rPr>
              <a:t>. 	</a:t>
            </a:r>
          </a:p>
          <a:p>
            <a:pPr>
              <a:spcBef>
                <a:spcPts val="1200"/>
              </a:spcBef>
            </a:pPr>
            <a:endParaRPr lang="en-US" sz="2000" dirty="0">
              <a:latin typeface="Times New Roman" pitchFamily="18" charset="0"/>
              <a:cs typeface="Times New Roman" pitchFamily="18" charset="0"/>
            </a:endParaRPr>
          </a:p>
        </p:txBody>
      </p:sp>
      <p:sp>
        <p:nvSpPr>
          <p:cNvPr id="4" name="Right Arrow 3"/>
          <p:cNvSpPr/>
          <p:nvPr/>
        </p:nvSpPr>
        <p:spPr>
          <a:xfrm>
            <a:off x="7143768" y="2357430"/>
            <a:ext cx="500066" cy="35719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ight Arrow 4"/>
          <p:cNvSpPr/>
          <p:nvPr/>
        </p:nvSpPr>
        <p:spPr>
          <a:xfrm>
            <a:off x="7143768" y="3538839"/>
            <a:ext cx="500066" cy="35719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ight Arrow 5"/>
          <p:cNvSpPr/>
          <p:nvPr/>
        </p:nvSpPr>
        <p:spPr>
          <a:xfrm>
            <a:off x="7143768" y="4253219"/>
            <a:ext cx="500066" cy="35719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Arrow 6"/>
          <p:cNvSpPr/>
          <p:nvPr/>
        </p:nvSpPr>
        <p:spPr>
          <a:xfrm>
            <a:off x="7143768" y="5181913"/>
            <a:ext cx="500066" cy="35719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786710" y="2285992"/>
            <a:ext cx="1083951" cy="461665"/>
          </a:xfrm>
          <a:prstGeom prst="rect">
            <a:avLst/>
          </a:prstGeom>
        </p:spPr>
        <p:txBody>
          <a:bodyPr wrap="none">
            <a:spAutoFit/>
          </a:bodyPr>
          <a:lstStyle/>
          <a:p>
            <a:r>
              <a:rPr lang="en-US" sz="2400" dirty="0" smtClean="0">
                <a:latin typeface="Times New Roman" pitchFamily="18" charset="0"/>
                <a:cs typeface="Times New Roman" pitchFamily="18" charset="0"/>
              </a:rPr>
              <a:t>UKD 1</a:t>
            </a:r>
            <a:endParaRPr lang="en-US" sz="2400" dirty="0"/>
          </a:p>
        </p:txBody>
      </p:sp>
      <p:sp>
        <p:nvSpPr>
          <p:cNvPr id="10" name="Rectangle 9"/>
          <p:cNvSpPr/>
          <p:nvPr/>
        </p:nvSpPr>
        <p:spPr>
          <a:xfrm>
            <a:off x="7786710" y="3467401"/>
            <a:ext cx="1083951" cy="461665"/>
          </a:xfrm>
          <a:prstGeom prst="rect">
            <a:avLst/>
          </a:prstGeom>
        </p:spPr>
        <p:txBody>
          <a:bodyPr wrap="none">
            <a:spAutoFit/>
          </a:bodyPr>
          <a:lstStyle/>
          <a:p>
            <a:r>
              <a:rPr lang="en-US" sz="2400" dirty="0" smtClean="0">
                <a:latin typeface="Times New Roman" pitchFamily="18" charset="0"/>
                <a:cs typeface="Times New Roman" pitchFamily="18" charset="0"/>
              </a:rPr>
              <a:t>UKD 2</a:t>
            </a:r>
            <a:endParaRPr lang="en-US" sz="2400" dirty="0"/>
          </a:p>
        </p:txBody>
      </p:sp>
      <p:sp>
        <p:nvSpPr>
          <p:cNvPr id="11" name="Rectangle 10"/>
          <p:cNvSpPr/>
          <p:nvPr/>
        </p:nvSpPr>
        <p:spPr>
          <a:xfrm>
            <a:off x="7786710" y="4181781"/>
            <a:ext cx="1083951" cy="461665"/>
          </a:xfrm>
          <a:prstGeom prst="rect">
            <a:avLst/>
          </a:prstGeom>
        </p:spPr>
        <p:txBody>
          <a:bodyPr wrap="none">
            <a:spAutoFit/>
          </a:bodyPr>
          <a:lstStyle/>
          <a:p>
            <a:r>
              <a:rPr lang="en-US" sz="2400" dirty="0" smtClean="0">
                <a:latin typeface="Times New Roman" pitchFamily="18" charset="0"/>
                <a:cs typeface="Times New Roman" pitchFamily="18" charset="0"/>
              </a:rPr>
              <a:t>UKD 3</a:t>
            </a:r>
            <a:endParaRPr lang="en-US" sz="2400" dirty="0"/>
          </a:p>
        </p:txBody>
      </p:sp>
      <p:sp>
        <p:nvSpPr>
          <p:cNvPr id="12" name="Rectangle 11"/>
          <p:cNvSpPr/>
          <p:nvPr/>
        </p:nvSpPr>
        <p:spPr>
          <a:xfrm>
            <a:off x="7786710" y="5110475"/>
            <a:ext cx="1083951" cy="461665"/>
          </a:xfrm>
          <a:prstGeom prst="rect">
            <a:avLst/>
          </a:prstGeom>
        </p:spPr>
        <p:txBody>
          <a:bodyPr wrap="none">
            <a:spAutoFit/>
          </a:bodyPr>
          <a:lstStyle/>
          <a:p>
            <a:r>
              <a:rPr lang="en-US" sz="2400" dirty="0" smtClean="0">
                <a:latin typeface="Times New Roman" pitchFamily="18" charset="0"/>
                <a:cs typeface="Times New Roman" pitchFamily="18" charset="0"/>
              </a:rPr>
              <a:t>UKD 4</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childTnLst>
                                </p:cTn>
                              </p:par>
                              <p:par>
                                <p:cTn id="12" presetID="1" presetClass="entr" presetSubtype="0" fill="hold" grpId="0" nodeType="withEffect">
                                  <p:stCondLst>
                                    <p:cond delay="0"/>
                                  </p:stCondLst>
                                  <p:childTnLst>
                                    <p:set>
                                      <p:cBhvr>
                                        <p:cTn id="13" dur="1" fill="hold">
                                          <p:stCondLst>
                                            <p:cond delay="0"/>
                                          </p:stCondLst>
                                        </p:cTn>
                                        <p:tgtEl>
                                          <p:spTgt spid="9"/>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blinds(horizontal)">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5"/>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grpId="0"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Effect transition="in" filter="blinds(horizontal)">
                                      <p:cBhvr>
                                        <p:cTn id="29" dur="500"/>
                                        <p:tgtEl>
                                          <p:spTgt spid="3">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6"/>
                                        </p:tgtEl>
                                        <p:attrNameLst>
                                          <p:attrName>style.visibility</p:attrName>
                                        </p:attrNameLst>
                                      </p:cBhvr>
                                      <p:to>
                                        <p:strVal val="visible"/>
                                      </p:to>
                                    </p:set>
                                  </p:childTnLst>
                                </p:cTn>
                              </p:par>
                              <p:par>
                                <p:cTn id="34" presetID="1" presetClass="entr" presetSubtype="0" fill="hold" grpId="0" nodeType="withEffect">
                                  <p:stCondLst>
                                    <p:cond delay="0"/>
                                  </p:stCondLst>
                                  <p:childTnLst>
                                    <p:set>
                                      <p:cBhvr>
                                        <p:cTn id="35" dur="1" fill="hold">
                                          <p:stCondLst>
                                            <p:cond delay="0"/>
                                          </p:stCondLst>
                                        </p:cTn>
                                        <p:tgtEl>
                                          <p:spTgt spid="11"/>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3">
                                            <p:txEl>
                                              <p:pRg st="3" end="3"/>
                                            </p:txEl>
                                          </p:spTgt>
                                        </p:tgtEl>
                                        <p:attrNameLst>
                                          <p:attrName>style.visibility</p:attrName>
                                        </p:attrNameLst>
                                      </p:cBhvr>
                                      <p:to>
                                        <p:strVal val="visible"/>
                                      </p:to>
                                    </p:set>
                                    <p:animEffect transition="in" filter="blinds(horizontal)">
                                      <p:cBhvr>
                                        <p:cTn id="40" dur="500"/>
                                        <p:tgtEl>
                                          <p:spTgt spid="3">
                                            <p:txEl>
                                              <p:pRg st="3" end="3"/>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7"/>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P spid="5" grpId="0" animBg="1"/>
      <p:bldP spid="6" grpId="0" animBg="1"/>
      <p:bldP spid="7" grpId="0" animBg="1"/>
      <p:bldP spid="9" grpId="0"/>
      <p:bldP spid="10" grpId="0"/>
      <p:bldP spid="11" grpId="0"/>
      <p:bldP spid="1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348" y="704088"/>
            <a:ext cx="7972452" cy="724648"/>
          </a:xfrm>
        </p:spPr>
        <p:txBody>
          <a:bodyPr>
            <a:normAutofit/>
          </a:bodyPr>
          <a:lstStyle/>
          <a:p>
            <a:r>
              <a:rPr lang="en-US" sz="3600" dirty="0" err="1" smtClean="0"/>
              <a:t>Istilah-istilah</a:t>
            </a:r>
            <a:r>
              <a:rPr lang="en-US" sz="3600" dirty="0" smtClean="0"/>
              <a:t> </a:t>
            </a:r>
            <a:r>
              <a:rPr lang="en-US" sz="3600" dirty="0" err="1" smtClean="0"/>
              <a:t>terkait</a:t>
            </a:r>
            <a:endParaRPr lang="en-US" sz="3600" dirty="0"/>
          </a:p>
        </p:txBody>
      </p:sp>
      <p:sp>
        <p:nvSpPr>
          <p:cNvPr id="3" name="Content Placeholder 2"/>
          <p:cNvSpPr>
            <a:spLocks noGrp="1"/>
          </p:cNvSpPr>
          <p:nvPr>
            <p:ph idx="1"/>
          </p:nvPr>
        </p:nvSpPr>
        <p:spPr>
          <a:xfrm>
            <a:off x="428596" y="1571612"/>
            <a:ext cx="8229600" cy="4786346"/>
          </a:xfrm>
        </p:spPr>
        <p:txBody>
          <a:bodyPr>
            <a:noAutofit/>
          </a:bodyPr>
          <a:lstStyle/>
          <a:p>
            <a:pPr lvl="0"/>
            <a:r>
              <a:rPr lang="en-US" sz="1700" u="sng" dirty="0" smtClean="0">
                <a:latin typeface="Times New Roman" pitchFamily="18" charset="0"/>
                <a:cs typeface="Times New Roman" pitchFamily="18" charset="0"/>
              </a:rPr>
              <a:t>advertising</a:t>
            </a:r>
            <a:r>
              <a:rPr lang="en-US" sz="1700" dirty="0" smtClean="0">
                <a:latin typeface="Times New Roman" pitchFamily="18" charset="0"/>
                <a:cs typeface="Times New Roman" pitchFamily="18" charset="0"/>
              </a:rPr>
              <a:t> - calling something to the attention of the public, especially by paid announcements. (Wolfe) </a:t>
            </a:r>
          </a:p>
          <a:p>
            <a:pPr marL="273050" indent="-7938">
              <a:buNone/>
            </a:pPr>
            <a:r>
              <a:rPr lang="en-US" sz="1700" u="sng" dirty="0" err="1" smtClean="0">
                <a:solidFill>
                  <a:srgbClr val="0070C0"/>
                </a:solidFill>
                <a:latin typeface="Times New Roman" pitchFamily="18" charset="0"/>
                <a:cs typeface="Times New Roman" pitchFamily="18" charset="0"/>
              </a:rPr>
              <a:t>iklan</a:t>
            </a:r>
            <a:r>
              <a:rPr lang="en-US" sz="1700" dirty="0" smtClean="0">
                <a:solidFill>
                  <a:srgbClr val="0070C0"/>
                </a:solidFill>
                <a:latin typeface="Times New Roman" pitchFamily="18" charset="0"/>
                <a:cs typeface="Times New Roman" pitchFamily="18" charset="0"/>
              </a:rPr>
              <a:t>- </a:t>
            </a:r>
            <a:r>
              <a:rPr lang="en-US" sz="1700" dirty="0" err="1" smtClean="0">
                <a:solidFill>
                  <a:srgbClr val="0070C0"/>
                </a:solidFill>
                <a:latin typeface="Times New Roman" pitchFamily="18" charset="0"/>
                <a:cs typeface="Times New Roman" pitchFamily="18" charset="0"/>
              </a:rPr>
              <a:t>sesuatu</a:t>
            </a:r>
            <a:r>
              <a:rPr lang="en-US" sz="1700" dirty="0" smtClean="0">
                <a:solidFill>
                  <a:srgbClr val="0070C0"/>
                </a:solidFill>
                <a:latin typeface="Times New Roman" pitchFamily="18" charset="0"/>
                <a:cs typeface="Times New Roman" pitchFamily="18" charset="0"/>
              </a:rPr>
              <a:t>  </a:t>
            </a:r>
            <a:r>
              <a:rPr lang="en-US" sz="1700" dirty="0" err="1" smtClean="0">
                <a:solidFill>
                  <a:srgbClr val="0070C0"/>
                </a:solidFill>
                <a:latin typeface="Times New Roman" pitchFamily="18" charset="0"/>
                <a:cs typeface="Times New Roman" pitchFamily="18" charset="0"/>
              </a:rPr>
              <a:t>aktivitas</a:t>
            </a:r>
            <a:r>
              <a:rPr lang="en-US" sz="1700" dirty="0" smtClean="0">
                <a:solidFill>
                  <a:srgbClr val="0070C0"/>
                </a:solidFill>
                <a:latin typeface="Times New Roman" pitchFamily="18" charset="0"/>
                <a:cs typeface="Times New Roman" pitchFamily="18" charset="0"/>
              </a:rPr>
              <a:t> </a:t>
            </a:r>
            <a:r>
              <a:rPr lang="en-US" sz="1700" dirty="0" err="1" smtClean="0">
                <a:solidFill>
                  <a:srgbClr val="0070C0"/>
                </a:solidFill>
                <a:latin typeface="Times New Roman" pitchFamily="18" charset="0"/>
                <a:cs typeface="Times New Roman" pitchFamily="18" charset="0"/>
              </a:rPr>
              <a:t>untuk</a:t>
            </a:r>
            <a:r>
              <a:rPr lang="en-US" sz="1700" dirty="0" smtClean="0">
                <a:solidFill>
                  <a:srgbClr val="0070C0"/>
                </a:solidFill>
                <a:latin typeface="Times New Roman" pitchFamily="18" charset="0"/>
                <a:cs typeface="Times New Roman" pitchFamily="18" charset="0"/>
              </a:rPr>
              <a:t> </a:t>
            </a:r>
            <a:r>
              <a:rPr lang="en-US" sz="1700" dirty="0" err="1" smtClean="0">
                <a:solidFill>
                  <a:srgbClr val="0070C0"/>
                </a:solidFill>
                <a:latin typeface="Times New Roman" pitchFamily="18" charset="0"/>
                <a:cs typeface="Times New Roman" pitchFamily="18" charset="0"/>
              </a:rPr>
              <a:t>menarik</a:t>
            </a:r>
            <a:r>
              <a:rPr lang="en-US" sz="1700" dirty="0" smtClean="0">
                <a:solidFill>
                  <a:srgbClr val="0070C0"/>
                </a:solidFill>
                <a:latin typeface="Times New Roman" pitchFamily="18" charset="0"/>
                <a:cs typeface="Times New Roman" pitchFamily="18" charset="0"/>
              </a:rPr>
              <a:t> </a:t>
            </a:r>
            <a:r>
              <a:rPr lang="en-US" sz="1700" dirty="0" err="1" smtClean="0">
                <a:solidFill>
                  <a:srgbClr val="0070C0"/>
                </a:solidFill>
                <a:latin typeface="Times New Roman" pitchFamily="18" charset="0"/>
                <a:cs typeface="Times New Roman" pitchFamily="18" charset="0"/>
              </a:rPr>
              <a:t>perhatian</a:t>
            </a:r>
            <a:r>
              <a:rPr lang="en-US" sz="1700" dirty="0" smtClean="0">
                <a:solidFill>
                  <a:srgbClr val="0070C0"/>
                </a:solidFill>
                <a:latin typeface="Times New Roman" pitchFamily="18" charset="0"/>
                <a:cs typeface="Times New Roman" pitchFamily="18" charset="0"/>
              </a:rPr>
              <a:t> </a:t>
            </a:r>
            <a:r>
              <a:rPr lang="en-US" sz="1700" dirty="0" err="1" smtClean="0">
                <a:solidFill>
                  <a:srgbClr val="0070C0"/>
                </a:solidFill>
                <a:latin typeface="Times New Roman" pitchFamily="18" charset="0"/>
                <a:cs typeface="Times New Roman" pitchFamily="18" charset="0"/>
              </a:rPr>
              <a:t>orang</a:t>
            </a:r>
            <a:r>
              <a:rPr lang="en-US" sz="1700" dirty="0" smtClean="0">
                <a:solidFill>
                  <a:srgbClr val="0070C0"/>
                </a:solidFill>
                <a:latin typeface="Times New Roman" pitchFamily="18" charset="0"/>
                <a:cs typeface="Times New Roman" pitchFamily="18" charset="0"/>
              </a:rPr>
              <a:t> </a:t>
            </a:r>
            <a:r>
              <a:rPr lang="en-US" sz="1700" dirty="0" err="1" smtClean="0">
                <a:solidFill>
                  <a:srgbClr val="0070C0"/>
                </a:solidFill>
                <a:latin typeface="Times New Roman" pitchFamily="18" charset="0"/>
                <a:cs typeface="Times New Roman" pitchFamily="18" charset="0"/>
              </a:rPr>
              <a:t>banyak</a:t>
            </a:r>
            <a:r>
              <a:rPr lang="en-US" sz="1700" dirty="0" smtClean="0">
                <a:solidFill>
                  <a:srgbClr val="0070C0"/>
                </a:solidFill>
                <a:latin typeface="Times New Roman" pitchFamily="18" charset="0"/>
                <a:cs typeface="Times New Roman" pitchFamily="18" charset="0"/>
              </a:rPr>
              <a:t>, </a:t>
            </a:r>
            <a:r>
              <a:rPr lang="en-US" sz="1700" dirty="0" err="1" smtClean="0">
                <a:solidFill>
                  <a:srgbClr val="0070C0"/>
                </a:solidFill>
                <a:latin typeface="Times New Roman" pitchFamily="18" charset="0"/>
                <a:cs typeface="Times New Roman" pitchFamily="18" charset="0"/>
              </a:rPr>
              <a:t>terutama</a:t>
            </a:r>
            <a:r>
              <a:rPr lang="en-US" sz="1700" dirty="0" smtClean="0">
                <a:solidFill>
                  <a:srgbClr val="0070C0"/>
                </a:solidFill>
                <a:latin typeface="Times New Roman" pitchFamily="18" charset="0"/>
                <a:cs typeface="Times New Roman" pitchFamily="18" charset="0"/>
              </a:rPr>
              <a:t> </a:t>
            </a:r>
            <a:r>
              <a:rPr lang="en-US" sz="1700" dirty="0" err="1" smtClean="0">
                <a:solidFill>
                  <a:srgbClr val="0070C0"/>
                </a:solidFill>
                <a:latin typeface="Times New Roman" pitchFamily="18" charset="0"/>
                <a:cs typeface="Times New Roman" pitchFamily="18" charset="0"/>
              </a:rPr>
              <a:t>dengan</a:t>
            </a:r>
            <a:r>
              <a:rPr lang="en-US" sz="1700" dirty="0" smtClean="0">
                <a:solidFill>
                  <a:srgbClr val="0070C0"/>
                </a:solidFill>
                <a:latin typeface="Times New Roman" pitchFamily="18" charset="0"/>
                <a:cs typeface="Times New Roman" pitchFamily="18" charset="0"/>
              </a:rPr>
              <a:t> media (</a:t>
            </a:r>
            <a:r>
              <a:rPr lang="en-US" sz="1700" dirty="0" err="1" smtClean="0">
                <a:solidFill>
                  <a:srgbClr val="0070C0"/>
                </a:solidFill>
                <a:latin typeface="Times New Roman" pitchFamily="18" charset="0"/>
                <a:cs typeface="Times New Roman" pitchFamily="18" charset="0"/>
              </a:rPr>
              <a:t>pengumuman</a:t>
            </a:r>
            <a:r>
              <a:rPr lang="en-US" sz="1700" dirty="0" smtClean="0">
                <a:solidFill>
                  <a:srgbClr val="0070C0"/>
                </a:solidFill>
                <a:latin typeface="Times New Roman" pitchFamily="18" charset="0"/>
                <a:cs typeface="Times New Roman" pitchFamily="18" charset="0"/>
              </a:rPr>
              <a:t>) </a:t>
            </a:r>
            <a:r>
              <a:rPr lang="en-US" sz="1700" dirty="0" err="1" smtClean="0">
                <a:solidFill>
                  <a:srgbClr val="0070C0"/>
                </a:solidFill>
                <a:latin typeface="Times New Roman" pitchFamily="18" charset="0"/>
                <a:cs typeface="Times New Roman" pitchFamily="18" charset="0"/>
              </a:rPr>
              <a:t>berbayaran</a:t>
            </a:r>
            <a:endParaRPr lang="en-US" sz="1700" dirty="0" smtClean="0">
              <a:solidFill>
                <a:srgbClr val="0070C0"/>
              </a:solidFill>
              <a:latin typeface="Times New Roman" pitchFamily="18" charset="0"/>
              <a:cs typeface="Times New Roman" pitchFamily="18" charset="0"/>
            </a:endParaRPr>
          </a:p>
          <a:p>
            <a:pPr marL="273050" indent="-7938">
              <a:buNone/>
            </a:pPr>
            <a:endParaRPr lang="en-US" sz="1700" dirty="0" smtClean="0">
              <a:solidFill>
                <a:srgbClr val="0070C0"/>
              </a:solidFill>
              <a:latin typeface="Times New Roman" pitchFamily="18" charset="0"/>
              <a:cs typeface="Times New Roman" pitchFamily="18" charset="0"/>
            </a:endParaRPr>
          </a:p>
          <a:p>
            <a:r>
              <a:rPr lang="en-US" sz="1700" dirty="0" smtClean="0">
                <a:latin typeface="Times New Roman" pitchFamily="18" charset="0"/>
                <a:cs typeface="Times New Roman" pitchFamily="18" charset="0"/>
              </a:rPr>
              <a:t>Promotion is essentially the means of informing to users what you do and what you can do.</a:t>
            </a:r>
          </a:p>
          <a:p>
            <a:pPr>
              <a:buNone/>
            </a:pPr>
            <a:r>
              <a:rPr lang="en-US" sz="1700" dirty="0" smtClean="0">
                <a:solidFill>
                  <a:srgbClr val="0070C0"/>
                </a:solidFill>
                <a:latin typeface="Times New Roman" pitchFamily="18" charset="0"/>
                <a:cs typeface="Times New Roman" pitchFamily="18" charset="0"/>
              </a:rPr>
              <a:t>	</a:t>
            </a:r>
            <a:r>
              <a:rPr lang="en-US" sz="1700" dirty="0" err="1" smtClean="0">
                <a:solidFill>
                  <a:srgbClr val="0070C0"/>
                </a:solidFill>
                <a:latin typeface="Times New Roman" pitchFamily="18" charset="0"/>
                <a:cs typeface="Times New Roman" pitchFamily="18" charset="0"/>
              </a:rPr>
              <a:t>Promosi</a:t>
            </a:r>
            <a:r>
              <a:rPr lang="en-US" sz="1700" dirty="0" smtClean="0">
                <a:solidFill>
                  <a:srgbClr val="0070C0"/>
                </a:solidFill>
                <a:latin typeface="Times New Roman" pitchFamily="18" charset="0"/>
                <a:cs typeface="Times New Roman" pitchFamily="18" charset="0"/>
              </a:rPr>
              <a:t> </a:t>
            </a:r>
            <a:r>
              <a:rPr lang="id-ID" sz="1700" dirty="0" smtClean="0">
                <a:solidFill>
                  <a:srgbClr val="0070C0"/>
                </a:solidFill>
                <a:latin typeface="Times New Roman" pitchFamily="18" charset="0"/>
                <a:cs typeface="Times New Roman" pitchFamily="18" charset="0"/>
              </a:rPr>
              <a:t>pada dasarnya</a:t>
            </a:r>
            <a:r>
              <a:rPr lang="en-US" sz="1700" dirty="0" smtClean="0">
                <a:solidFill>
                  <a:srgbClr val="0070C0"/>
                </a:solidFill>
                <a:latin typeface="Times New Roman" pitchFamily="18" charset="0"/>
                <a:cs typeface="Times New Roman" pitchFamily="18" charset="0"/>
              </a:rPr>
              <a:t> </a:t>
            </a:r>
            <a:r>
              <a:rPr lang="en-US" sz="1700" dirty="0" err="1" smtClean="0">
                <a:solidFill>
                  <a:srgbClr val="0070C0"/>
                </a:solidFill>
                <a:latin typeface="Times New Roman" pitchFamily="18" charset="0"/>
                <a:cs typeface="Times New Roman" pitchFamily="18" charset="0"/>
              </a:rPr>
              <a:t>mengandung</a:t>
            </a:r>
            <a:r>
              <a:rPr lang="en-US" sz="1700" dirty="0" smtClean="0">
                <a:solidFill>
                  <a:srgbClr val="0070C0"/>
                </a:solidFill>
                <a:latin typeface="Times New Roman" pitchFamily="18" charset="0"/>
                <a:cs typeface="Times New Roman" pitchFamily="18" charset="0"/>
              </a:rPr>
              <a:t> </a:t>
            </a:r>
            <a:r>
              <a:rPr lang="en-US" sz="1700" dirty="0" err="1" smtClean="0">
                <a:solidFill>
                  <a:srgbClr val="0070C0"/>
                </a:solidFill>
                <a:latin typeface="Times New Roman" pitchFamily="18" charset="0"/>
                <a:cs typeface="Times New Roman" pitchFamily="18" charset="0"/>
              </a:rPr>
              <a:t>pengertian</a:t>
            </a:r>
            <a:r>
              <a:rPr lang="en-US" sz="1700" dirty="0" smtClean="0">
                <a:solidFill>
                  <a:srgbClr val="0070C0"/>
                </a:solidFill>
                <a:latin typeface="Times New Roman" pitchFamily="18" charset="0"/>
                <a:cs typeface="Times New Roman" pitchFamily="18" charset="0"/>
              </a:rPr>
              <a:t> </a:t>
            </a:r>
            <a:r>
              <a:rPr lang="id-ID" sz="1700" dirty="0" smtClean="0">
                <a:solidFill>
                  <a:srgbClr val="0070C0"/>
                </a:solidFill>
                <a:latin typeface="Times New Roman" pitchFamily="18" charset="0"/>
                <a:cs typeface="Times New Roman" pitchFamily="18" charset="0"/>
              </a:rPr>
              <a:t>menginformasikan kepada pengguna apa yang </a:t>
            </a:r>
            <a:r>
              <a:rPr lang="en-US" sz="1700" dirty="0" smtClean="0">
                <a:solidFill>
                  <a:srgbClr val="0070C0"/>
                </a:solidFill>
                <a:latin typeface="Times New Roman" pitchFamily="18" charset="0"/>
                <a:cs typeface="Times New Roman" pitchFamily="18" charset="0"/>
              </a:rPr>
              <a:t>a</a:t>
            </a:r>
            <a:r>
              <a:rPr lang="id-ID" sz="1700" dirty="0" smtClean="0">
                <a:solidFill>
                  <a:srgbClr val="0070C0"/>
                </a:solidFill>
                <a:latin typeface="Times New Roman" pitchFamily="18" charset="0"/>
                <a:cs typeface="Times New Roman" pitchFamily="18" charset="0"/>
              </a:rPr>
              <a:t>nda lakukan dan apa yang dapat </a:t>
            </a:r>
            <a:r>
              <a:rPr lang="en-US" sz="1700" dirty="0" smtClean="0">
                <a:solidFill>
                  <a:srgbClr val="0070C0"/>
                </a:solidFill>
                <a:latin typeface="Times New Roman" pitchFamily="18" charset="0"/>
                <a:cs typeface="Times New Roman" pitchFamily="18" charset="0"/>
              </a:rPr>
              <a:t>a</a:t>
            </a:r>
            <a:r>
              <a:rPr lang="id-ID" sz="1700" dirty="0" smtClean="0">
                <a:solidFill>
                  <a:srgbClr val="0070C0"/>
                </a:solidFill>
                <a:latin typeface="Times New Roman" pitchFamily="18" charset="0"/>
                <a:cs typeface="Times New Roman" pitchFamily="18" charset="0"/>
              </a:rPr>
              <a:t>nda lakukan </a:t>
            </a:r>
            <a:endParaRPr lang="en-US" sz="1700" dirty="0" smtClean="0">
              <a:solidFill>
                <a:srgbClr val="0070C0"/>
              </a:solidFill>
              <a:latin typeface="Times New Roman" pitchFamily="18" charset="0"/>
              <a:cs typeface="Times New Roman" pitchFamily="18" charset="0"/>
            </a:endParaRPr>
          </a:p>
          <a:p>
            <a:pPr>
              <a:buNone/>
            </a:pPr>
            <a:endParaRPr lang="en-US" sz="1700" dirty="0" smtClean="0">
              <a:solidFill>
                <a:srgbClr val="0070C0"/>
              </a:solidFill>
              <a:latin typeface="Times New Roman" pitchFamily="18" charset="0"/>
              <a:cs typeface="Times New Roman" pitchFamily="18" charset="0"/>
            </a:endParaRPr>
          </a:p>
          <a:p>
            <a:r>
              <a:rPr lang="en-US" sz="1700" u="sng" dirty="0" smtClean="0">
                <a:latin typeface="Times New Roman" pitchFamily="18" charset="0"/>
                <a:cs typeface="Times New Roman" pitchFamily="18" charset="0"/>
              </a:rPr>
              <a:t>promotion</a:t>
            </a:r>
            <a:r>
              <a:rPr lang="en-US" sz="1700" dirty="0" smtClean="0">
                <a:latin typeface="Times New Roman" pitchFamily="18" charset="0"/>
                <a:cs typeface="Times New Roman" pitchFamily="18" charset="0"/>
              </a:rPr>
              <a:t> - communicating to present and potential clients that the library has identified community needs and developed cost-effective products and methods of distribution that respond to those needs. (</a:t>
            </a:r>
            <a:r>
              <a:rPr lang="en-US" sz="1700" dirty="0" err="1" smtClean="0">
                <a:latin typeface="Times New Roman" pitchFamily="18" charset="0"/>
                <a:cs typeface="Times New Roman" pitchFamily="18" charset="0"/>
              </a:rPr>
              <a:t>Weingand</a:t>
            </a:r>
            <a:r>
              <a:rPr lang="en-US" sz="1700" dirty="0" smtClean="0">
                <a:latin typeface="Times New Roman" pitchFamily="18" charset="0"/>
                <a:cs typeface="Times New Roman" pitchFamily="18" charset="0"/>
              </a:rPr>
              <a:t>, 1994) </a:t>
            </a:r>
          </a:p>
          <a:p>
            <a:pPr marL="273050" indent="-7938">
              <a:buNone/>
            </a:pPr>
            <a:r>
              <a:rPr lang="en-US" sz="1700" u="sng" dirty="0" err="1" smtClean="0">
                <a:solidFill>
                  <a:srgbClr val="0070C0"/>
                </a:solidFill>
                <a:latin typeface="Times New Roman" pitchFamily="18" charset="0"/>
                <a:cs typeface="Times New Roman" pitchFamily="18" charset="0"/>
              </a:rPr>
              <a:t>promosi</a:t>
            </a:r>
            <a:r>
              <a:rPr lang="en-US" sz="1700" dirty="0" smtClean="0">
                <a:solidFill>
                  <a:srgbClr val="0070C0"/>
                </a:solidFill>
                <a:latin typeface="Times New Roman" pitchFamily="18" charset="0"/>
                <a:cs typeface="Times New Roman" pitchFamily="18" charset="0"/>
              </a:rPr>
              <a:t> – </a:t>
            </a:r>
            <a:r>
              <a:rPr lang="en-US" sz="1700" dirty="0" err="1" smtClean="0">
                <a:solidFill>
                  <a:srgbClr val="0070C0"/>
                </a:solidFill>
                <a:latin typeface="Times New Roman" pitchFamily="18" charset="0"/>
                <a:cs typeface="Times New Roman" pitchFamily="18" charset="0"/>
              </a:rPr>
              <a:t>akitivitas</a:t>
            </a:r>
            <a:r>
              <a:rPr lang="en-US" sz="1700" dirty="0" smtClean="0">
                <a:solidFill>
                  <a:srgbClr val="0070C0"/>
                </a:solidFill>
                <a:latin typeface="Times New Roman" pitchFamily="18" charset="0"/>
                <a:cs typeface="Times New Roman" pitchFamily="18" charset="0"/>
              </a:rPr>
              <a:t> </a:t>
            </a:r>
            <a:r>
              <a:rPr lang="en-US" sz="1700" dirty="0" err="1" smtClean="0">
                <a:solidFill>
                  <a:srgbClr val="0070C0"/>
                </a:solidFill>
                <a:latin typeface="Times New Roman" pitchFamily="18" charset="0"/>
                <a:cs typeface="Times New Roman" pitchFamily="18" charset="0"/>
              </a:rPr>
              <a:t>komunikasi</a:t>
            </a:r>
            <a:r>
              <a:rPr lang="en-US" sz="1700" dirty="0" smtClean="0">
                <a:solidFill>
                  <a:srgbClr val="0070C0"/>
                </a:solidFill>
                <a:latin typeface="Times New Roman" pitchFamily="18" charset="0"/>
                <a:cs typeface="Times New Roman" pitchFamily="18" charset="0"/>
              </a:rPr>
              <a:t> </a:t>
            </a:r>
            <a:r>
              <a:rPr lang="en-US" sz="1700" dirty="0" err="1" smtClean="0">
                <a:solidFill>
                  <a:srgbClr val="0070C0"/>
                </a:solidFill>
                <a:latin typeface="Times New Roman" pitchFamily="18" charset="0"/>
                <a:cs typeface="Times New Roman" pitchFamily="18" charset="0"/>
              </a:rPr>
              <a:t>dengan</a:t>
            </a:r>
            <a:r>
              <a:rPr lang="en-US" sz="1700" dirty="0" smtClean="0">
                <a:solidFill>
                  <a:srgbClr val="0070C0"/>
                </a:solidFill>
                <a:latin typeface="Times New Roman" pitchFamily="18" charset="0"/>
                <a:cs typeface="Times New Roman" pitchFamily="18" charset="0"/>
              </a:rPr>
              <a:t> </a:t>
            </a:r>
            <a:r>
              <a:rPr lang="en-US" sz="1700" dirty="0" err="1" smtClean="0">
                <a:solidFill>
                  <a:srgbClr val="0070C0"/>
                </a:solidFill>
                <a:latin typeface="Times New Roman" pitchFamily="18" charset="0"/>
                <a:cs typeface="Times New Roman" pitchFamily="18" charset="0"/>
              </a:rPr>
              <a:t>pelanggan</a:t>
            </a:r>
            <a:r>
              <a:rPr lang="en-US" sz="1700" dirty="0" smtClean="0">
                <a:solidFill>
                  <a:srgbClr val="0070C0"/>
                </a:solidFill>
                <a:latin typeface="Times New Roman" pitchFamily="18" charset="0"/>
                <a:cs typeface="Times New Roman" pitchFamily="18" charset="0"/>
              </a:rPr>
              <a:t> yang </a:t>
            </a:r>
            <a:r>
              <a:rPr lang="en-US" sz="1700" dirty="0" err="1" smtClean="0">
                <a:solidFill>
                  <a:srgbClr val="0070C0"/>
                </a:solidFill>
                <a:latin typeface="Times New Roman" pitchFamily="18" charset="0"/>
                <a:cs typeface="Times New Roman" pitchFamily="18" charset="0"/>
              </a:rPr>
              <a:t>ada</a:t>
            </a:r>
            <a:r>
              <a:rPr lang="en-US" sz="1700" dirty="0" smtClean="0">
                <a:solidFill>
                  <a:srgbClr val="0070C0"/>
                </a:solidFill>
                <a:latin typeface="Times New Roman" pitchFamily="18" charset="0"/>
                <a:cs typeface="Times New Roman" pitchFamily="18" charset="0"/>
              </a:rPr>
              <a:t> </a:t>
            </a:r>
            <a:r>
              <a:rPr lang="en-US" sz="1700" dirty="0" err="1" smtClean="0">
                <a:solidFill>
                  <a:srgbClr val="0070C0"/>
                </a:solidFill>
                <a:latin typeface="Times New Roman" pitchFamily="18" charset="0"/>
                <a:cs typeface="Times New Roman" pitchFamily="18" charset="0"/>
              </a:rPr>
              <a:t>dan</a:t>
            </a:r>
            <a:r>
              <a:rPr lang="en-US" sz="1700" dirty="0" smtClean="0">
                <a:solidFill>
                  <a:srgbClr val="0070C0"/>
                </a:solidFill>
                <a:latin typeface="Times New Roman" pitchFamily="18" charset="0"/>
                <a:cs typeface="Times New Roman" pitchFamily="18" charset="0"/>
              </a:rPr>
              <a:t> </a:t>
            </a:r>
            <a:r>
              <a:rPr lang="en-US" sz="1700" dirty="0" err="1" smtClean="0">
                <a:solidFill>
                  <a:srgbClr val="0070C0"/>
                </a:solidFill>
                <a:latin typeface="Times New Roman" pitchFamily="18" charset="0"/>
                <a:cs typeface="Times New Roman" pitchFamily="18" charset="0"/>
              </a:rPr>
              <a:t>pelanggan</a:t>
            </a:r>
            <a:r>
              <a:rPr lang="en-US" sz="1700" dirty="0" smtClean="0">
                <a:solidFill>
                  <a:srgbClr val="0070C0"/>
                </a:solidFill>
                <a:latin typeface="Times New Roman" pitchFamily="18" charset="0"/>
                <a:cs typeface="Times New Roman" pitchFamily="18" charset="0"/>
              </a:rPr>
              <a:t> </a:t>
            </a:r>
            <a:r>
              <a:rPr lang="en-US" sz="1700" dirty="0" err="1" smtClean="0">
                <a:solidFill>
                  <a:srgbClr val="0070C0"/>
                </a:solidFill>
                <a:latin typeface="Times New Roman" pitchFamily="18" charset="0"/>
                <a:cs typeface="Times New Roman" pitchFamily="18" charset="0"/>
              </a:rPr>
              <a:t>potensial</a:t>
            </a:r>
            <a:r>
              <a:rPr lang="en-US" sz="1700" dirty="0" smtClean="0">
                <a:solidFill>
                  <a:srgbClr val="0070C0"/>
                </a:solidFill>
                <a:latin typeface="Times New Roman" pitchFamily="18" charset="0"/>
                <a:cs typeface="Times New Roman" pitchFamily="18" charset="0"/>
              </a:rPr>
              <a:t> </a:t>
            </a:r>
            <a:r>
              <a:rPr lang="en-US" sz="1700" dirty="0" err="1" smtClean="0">
                <a:solidFill>
                  <a:srgbClr val="0070C0"/>
                </a:solidFill>
                <a:latin typeface="Times New Roman" pitchFamily="18" charset="0"/>
                <a:cs typeface="Times New Roman" pitchFamily="18" charset="0"/>
              </a:rPr>
              <a:t>perpustakaan</a:t>
            </a:r>
            <a:r>
              <a:rPr lang="en-US" sz="1700" dirty="0" smtClean="0">
                <a:solidFill>
                  <a:srgbClr val="0070C0"/>
                </a:solidFill>
                <a:latin typeface="Times New Roman" pitchFamily="18" charset="0"/>
                <a:cs typeface="Times New Roman" pitchFamily="18" charset="0"/>
              </a:rPr>
              <a:t> yang  </a:t>
            </a:r>
            <a:r>
              <a:rPr lang="en-US" sz="1700" dirty="0" err="1" smtClean="0">
                <a:solidFill>
                  <a:srgbClr val="0070C0"/>
                </a:solidFill>
                <a:latin typeface="Times New Roman" pitchFamily="18" charset="0"/>
                <a:cs typeface="Times New Roman" pitchFamily="18" charset="0"/>
              </a:rPr>
              <a:t>telah</a:t>
            </a:r>
            <a:r>
              <a:rPr lang="en-US" sz="1700" dirty="0" smtClean="0">
                <a:solidFill>
                  <a:srgbClr val="0070C0"/>
                </a:solidFill>
                <a:latin typeface="Times New Roman" pitchFamily="18" charset="0"/>
                <a:cs typeface="Times New Roman" pitchFamily="18" charset="0"/>
              </a:rPr>
              <a:t> </a:t>
            </a:r>
            <a:r>
              <a:rPr lang="en-US" sz="1700" dirty="0" err="1" smtClean="0">
                <a:solidFill>
                  <a:srgbClr val="0070C0"/>
                </a:solidFill>
                <a:latin typeface="Times New Roman" pitchFamily="18" charset="0"/>
                <a:cs typeface="Times New Roman" pitchFamily="18" charset="0"/>
              </a:rPr>
              <a:t>diidentifikasi</a:t>
            </a:r>
            <a:r>
              <a:rPr lang="en-US" sz="1700" dirty="0" smtClean="0">
                <a:solidFill>
                  <a:srgbClr val="0070C0"/>
                </a:solidFill>
                <a:latin typeface="Times New Roman" pitchFamily="18" charset="0"/>
                <a:cs typeface="Times New Roman" pitchFamily="18" charset="0"/>
              </a:rPr>
              <a:t> </a:t>
            </a:r>
            <a:r>
              <a:rPr lang="en-US" sz="1700" dirty="0" err="1" smtClean="0">
                <a:solidFill>
                  <a:srgbClr val="0070C0"/>
                </a:solidFill>
                <a:latin typeface="Times New Roman" pitchFamily="18" charset="0"/>
                <a:cs typeface="Times New Roman" pitchFamily="18" charset="0"/>
              </a:rPr>
              <a:t>kebutuhannya</a:t>
            </a:r>
            <a:r>
              <a:rPr lang="en-US" sz="1700" dirty="0" smtClean="0">
                <a:solidFill>
                  <a:srgbClr val="0070C0"/>
                </a:solidFill>
                <a:latin typeface="Times New Roman" pitchFamily="18" charset="0"/>
                <a:cs typeface="Times New Roman" pitchFamily="18" charset="0"/>
              </a:rPr>
              <a:t> </a:t>
            </a:r>
            <a:r>
              <a:rPr lang="en-US" sz="1700" dirty="0" err="1" smtClean="0">
                <a:solidFill>
                  <a:srgbClr val="0070C0"/>
                </a:solidFill>
                <a:latin typeface="Times New Roman" pitchFamily="18" charset="0"/>
                <a:cs typeface="Times New Roman" pitchFamily="18" charset="0"/>
              </a:rPr>
              <a:t>dan</a:t>
            </a:r>
            <a:r>
              <a:rPr lang="en-US" sz="1700" dirty="0" smtClean="0">
                <a:solidFill>
                  <a:srgbClr val="0070C0"/>
                </a:solidFill>
                <a:latin typeface="Times New Roman" pitchFamily="18" charset="0"/>
                <a:cs typeface="Times New Roman" pitchFamily="18" charset="0"/>
              </a:rPr>
              <a:t> </a:t>
            </a:r>
            <a:r>
              <a:rPr lang="en-US" sz="1700" dirty="0" err="1" smtClean="0">
                <a:solidFill>
                  <a:srgbClr val="0070C0"/>
                </a:solidFill>
                <a:latin typeface="Times New Roman" pitchFamily="18" charset="0"/>
                <a:cs typeface="Times New Roman" pitchFamily="18" charset="0"/>
              </a:rPr>
              <a:t>mengembangkan</a:t>
            </a:r>
            <a:r>
              <a:rPr lang="en-US" sz="1700" dirty="0" smtClean="0">
                <a:solidFill>
                  <a:srgbClr val="0070C0"/>
                </a:solidFill>
                <a:latin typeface="Times New Roman" pitchFamily="18" charset="0"/>
                <a:cs typeface="Times New Roman" pitchFamily="18" charset="0"/>
              </a:rPr>
              <a:t> </a:t>
            </a:r>
            <a:r>
              <a:rPr lang="en-US" sz="1700" dirty="0" err="1" smtClean="0">
                <a:solidFill>
                  <a:srgbClr val="0070C0"/>
                </a:solidFill>
                <a:latin typeface="Times New Roman" pitchFamily="18" charset="0"/>
                <a:cs typeface="Times New Roman" pitchFamily="18" charset="0"/>
              </a:rPr>
              <a:t>efektivitas</a:t>
            </a:r>
            <a:r>
              <a:rPr lang="en-US" sz="1700" dirty="0" smtClean="0">
                <a:solidFill>
                  <a:srgbClr val="0070C0"/>
                </a:solidFill>
                <a:latin typeface="Times New Roman" pitchFamily="18" charset="0"/>
                <a:cs typeface="Times New Roman" pitchFamily="18" charset="0"/>
              </a:rPr>
              <a:t> </a:t>
            </a:r>
            <a:r>
              <a:rPr lang="en-US" sz="1700" dirty="0" err="1" smtClean="0">
                <a:solidFill>
                  <a:srgbClr val="0070C0"/>
                </a:solidFill>
                <a:latin typeface="Times New Roman" pitchFamily="18" charset="0"/>
                <a:cs typeface="Times New Roman" pitchFamily="18" charset="0"/>
              </a:rPr>
              <a:t>beaya</a:t>
            </a:r>
            <a:r>
              <a:rPr lang="en-US" sz="1700" dirty="0" smtClean="0">
                <a:solidFill>
                  <a:srgbClr val="0070C0"/>
                </a:solidFill>
                <a:latin typeface="Times New Roman" pitchFamily="18" charset="0"/>
                <a:cs typeface="Times New Roman" pitchFamily="18" charset="0"/>
              </a:rPr>
              <a:t> </a:t>
            </a:r>
            <a:r>
              <a:rPr lang="en-US" sz="1700" dirty="0" err="1" smtClean="0">
                <a:solidFill>
                  <a:srgbClr val="0070C0"/>
                </a:solidFill>
                <a:latin typeface="Times New Roman" pitchFamily="18" charset="0"/>
                <a:cs typeface="Times New Roman" pitchFamily="18" charset="0"/>
              </a:rPr>
              <a:t>produk</a:t>
            </a:r>
            <a:r>
              <a:rPr lang="en-US" sz="1700" dirty="0" smtClean="0">
                <a:solidFill>
                  <a:srgbClr val="0070C0"/>
                </a:solidFill>
                <a:latin typeface="Times New Roman" pitchFamily="18" charset="0"/>
                <a:cs typeface="Times New Roman" pitchFamily="18" charset="0"/>
              </a:rPr>
              <a:t> </a:t>
            </a:r>
            <a:r>
              <a:rPr lang="en-US" sz="1700" dirty="0" err="1" smtClean="0">
                <a:solidFill>
                  <a:srgbClr val="0070C0"/>
                </a:solidFill>
                <a:latin typeface="Times New Roman" pitchFamily="18" charset="0"/>
                <a:cs typeface="Times New Roman" pitchFamily="18" charset="0"/>
              </a:rPr>
              <a:t>dan</a:t>
            </a:r>
            <a:r>
              <a:rPr lang="en-US" sz="1700" dirty="0" smtClean="0">
                <a:solidFill>
                  <a:srgbClr val="0070C0"/>
                </a:solidFill>
                <a:latin typeface="Times New Roman" pitchFamily="18" charset="0"/>
                <a:cs typeface="Times New Roman" pitchFamily="18" charset="0"/>
              </a:rPr>
              <a:t> </a:t>
            </a:r>
            <a:r>
              <a:rPr lang="en-US" sz="1700" dirty="0" err="1" smtClean="0">
                <a:solidFill>
                  <a:srgbClr val="0070C0"/>
                </a:solidFill>
                <a:latin typeface="Times New Roman" pitchFamily="18" charset="0"/>
                <a:cs typeface="Times New Roman" pitchFamily="18" charset="0"/>
              </a:rPr>
              <a:t>metoda</a:t>
            </a:r>
            <a:r>
              <a:rPr lang="en-US" sz="1700" dirty="0" smtClean="0">
                <a:solidFill>
                  <a:srgbClr val="0070C0"/>
                </a:solidFill>
                <a:latin typeface="Times New Roman" pitchFamily="18" charset="0"/>
                <a:cs typeface="Times New Roman" pitchFamily="18" charset="0"/>
              </a:rPr>
              <a:t> </a:t>
            </a:r>
            <a:r>
              <a:rPr lang="en-US" sz="1700" dirty="0" err="1" smtClean="0">
                <a:solidFill>
                  <a:srgbClr val="0070C0"/>
                </a:solidFill>
                <a:latin typeface="Times New Roman" pitchFamily="18" charset="0"/>
                <a:cs typeface="Times New Roman" pitchFamily="18" charset="0"/>
              </a:rPr>
              <a:t>distribusi</a:t>
            </a:r>
            <a:r>
              <a:rPr lang="en-US" sz="1700" dirty="0" smtClean="0">
                <a:solidFill>
                  <a:srgbClr val="0070C0"/>
                </a:solidFill>
                <a:latin typeface="Times New Roman" pitchFamily="18" charset="0"/>
                <a:cs typeface="Times New Roman" pitchFamily="18" charset="0"/>
              </a:rPr>
              <a:t> </a:t>
            </a:r>
            <a:r>
              <a:rPr lang="en-US" sz="1700" dirty="0" err="1" smtClean="0">
                <a:solidFill>
                  <a:srgbClr val="0070C0"/>
                </a:solidFill>
                <a:latin typeface="Times New Roman" pitchFamily="18" charset="0"/>
                <a:cs typeface="Times New Roman" pitchFamily="18" charset="0"/>
              </a:rPr>
              <a:t>produk</a:t>
            </a:r>
            <a:r>
              <a:rPr lang="en-US" sz="1700" dirty="0" smtClean="0">
                <a:solidFill>
                  <a:srgbClr val="0070C0"/>
                </a:solidFill>
                <a:latin typeface="Times New Roman" pitchFamily="18" charset="0"/>
                <a:cs typeface="Times New Roman" pitchFamily="18" charset="0"/>
              </a:rPr>
              <a:t> </a:t>
            </a:r>
            <a:r>
              <a:rPr lang="en-US" sz="1700" dirty="0" err="1" smtClean="0">
                <a:solidFill>
                  <a:srgbClr val="0070C0"/>
                </a:solidFill>
                <a:latin typeface="Times New Roman" pitchFamily="18" charset="0"/>
                <a:cs typeface="Times New Roman" pitchFamily="18" charset="0"/>
              </a:rPr>
              <a:t>guna</a:t>
            </a:r>
            <a:r>
              <a:rPr lang="en-US" sz="1700" dirty="0" smtClean="0">
                <a:solidFill>
                  <a:srgbClr val="0070C0"/>
                </a:solidFill>
                <a:latin typeface="Times New Roman" pitchFamily="18" charset="0"/>
                <a:cs typeface="Times New Roman" pitchFamily="18" charset="0"/>
              </a:rPr>
              <a:t> </a:t>
            </a:r>
            <a:r>
              <a:rPr lang="en-US" sz="1700" dirty="0" err="1" smtClean="0">
                <a:solidFill>
                  <a:srgbClr val="0070C0"/>
                </a:solidFill>
                <a:latin typeface="Times New Roman" pitchFamily="18" charset="0"/>
                <a:cs typeface="Times New Roman" pitchFamily="18" charset="0"/>
              </a:rPr>
              <a:t>merespon</a:t>
            </a:r>
            <a:r>
              <a:rPr lang="en-US" sz="1700" dirty="0" smtClean="0">
                <a:solidFill>
                  <a:srgbClr val="0070C0"/>
                </a:solidFill>
                <a:latin typeface="Times New Roman" pitchFamily="18" charset="0"/>
                <a:cs typeface="Times New Roman" pitchFamily="18" charset="0"/>
              </a:rPr>
              <a:t> </a:t>
            </a:r>
            <a:r>
              <a:rPr lang="en-US" sz="1700" dirty="0" err="1" smtClean="0">
                <a:solidFill>
                  <a:srgbClr val="0070C0"/>
                </a:solidFill>
                <a:latin typeface="Times New Roman" pitchFamily="18" charset="0"/>
                <a:cs typeface="Times New Roman" pitchFamily="18" charset="0"/>
              </a:rPr>
              <a:t>kebutuhan</a:t>
            </a:r>
            <a:r>
              <a:rPr lang="en-US" sz="1700" dirty="0" smtClean="0">
                <a:solidFill>
                  <a:srgbClr val="0070C0"/>
                </a:solidFill>
                <a:latin typeface="Times New Roman" pitchFamily="18" charset="0"/>
                <a:cs typeface="Times New Roman" pitchFamily="18" charset="0"/>
              </a:rPr>
              <a:t> </a:t>
            </a:r>
            <a:r>
              <a:rPr lang="en-US" sz="1700" dirty="0" err="1" smtClean="0">
                <a:solidFill>
                  <a:srgbClr val="0070C0"/>
                </a:solidFill>
                <a:latin typeface="Times New Roman" pitchFamily="18" charset="0"/>
                <a:cs typeface="Times New Roman" pitchFamily="18" charset="0"/>
              </a:rPr>
              <a:t>tersebut</a:t>
            </a:r>
            <a:r>
              <a:rPr lang="en-US" sz="1700" dirty="0" smtClean="0">
                <a:solidFill>
                  <a:srgbClr val="0070C0"/>
                </a:solidFill>
                <a:latin typeface="Times New Roman" pitchFamily="18" charset="0"/>
                <a:cs typeface="Times New Roman" pitchFamily="18" charset="0"/>
              </a:rPr>
              <a:t>. (</a:t>
            </a:r>
            <a:r>
              <a:rPr lang="en-US" sz="1700" dirty="0" err="1" smtClean="0">
                <a:solidFill>
                  <a:srgbClr val="0070C0"/>
                </a:solidFill>
                <a:latin typeface="Times New Roman" pitchFamily="18" charset="0"/>
                <a:cs typeface="Times New Roman" pitchFamily="18" charset="0"/>
              </a:rPr>
              <a:t>Weingand</a:t>
            </a:r>
            <a:r>
              <a:rPr lang="en-US" sz="1700" dirty="0" smtClean="0">
                <a:solidFill>
                  <a:srgbClr val="0070C0"/>
                </a:solidFill>
                <a:latin typeface="Times New Roman" pitchFamily="18" charset="0"/>
                <a:cs typeface="Times New Roman" pitchFamily="18" charset="0"/>
              </a:rPr>
              <a:t>, 1994)</a:t>
            </a:r>
          </a:p>
          <a:p>
            <a:pPr lvl="0"/>
            <a:endParaRPr lang="en-US" sz="1700" dirty="0" smtClean="0">
              <a:latin typeface="Times New Roman" pitchFamily="18" charset="0"/>
              <a:cs typeface="Times New Roman" pitchFamily="18" charset="0"/>
            </a:endParaRPr>
          </a:p>
          <a:p>
            <a:r>
              <a:rPr lang="en-US" sz="1700" dirty="0" smtClean="0">
                <a:latin typeface="Times New Roman" pitchFamily="18" charset="0"/>
                <a:cs typeface="Times New Roman" pitchFamily="18"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linds(horizontal)">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blinds(horizontal)">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blinds(horizontal)">
                                      <p:cBhvr>
                                        <p:cTn id="32" dur="500"/>
                                        <p:tgtEl>
                                          <p:spTgt spid="3">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animEffect transition="in" filter="blinds(horizontal)">
                                      <p:cBhvr>
                                        <p:cTn id="37"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chool.discoveryeducation.com/clipart/images/question.gif"/>
          <p:cNvPicPr>
            <a:picLocks noChangeAspect="1" noChangeArrowheads="1"/>
          </p:cNvPicPr>
          <p:nvPr/>
        </p:nvPicPr>
        <p:blipFill>
          <a:blip r:embed="rId2"/>
          <a:srcRect/>
          <a:stretch>
            <a:fillRect/>
          </a:stretch>
        </p:blipFill>
        <p:spPr bwMode="auto">
          <a:xfrm>
            <a:off x="3143240" y="1000108"/>
            <a:ext cx="2379449" cy="5000660"/>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7224" y="1071546"/>
            <a:ext cx="6929486" cy="642934"/>
          </a:xfrm>
        </p:spPr>
        <p:txBody>
          <a:bodyPr>
            <a:normAutofit fontScale="90000"/>
          </a:bodyPr>
          <a:lstStyle/>
          <a:p>
            <a:r>
              <a:rPr lang="en-US" sz="4400" dirty="0" err="1" smtClean="0"/>
              <a:t>Penilaian</a:t>
            </a:r>
            <a:endParaRPr lang="en-US" sz="4400" dirty="0"/>
          </a:p>
        </p:txBody>
      </p:sp>
      <p:sp>
        <p:nvSpPr>
          <p:cNvPr id="3" name="Content Placeholder 2"/>
          <p:cNvSpPr>
            <a:spLocks noGrp="1"/>
          </p:cNvSpPr>
          <p:nvPr>
            <p:ph idx="1"/>
          </p:nvPr>
        </p:nvSpPr>
        <p:spPr>
          <a:xfrm>
            <a:off x="785786" y="1935480"/>
            <a:ext cx="7901014" cy="2279338"/>
          </a:xfrm>
        </p:spPr>
        <p:txBody>
          <a:bodyPr>
            <a:normAutofit/>
          </a:bodyPr>
          <a:lstStyle/>
          <a:p>
            <a:pPr marL="514350" indent="-514350">
              <a:buClrTx/>
              <a:buSzPct val="100000"/>
              <a:buFont typeface="+mj-lt"/>
              <a:buAutoNum type="arabicPeriod"/>
            </a:pPr>
            <a:r>
              <a:rPr lang="en-US" sz="2400" dirty="0" smtClean="0">
                <a:latin typeface="Times New Roman" pitchFamily="18" charset="0"/>
                <a:cs typeface="Times New Roman" pitchFamily="18" charset="0"/>
              </a:rPr>
              <a:t>UK1: </a:t>
            </a:r>
            <a:r>
              <a:rPr lang="en-US" sz="2400" dirty="0" err="1" smtClean="0">
                <a:latin typeface="Times New Roman" pitchFamily="18" charset="0"/>
                <a:cs typeface="Times New Roman" pitchFamily="18" charset="0"/>
              </a:rPr>
              <a:t>Tertulis</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individu</a:t>
            </a:r>
            <a:endParaRPr lang="en-US" sz="2400" dirty="0" smtClean="0">
              <a:latin typeface="Times New Roman" pitchFamily="18" charset="0"/>
              <a:cs typeface="Times New Roman" pitchFamily="18" charset="0"/>
            </a:endParaRPr>
          </a:p>
          <a:p>
            <a:pPr marL="514350" indent="-514350">
              <a:buClrTx/>
              <a:buSzPct val="100000"/>
              <a:buFont typeface="+mj-lt"/>
              <a:buAutoNum type="arabicPeriod"/>
            </a:pPr>
            <a:r>
              <a:rPr lang="en-US" sz="2400" dirty="0" smtClean="0">
                <a:latin typeface="Times New Roman" pitchFamily="18" charset="0"/>
                <a:cs typeface="Times New Roman" pitchFamily="18" charset="0"/>
              </a:rPr>
              <a:t>UK2: </a:t>
            </a:r>
            <a:r>
              <a:rPr lang="en-US" sz="2400" dirty="0" err="1" smtClean="0">
                <a:latin typeface="Times New Roman" pitchFamily="18" charset="0"/>
                <a:cs typeface="Times New Roman" pitchFamily="18" charset="0"/>
              </a:rPr>
              <a:t>Tugas</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kelompok</a:t>
            </a:r>
            <a:endParaRPr lang="en-US" sz="2400" dirty="0" smtClean="0">
              <a:latin typeface="Times New Roman" pitchFamily="18" charset="0"/>
              <a:cs typeface="Times New Roman" pitchFamily="18" charset="0"/>
            </a:endParaRPr>
          </a:p>
          <a:p>
            <a:pPr marL="514350" indent="-514350">
              <a:buClrTx/>
              <a:buSzPct val="100000"/>
              <a:buFont typeface="+mj-lt"/>
              <a:buAutoNum type="arabicPeriod"/>
            </a:pPr>
            <a:r>
              <a:rPr lang="en-US" sz="2400" dirty="0" smtClean="0">
                <a:latin typeface="Times New Roman" pitchFamily="18" charset="0"/>
                <a:cs typeface="Times New Roman" pitchFamily="18" charset="0"/>
              </a:rPr>
              <a:t>Uk3: </a:t>
            </a:r>
            <a:r>
              <a:rPr lang="en-US" sz="2400" dirty="0" err="1" smtClean="0">
                <a:latin typeface="Times New Roman" pitchFamily="18" charset="0"/>
                <a:cs typeface="Times New Roman" pitchFamily="18" charset="0"/>
              </a:rPr>
              <a:t>Tugas</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kelompok</a:t>
            </a:r>
            <a:endParaRPr lang="en-US" sz="2400" dirty="0" smtClean="0">
              <a:latin typeface="Times New Roman" pitchFamily="18" charset="0"/>
              <a:cs typeface="Times New Roman" pitchFamily="18" charset="0"/>
            </a:endParaRPr>
          </a:p>
          <a:p>
            <a:pPr marL="514350" indent="-514350">
              <a:buClrTx/>
              <a:buSzPct val="100000"/>
              <a:buFont typeface="+mj-lt"/>
              <a:buAutoNum type="arabicPeriod"/>
            </a:pPr>
            <a:r>
              <a:rPr lang="en-US" sz="2400" dirty="0" smtClean="0">
                <a:latin typeface="Times New Roman" pitchFamily="18" charset="0"/>
                <a:cs typeface="Times New Roman" pitchFamily="18" charset="0"/>
              </a:rPr>
              <a:t>UK4: Seminar (</a:t>
            </a:r>
            <a:r>
              <a:rPr lang="en-US" sz="2400" dirty="0" err="1" smtClean="0">
                <a:latin typeface="Times New Roman" pitchFamily="18" charset="0"/>
                <a:cs typeface="Times New Roman" pitchFamily="18" charset="0"/>
              </a:rPr>
              <a:t>kelompok</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Pemasaran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PusDokInfo</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ox(i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571472" y="0"/>
          <a:ext cx="8572528" cy="6857995"/>
        </p:xfrm>
        <a:graphic>
          <a:graphicData uri="http://schemas.openxmlformats.org/drawingml/2006/table">
            <a:tbl>
              <a:tblPr firstRow="1" bandRow="1">
                <a:tableStyleId>{21E4AEA4-8DFA-4A89-87EB-49C32662AFE0}</a:tableStyleId>
              </a:tblPr>
              <a:tblGrid>
                <a:gridCol w="1174538"/>
                <a:gridCol w="2254486"/>
                <a:gridCol w="5143504"/>
              </a:tblGrid>
              <a:tr h="414520">
                <a:tc>
                  <a:txBody>
                    <a:bodyPr/>
                    <a:lstStyle/>
                    <a:p>
                      <a:pPr marL="0"/>
                      <a:r>
                        <a:rPr lang="en-US" sz="1600" dirty="0" smtClean="0">
                          <a:latin typeface="+mn-lt"/>
                        </a:rPr>
                        <a:t>Pert.</a:t>
                      </a:r>
                      <a:r>
                        <a:rPr lang="en-US" sz="1600" baseline="0" dirty="0" smtClean="0">
                          <a:latin typeface="+mn-lt"/>
                        </a:rPr>
                        <a:t> </a:t>
                      </a:r>
                      <a:r>
                        <a:rPr lang="en-US" sz="1600" baseline="0" dirty="0" err="1" smtClean="0">
                          <a:latin typeface="+mn-lt"/>
                        </a:rPr>
                        <a:t>Ke</a:t>
                      </a:r>
                      <a:endParaRPr lang="en-US" sz="1600" dirty="0">
                        <a:solidFill>
                          <a:schemeClr val="bg1"/>
                        </a:solidFill>
                        <a:latin typeface="+mn-lt"/>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marL="0" algn="ctr"/>
                      <a:r>
                        <a:rPr lang="en-US" sz="1600" dirty="0" err="1" smtClean="0">
                          <a:latin typeface="+mn-lt"/>
                        </a:rPr>
                        <a:t>Tanggal</a:t>
                      </a:r>
                      <a:endParaRPr lang="en-US" sz="1600" b="1" dirty="0">
                        <a:latin typeface="+mn-lt"/>
                      </a:endParaRPr>
                    </a:p>
                  </a:txBody>
                  <a:tcPr>
                    <a:lnT w="12700" cap="flat" cmpd="sng" algn="ctr">
                      <a:solidFill>
                        <a:schemeClr val="tx1"/>
                      </a:solidFill>
                      <a:prstDash val="solid"/>
                      <a:round/>
                      <a:headEnd type="none" w="med" len="med"/>
                      <a:tailEnd type="none" w="med" len="med"/>
                    </a:lnT>
                  </a:tcPr>
                </a:tc>
                <a:tc>
                  <a:txBody>
                    <a:bodyPr/>
                    <a:lstStyle/>
                    <a:p>
                      <a:pPr marL="0" algn="ctr"/>
                      <a:r>
                        <a:rPr lang="en-US" sz="1600" dirty="0" err="1" smtClean="0">
                          <a:latin typeface="+mn-lt"/>
                        </a:rPr>
                        <a:t>Materi</a:t>
                      </a:r>
                      <a:endParaRPr lang="en-US" sz="1600" b="1" dirty="0">
                        <a:latin typeface="+mn-lt"/>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645874">
                <a:tc>
                  <a:txBody>
                    <a:bodyPr/>
                    <a:lstStyle/>
                    <a:p>
                      <a:pPr marL="0" indent="-342900" algn="ctr">
                        <a:buFont typeface="+mj-lt"/>
                        <a:buNone/>
                      </a:pPr>
                      <a:r>
                        <a:rPr lang="en-US" sz="1600" dirty="0" smtClean="0">
                          <a:solidFill>
                            <a:schemeClr val="tx1"/>
                          </a:solidFill>
                          <a:latin typeface="+mn-lt"/>
                          <a:cs typeface="Times New Roman" pitchFamily="18" charset="0"/>
                        </a:rPr>
                        <a:t>1</a:t>
                      </a:r>
                      <a:endParaRPr lang="en-US" sz="1600" dirty="0">
                        <a:solidFill>
                          <a:schemeClr val="tx1"/>
                        </a:solidFill>
                        <a:latin typeface="+mn-lt"/>
                        <a:cs typeface="Times New Roman" pitchFamily="18" charset="0"/>
                      </a:endParaRPr>
                    </a:p>
                  </a:txBody>
                  <a:tcPr>
                    <a:lnL w="12700" cap="flat" cmpd="sng" algn="ctr">
                      <a:solidFill>
                        <a:schemeClr val="tx1"/>
                      </a:solidFill>
                      <a:prstDash val="solid"/>
                      <a:round/>
                      <a:headEnd type="none" w="med" len="med"/>
                      <a:tailEnd type="none" w="med" len="med"/>
                    </a:lnL>
                  </a:tcPr>
                </a:tc>
                <a:tc>
                  <a:txBody>
                    <a:bodyPr/>
                    <a:lstStyle/>
                    <a:p>
                      <a:pPr marL="0" indent="-176213">
                        <a:buFont typeface="Arial" pitchFamily="34" charset="0"/>
                        <a:buNone/>
                      </a:pPr>
                      <a:r>
                        <a:rPr lang="en-US" sz="1600" dirty="0" smtClean="0">
                          <a:latin typeface="+mn-lt"/>
                        </a:rPr>
                        <a:t>27 </a:t>
                      </a:r>
                      <a:r>
                        <a:rPr lang="en-US" sz="1600" dirty="0" err="1" smtClean="0">
                          <a:latin typeface="+mn-lt"/>
                        </a:rPr>
                        <a:t>Agustus</a:t>
                      </a:r>
                      <a:r>
                        <a:rPr lang="en-US" sz="1600" baseline="0" dirty="0" smtClean="0">
                          <a:latin typeface="+mn-lt"/>
                        </a:rPr>
                        <a:t> 2013</a:t>
                      </a:r>
                      <a:endParaRPr lang="en-US" sz="1600" b="0" dirty="0">
                        <a:latin typeface="+mn-lt"/>
                        <a:cs typeface="Times New Roman" pitchFamily="18" charset="0"/>
                      </a:endParaRPr>
                    </a:p>
                  </a:txBody>
                  <a:tcPr/>
                </a:tc>
                <a:tc>
                  <a:txBody>
                    <a:bodyPr/>
                    <a:lstStyle/>
                    <a:p>
                      <a:pPr marL="0" indent="-176213">
                        <a:buFont typeface="Arial" pitchFamily="34" charset="0"/>
                        <a:buChar char="•"/>
                      </a:pPr>
                      <a:r>
                        <a:rPr kumimoji="0" lang="en-US" sz="1600" kern="1200" dirty="0" err="1" smtClean="0">
                          <a:latin typeface="+mn-lt"/>
                        </a:rPr>
                        <a:t>Kontrak</a:t>
                      </a:r>
                      <a:r>
                        <a:rPr kumimoji="0" lang="en-US" sz="1600" kern="1200" dirty="0" smtClean="0">
                          <a:latin typeface="+mn-lt"/>
                        </a:rPr>
                        <a:t> </a:t>
                      </a:r>
                      <a:r>
                        <a:rPr kumimoji="0" lang="en-US" sz="1600" kern="1200" dirty="0" err="1" smtClean="0">
                          <a:latin typeface="+mn-lt"/>
                        </a:rPr>
                        <a:t>perkuliahan</a:t>
                      </a:r>
                      <a:endParaRPr kumimoji="0" lang="en-US" sz="1600" kern="1200" dirty="0" smtClean="0">
                        <a:latin typeface="+mn-lt"/>
                      </a:endParaRPr>
                    </a:p>
                    <a:p>
                      <a:pPr marL="0" indent="-176213">
                        <a:buFont typeface="Arial" pitchFamily="34" charset="0"/>
                        <a:buChar char="•"/>
                      </a:pPr>
                      <a:r>
                        <a:rPr kumimoji="0" lang="en-US" sz="1600" kern="1200" dirty="0" err="1" smtClean="0">
                          <a:latin typeface="+mn-lt"/>
                        </a:rPr>
                        <a:t>Arti</a:t>
                      </a:r>
                      <a:r>
                        <a:rPr kumimoji="0" lang="en-US" sz="1600" kern="1200" dirty="0" smtClean="0">
                          <a:latin typeface="+mn-lt"/>
                        </a:rPr>
                        <a:t> </a:t>
                      </a:r>
                      <a:r>
                        <a:rPr kumimoji="0" lang="en-US" sz="1600" kern="1200" dirty="0" err="1" smtClean="0">
                          <a:latin typeface="+mn-lt"/>
                        </a:rPr>
                        <a:t>dan</a:t>
                      </a:r>
                      <a:r>
                        <a:rPr kumimoji="0" lang="en-US" sz="1600" kern="1200" dirty="0" smtClean="0">
                          <a:latin typeface="+mn-lt"/>
                        </a:rPr>
                        <a:t> </a:t>
                      </a:r>
                      <a:r>
                        <a:rPr kumimoji="0" lang="en-US" sz="1600" kern="1200" dirty="0" err="1" smtClean="0">
                          <a:latin typeface="+mn-lt"/>
                        </a:rPr>
                        <a:t>Prinsip-prinsip</a:t>
                      </a:r>
                      <a:r>
                        <a:rPr kumimoji="0" lang="en-US" sz="1600" kern="1200" dirty="0" smtClean="0">
                          <a:latin typeface="+mn-lt"/>
                        </a:rPr>
                        <a:t> </a:t>
                      </a:r>
                      <a:r>
                        <a:rPr kumimoji="0" lang="en-US" sz="1600" kern="1200" dirty="0" err="1" smtClean="0">
                          <a:latin typeface="+mn-lt"/>
                        </a:rPr>
                        <a:t>Pemasaran</a:t>
                      </a:r>
                      <a:endParaRPr lang="en-US" sz="1600" b="0" dirty="0">
                        <a:latin typeface="+mn-lt"/>
                        <a:cs typeface="Times New Roman" pitchFamily="18" charset="0"/>
                      </a:endParaRPr>
                    </a:p>
                  </a:txBody>
                  <a:tcPr>
                    <a:lnR w="12700" cap="flat" cmpd="sng" algn="ctr">
                      <a:solidFill>
                        <a:schemeClr val="tx1"/>
                      </a:solidFill>
                      <a:prstDash val="solid"/>
                      <a:round/>
                      <a:headEnd type="none" w="med" len="med"/>
                      <a:tailEnd type="none" w="med" len="med"/>
                    </a:lnR>
                  </a:tcPr>
                </a:tc>
              </a:tr>
              <a:tr h="414520">
                <a:tc>
                  <a:txBody>
                    <a:bodyPr/>
                    <a:lstStyle/>
                    <a:p>
                      <a:pPr marL="0" indent="-342900" algn="ctr">
                        <a:buFont typeface="+mj-lt"/>
                        <a:buNone/>
                      </a:pPr>
                      <a:r>
                        <a:rPr lang="en-US" sz="1600" dirty="0" smtClean="0">
                          <a:solidFill>
                            <a:schemeClr val="tx1"/>
                          </a:solidFill>
                          <a:latin typeface="+mn-lt"/>
                          <a:cs typeface="Times New Roman" pitchFamily="18" charset="0"/>
                        </a:rPr>
                        <a:t>2</a:t>
                      </a:r>
                      <a:endParaRPr lang="en-US" sz="1600" dirty="0">
                        <a:solidFill>
                          <a:schemeClr val="tx1"/>
                        </a:solidFill>
                        <a:latin typeface="+mn-lt"/>
                        <a:cs typeface="Times New Roman" pitchFamily="18" charset="0"/>
                      </a:endParaRPr>
                    </a:p>
                  </a:txBody>
                  <a:tcPr>
                    <a:lnL w="12700" cap="flat" cmpd="sng" algn="ctr">
                      <a:solidFill>
                        <a:schemeClr val="tx1"/>
                      </a:solidFill>
                      <a:prstDash val="solid"/>
                      <a:round/>
                      <a:headEnd type="none" w="med" len="med"/>
                      <a:tailEnd type="none" w="med" len="med"/>
                    </a:lnL>
                  </a:tcPr>
                </a:tc>
                <a:tc>
                  <a:txBody>
                    <a:bodyPr/>
                    <a:lstStyle/>
                    <a:p>
                      <a:pPr marL="0" indent="-176213">
                        <a:buFont typeface="Arial" pitchFamily="34" charset="0"/>
                        <a:buNone/>
                      </a:pPr>
                      <a:r>
                        <a:rPr lang="en-US" sz="1600" dirty="0" smtClean="0">
                          <a:latin typeface="+mn-lt"/>
                        </a:rPr>
                        <a:t>3 September 2013</a:t>
                      </a:r>
                      <a:endParaRPr lang="en-US" sz="1600" b="0" dirty="0">
                        <a:latin typeface="+mn-lt"/>
                        <a:cs typeface="Times New Roman" pitchFamily="18" charset="0"/>
                      </a:endParaRPr>
                    </a:p>
                  </a:txBody>
                  <a:tcPr/>
                </a:tc>
                <a:tc>
                  <a:txBody>
                    <a:bodyPr/>
                    <a:lstStyle/>
                    <a:p>
                      <a:pPr marL="0"/>
                      <a:r>
                        <a:rPr kumimoji="0" lang="en-US" sz="1600" kern="1200" dirty="0" err="1" smtClean="0">
                          <a:latin typeface="+mn-lt"/>
                        </a:rPr>
                        <a:t>Manajemen</a:t>
                      </a:r>
                      <a:r>
                        <a:rPr kumimoji="0" lang="en-US" sz="1600" kern="1200" dirty="0" smtClean="0">
                          <a:latin typeface="+mn-lt"/>
                        </a:rPr>
                        <a:t> </a:t>
                      </a:r>
                      <a:r>
                        <a:rPr kumimoji="0" lang="en-US" sz="1600" kern="1200" dirty="0" err="1" smtClean="0">
                          <a:latin typeface="+mn-lt"/>
                        </a:rPr>
                        <a:t>Pemasaran</a:t>
                      </a:r>
                      <a:endParaRPr lang="en-US" sz="1600" b="0" dirty="0">
                        <a:latin typeface="+mn-lt"/>
                        <a:cs typeface="Times New Roman" pitchFamily="18" charset="0"/>
                      </a:endParaRPr>
                    </a:p>
                  </a:txBody>
                  <a:tcPr>
                    <a:lnR w="12700" cap="flat" cmpd="sng" algn="ctr">
                      <a:solidFill>
                        <a:schemeClr val="tx1"/>
                      </a:solidFill>
                      <a:prstDash val="solid"/>
                      <a:round/>
                      <a:headEnd type="none" w="med" len="med"/>
                      <a:tailEnd type="none" w="med" len="med"/>
                    </a:lnR>
                  </a:tcPr>
                </a:tc>
              </a:tr>
              <a:tr h="414520">
                <a:tc>
                  <a:txBody>
                    <a:bodyPr/>
                    <a:lstStyle/>
                    <a:p>
                      <a:pPr marL="0" indent="-342900" algn="ctr">
                        <a:buFont typeface="+mj-lt"/>
                        <a:buNone/>
                      </a:pPr>
                      <a:r>
                        <a:rPr lang="en-US" sz="1600" dirty="0" smtClean="0">
                          <a:solidFill>
                            <a:schemeClr val="tx1"/>
                          </a:solidFill>
                          <a:latin typeface="+mn-lt"/>
                          <a:cs typeface="Times New Roman" pitchFamily="18" charset="0"/>
                        </a:rPr>
                        <a:t>3</a:t>
                      </a:r>
                      <a:endParaRPr lang="en-US" sz="1600" dirty="0">
                        <a:solidFill>
                          <a:schemeClr val="tx1"/>
                        </a:solidFill>
                        <a:latin typeface="+mn-lt"/>
                        <a:cs typeface="Times New Roman" pitchFamily="18" charset="0"/>
                      </a:endParaRPr>
                    </a:p>
                  </a:txBody>
                  <a:tcPr>
                    <a:lnL w="12700" cap="flat" cmpd="sng" algn="ctr">
                      <a:solidFill>
                        <a:schemeClr val="tx1"/>
                      </a:solidFill>
                      <a:prstDash val="solid"/>
                      <a:round/>
                      <a:headEnd type="none" w="med" len="med"/>
                      <a:tailEnd type="none" w="med" len="med"/>
                    </a:lnL>
                  </a:tcPr>
                </a:tc>
                <a:tc>
                  <a:txBody>
                    <a:bodyPr/>
                    <a:lstStyle/>
                    <a:p>
                      <a:pPr marL="0" indent="-176213">
                        <a:buFont typeface="Arial" pitchFamily="34" charset="0"/>
                        <a:buNone/>
                      </a:pPr>
                      <a:r>
                        <a:rPr lang="en-US" sz="1600" dirty="0" smtClean="0">
                          <a:latin typeface="+mn-lt"/>
                        </a:rPr>
                        <a:t>10 September 2013</a:t>
                      </a:r>
                      <a:endParaRPr lang="en-US" sz="1600" b="0" dirty="0">
                        <a:latin typeface="+mn-lt"/>
                        <a:cs typeface="Times New Roman" pitchFamily="18" charset="0"/>
                      </a:endParaRPr>
                    </a:p>
                  </a:txBody>
                  <a:tcPr/>
                </a:tc>
                <a:tc>
                  <a:txBody>
                    <a:bodyPr/>
                    <a:lstStyle/>
                    <a:p>
                      <a:pPr marL="0"/>
                      <a:r>
                        <a:rPr kumimoji="0" lang="pt-BR" sz="1600" kern="1200" dirty="0" smtClean="0">
                          <a:latin typeface="+mn-lt"/>
                        </a:rPr>
                        <a:t>Peluang Pasar </a:t>
                      </a:r>
                      <a:endParaRPr lang="en-US" sz="1600" b="0" dirty="0">
                        <a:latin typeface="+mn-lt"/>
                        <a:cs typeface="Times New Roman" pitchFamily="18" charset="0"/>
                      </a:endParaRPr>
                    </a:p>
                  </a:txBody>
                  <a:tcPr>
                    <a:lnR w="12700" cap="flat" cmpd="sng" algn="ctr">
                      <a:solidFill>
                        <a:schemeClr val="tx1"/>
                      </a:solidFill>
                      <a:prstDash val="solid"/>
                      <a:round/>
                      <a:headEnd type="none" w="med" len="med"/>
                      <a:tailEnd type="none" w="med" len="med"/>
                    </a:lnR>
                  </a:tcPr>
                </a:tc>
              </a:tr>
              <a:tr h="414520">
                <a:tc>
                  <a:txBody>
                    <a:bodyPr/>
                    <a:lstStyle/>
                    <a:p>
                      <a:pPr marL="0" indent="-342900" algn="ctr">
                        <a:buFont typeface="+mj-lt"/>
                        <a:buNone/>
                      </a:pPr>
                      <a:r>
                        <a:rPr lang="en-US" sz="1600" dirty="0" smtClean="0">
                          <a:solidFill>
                            <a:schemeClr val="tx1"/>
                          </a:solidFill>
                          <a:latin typeface="+mn-lt"/>
                          <a:cs typeface="Times New Roman" pitchFamily="18" charset="0"/>
                        </a:rPr>
                        <a:t>4</a:t>
                      </a:r>
                      <a:endParaRPr lang="en-US" sz="1600" dirty="0">
                        <a:solidFill>
                          <a:schemeClr val="tx1"/>
                        </a:solidFill>
                        <a:latin typeface="+mn-lt"/>
                        <a:cs typeface="Times New Roman" pitchFamily="18" charset="0"/>
                      </a:endParaRPr>
                    </a:p>
                  </a:txBody>
                  <a:tcPr>
                    <a:lnL w="12700" cap="flat" cmpd="sng" algn="ctr">
                      <a:solidFill>
                        <a:schemeClr val="tx1"/>
                      </a:solidFill>
                      <a:prstDash val="solid"/>
                      <a:round/>
                      <a:headEnd type="none" w="med" len="med"/>
                      <a:tailEnd type="none" w="med" len="med"/>
                    </a:lnL>
                  </a:tcPr>
                </a:tc>
                <a:tc>
                  <a:txBody>
                    <a:bodyPr/>
                    <a:lstStyle/>
                    <a:p>
                      <a:pPr marL="0" indent="-176213">
                        <a:buFont typeface="Arial" pitchFamily="34" charset="0"/>
                        <a:buNone/>
                      </a:pPr>
                      <a:r>
                        <a:rPr lang="en-US" sz="1600" dirty="0" smtClean="0">
                          <a:latin typeface="+mn-lt"/>
                        </a:rPr>
                        <a:t>17 September 2013</a:t>
                      </a:r>
                      <a:endParaRPr lang="en-US" sz="1600" b="0" dirty="0">
                        <a:latin typeface="+mn-lt"/>
                        <a:cs typeface="Times New Roman" pitchFamily="18" charset="0"/>
                      </a:endParaRPr>
                    </a:p>
                  </a:txBody>
                  <a:tcPr/>
                </a:tc>
                <a:tc>
                  <a:txBody>
                    <a:bodyPr/>
                    <a:lstStyle/>
                    <a:p>
                      <a:pPr marL="0"/>
                      <a:r>
                        <a:rPr kumimoji="0" lang="en-US" sz="1600" kern="1200" dirty="0" err="1" smtClean="0">
                          <a:latin typeface="+mn-lt"/>
                        </a:rPr>
                        <a:t>Perilaku</a:t>
                      </a:r>
                      <a:r>
                        <a:rPr kumimoji="0" lang="en-US" sz="1600" kern="1200" dirty="0" smtClean="0">
                          <a:latin typeface="+mn-lt"/>
                        </a:rPr>
                        <a:t> </a:t>
                      </a:r>
                      <a:r>
                        <a:rPr kumimoji="0" lang="en-US" sz="1600" kern="1200" dirty="0" err="1" smtClean="0">
                          <a:latin typeface="+mn-lt"/>
                        </a:rPr>
                        <a:t>Konsumen</a:t>
                      </a:r>
                      <a:r>
                        <a:rPr kumimoji="0" lang="en-US" sz="1600" kern="1200" dirty="0" smtClean="0">
                          <a:latin typeface="+mn-lt"/>
                        </a:rPr>
                        <a:t> </a:t>
                      </a:r>
                      <a:endParaRPr lang="en-US" sz="1600" b="0" dirty="0">
                        <a:latin typeface="+mn-lt"/>
                        <a:cs typeface="Times New Roman" pitchFamily="18" charset="0"/>
                      </a:endParaRPr>
                    </a:p>
                  </a:txBody>
                  <a:tcPr>
                    <a:lnR w="12700" cap="flat" cmpd="sng" algn="ctr">
                      <a:solidFill>
                        <a:schemeClr val="tx1"/>
                      </a:solidFill>
                      <a:prstDash val="solid"/>
                      <a:round/>
                      <a:headEnd type="none" w="med" len="med"/>
                      <a:tailEnd type="none" w="med" len="med"/>
                    </a:lnR>
                  </a:tcPr>
                </a:tc>
              </a:tr>
              <a:tr h="414520">
                <a:tc>
                  <a:txBody>
                    <a:bodyPr/>
                    <a:lstStyle/>
                    <a:p>
                      <a:pPr marL="0" indent="-342900" algn="ctr">
                        <a:buFont typeface="+mj-lt"/>
                        <a:buNone/>
                      </a:pPr>
                      <a:r>
                        <a:rPr lang="en-US" sz="1600" dirty="0" smtClean="0">
                          <a:solidFill>
                            <a:schemeClr val="tx1"/>
                          </a:solidFill>
                          <a:latin typeface="+mn-lt"/>
                          <a:cs typeface="Times New Roman" pitchFamily="18" charset="0"/>
                        </a:rPr>
                        <a:t>5</a:t>
                      </a:r>
                      <a:endParaRPr lang="en-US" sz="1600" dirty="0">
                        <a:solidFill>
                          <a:schemeClr val="tx1"/>
                        </a:solidFill>
                        <a:latin typeface="+mn-lt"/>
                        <a:cs typeface="Times New Roman" pitchFamily="18" charset="0"/>
                      </a:endParaRPr>
                    </a:p>
                  </a:txBody>
                  <a:tcPr>
                    <a:lnL w="12700" cap="flat" cmpd="sng" algn="ctr">
                      <a:solidFill>
                        <a:schemeClr val="tx1"/>
                      </a:solidFill>
                      <a:prstDash val="solid"/>
                      <a:round/>
                      <a:headEnd type="none" w="med" len="med"/>
                      <a:tailEnd type="none" w="med" len="med"/>
                    </a:lnL>
                  </a:tcPr>
                </a:tc>
                <a:tc>
                  <a:txBody>
                    <a:bodyPr/>
                    <a:lstStyle/>
                    <a:p>
                      <a:pPr marL="0" indent="-176213">
                        <a:buFont typeface="Arial" pitchFamily="34" charset="0"/>
                        <a:buNone/>
                      </a:pPr>
                      <a:r>
                        <a:rPr lang="en-US" sz="1600" dirty="0" smtClean="0">
                          <a:latin typeface="+mn-lt"/>
                        </a:rPr>
                        <a:t>24 September 2013</a:t>
                      </a:r>
                      <a:endParaRPr lang="en-US" sz="1600" b="0" dirty="0">
                        <a:latin typeface="+mn-lt"/>
                        <a:cs typeface="Times New Roman" pitchFamily="18" charset="0"/>
                      </a:endParaRPr>
                    </a:p>
                  </a:txBody>
                  <a:tcPr/>
                </a:tc>
                <a:tc>
                  <a:txBody>
                    <a:bodyPr/>
                    <a:lstStyle/>
                    <a:p>
                      <a:pPr marL="0"/>
                      <a:r>
                        <a:rPr lang="en-US" sz="1600" dirty="0" smtClean="0">
                          <a:latin typeface="+mn-lt"/>
                        </a:rPr>
                        <a:t>UKD </a:t>
                      </a:r>
                      <a:r>
                        <a:rPr lang="en-US" sz="1600" baseline="0" dirty="0" smtClean="0">
                          <a:latin typeface="+mn-lt"/>
                        </a:rPr>
                        <a:t>1</a:t>
                      </a:r>
                      <a:endParaRPr lang="en-US" sz="1600" b="0" dirty="0">
                        <a:latin typeface="+mn-lt"/>
                        <a:cs typeface="Times New Roman" pitchFamily="18" charset="0"/>
                      </a:endParaRPr>
                    </a:p>
                  </a:txBody>
                  <a:tcPr>
                    <a:lnR w="12700" cap="flat" cmpd="sng" algn="ctr">
                      <a:solidFill>
                        <a:schemeClr val="tx1"/>
                      </a:solidFill>
                      <a:prstDash val="solid"/>
                      <a:round/>
                      <a:headEnd type="none" w="med" len="med"/>
                      <a:tailEnd type="none" w="med" len="med"/>
                    </a:lnR>
                  </a:tcPr>
                </a:tc>
              </a:tr>
              <a:tr h="414520">
                <a:tc>
                  <a:txBody>
                    <a:bodyPr/>
                    <a:lstStyle/>
                    <a:p>
                      <a:pPr marL="0" indent="-342900" algn="ctr">
                        <a:buFont typeface="+mj-lt"/>
                        <a:buNone/>
                      </a:pPr>
                      <a:r>
                        <a:rPr lang="en-US" sz="1600" dirty="0" smtClean="0">
                          <a:solidFill>
                            <a:schemeClr val="tx1"/>
                          </a:solidFill>
                          <a:latin typeface="+mn-lt"/>
                          <a:cs typeface="Times New Roman" pitchFamily="18" charset="0"/>
                        </a:rPr>
                        <a:t>6</a:t>
                      </a:r>
                      <a:endParaRPr lang="en-US" sz="1600" dirty="0">
                        <a:solidFill>
                          <a:schemeClr val="tx1"/>
                        </a:solidFill>
                        <a:latin typeface="+mn-lt"/>
                        <a:cs typeface="Times New Roman" pitchFamily="18" charset="0"/>
                      </a:endParaRPr>
                    </a:p>
                  </a:txBody>
                  <a:tcPr>
                    <a:lnL w="12700" cap="flat" cmpd="sng" algn="ctr">
                      <a:solidFill>
                        <a:schemeClr val="tx1"/>
                      </a:solidFill>
                      <a:prstDash val="solid"/>
                      <a:round/>
                      <a:headEnd type="none" w="med" len="med"/>
                      <a:tailEnd type="none" w="med" len="med"/>
                    </a:lnL>
                  </a:tcPr>
                </a:tc>
                <a:tc>
                  <a:txBody>
                    <a:bodyPr/>
                    <a:lstStyle/>
                    <a:p>
                      <a:pPr marL="0" indent="-176213">
                        <a:buFont typeface="Arial" pitchFamily="34" charset="0"/>
                        <a:buNone/>
                      </a:pPr>
                      <a:r>
                        <a:rPr lang="en-US" sz="1600" dirty="0" smtClean="0">
                          <a:latin typeface="+mn-lt"/>
                        </a:rPr>
                        <a:t>1 </a:t>
                      </a:r>
                      <a:r>
                        <a:rPr lang="en-US" sz="1600" dirty="0" err="1" smtClean="0">
                          <a:latin typeface="+mn-lt"/>
                        </a:rPr>
                        <a:t>Oktober</a:t>
                      </a:r>
                      <a:r>
                        <a:rPr lang="en-US" sz="1600" dirty="0" smtClean="0">
                          <a:latin typeface="+mn-lt"/>
                        </a:rPr>
                        <a:t> 2013</a:t>
                      </a:r>
                      <a:endParaRPr lang="en-US" sz="1600" b="0" dirty="0">
                        <a:latin typeface="+mn-lt"/>
                        <a:cs typeface="Times New Roman" pitchFamily="18" charset="0"/>
                      </a:endParaRPr>
                    </a:p>
                  </a:txBody>
                  <a:tcPr/>
                </a:tc>
                <a:tc>
                  <a:txBody>
                    <a:bodyPr/>
                    <a:lstStyle/>
                    <a:p>
                      <a:pPr marL="0"/>
                      <a:r>
                        <a:rPr lang="en-US" sz="1600" b="0" dirty="0" err="1" smtClean="0">
                          <a:latin typeface="+mn-lt"/>
                          <a:cs typeface="Times New Roman" pitchFamily="18" charset="0"/>
                        </a:rPr>
                        <a:t>Kerja</a:t>
                      </a:r>
                      <a:r>
                        <a:rPr lang="en-US" sz="1600" b="0" dirty="0" smtClean="0">
                          <a:latin typeface="+mn-lt"/>
                          <a:cs typeface="Times New Roman" pitchFamily="18" charset="0"/>
                        </a:rPr>
                        <a:t> </a:t>
                      </a:r>
                      <a:r>
                        <a:rPr lang="en-US" sz="1600" b="0" dirty="0" err="1" smtClean="0">
                          <a:latin typeface="+mn-lt"/>
                          <a:cs typeface="Times New Roman" pitchFamily="18" charset="0"/>
                        </a:rPr>
                        <a:t>Mandiri</a:t>
                      </a:r>
                      <a:endParaRPr lang="en-US" sz="1600" b="0" dirty="0">
                        <a:latin typeface="+mn-lt"/>
                        <a:cs typeface="Times New Roman" pitchFamily="18" charset="0"/>
                      </a:endParaRPr>
                    </a:p>
                  </a:txBody>
                  <a:tcPr>
                    <a:lnR w="12700" cap="flat" cmpd="sng" algn="ctr">
                      <a:solidFill>
                        <a:schemeClr val="tx1"/>
                      </a:solidFill>
                      <a:prstDash val="solid"/>
                      <a:round/>
                      <a:headEnd type="none" w="med" len="med"/>
                      <a:tailEnd type="none" w="med" len="med"/>
                    </a:lnR>
                  </a:tcPr>
                </a:tc>
              </a:tr>
              <a:tr h="414520">
                <a:tc>
                  <a:txBody>
                    <a:bodyPr/>
                    <a:lstStyle/>
                    <a:p>
                      <a:pPr marL="0" indent="-342900" algn="ctr">
                        <a:buFont typeface="+mj-lt"/>
                        <a:buNone/>
                      </a:pPr>
                      <a:r>
                        <a:rPr lang="en-US" sz="1600" dirty="0" smtClean="0">
                          <a:solidFill>
                            <a:schemeClr val="tx1"/>
                          </a:solidFill>
                          <a:latin typeface="+mn-lt"/>
                          <a:cs typeface="Times New Roman" pitchFamily="18" charset="0"/>
                        </a:rPr>
                        <a:t>7</a:t>
                      </a:r>
                      <a:endParaRPr lang="en-US" sz="1600" dirty="0">
                        <a:solidFill>
                          <a:schemeClr val="tx1"/>
                        </a:solidFill>
                        <a:latin typeface="+mn-lt"/>
                        <a:cs typeface="Times New Roman" pitchFamily="18" charset="0"/>
                      </a:endParaRPr>
                    </a:p>
                  </a:txBody>
                  <a:tcPr>
                    <a:lnL w="12700" cap="flat" cmpd="sng" algn="ctr">
                      <a:solidFill>
                        <a:schemeClr val="tx1"/>
                      </a:solidFill>
                      <a:prstDash val="solid"/>
                      <a:round/>
                      <a:headEnd type="none" w="med" len="med"/>
                      <a:tailEnd type="none" w="med" len="med"/>
                    </a:lnL>
                  </a:tcPr>
                </a:tc>
                <a:tc>
                  <a:txBody>
                    <a:bodyPr/>
                    <a:lstStyle/>
                    <a:p>
                      <a:pPr marL="0" indent="-176213">
                        <a:buFont typeface="Arial" pitchFamily="34" charset="0"/>
                        <a:buNone/>
                      </a:pPr>
                      <a:r>
                        <a:rPr lang="en-US" sz="1600" dirty="0" smtClean="0">
                          <a:latin typeface="+mn-lt"/>
                        </a:rPr>
                        <a:t>8 </a:t>
                      </a:r>
                      <a:r>
                        <a:rPr lang="en-US" sz="1600" dirty="0" err="1" smtClean="0">
                          <a:latin typeface="+mn-lt"/>
                        </a:rPr>
                        <a:t>Oktober</a:t>
                      </a:r>
                      <a:r>
                        <a:rPr lang="en-US" sz="1600" dirty="0" smtClean="0">
                          <a:latin typeface="+mn-lt"/>
                        </a:rPr>
                        <a:t> 2013</a:t>
                      </a:r>
                      <a:endParaRPr lang="en-US" sz="1600" b="0" dirty="0">
                        <a:latin typeface="+mn-lt"/>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600" kern="1200" dirty="0" err="1" smtClean="0">
                          <a:latin typeface="+mn-lt"/>
                        </a:rPr>
                        <a:t>Perencanaan</a:t>
                      </a:r>
                      <a:r>
                        <a:rPr kumimoji="0" lang="en-US" sz="1600" kern="1200" dirty="0" smtClean="0">
                          <a:latin typeface="+mn-lt"/>
                        </a:rPr>
                        <a:t> </a:t>
                      </a:r>
                      <a:r>
                        <a:rPr kumimoji="0" lang="en-US" sz="1600" kern="1200" dirty="0" err="1" smtClean="0">
                          <a:latin typeface="+mn-lt"/>
                        </a:rPr>
                        <a:t>Pemasaran</a:t>
                      </a:r>
                      <a:r>
                        <a:rPr kumimoji="0" lang="en-US" sz="1600" kern="1200" dirty="0" smtClean="0">
                          <a:latin typeface="+mn-lt"/>
                        </a:rPr>
                        <a:t> </a:t>
                      </a:r>
                      <a:endParaRPr lang="en-US" sz="1600" b="0" dirty="0" smtClean="0">
                        <a:latin typeface="+mn-lt"/>
                        <a:cs typeface="Times New Roman" pitchFamily="18" charset="0"/>
                      </a:endParaRPr>
                    </a:p>
                  </a:txBody>
                  <a:tcPr>
                    <a:lnR w="12700" cap="flat" cmpd="sng" algn="ctr">
                      <a:solidFill>
                        <a:schemeClr val="tx1"/>
                      </a:solidFill>
                      <a:prstDash val="solid"/>
                      <a:round/>
                      <a:headEnd type="none" w="med" len="med"/>
                      <a:tailEnd type="none" w="med" len="med"/>
                    </a:lnR>
                  </a:tcPr>
                </a:tc>
              </a:tr>
              <a:tr h="414520">
                <a:tc>
                  <a:txBody>
                    <a:bodyPr/>
                    <a:lstStyle/>
                    <a:p>
                      <a:pPr marL="0" indent="-342900" algn="ctr">
                        <a:buFont typeface="+mj-lt"/>
                        <a:buNone/>
                      </a:pPr>
                      <a:endParaRPr lang="en-US" sz="1600" dirty="0">
                        <a:solidFill>
                          <a:schemeClr val="tx1"/>
                        </a:solidFill>
                        <a:latin typeface="+mn-lt"/>
                        <a:cs typeface="Times New Roman" pitchFamily="18" charset="0"/>
                      </a:endParaRPr>
                    </a:p>
                  </a:txBody>
                  <a:tcPr>
                    <a:lnL w="12700" cap="flat" cmpd="sng" algn="ctr">
                      <a:solidFill>
                        <a:schemeClr val="tx1"/>
                      </a:solidFill>
                      <a:prstDash val="solid"/>
                      <a:round/>
                      <a:headEnd type="none" w="med" len="med"/>
                      <a:tailEnd type="none" w="med" len="med"/>
                    </a:lnL>
                  </a:tcPr>
                </a:tc>
                <a:tc>
                  <a:txBody>
                    <a:bodyPr/>
                    <a:lstStyle/>
                    <a:p>
                      <a:pPr marL="0" marR="0" indent="-176213" algn="l" defTabSz="914400" rtl="0" eaLnBrk="1" fontAlgn="auto" latinLnBrk="0" hangingPunct="1">
                        <a:lnSpc>
                          <a:spcPct val="100000"/>
                        </a:lnSpc>
                        <a:spcBef>
                          <a:spcPts val="0"/>
                        </a:spcBef>
                        <a:spcAft>
                          <a:spcPts val="0"/>
                        </a:spcAft>
                        <a:buClrTx/>
                        <a:buSzTx/>
                        <a:buFont typeface="Arial" pitchFamily="34" charset="0"/>
                        <a:buNone/>
                        <a:tabLst/>
                        <a:defRPr/>
                      </a:pPr>
                      <a:r>
                        <a:rPr lang="en-US" sz="1600" dirty="0" smtClean="0">
                          <a:solidFill>
                            <a:srgbClr val="FF0000"/>
                          </a:solidFill>
                          <a:latin typeface="+mn-lt"/>
                        </a:rPr>
                        <a:t>15 </a:t>
                      </a:r>
                      <a:r>
                        <a:rPr lang="en-US" sz="1600" dirty="0" err="1" smtClean="0">
                          <a:solidFill>
                            <a:srgbClr val="FF0000"/>
                          </a:solidFill>
                          <a:latin typeface="+mn-lt"/>
                        </a:rPr>
                        <a:t>Oktober</a:t>
                      </a:r>
                      <a:r>
                        <a:rPr lang="en-US" sz="1600" dirty="0" smtClean="0">
                          <a:solidFill>
                            <a:srgbClr val="FF0000"/>
                          </a:solidFill>
                          <a:latin typeface="+mn-lt"/>
                        </a:rPr>
                        <a:t> 2013</a:t>
                      </a:r>
                      <a:endParaRPr lang="en-US" sz="1600" b="0" dirty="0" smtClean="0">
                        <a:solidFill>
                          <a:srgbClr val="FF0000"/>
                        </a:solidFill>
                        <a:latin typeface="+mn-lt"/>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solidFill>
                            <a:srgbClr val="FF0000"/>
                          </a:solidFill>
                          <a:latin typeface="+mn-lt"/>
                        </a:rPr>
                        <a:t>TIDAK ADA PERKULIAHAN</a:t>
                      </a:r>
                      <a:endParaRPr lang="en-US" sz="1600" b="0" dirty="0" smtClean="0">
                        <a:solidFill>
                          <a:srgbClr val="FF0000"/>
                        </a:solidFill>
                        <a:latin typeface="+mn-lt"/>
                        <a:cs typeface="Times New Roman" pitchFamily="18" charset="0"/>
                      </a:endParaRPr>
                    </a:p>
                  </a:txBody>
                  <a:tcPr>
                    <a:lnR w="12700" cap="flat" cmpd="sng" algn="ctr">
                      <a:solidFill>
                        <a:schemeClr val="tx1"/>
                      </a:solidFill>
                      <a:prstDash val="solid"/>
                      <a:round/>
                      <a:headEnd type="none" w="med" len="med"/>
                      <a:tailEnd type="none" w="med" len="med"/>
                    </a:lnR>
                  </a:tcPr>
                </a:tc>
              </a:tr>
              <a:tr h="414520">
                <a:tc>
                  <a:txBody>
                    <a:bodyPr/>
                    <a:lstStyle/>
                    <a:p>
                      <a:pPr marL="0" indent="-342900" algn="ctr">
                        <a:buFont typeface="+mj-lt"/>
                        <a:buNone/>
                      </a:pPr>
                      <a:r>
                        <a:rPr lang="en-US" sz="1600" dirty="0" smtClean="0">
                          <a:solidFill>
                            <a:schemeClr val="tx1"/>
                          </a:solidFill>
                          <a:latin typeface="+mn-lt"/>
                          <a:cs typeface="Times New Roman" pitchFamily="18" charset="0"/>
                        </a:rPr>
                        <a:t>8</a:t>
                      </a:r>
                      <a:endParaRPr lang="en-US" sz="1600" dirty="0">
                        <a:solidFill>
                          <a:schemeClr val="tx1"/>
                        </a:solidFill>
                        <a:latin typeface="+mn-lt"/>
                        <a:cs typeface="Times New Roman" pitchFamily="18" charset="0"/>
                      </a:endParaRPr>
                    </a:p>
                  </a:txBody>
                  <a:tcPr>
                    <a:lnL w="12700" cap="flat" cmpd="sng" algn="ctr">
                      <a:solidFill>
                        <a:schemeClr val="tx1"/>
                      </a:solidFill>
                      <a:prstDash val="solid"/>
                      <a:round/>
                      <a:headEnd type="none" w="med" len="med"/>
                      <a:tailEnd type="none" w="med" len="med"/>
                    </a:lnL>
                  </a:tcPr>
                </a:tc>
                <a:tc>
                  <a:txBody>
                    <a:bodyPr/>
                    <a:lstStyle/>
                    <a:p>
                      <a:pPr marL="0" indent="-176213">
                        <a:buFont typeface="Arial" pitchFamily="34" charset="0"/>
                        <a:buNone/>
                      </a:pPr>
                      <a:r>
                        <a:rPr lang="en-US" sz="1600" dirty="0" smtClean="0">
                          <a:latin typeface="+mn-lt"/>
                        </a:rPr>
                        <a:t>22 </a:t>
                      </a:r>
                      <a:r>
                        <a:rPr lang="en-US" sz="1600" dirty="0" err="1" smtClean="0">
                          <a:latin typeface="+mn-lt"/>
                        </a:rPr>
                        <a:t>Oktober</a:t>
                      </a:r>
                      <a:r>
                        <a:rPr lang="en-US" sz="1600" dirty="0" smtClean="0">
                          <a:latin typeface="+mn-lt"/>
                        </a:rPr>
                        <a:t> 2013</a:t>
                      </a:r>
                      <a:endParaRPr lang="en-US" sz="1600" b="0" dirty="0">
                        <a:latin typeface="+mn-lt"/>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600" kern="1200" dirty="0" err="1" smtClean="0">
                          <a:latin typeface="+mn-lt"/>
                        </a:rPr>
                        <a:t>Pemasaran</a:t>
                      </a:r>
                      <a:r>
                        <a:rPr kumimoji="0" lang="en-US" sz="1600" kern="1200" dirty="0" smtClean="0">
                          <a:latin typeface="+mn-lt"/>
                        </a:rPr>
                        <a:t> </a:t>
                      </a:r>
                      <a:r>
                        <a:rPr kumimoji="0" lang="en-US" sz="1600" kern="1200" dirty="0" err="1" smtClean="0">
                          <a:latin typeface="+mn-lt"/>
                        </a:rPr>
                        <a:t>Produk</a:t>
                      </a:r>
                      <a:r>
                        <a:rPr kumimoji="0" lang="en-US" sz="1600" kern="1200" dirty="0" smtClean="0">
                          <a:latin typeface="+mn-lt"/>
                        </a:rPr>
                        <a:t> </a:t>
                      </a:r>
                      <a:r>
                        <a:rPr kumimoji="0" lang="en-US" sz="1600" b="0" kern="1200" baseline="0" dirty="0" smtClean="0">
                          <a:latin typeface="+mn-lt"/>
                          <a:cs typeface="Times New Roman" pitchFamily="18" charset="0"/>
                        </a:rPr>
                        <a:t> </a:t>
                      </a:r>
                      <a:r>
                        <a:rPr kumimoji="0" lang="en-US" sz="1600" b="0" kern="1200" baseline="0" dirty="0" err="1" smtClean="0">
                          <a:latin typeface="+mn-lt"/>
                          <a:cs typeface="Times New Roman" pitchFamily="18" charset="0"/>
                        </a:rPr>
                        <a:t>dan</a:t>
                      </a:r>
                      <a:r>
                        <a:rPr kumimoji="0" lang="en-US" sz="1600" b="0" kern="1200" baseline="0" dirty="0" smtClean="0">
                          <a:latin typeface="+mn-lt"/>
                          <a:cs typeface="Times New Roman" pitchFamily="18" charset="0"/>
                        </a:rPr>
                        <a:t> </a:t>
                      </a:r>
                      <a:r>
                        <a:rPr kumimoji="0" lang="en-US" sz="1600" kern="1200" dirty="0" err="1" smtClean="0">
                          <a:latin typeface="+mn-lt"/>
                        </a:rPr>
                        <a:t>Pemasaran</a:t>
                      </a:r>
                      <a:r>
                        <a:rPr kumimoji="0" lang="en-US" sz="1600" kern="1200" dirty="0" smtClean="0">
                          <a:latin typeface="+mn-lt"/>
                        </a:rPr>
                        <a:t> </a:t>
                      </a:r>
                      <a:r>
                        <a:rPr kumimoji="0" lang="en-US" sz="1600" kern="1200" dirty="0" err="1" smtClean="0">
                          <a:latin typeface="+mn-lt"/>
                        </a:rPr>
                        <a:t>Produk</a:t>
                      </a:r>
                      <a:r>
                        <a:rPr kumimoji="0" lang="en-US" sz="1600" kern="1200" dirty="0" smtClean="0">
                          <a:latin typeface="+mn-lt"/>
                        </a:rPr>
                        <a:t> </a:t>
                      </a:r>
                      <a:r>
                        <a:rPr kumimoji="0" lang="en-US" sz="1600" kern="1200" dirty="0" err="1" smtClean="0">
                          <a:latin typeface="+mn-lt"/>
                        </a:rPr>
                        <a:t>Layanan</a:t>
                      </a:r>
                      <a:r>
                        <a:rPr kumimoji="0" lang="en-US" sz="1600" kern="1200" dirty="0" smtClean="0">
                          <a:latin typeface="+mn-lt"/>
                        </a:rPr>
                        <a:t> </a:t>
                      </a:r>
                      <a:endParaRPr lang="en-US" sz="1600" b="0" dirty="0" smtClean="0">
                        <a:latin typeface="+mn-lt"/>
                        <a:cs typeface="Times New Roman" pitchFamily="18" charset="0"/>
                      </a:endParaRPr>
                    </a:p>
                  </a:txBody>
                  <a:tcPr>
                    <a:lnR w="12700" cap="flat" cmpd="sng" algn="ctr">
                      <a:solidFill>
                        <a:schemeClr val="tx1"/>
                      </a:solidFill>
                      <a:prstDash val="solid"/>
                      <a:round/>
                      <a:headEnd type="none" w="med" len="med"/>
                      <a:tailEnd type="none" w="med" len="med"/>
                    </a:lnR>
                  </a:tcPr>
                </a:tc>
              </a:tr>
              <a:tr h="408841">
                <a:tc>
                  <a:txBody>
                    <a:bodyPr/>
                    <a:lstStyle/>
                    <a:p>
                      <a:pPr marL="0" indent="-342900" algn="ctr">
                        <a:buFont typeface="+mj-lt"/>
                        <a:buNone/>
                      </a:pPr>
                      <a:r>
                        <a:rPr lang="en-US" sz="1600" dirty="0" smtClean="0">
                          <a:solidFill>
                            <a:schemeClr val="tx1"/>
                          </a:solidFill>
                          <a:latin typeface="+mn-lt"/>
                          <a:cs typeface="Times New Roman" pitchFamily="18" charset="0"/>
                        </a:rPr>
                        <a:t>9</a:t>
                      </a:r>
                      <a:endParaRPr lang="en-US" sz="1600" dirty="0">
                        <a:solidFill>
                          <a:schemeClr val="tx1"/>
                        </a:solidFill>
                        <a:latin typeface="+mn-lt"/>
                        <a:cs typeface="Times New Roman" pitchFamily="18" charset="0"/>
                      </a:endParaRPr>
                    </a:p>
                  </a:txBody>
                  <a:tcPr>
                    <a:lnL w="12700" cap="flat" cmpd="sng" algn="ctr">
                      <a:solidFill>
                        <a:schemeClr val="tx1"/>
                      </a:solidFill>
                      <a:prstDash val="solid"/>
                      <a:round/>
                      <a:headEnd type="none" w="med" len="med"/>
                      <a:tailEnd type="none" w="med" len="med"/>
                    </a:lnL>
                  </a:tcPr>
                </a:tc>
                <a:tc>
                  <a:txBody>
                    <a:bodyPr/>
                    <a:lstStyle/>
                    <a:p>
                      <a:pPr marL="0" indent="-176213">
                        <a:buFont typeface="Arial" pitchFamily="34" charset="0"/>
                        <a:buNone/>
                      </a:pPr>
                      <a:r>
                        <a:rPr lang="en-US" sz="1600" dirty="0" smtClean="0">
                          <a:latin typeface="+mn-lt"/>
                        </a:rPr>
                        <a:t>29 </a:t>
                      </a:r>
                      <a:r>
                        <a:rPr lang="en-US" sz="1600" dirty="0" err="1" smtClean="0">
                          <a:latin typeface="+mn-lt"/>
                        </a:rPr>
                        <a:t>Oktober</a:t>
                      </a:r>
                      <a:r>
                        <a:rPr lang="en-US" sz="1600" dirty="0" smtClean="0">
                          <a:latin typeface="+mn-lt"/>
                        </a:rPr>
                        <a:t> 2013</a:t>
                      </a:r>
                      <a:endParaRPr lang="en-US" sz="1600" b="0" dirty="0">
                        <a:latin typeface="+mn-lt"/>
                        <a:cs typeface="Times New Roman" pitchFamily="18" charset="0"/>
                      </a:endParaRPr>
                    </a:p>
                  </a:txBody>
                  <a:tcPr/>
                </a:tc>
                <a:tc>
                  <a:txBody>
                    <a:bodyPr/>
                    <a:lstStyle/>
                    <a:p>
                      <a:pPr marL="0"/>
                      <a:r>
                        <a:rPr kumimoji="0" lang="en-US" sz="1600" kern="1200" dirty="0" err="1" smtClean="0">
                          <a:latin typeface="+mn-lt"/>
                        </a:rPr>
                        <a:t>Strategi</a:t>
                      </a:r>
                      <a:r>
                        <a:rPr kumimoji="0" lang="en-US" sz="1600" kern="1200" dirty="0" smtClean="0">
                          <a:latin typeface="+mn-lt"/>
                        </a:rPr>
                        <a:t> </a:t>
                      </a:r>
                      <a:r>
                        <a:rPr kumimoji="0" lang="en-US" sz="1600" kern="1200" dirty="0" err="1" smtClean="0">
                          <a:latin typeface="+mn-lt"/>
                        </a:rPr>
                        <a:t>Pemasaran</a:t>
                      </a:r>
                      <a:r>
                        <a:rPr kumimoji="0" lang="en-US" sz="1600" kern="1200" dirty="0" smtClean="0">
                          <a:latin typeface="+mn-lt"/>
                        </a:rPr>
                        <a:t> </a:t>
                      </a:r>
                      <a:endParaRPr lang="en-US" sz="1600" b="0" dirty="0">
                        <a:latin typeface="+mn-lt"/>
                        <a:cs typeface="Times New Roman" pitchFamily="18" charset="0"/>
                      </a:endParaRPr>
                    </a:p>
                  </a:txBody>
                  <a:tcPr>
                    <a:lnR w="12700" cap="flat" cmpd="sng" algn="ctr">
                      <a:solidFill>
                        <a:schemeClr val="tx1"/>
                      </a:solidFill>
                      <a:prstDash val="solid"/>
                      <a:round/>
                      <a:headEnd type="none" w="med" len="med"/>
                      <a:tailEnd type="none" w="med" len="med"/>
                    </a:lnR>
                  </a:tcPr>
                </a:tc>
              </a:tr>
              <a:tr h="414520">
                <a:tc>
                  <a:txBody>
                    <a:bodyPr/>
                    <a:lstStyle/>
                    <a:p>
                      <a:pPr marL="0" indent="-342900" algn="ctr">
                        <a:buFont typeface="+mj-lt"/>
                        <a:buNone/>
                      </a:pPr>
                      <a:endParaRPr lang="en-US" sz="1600" dirty="0">
                        <a:solidFill>
                          <a:schemeClr val="tx1"/>
                        </a:solidFill>
                        <a:latin typeface="+mn-lt"/>
                        <a:cs typeface="Times New Roman" pitchFamily="18" charset="0"/>
                      </a:endParaRPr>
                    </a:p>
                  </a:txBody>
                  <a:tcPr>
                    <a:lnL w="12700" cap="flat" cmpd="sng" algn="ctr">
                      <a:solidFill>
                        <a:schemeClr val="tx1"/>
                      </a:solidFill>
                      <a:prstDash val="solid"/>
                      <a:round/>
                      <a:headEnd type="none" w="med" len="med"/>
                      <a:tailEnd type="none" w="med" len="med"/>
                    </a:ln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solidFill>
                            <a:srgbClr val="FF0000"/>
                          </a:solidFill>
                          <a:latin typeface="+mn-lt"/>
                        </a:rPr>
                        <a:t>5 </a:t>
                      </a:r>
                      <a:r>
                        <a:rPr lang="en-US" sz="1600" dirty="0" err="1" smtClean="0">
                          <a:solidFill>
                            <a:srgbClr val="FF0000"/>
                          </a:solidFill>
                          <a:latin typeface="+mn-lt"/>
                        </a:rPr>
                        <a:t>Nopember</a:t>
                      </a:r>
                      <a:r>
                        <a:rPr lang="en-US" sz="1600" dirty="0" smtClean="0">
                          <a:solidFill>
                            <a:srgbClr val="FF0000"/>
                          </a:solidFill>
                          <a:latin typeface="+mn-lt"/>
                        </a:rPr>
                        <a:t> 2013</a:t>
                      </a:r>
                      <a:endParaRPr lang="en-US" sz="1600" b="0" dirty="0" smtClean="0">
                        <a:solidFill>
                          <a:srgbClr val="FF0000"/>
                        </a:solidFill>
                        <a:latin typeface="+mn-lt"/>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mn-lt"/>
                        </a:rPr>
                        <a:t>UKD 2 </a:t>
                      </a:r>
                      <a:r>
                        <a:rPr lang="en-US" sz="1600" dirty="0" err="1" smtClean="0">
                          <a:latin typeface="+mn-lt"/>
                        </a:rPr>
                        <a:t>dan</a:t>
                      </a:r>
                      <a:r>
                        <a:rPr lang="en-US" sz="1600" dirty="0" smtClean="0">
                          <a:latin typeface="+mn-lt"/>
                        </a:rPr>
                        <a:t>  </a:t>
                      </a:r>
                      <a:r>
                        <a:rPr kumimoji="0" lang="pt-BR" sz="1600" kern="1200" dirty="0" smtClean="0">
                          <a:latin typeface="+mn-lt"/>
                        </a:rPr>
                        <a:t>Media Promosi</a:t>
                      </a:r>
                      <a:endParaRPr lang="en-US" sz="1600" b="0" dirty="0" smtClean="0">
                        <a:latin typeface="+mn-lt"/>
                        <a:cs typeface="Times New Roman" pitchFamily="18" charset="0"/>
                      </a:endParaRPr>
                    </a:p>
                  </a:txBody>
                  <a:tcPr>
                    <a:lnR w="12700" cap="flat" cmpd="sng" algn="ctr">
                      <a:solidFill>
                        <a:schemeClr val="tx1"/>
                      </a:solidFill>
                      <a:prstDash val="solid"/>
                      <a:round/>
                      <a:headEnd type="none" w="med" len="med"/>
                      <a:tailEnd type="none" w="med" len="med"/>
                    </a:lnR>
                  </a:tcPr>
                </a:tc>
              </a:tr>
              <a:tr h="414520">
                <a:tc>
                  <a:txBody>
                    <a:bodyPr/>
                    <a:lstStyle/>
                    <a:p>
                      <a:pPr marL="0" indent="-342900" algn="ctr">
                        <a:buFont typeface="+mj-lt"/>
                        <a:buNone/>
                      </a:pPr>
                      <a:r>
                        <a:rPr lang="en-US" sz="1600" dirty="0" smtClean="0">
                          <a:solidFill>
                            <a:schemeClr val="tx1"/>
                          </a:solidFill>
                          <a:latin typeface="+mn-lt"/>
                          <a:cs typeface="Times New Roman" pitchFamily="18" charset="0"/>
                        </a:rPr>
                        <a:t>10</a:t>
                      </a:r>
                      <a:endParaRPr lang="en-US" sz="1600" dirty="0">
                        <a:solidFill>
                          <a:schemeClr val="tx1"/>
                        </a:solidFill>
                        <a:latin typeface="+mn-lt"/>
                        <a:cs typeface="Times New Roman" pitchFamily="18" charset="0"/>
                      </a:endParaRPr>
                    </a:p>
                  </a:txBody>
                  <a:tcPr>
                    <a:lnL w="12700" cap="flat" cmpd="sng" algn="ctr">
                      <a:solidFill>
                        <a:schemeClr val="tx1"/>
                      </a:solidFill>
                      <a:prstDash val="solid"/>
                      <a:round/>
                      <a:headEnd type="none" w="med" len="med"/>
                      <a:tailEnd type="none" w="med" len="med"/>
                    </a:lnL>
                  </a:tcPr>
                </a:tc>
                <a:tc>
                  <a:txBody>
                    <a:bodyPr/>
                    <a:lstStyle/>
                    <a:p>
                      <a:pPr marL="0"/>
                      <a:r>
                        <a:rPr lang="en-US" sz="1600" dirty="0" smtClean="0">
                          <a:latin typeface="+mn-lt"/>
                        </a:rPr>
                        <a:t>12 </a:t>
                      </a:r>
                      <a:r>
                        <a:rPr lang="en-US" sz="1600" dirty="0" err="1" smtClean="0">
                          <a:latin typeface="+mn-lt"/>
                        </a:rPr>
                        <a:t>Nopember</a:t>
                      </a:r>
                      <a:r>
                        <a:rPr lang="en-US" sz="1600" dirty="0" smtClean="0">
                          <a:latin typeface="+mn-lt"/>
                        </a:rPr>
                        <a:t> 2013</a:t>
                      </a:r>
                      <a:endParaRPr lang="en-US" sz="1600" b="0" dirty="0">
                        <a:latin typeface="+mn-lt"/>
                        <a:cs typeface="Times New Roman" pitchFamily="18" charset="0"/>
                      </a:endParaRPr>
                    </a:p>
                  </a:txBody>
                  <a:tcPr/>
                </a:tc>
                <a:tc>
                  <a:txBody>
                    <a:bodyPr/>
                    <a:lstStyle/>
                    <a:p>
                      <a:pPr marL="0"/>
                      <a:r>
                        <a:rPr lang="en-US" sz="1600" dirty="0" smtClean="0">
                          <a:solidFill>
                            <a:srgbClr val="FF0000"/>
                          </a:solidFill>
                          <a:latin typeface="+mn-lt"/>
                        </a:rPr>
                        <a:t>TIDAK ADA PERKULIAHAN</a:t>
                      </a:r>
                      <a:endParaRPr lang="en-US" sz="1600" b="0" dirty="0">
                        <a:solidFill>
                          <a:srgbClr val="FF0000"/>
                        </a:solidFill>
                        <a:latin typeface="+mn-lt"/>
                        <a:cs typeface="Times New Roman" pitchFamily="18" charset="0"/>
                      </a:endParaRPr>
                    </a:p>
                  </a:txBody>
                  <a:tcPr>
                    <a:lnR w="12700" cap="flat" cmpd="sng" algn="ctr">
                      <a:solidFill>
                        <a:schemeClr val="tx1"/>
                      </a:solidFill>
                      <a:prstDash val="solid"/>
                      <a:round/>
                      <a:headEnd type="none" w="med" len="med"/>
                      <a:tailEnd type="none" w="med" len="med"/>
                    </a:lnR>
                  </a:tcPr>
                </a:tc>
              </a:tr>
              <a:tr h="414520">
                <a:tc>
                  <a:txBody>
                    <a:bodyPr/>
                    <a:lstStyle/>
                    <a:p>
                      <a:pPr marL="0" indent="-342900" algn="ctr">
                        <a:buFont typeface="+mj-lt"/>
                        <a:buNone/>
                      </a:pPr>
                      <a:r>
                        <a:rPr lang="en-US" sz="1600" dirty="0" smtClean="0">
                          <a:solidFill>
                            <a:schemeClr val="tx1"/>
                          </a:solidFill>
                          <a:latin typeface="+mn-lt"/>
                          <a:cs typeface="Times New Roman" pitchFamily="18" charset="0"/>
                        </a:rPr>
                        <a:t>11</a:t>
                      </a:r>
                      <a:endParaRPr lang="en-US" sz="1600" dirty="0">
                        <a:solidFill>
                          <a:schemeClr val="tx1"/>
                        </a:solidFill>
                        <a:latin typeface="+mn-lt"/>
                        <a:cs typeface="Times New Roman" pitchFamily="18" charset="0"/>
                      </a:endParaRPr>
                    </a:p>
                  </a:txBody>
                  <a:tcPr>
                    <a:lnL w="12700" cap="flat" cmpd="sng" algn="ctr">
                      <a:solidFill>
                        <a:schemeClr val="tx1"/>
                      </a:solidFill>
                      <a:prstDash val="solid"/>
                      <a:round/>
                      <a:headEnd type="none" w="med" len="med"/>
                      <a:tailEnd type="none" w="med" len="med"/>
                    </a:lnL>
                  </a:tcPr>
                </a:tc>
                <a:tc>
                  <a:txBody>
                    <a:bodyPr/>
                    <a:lstStyle/>
                    <a:p>
                      <a:pPr marL="0"/>
                      <a:r>
                        <a:rPr lang="en-US" sz="1600" dirty="0" smtClean="0">
                          <a:latin typeface="+mn-lt"/>
                        </a:rPr>
                        <a:t>19 </a:t>
                      </a:r>
                      <a:r>
                        <a:rPr lang="en-US" sz="1600" dirty="0" err="1" smtClean="0">
                          <a:latin typeface="+mn-lt"/>
                        </a:rPr>
                        <a:t>Nopember</a:t>
                      </a:r>
                      <a:r>
                        <a:rPr lang="en-US" sz="1600" dirty="0" smtClean="0">
                          <a:latin typeface="+mn-lt"/>
                        </a:rPr>
                        <a:t> 2013</a:t>
                      </a:r>
                      <a:endParaRPr lang="en-US" sz="1600" b="0" dirty="0">
                        <a:latin typeface="+mn-lt"/>
                        <a:cs typeface="Times New Roman" pitchFamily="18" charset="0"/>
                      </a:endParaRPr>
                    </a:p>
                  </a:txBody>
                  <a:tcPr/>
                </a:tc>
                <a:tc>
                  <a:txBody>
                    <a:bodyPr/>
                    <a:lstStyle/>
                    <a:p>
                      <a:pPr marL="0"/>
                      <a:r>
                        <a:rPr kumimoji="0" lang="pt-BR" sz="1600" kern="1200" dirty="0" smtClean="0">
                          <a:latin typeface="+mn-lt"/>
                        </a:rPr>
                        <a:t>Bauran Pemasaran (Marketing Mix)</a:t>
                      </a:r>
                      <a:endParaRPr lang="en-US" sz="1600" b="0" dirty="0">
                        <a:latin typeface="+mn-lt"/>
                        <a:cs typeface="Times New Roman" pitchFamily="18" charset="0"/>
                      </a:endParaRPr>
                    </a:p>
                  </a:txBody>
                  <a:tcPr>
                    <a:lnR w="12700" cap="flat" cmpd="sng" algn="ctr">
                      <a:solidFill>
                        <a:schemeClr val="tx1"/>
                      </a:solidFill>
                      <a:prstDash val="solid"/>
                      <a:round/>
                      <a:headEnd type="none" w="med" len="med"/>
                      <a:tailEnd type="none" w="med" len="med"/>
                    </a:lnR>
                  </a:tcPr>
                </a:tc>
              </a:tr>
              <a:tr h="414520">
                <a:tc>
                  <a:txBody>
                    <a:bodyPr/>
                    <a:lstStyle/>
                    <a:p>
                      <a:pPr marL="0" indent="-342900" algn="ctr">
                        <a:buFont typeface="+mj-lt"/>
                        <a:buNone/>
                      </a:pPr>
                      <a:r>
                        <a:rPr lang="en-US" sz="1600" dirty="0" smtClean="0">
                          <a:solidFill>
                            <a:schemeClr val="tx1"/>
                          </a:solidFill>
                          <a:latin typeface="+mn-lt"/>
                          <a:cs typeface="Times New Roman" pitchFamily="18" charset="0"/>
                        </a:rPr>
                        <a:t>12</a:t>
                      </a:r>
                      <a:endParaRPr lang="en-US" sz="1600" dirty="0">
                        <a:solidFill>
                          <a:schemeClr val="tx1"/>
                        </a:solidFill>
                        <a:latin typeface="+mn-lt"/>
                        <a:cs typeface="Times New Roman" pitchFamily="18" charset="0"/>
                      </a:endParaRPr>
                    </a:p>
                  </a:txBody>
                  <a:tcPr>
                    <a:lnL w="12700" cap="flat" cmpd="sng" algn="ctr">
                      <a:solidFill>
                        <a:schemeClr val="tx1"/>
                      </a:solidFill>
                      <a:prstDash val="solid"/>
                      <a:round/>
                      <a:headEnd type="none" w="med" len="med"/>
                      <a:tailEnd type="none" w="med" len="med"/>
                    </a:ln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mn-lt"/>
                        </a:rPr>
                        <a:t>26 Nov.</a:t>
                      </a:r>
                      <a:r>
                        <a:rPr lang="en-US" sz="1600" baseline="0" dirty="0" smtClean="0">
                          <a:latin typeface="+mn-lt"/>
                        </a:rPr>
                        <a:t> 2013</a:t>
                      </a:r>
                      <a:r>
                        <a:rPr lang="en-US" sz="1600" dirty="0" smtClean="0">
                          <a:latin typeface="+mn-lt"/>
                        </a:rPr>
                        <a:t> </a:t>
                      </a:r>
                      <a:endParaRPr lang="en-US" sz="1600" b="0" dirty="0" smtClean="0">
                        <a:latin typeface="+mn-lt"/>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mn-lt"/>
                        </a:rPr>
                        <a:t>UKD 3 </a:t>
                      </a:r>
                      <a:r>
                        <a:rPr lang="en-US" sz="1600" dirty="0" err="1" smtClean="0">
                          <a:latin typeface="+mn-lt"/>
                        </a:rPr>
                        <a:t>dan</a:t>
                      </a:r>
                      <a:r>
                        <a:rPr lang="en-US" sz="1600" dirty="0" smtClean="0">
                          <a:latin typeface="+mn-lt"/>
                        </a:rPr>
                        <a:t> </a:t>
                      </a:r>
                      <a:r>
                        <a:rPr lang="en-US" sz="1600" baseline="0" dirty="0" smtClean="0">
                          <a:latin typeface="+mn-lt"/>
                        </a:rPr>
                        <a:t>UKD 4: Seminar </a:t>
                      </a:r>
                      <a:r>
                        <a:rPr lang="en-US" sz="1600" baseline="0" dirty="0" err="1" smtClean="0">
                          <a:latin typeface="+mn-lt"/>
                        </a:rPr>
                        <a:t>PusDokInfo</a:t>
                      </a:r>
                      <a:endParaRPr lang="en-US" sz="1600" b="0" dirty="0" smtClean="0">
                        <a:latin typeface="+mn-lt"/>
                        <a:cs typeface="Times New Roman" pitchFamily="18" charset="0"/>
                      </a:endParaRPr>
                    </a:p>
                  </a:txBody>
                  <a:tcPr>
                    <a:lnR w="12700" cap="flat" cmpd="sng" algn="ctr">
                      <a:solidFill>
                        <a:schemeClr val="tx1"/>
                      </a:solidFill>
                      <a:prstDash val="solid"/>
                      <a:round/>
                      <a:headEnd type="none" w="med" len="med"/>
                      <a:tailEnd type="none" w="med" len="med"/>
                    </a:lnR>
                  </a:tcPr>
                </a:tc>
              </a:tr>
              <a:tr h="414520">
                <a:tc>
                  <a:txBody>
                    <a:bodyPr/>
                    <a:lstStyle/>
                    <a:p>
                      <a:pPr marL="0" indent="-342900" algn="ctr">
                        <a:buFont typeface="+mj-lt"/>
                        <a:buNone/>
                      </a:pPr>
                      <a:r>
                        <a:rPr lang="en-US" sz="1600" dirty="0" smtClean="0">
                          <a:solidFill>
                            <a:schemeClr val="tx1"/>
                          </a:solidFill>
                          <a:latin typeface="+mn-lt"/>
                          <a:cs typeface="Times New Roman" pitchFamily="18" charset="0"/>
                        </a:rPr>
                        <a:t>13-16</a:t>
                      </a:r>
                      <a:endParaRPr lang="en-US" sz="1600" dirty="0">
                        <a:solidFill>
                          <a:schemeClr val="tx1"/>
                        </a:solidFill>
                        <a:latin typeface="+mn-lt"/>
                        <a:cs typeface="Times New Roman" pitchFamily="18" charset="0"/>
                      </a:endParaRP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mn-lt"/>
                        </a:rPr>
                        <a:t>3, 10, 17, 24 </a:t>
                      </a:r>
                      <a:r>
                        <a:rPr lang="en-US" sz="1600" baseline="0" dirty="0" smtClean="0">
                          <a:latin typeface="+mn-lt"/>
                        </a:rPr>
                        <a:t>Des. 2013</a:t>
                      </a:r>
                      <a:endParaRPr lang="en-US" sz="1600" b="0" dirty="0" smtClean="0">
                        <a:latin typeface="+mn-lt"/>
                        <a:cs typeface="Times New Roman" pitchFamily="18" charset="0"/>
                      </a:endParaRPr>
                    </a:p>
                  </a:txBody>
                  <a:tcPr>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aseline="0" dirty="0" smtClean="0">
                          <a:latin typeface="+mn-lt"/>
                        </a:rPr>
                        <a:t>UKD 4: Seminar </a:t>
                      </a:r>
                      <a:r>
                        <a:rPr lang="en-US" sz="1600" baseline="0" dirty="0" err="1" smtClean="0">
                          <a:latin typeface="+mn-lt"/>
                        </a:rPr>
                        <a:t>PusDokInfo</a:t>
                      </a:r>
                      <a:endParaRPr lang="en-US" sz="1600" b="0" dirty="0" smtClean="0">
                        <a:latin typeface="+mn-lt"/>
                        <a:cs typeface="Times New Roman" pitchFamily="18" charset="0"/>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bl>
          </a:graphicData>
        </a:graphic>
      </p:graphicFrame>
      <p:sp>
        <p:nvSpPr>
          <p:cNvPr id="2" name="Title 1"/>
          <p:cNvSpPr>
            <a:spLocks noGrp="1"/>
          </p:cNvSpPr>
          <p:nvPr>
            <p:ph type="title"/>
          </p:nvPr>
        </p:nvSpPr>
        <p:spPr>
          <a:xfrm rot="16200000">
            <a:off x="-3107546" y="3107546"/>
            <a:ext cx="6858002" cy="642908"/>
          </a:xfrm>
          <a:solidFill>
            <a:schemeClr val="accent3">
              <a:lumMod val="75000"/>
            </a:schemeClr>
          </a:solidFill>
        </p:spPr>
        <p:txBody>
          <a:bodyPr vert="horz" anchor="t">
            <a:noAutofit/>
          </a:bodyPr>
          <a:lstStyle/>
          <a:p>
            <a:pPr algn="ctr"/>
            <a:r>
              <a:rPr lang="en-US" sz="2800" b="1" dirty="0" err="1" smtClean="0">
                <a:solidFill>
                  <a:schemeClr val="bg1">
                    <a:lumMod val="95000"/>
                  </a:schemeClr>
                </a:solidFill>
                <a:latin typeface="Times New Roman" pitchFamily="18" charset="0"/>
                <a:cs typeface="Times New Roman" pitchFamily="18" charset="0"/>
              </a:rPr>
              <a:t>Perencanaan</a:t>
            </a:r>
            <a:r>
              <a:rPr lang="en-US" sz="2800" b="1" dirty="0" smtClean="0">
                <a:solidFill>
                  <a:schemeClr val="bg1">
                    <a:lumMod val="95000"/>
                  </a:schemeClr>
                </a:solidFill>
                <a:latin typeface="Times New Roman" pitchFamily="18" charset="0"/>
                <a:cs typeface="Times New Roman" pitchFamily="18" charset="0"/>
              </a:rPr>
              <a:t> </a:t>
            </a:r>
            <a:r>
              <a:rPr lang="en-US" sz="2800" b="1" dirty="0" err="1" smtClean="0">
                <a:solidFill>
                  <a:schemeClr val="bg1">
                    <a:lumMod val="95000"/>
                  </a:schemeClr>
                </a:solidFill>
                <a:latin typeface="Times New Roman" pitchFamily="18" charset="0"/>
                <a:cs typeface="Times New Roman" pitchFamily="18" charset="0"/>
              </a:rPr>
              <a:t>Perkuliahan</a:t>
            </a:r>
            <a:endParaRPr lang="en-US" sz="2800" dirty="0">
              <a:solidFill>
                <a:schemeClr val="bg1">
                  <a:lumMod val="95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938962"/>
          </a:xfrm>
        </p:spPr>
        <p:txBody>
          <a:bodyPr>
            <a:noAutofit/>
          </a:bodyPr>
          <a:lstStyle/>
          <a:p>
            <a:pPr algn="ctr"/>
            <a:r>
              <a:rPr lang="en-US" sz="2800" dirty="0" smtClean="0"/>
              <a:t>PERTEMUAN I</a:t>
            </a:r>
            <a:br>
              <a:rPr lang="en-US" sz="2800" dirty="0" smtClean="0"/>
            </a:br>
            <a:r>
              <a:rPr lang="en-US" sz="2800" dirty="0" err="1" smtClean="0"/>
              <a:t>Arti</a:t>
            </a:r>
            <a:r>
              <a:rPr lang="en-US" sz="2800" dirty="0" smtClean="0"/>
              <a:t> </a:t>
            </a:r>
            <a:r>
              <a:rPr lang="en-US" sz="2800" dirty="0" err="1" smtClean="0"/>
              <a:t>dan</a:t>
            </a:r>
            <a:r>
              <a:rPr lang="en-US" sz="2800" dirty="0" smtClean="0"/>
              <a:t> </a:t>
            </a:r>
            <a:r>
              <a:rPr lang="en-US" sz="2800" dirty="0" err="1" smtClean="0"/>
              <a:t>Prinsip-prinsip</a:t>
            </a:r>
            <a:r>
              <a:rPr lang="en-US" sz="2800" dirty="0" smtClean="0"/>
              <a:t> </a:t>
            </a:r>
            <a:r>
              <a:rPr lang="en-US" sz="2800" dirty="0" err="1" smtClean="0"/>
              <a:t>Pemasaran</a:t>
            </a:r>
            <a:endParaRPr lang="en-US" sz="2800" dirty="0"/>
          </a:p>
        </p:txBody>
      </p:sp>
      <p:sp>
        <p:nvSpPr>
          <p:cNvPr id="3" name="Content Placeholder 2"/>
          <p:cNvSpPr>
            <a:spLocks noGrp="1"/>
          </p:cNvSpPr>
          <p:nvPr>
            <p:ph idx="1"/>
          </p:nvPr>
        </p:nvSpPr>
        <p:spPr/>
        <p:txBody>
          <a:bodyPr>
            <a:normAutofit fontScale="92500" lnSpcReduction="20000"/>
          </a:bodyPr>
          <a:lstStyle/>
          <a:p>
            <a:pPr>
              <a:buNone/>
            </a:pPr>
            <a:r>
              <a:rPr lang="en-US" sz="2400" b="1" dirty="0" err="1" smtClean="0">
                <a:latin typeface="Times New Roman" pitchFamily="18" charset="0"/>
                <a:cs typeface="Times New Roman" pitchFamily="18" charset="0"/>
              </a:rPr>
              <a:t>Sumber</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Rujukan</a:t>
            </a:r>
            <a:r>
              <a:rPr lang="en-US" sz="2400" b="1" dirty="0" smtClean="0">
                <a:latin typeface="Times New Roman" pitchFamily="18" charset="0"/>
                <a:cs typeface="Times New Roman" pitchFamily="18" charset="0"/>
              </a:rPr>
              <a:t>:</a:t>
            </a:r>
          </a:p>
          <a:p>
            <a:pPr>
              <a:buNone/>
            </a:pPr>
            <a:r>
              <a:rPr lang="en-US" sz="2000" dirty="0" err="1" smtClean="0">
                <a:latin typeface="Times New Roman" pitchFamily="18" charset="0"/>
                <a:cs typeface="Times New Roman" pitchFamily="18" charset="0"/>
              </a:rPr>
              <a:t>Konsep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Dasar</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Pemasaran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dari</a:t>
            </a:r>
            <a:r>
              <a:rPr lang="en-US"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hlinkClick r:id="rId2"/>
              </a:rPr>
              <a:t>http://elearning.upnjatim.ac.id/courses/01012/document/Manajemen_Pemasaran.doc?cidReq=01012</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diakses</a:t>
            </a:r>
            <a:r>
              <a:rPr lang="en-US" sz="2000" dirty="0" smtClean="0">
                <a:latin typeface="Times New Roman" pitchFamily="18" charset="0"/>
                <a:cs typeface="Times New Roman" pitchFamily="18" charset="0"/>
              </a:rPr>
              <a:t> 7 </a:t>
            </a:r>
            <a:r>
              <a:rPr lang="en-US" sz="2000" dirty="0" err="1" smtClean="0">
                <a:latin typeface="Times New Roman" pitchFamily="18" charset="0"/>
                <a:cs typeface="Times New Roman" pitchFamily="18" charset="0"/>
              </a:rPr>
              <a:t>Agustus</a:t>
            </a:r>
            <a:r>
              <a:rPr lang="en-US" sz="2000" dirty="0" smtClean="0">
                <a:latin typeface="Times New Roman" pitchFamily="18" charset="0"/>
                <a:cs typeface="Times New Roman" pitchFamily="18" charset="0"/>
              </a:rPr>
              <a:t> 2012, jam 08.00.</a:t>
            </a:r>
          </a:p>
          <a:p>
            <a:pPr>
              <a:buNone/>
            </a:pPr>
            <a:r>
              <a:rPr lang="en-US" sz="2000" dirty="0" smtClean="0">
                <a:latin typeface="Times New Roman" pitchFamily="18" charset="0"/>
                <a:cs typeface="Times New Roman" pitchFamily="18" charset="0"/>
              </a:rPr>
              <a:t>Marketing of Library and Information Services in Global Era: A Current Approach </a:t>
            </a:r>
            <a:r>
              <a:rPr lang="en-US" sz="2000" dirty="0" err="1" smtClean="0">
                <a:latin typeface="Times New Roman" pitchFamily="18" charset="0"/>
                <a:cs typeface="Times New Roman" pitchFamily="18" charset="0"/>
              </a:rPr>
              <a:t>dari</a:t>
            </a:r>
            <a:r>
              <a:rPr lang="en-US"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hlinkClick r:id="rId3"/>
              </a:rPr>
              <a:t>http://www.webology.org/2008/v5n2/a56.html,</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diakses</a:t>
            </a:r>
            <a:r>
              <a:rPr lang="en-US" sz="2000" dirty="0" smtClean="0">
                <a:latin typeface="Times New Roman" pitchFamily="18" charset="0"/>
                <a:cs typeface="Times New Roman" pitchFamily="18" charset="0"/>
              </a:rPr>
              <a:t> 6 </a:t>
            </a:r>
            <a:r>
              <a:rPr lang="en-US" sz="2000" dirty="0" err="1" smtClean="0">
                <a:latin typeface="Times New Roman" pitchFamily="18" charset="0"/>
                <a:cs typeface="Times New Roman" pitchFamily="18" charset="0"/>
              </a:rPr>
              <a:t>Agustus</a:t>
            </a:r>
            <a:r>
              <a:rPr lang="en-US" sz="2000" dirty="0" smtClean="0">
                <a:latin typeface="Times New Roman" pitchFamily="18" charset="0"/>
                <a:cs typeface="Times New Roman" pitchFamily="18" charset="0"/>
              </a:rPr>
              <a:t> 2012, jam 08.00.</a:t>
            </a:r>
          </a:p>
          <a:p>
            <a:pPr>
              <a:buNone/>
            </a:pPr>
            <a:r>
              <a:rPr lang="en-US" sz="2000" dirty="0" smtClean="0">
                <a:latin typeface="Times New Roman" pitchFamily="18" charset="0"/>
                <a:cs typeface="Times New Roman" pitchFamily="18" charset="0"/>
              </a:rPr>
              <a:t>Marketing </a:t>
            </a:r>
            <a:r>
              <a:rPr lang="en-US" sz="2000" dirty="0" err="1" smtClean="0">
                <a:latin typeface="Times New Roman" pitchFamily="18" charset="0"/>
                <a:cs typeface="Times New Roman" pitchFamily="18" charset="0"/>
              </a:rPr>
              <a:t>dari</a:t>
            </a:r>
            <a:r>
              <a:rPr lang="en-US"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hlinkClick r:id="rId4"/>
              </a:rPr>
              <a:t>http://www.businessdictionary.com/definition/marketing.html#ixzz22k5sLkKQ</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diakses</a:t>
            </a:r>
            <a:r>
              <a:rPr lang="en-US" sz="2000" dirty="0" smtClean="0">
                <a:latin typeface="Times New Roman" pitchFamily="18" charset="0"/>
                <a:cs typeface="Times New Roman" pitchFamily="18" charset="0"/>
              </a:rPr>
              <a:t> 6 </a:t>
            </a:r>
            <a:r>
              <a:rPr lang="en-US" sz="2000" dirty="0" err="1" smtClean="0">
                <a:latin typeface="Times New Roman" pitchFamily="18" charset="0"/>
                <a:cs typeface="Times New Roman" pitchFamily="18" charset="0"/>
              </a:rPr>
              <a:t>Agustus</a:t>
            </a:r>
            <a:r>
              <a:rPr lang="en-US" sz="2000" dirty="0" smtClean="0">
                <a:latin typeface="Times New Roman" pitchFamily="18" charset="0"/>
                <a:cs typeface="Times New Roman" pitchFamily="18" charset="0"/>
              </a:rPr>
              <a:t> 2012, jam 08.10.</a:t>
            </a:r>
          </a:p>
          <a:p>
            <a:pPr>
              <a:buNone/>
            </a:pPr>
            <a:r>
              <a:rPr lang="en-US" sz="2000" dirty="0" smtClean="0">
                <a:latin typeface="Times New Roman" pitchFamily="18" charset="0"/>
                <a:cs typeface="Times New Roman" pitchFamily="18" charset="0"/>
              </a:rPr>
              <a:t>Marketing </a:t>
            </a:r>
            <a:r>
              <a:rPr lang="en-US" sz="2000" dirty="0" err="1" smtClean="0">
                <a:latin typeface="Times New Roman" pitchFamily="18" charset="0"/>
                <a:cs typeface="Times New Roman" pitchFamily="18" charset="0"/>
              </a:rPr>
              <a:t>dari</a:t>
            </a:r>
            <a:r>
              <a:rPr lang="en-US"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hlinkClick r:id="rId5"/>
              </a:rPr>
              <a:t>http://dictionary.reference.com/browse/marketing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diakses</a:t>
            </a:r>
            <a:r>
              <a:rPr lang="en-US" sz="2000" dirty="0" smtClean="0">
                <a:latin typeface="Times New Roman" pitchFamily="18" charset="0"/>
                <a:cs typeface="Times New Roman" pitchFamily="18" charset="0"/>
              </a:rPr>
              <a:t> 6 </a:t>
            </a:r>
            <a:r>
              <a:rPr lang="en-US" sz="2000" dirty="0" err="1" smtClean="0">
                <a:latin typeface="Times New Roman" pitchFamily="18" charset="0"/>
                <a:cs typeface="Times New Roman" pitchFamily="18" charset="0"/>
              </a:rPr>
              <a:t>Agustus</a:t>
            </a:r>
            <a:r>
              <a:rPr lang="en-US" sz="2000" dirty="0" smtClean="0">
                <a:latin typeface="Times New Roman" pitchFamily="18" charset="0"/>
                <a:cs typeface="Times New Roman" pitchFamily="18" charset="0"/>
              </a:rPr>
              <a:t> 2012, jam 08.15. 	</a:t>
            </a:r>
          </a:p>
          <a:p>
            <a:pPr>
              <a:buNone/>
            </a:pPr>
            <a:r>
              <a:rPr lang="en-US" sz="2000" dirty="0" smtClean="0">
                <a:latin typeface="Times New Roman" pitchFamily="18" charset="0"/>
                <a:cs typeface="Times New Roman" pitchFamily="18" charset="0"/>
              </a:rPr>
              <a:t>Marketing </a:t>
            </a:r>
            <a:r>
              <a:rPr lang="en-US" sz="2000" dirty="0" err="1" smtClean="0">
                <a:latin typeface="Times New Roman" pitchFamily="18" charset="0"/>
                <a:cs typeface="Times New Roman" pitchFamily="18" charset="0"/>
              </a:rPr>
              <a:t>dari</a:t>
            </a:r>
            <a:r>
              <a:rPr lang="en-US" sz="2000" dirty="0" smtClean="0">
                <a:latin typeface="Times New Roman" pitchFamily="18" charset="0"/>
                <a:cs typeface="Times New Roman" pitchFamily="18" charset="0"/>
              </a:rPr>
              <a:t> </a:t>
            </a:r>
            <a:r>
              <a:rPr lang="en-US" sz="2000" u="sng" dirty="0" smtClean="0">
                <a:latin typeface="Times New Roman" pitchFamily="18" charset="0"/>
                <a:cs typeface="Times New Roman" pitchFamily="18" charset="0"/>
                <a:hlinkClick r:id="rId6"/>
              </a:rPr>
              <a:t>http://en.wikipedia.org/wiki/Marketing</a:t>
            </a:r>
            <a:r>
              <a:rPr lang="en-US" sz="2000" u="sng"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diakses</a:t>
            </a:r>
            <a:r>
              <a:rPr lang="en-US" sz="2000" dirty="0" smtClean="0">
                <a:latin typeface="Times New Roman" pitchFamily="18" charset="0"/>
                <a:cs typeface="Times New Roman" pitchFamily="18" charset="0"/>
              </a:rPr>
              <a:t> 6 </a:t>
            </a:r>
            <a:r>
              <a:rPr lang="en-US" sz="2000" dirty="0" err="1" smtClean="0">
                <a:latin typeface="Times New Roman" pitchFamily="18" charset="0"/>
                <a:cs typeface="Times New Roman" pitchFamily="18" charset="0"/>
              </a:rPr>
              <a:t>Agustus</a:t>
            </a:r>
            <a:r>
              <a:rPr lang="en-US" sz="2000" dirty="0" smtClean="0">
                <a:latin typeface="Times New Roman" pitchFamily="18" charset="0"/>
                <a:cs typeface="Times New Roman" pitchFamily="18" charset="0"/>
              </a:rPr>
              <a:t> 2012, jam 08.25.</a:t>
            </a:r>
            <a:endParaRPr lang="en-US" sz="2000" u="sng" dirty="0" smtClean="0">
              <a:latin typeface="Times New Roman" pitchFamily="18" charset="0"/>
              <a:cs typeface="Times New Roman" pitchFamily="18" charset="0"/>
            </a:endParaRPr>
          </a:p>
          <a:p>
            <a:pPr>
              <a:buNone/>
            </a:pPr>
            <a:r>
              <a:rPr lang="en-US" sz="2000" dirty="0" smtClean="0">
                <a:latin typeface="Times New Roman" pitchFamily="18" charset="0"/>
                <a:cs typeface="Times New Roman" pitchFamily="18" charset="0"/>
              </a:rPr>
              <a:t>Sharma, Ajay Kumar . Marketing and Promotion of Library Services. </a:t>
            </a:r>
            <a:r>
              <a:rPr lang="en-US" sz="2000" dirty="0" err="1" smtClean="0">
                <a:latin typeface="Times New Roman" pitchFamily="18" charset="0"/>
                <a:cs typeface="Times New Roman" pitchFamily="18" charset="0"/>
              </a:rPr>
              <a:t>dari</a:t>
            </a:r>
            <a:r>
              <a:rPr lang="en-US" sz="2000" dirty="0" smtClean="0">
                <a:latin typeface="Times New Roman" pitchFamily="18" charset="0"/>
                <a:cs typeface="Times New Roman" pitchFamily="18" charset="0"/>
              </a:rPr>
              <a:t> </a:t>
            </a:r>
            <a:r>
              <a:rPr lang="en-US" sz="1800" dirty="0" smtClean="0">
                <a:latin typeface="Times New Roman" pitchFamily="18" charset="0"/>
                <a:cs typeface="Times New Roman" pitchFamily="18" charset="0"/>
                <a:hlinkClick r:id="rId7"/>
              </a:rPr>
              <a:t>http://crl.du.ac.in/ical09/papers/index_files/ical-79_73_172_2_RV.pdf</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diakses</a:t>
            </a:r>
            <a:r>
              <a:rPr lang="en-US" sz="1800" dirty="0" smtClean="0">
                <a:latin typeface="Times New Roman" pitchFamily="18" charset="0"/>
                <a:cs typeface="Times New Roman" pitchFamily="18" charset="0"/>
              </a:rPr>
              <a:t> 7 September 2012, jam 13.50.</a:t>
            </a:r>
          </a:p>
          <a:p>
            <a:pPr>
              <a:buNone/>
            </a:pPr>
            <a:endParaRPr lang="en-US" sz="1800" dirty="0" smtClean="0">
              <a:latin typeface="Times New Roman" pitchFamily="18" charset="0"/>
              <a:cs typeface="Times New Roman" pitchFamily="18" charset="0"/>
            </a:endParaRPr>
          </a:p>
          <a:p>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472" y="642918"/>
            <a:ext cx="8043890" cy="581772"/>
          </a:xfrm>
        </p:spPr>
        <p:txBody>
          <a:bodyPr>
            <a:normAutofit/>
          </a:bodyPr>
          <a:lstStyle/>
          <a:p>
            <a:r>
              <a:rPr lang="en-US" sz="2400" dirty="0" err="1" smtClean="0">
                <a:latin typeface="Times New Roman" pitchFamily="18" charset="0"/>
                <a:cs typeface="Times New Roman" pitchFamily="18" charset="0"/>
              </a:rPr>
              <a:t>Definisi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Pemasaran</a:t>
            </a:r>
            <a:r>
              <a:rPr lang="en-US" sz="2400" dirty="0" smtClean="0">
                <a:latin typeface="Times New Roman" pitchFamily="18" charset="0"/>
                <a:cs typeface="Times New Roman" pitchFamily="18" charset="0"/>
              </a:rPr>
              <a:t> (Marketing)	</a:t>
            </a:r>
            <a:endParaRPr lang="en-US" sz="2400" dirty="0">
              <a:latin typeface="Times New Roman" pitchFamily="18" charset="0"/>
              <a:cs typeface="Times New Roman" pitchFamily="18" charset="0"/>
            </a:endParaRPr>
          </a:p>
        </p:txBody>
      </p:sp>
      <p:sp>
        <p:nvSpPr>
          <p:cNvPr id="3" name="Content Placeholder 2"/>
          <p:cNvSpPr>
            <a:spLocks noGrp="1"/>
          </p:cNvSpPr>
          <p:nvPr>
            <p:ph idx="1"/>
          </p:nvPr>
        </p:nvSpPr>
        <p:spPr>
          <a:xfrm>
            <a:off x="500034" y="1357298"/>
            <a:ext cx="7215238" cy="5143536"/>
          </a:xfrm>
        </p:spPr>
        <p:txBody>
          <a:bodyPr>
            <a:noAutofit/>
          </a:bodyPr>
          <a:lstStyle/>
          <a:p>
            <a:pPr marL="354013" indent="-354013">
              <a:spcBef>
                <a:spcPts val="1200"/>
              </a:spcBef>
              <a:buClrTx/>
              <a:buSzPct val="100000"/>
              <a:buFont typeface="+mj-lt"/>
              <a:buAutoNum type="arabicPeriod"/>
            </a:pPr>
            <a:r>
              <a:rPr lang="en-US" sz="2400" b="1" dirty="0" err="1" smtClean="0">
                <a:latin typeface="Times New Roman" pitchFamily="18" charset="0"/>
                <a:cs typeface="Times New Roman" pitchFamily="18" charset="0"/>
              </a:rPr>
              <a:t>mar·ket·ing</a:t>
            </a:r>
            <a:endParaRPr lang="en-US" sz="2400" dirty="0" smtClean="0">
              <a:latin typeface="Times New Roman" pitchFamily="18" charset="0"/>
              <a:cs typeface="Times New Roman" pitchFamily="18" charset="0"/>
            </a:endParaRPr>
          </a:p>
          <a:p>
            <a:pPr lvl="1"/>
            <a:r>
              <a:rPr lang="en-US" dirty="0" smtClean="0">
                <a:latin typeface="Times New Roman" pitchFamily="18" charset="0"/>
                <a:cs typeface="Times New Roman" pitchFamily="18" charset="0"/>
              </a:rPr>
              <a:t>noun </a:t>
            </a:r>
          </a:p>
          <a:p>
            <a:pPr marL="736092" lvl="1" indent="-342900">
              <a:buClrTx/>
              <a:buSzPct val="100000"/>
              <a:buFont typeface="+mj-lt"/>
              <a:buAutoNum type="arabicPeriod"/>
            </a:pPr>
            <a:r>
              <a:rPr lang="en-US" dirty="0" smtClean="0">
                <a:latin typeface="Times New Roman" pitchFamily="18" charset="0"/>
                <a:cs typeface="Times New Roman" pitchFamily="18" charset="0"/>
              </a:rPr>
              <a:t>the act of buying or selling in a </a:t>
            </a:r>
            <a:r>
              <a:rPr lang="en-US" dirty="0" smtClean="0">
                <a:latin typeface="Times New Roman" pitchFamily="18" charset="0"/>
                <a:cs typeface="Times New Roman" pitchFamily="18" charset="0"/>
                <a:hlinkClick r:id="rId2"/>
              </a:rPr>
              <a:t>market</a:t>
            </a:r>
            <a:r>
              <a:rPr lang="en-US" dirty="0" smtClean="0">
                <a:latin typeface="Times New Roman" pitchFamily="18" charset="0"/>
                <a:cs typeface="Times New Roman" pitchFamily="18" charset="0"/>
              </a:rPr>
              <a:t>. </a:t>
            </a:r>
          </a:p>
          <a:p>
            <a:pPr marL="736092" lvl="1" indent="-342900">
              <a:buClrTx/>
              <a:buSzPct val="100000"/>
              <a:buFont typeface="+mj-lt"/>
              <a:buAutoNum type="arabicPeriod"/>
            </a:pPr>
            <a:r>
              <a:rPr lang="en-US" dirty="0" smtClean="0">
                <a:latin typeface="Times New Roman" pitchFamily="18" charset="0"/>
                <a:cs typeface="Times New Roman" pitchFamily="18" charset="0"/>
              </a:rPr>
              <a:t>the total of activities involved in the transfer of goods from the producer or seller to the consumer or buyer, including advertising, shipping, storing, and selling. (</a:t>
            </a:r>
            <a:r>
              <a:rPr lang="en-US" dirty="0" smtClean="0">
                <a:latin typeface="Times New Roman" pitchFamily="18" charset="0"/>
                <a:cs typeface="Times New Roman" pitchFamily="18" charset="0"/>
                <a:hlinkClick r:id="rId3"/>
              </a:rPr>
              <a:t>http://dictionary.reference.com/browse/marketing</a:t>
            </a:r>
            <a:r>
              <a:rPr lang="en-US" dirty="0" smtClean="0">
                <a:latin typeface="Times New Roman" pitchFamily="18" charset="0"/>
                <a:cs typeface="Times New Roman" pitchFamily="18" charset="0"/>
              </a:rPr>
              <a:t>)</a:t>
            </a:r>
          </a:p>
          <a:p>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checkerboard(across)">
                                      <p:cBhvr>
                                        <p:cTn id="10" dur="500"/>
                                        <p:tgtEl>
                                          <p:spTgt spid="3">
                                            <p:txEl>
                                              <p:pRg st="1" end="1"/>
                                            </p:txEl>
                                          </p:spTgt>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checkerboard(across)">
                                      <p:cBhvr>
                                        <p:cTn id="13" dur="500"/>
                                        <p:tgtEl>
                                          <p:spTgt spid="3">
                                            <p:txEl>
                                              <p:pRg st="2" end="2"/>
                                            </p:txEl>
                                          </p:spTgt>
                                        </p:tgtEl>
                                      </p:cBhvr>
                                    </p:animEffect>
                                  </p:childTnLst>
                                </p:cTn>
                              </p:par>
                              <p:par>
                                <p:cTn id="14" presetID="5" presetClass="entr" presetSubtype="1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checkerboard(across)">
                                      <p:cBhvr>
                                        <p:cTn id="16"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642918"/>
            <a:ext cx="8043890" cy="581772"/>
          </a:xfrm>
        </p:spPr>
        <p:txBody>
          <a:bodyPr>
            <a:normAutofit/>
          </a:bodyPr>
          <a:lstStyle/>
          <a:p>
            <a:r>
              <a:rPr lang="en-US" sz="2400" dirty="0" err="1" smtClean="0">
                <a:latin typeface="Times New Roman" pitchFamily="18" charset="0"/>
                <a:cs typeface="Times New Roman" pitchFamily="18" charset="0"/>
              </a:rPr>
              <a:t>Definisi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Pemasaran</a:t>
            </a:r>
            <a:r>
              <a:rPr lang="en-US" sz="2400" dirty="0" smtClean="0">
                <a:latin typeface="Times New Roman" pitchFamily="18" charset="0"/>
                <a:cs typeface="Times New Roman" pitchFamily="18" charset="0"/>
              </a:rPr>
              <a:t> (Marketing)</a:t>
            </a:r>
            <a:r>
              <a:rPr lang="id-ID" sz="2400" dirty="0" smtClean="0">
                <a:latin typeface="Times New Roman" pitchFamily="18" charset="0"/>
                <a:cs typeface="Times New Roman" pitchFamily="18" charset="0"/>
              </a:rPr>
              <a:t>-Lanjutan</a:t>
            </a:r>
            <a:r>
              <a:rPr lang="en-US" sz="2400" dirty="0" smtClean="0">
                <a:latin typeface="Times New Roman" pitchFamily="18" charset="0"/>
                <a:cs typeface="Times New Roman" pitchFamily="18" charset="0"/>
              </a:rPr>
              <a:t>	</a:t>
            </a:r>
            <a:endParaRPr lang="en-US" sz="2400" dirty="0">
              <a:latin typeface="Times New Roman" pitchFamily="18" charset="0"/>
              <a:cs typeface="Times New Roman" pitchFamily="18" charset="0"/>
            </a:endParaRPr>
          </a:p>
        </p:txBody>
      </p:sp>
      <p:sp>
        <p:nvSpPr>
          <p:cNvPr id="3" name="Content Placeholder 2"/>
          <p:cNvSpPr>
            <a:spLocks noGrp="1"/>
          </p:cNvSpPr>
          <p:nvPr>
            <p:ph idx="1"/>
          </p:nvPr>
        </p:nvSpPr>
        <p:spPr>
          <a:xfrm>
            <a:off x="285720" y="1357298"/>
            <a:ext cx="7715304" cy="5143536"/>
          </a:xfrm>
        </p:spPr>
        <p:txBody>
          <a:bodyPr>
            <a:noAutofit/>
          </a:bodyPr>
          <a:lstStyle/>
          <a:p>
            <a:pPr marL="354013" indent="-354013">
              <a:spcBef>
                <a:spcPts val="0"/>
              </a:spcBef>
              <a:buClrTx/>
              <a:buSzPct val="100000"/>
              <a:buFont typeface="+mj-lt"/>
              <a:buAutoNum type="arabicPeriod" startAt="2"/>
            </a:pPr>
            <a:r>
              <a:rPr lang="en-US" sz="1800" dirty="0" smtClean="0">
                <a:latin typeface="Times New Roman" pitchFamily="18" charset="0"/>
                <a:cs typeface="Times New Roman" pitchFamily="18" charset="0"/>
              </a:rPr>
              <a:t>Marketing: The </a:t>
            </a:r>
            <a:r>
              <a:rPr lang="en-US" sz="1800" dirty="0" smtClean="0">
                <a:latin typeface="Times New Roman" pitchFamily="18" charset="0"/>
                <a:cs typeface="Times New Roman" pitchFamily="18" charset="0"/>
                <a:hlinkClick r:id="rId2"/>
              </a:rPr>
              <a:t>management</a:t>
            </a:r>
            <a:r>
              <a:rPr lang="en-US" sz="1800" dirty="0" smtClean="0">
                <a:latin typeface="Times New Roman" pitchFamily="18" charset="0"/>
                <a:cs typeface="Times New Roman" pitchFamily="18" charset="0"/>
              </a:rPr>
              <a:t> </a:t>
            </a:r>
            <a:r>
              <a:rPr lang="en-US" sz="1800" dirty="0" smtClean="0">
                <a:latin typeface="Times New Roman" pitchFamily="18" charset="0"/>
                <a:cs typeface="Times New Roman" pitchFamily="18" charset="0"/>
                <a:hlinkClick r:id="rId3"/>
              </a:rPr>
              <a:t>process</a:t>
            </a:r>
            <a:r>
              <a:rPr lang="en-US" sz="1800" dirty="0" smtClean="0">
                <a:latin typeface="Times New Roman" pitchFamily="18" charset="0"/>
                <a:cs typeface="Times New Roman" pitchFamily="18" charset="0"/>
              </a:rPr>
              <a:t> through which </a:t>
            </a:r>
            <a:r>
              <a:rPr lang="en-US" sz="1800" dirty="0" smtClean="0">
                <a:latin typeface="Times New Roman" pitchFamily="18" charset="0"/>
                <a:cs typeface="Times New Roman" pitchFamily="18" charset="0"/>
                <a:hlinkClick r:id="rId4"/>
              </a:rPr>
              <a:t>goods and services</a:t>
            </a:r>
            <a:r>
              <a:rPr lang="en-US" sz="1800" dirty="0" smtClean="0">
                <a:latin typeface="Times New Roman" pitchFamily="18" charset="0"/>
                <a:cs typeface="Times New Roman" pitchFamily="18" charset="0"/>
              </a:rPr>
              <a:t> move from </a:t>
            </a:r>
            <a:r>
              <a:rPr lang="en-US" sz="1800" dirty="0" smtClean="0">
                <a:latin typeface="Times New Roman" pitchFamily="18" charset="0"/>
                <a:cs typeface="Times New Roman" pitchFamily="18" charset="0"/>
                <a:hlinkClick r:id="rId5"/>
              </a:rPr>
              <a:t>concept</a:t>
            </a:r>
            <a:r>
              <a:rPr lang="en-US" sz="1800" dirty="0" smtClean="0">
                <a:latin typeface="Times New Roman" pitchFamily="18" charset="0"/>
                <a:cs typeface="Times New Roman" pitchFamily="18" charset="0"/>
              </a:rPr>
              <a:t> to the customer. As a </a:t>
            </a:r>
            <a:r>
              <a:rPr lang="en-US" sz="1800" dirty="0" smtClean="0">
                <a:latin typeface="Times New Roman" pitchFamily="18" charset="0"/>
                <a:cs typeface="Times New Roman" pitchFamily="18" charset="0"/>
                <a:hlinkClick r:id="rId6"/>
              </a:rPr>
              <a:t>practice</a:t>
            </a:r>
            <a:r>
              <a:rPr lang="en-US" sz="1800" dirty="0" smtClean="0">
                <a:latin typeface="Times New Roman" pitchFamily="18" charset="0"/>
                <a:cs typeface="Times New Roman" pitchFamily="18" charset="0"/>
              </a:rPr>
              <a:t>, it consists in </a:t>
            </a:r>
            <a:r>
              <a:rPr lang="en-US" sz="1800" dirty="0" smtClean="0">
                <a:latin typeface="Times New Roman" pitchFamily="18" charset="0"/>
                <a:cs typeface="Times New Roman" pitchFamily="18" charset="0"/>
                <a:hlinkClick r:id="rId7"/>
              </a:rPr>
              <a:t>coordination</a:t>
            </a:r>
            <a:r>
              <a:rPr lang="en-US" sz="1800" dirty="0" smtClean="0">
                <a:latin typeface="Times New Roman" pitchFamily="18" charset="0"/>
                <a:cs typeface="Times New Roman" pitchFamily="18" charset="0"/>
              </a:rPr>
              <a:t> of four </a:t>
            </a:r>
            <a:r>
              <a:rPr lang="en-US" sz="1800" dirty="0" smtClean="0">
                <a:latin typeface="Times New Roman" pitchFamily="18" charset="0"/>
                <a:cs typeface="Times New Roman" pitchFamily="18" charset="0"/>
                <a:hlinkClick r:id="rId8"/>
              </a:rPr>
              <a:t>elements</a:t>
            </a:r>
            <a:r>
              <a:rPr lang="en-US" sz="1800" dirty="0" smtClean="0">
                <a:latin typeface="Times New Roman" pitchFamily="18" charset="0"/>
                <a:cs typeface="Times New Roman" pitchFamily="18" charset="0"/>
              </a:rPr>
              <a:t> called 4P's: (1) identification, </a:t>
            </a:r>
            <a:r>
              <a:rPr lang="en-US" sz="1800" dirty="0" smtClean="0">
                <a:latin typeface="Times New Roman" pitchFamily="18" charset="0"/>
                <a:cs typeface="Times New Roman" pitchFamily="18" charset="0"/>
                <a:hlinkClick r:id="rId9"/>
              </a:rPr>
              <a:t>selection</a:t>
            </a:r>
            <a:r>
              <a:rPr lang="en-US" sz="1800" dirty="0" smtClean="0">
                <a:latin typeface="Times New Roman" pitchFamily="18" charset="0"/>
                <a:cs typeface="Times New Roman" pitchFamily="18" charset="0"/>
              </a:rPr>
              <a:t>, and </a:t>
            </a:r>
            <a:r>
              <a:rPr lang="en-US" sz="1800" dirty="0" smtClean="0">
                <a:latin typeface="Times New Roman" pitchFamily="18" charset="0"/>
                <a:cs typeface="Times New Roman" pitchFamily="18" charset="0"/>
                <a:hlinkClick r:id="rId10"/>
              </a:rPr>
              <a:t>development</a:t>
            </a:r>
            <a:r>
              <a:rPr lang="en-US" sz="1800" dirty="0" smtClean="0">
                <a:latin typeface="Times New Roman" pitchFamily="18" charset="0"/>
                <a:cs typeface="Times New Roman" pitchFamily="18" charset="0"/>
              </a:rPr>
              <a:t> of a </a:t>
            </a:r>
            <a:r>
              <a:rPr lang="en-US" sz="1800" dirty="0" smtClean="0">
                <a:latin typeface="Times New Roman" pitchFamily="18" charset="0"/>
                <a:cs typeface="Times New Roman" pitchFamily="18" charset="0"/>
                <a:hlinkClick r:id="rId11"/>
              </a:rPr>
              <a:t>product</a:t>
            </a:r>
            <a:r>
              <a:rPr lang="en-US" sz="1800" dirty="0" smtClean="0">
                <a:latin typeface="Times New Roman" pitchFamily="18" charset="0"/>
                <a:cs typeface="Times New Roman" pitchFamily="18" charset="0"/>
              </a:rPr>
              <a:t>, (2) determination of its </a:t>
            </a:r>
            <a:r>
              <a:rPr lang="en-US" sz="1800" dirty="0" smtClean="0">
                <a:latin typeface="Times New Roman" pitchFamily="18" charset="0"/>
                <a:cs typeface="Times New Roman" pitchFamily="18" charset="0"/>
                <a:hlinkClick r:id="rId12"/>
              </a:rPr>
              <a:t>price</a:t>
            </a:r>
            <a:r>
              <a:rPr lang="en-US" sz="1800" dirty="0" smtClean="0">
                <a:latin typeface="Times New Roman" pitchFamily="18" charset="0"/>
                <a:cs typeface="Times New Roman" pitchFamily="18" charset="0"/>
              </a:rPr>
              <a:t>, (3) selection of a </a:t>
            </a:r>
            <a:r>
              <a:rPr lang="en-US" sz="1800" dirty="0" smtClean="0">
                <a:latin typeface="Times New Roman" pitchFamily="18" charset="0"/>
                <a:cs typeface="Times New Roman" pitchFamily="18" charset="0"/>
                <a:hlinkClick r:id="rId13"/>
              </a:rPr>
              <a:t>distribution channel</a:t>
            </a:r>
            <a:r>
              <a:rPr lang="en-US" sz="1800" dirty="0" smtClean="0">
                <a:latin typeface="Times New Roman" pitchFamily="18" charset="0"/>
                <a:cs typeface="Times New Roman" pitchFamily="18" charset="0"/>
              </a:rPr>
              <a:t> to reach the </a:t>
            </a:r>
            <a:r>
              <a:rPr lang="en-US" sz="1800" dirty="0" smtClean="0">
                <a:latin typeface="Times New Roman" pitchFamily="18" charset="0"/>
                <a:cs typeface="Times New Roman" pitchFamily="18" charset="0"/>
                <a:hlinkClick r:id="rId14"/>
              </a:rPr>
              <a:t>customer's</a:t>
            </a:r>
            <a:r>
              <a:rPr lang="en-US" sz="1800" dirty="0" smtClean="0">
                <a:latin typeface="Times New Roman" pitchFamily="18" charset="0"/>
                <a:cs typeface="Times New Roman" pitchFamily="18" charset="0"/>
              </a:rPr>
              <a:t> place, and (4) development and implementation of a </a:t>
            </a:r>
            <a:r>
              <a:rPr lang="en-US" sz="1800" dirty="0" smtClean="0">
                <a:latin typeface="Times New Roman" pitchFamily="18" charset="0"/>
                <a:cs typeface="Times New Roman" pitchFamily="18" charset="0"/>
                <a:hlinkClick r:id="rId15"/>
              </a:rPr>
              <a:t>promotional strategy</a:t>
            </a:r>
            <a:r>
              <a:rPr lang="en-US" sz="1800" dirty="0" smtClean="0">
                <a:latin typeface="Times New Roman" pitchFamily="18" charset="0"/>
                <a:cs typeface="Times New Roman" pitchFamily="18" charset="0"/>
              </a:rPr>
              <a:t>. </a:t>
            </a:r>
            <a:r>
              <a:rPr lang="en-US" sz="1800" dirty="0" smtClean="0">
                <a:latin typeface="Times New Roman" pitchFamily="18" charset="0"/>
                <a:cs typeface="Times New Roman" pitchFamily="18" charset="0"/>
                <a:hlinkClick r:id="rId16"/>
              </a:rPr>
              <a:t>(http://www.businessdictionary.com/definition/marketing.html#ixzz22k5sLkKQ</a:t>
            </a:r>
            <a:r>
              <a:rPr lang="en-US" sz="1800" dirty="0" smtClean="0">
                <a:latin typeface="Times New Roman" pitchFamily="18" charset="0"/>
                <a:cs typeface="Times New Roman" pitchFamily="18" charset="0"/>
              </a:rPr>
              <a:t>)</a:t>
            </a:r>
          </a:p>
          <a:p>
            <a:pPr marL="352425" indent="1588">
              <a:spcBef>
                <a:spcPts val="0"/>
              </a:spcBef>
              <a:buClrTx/>
              <a:buSzPct val="100000"/>
              <a:buNone/>
            </a:pPr>
            <a:r>
              <a:rPr lang="id-ID" sz="1800" dirty="0" smtClean="0">
                <a:latin typeface="Times New Roman" pitchFamily="18" charset="0"/>
                <a:cs typeface="Times New Roman" pitchFamily="18" charset="0"/>
              </a:rPr>
              <a:t>Proses manajemen di mana barang dan jasa </a:t>
            </a:r>
            <a:r>
              <a:rPr lang="en-US" sz="1800" dirty="0" err="1" smtClean="0">
                <a:latin typeface="Times New Roman" pitchFamily="18" charset="0"/>
                <a:cs typeface="Times New Roman" pitchFamily="18" charset="0"/>
              </a:rPr>
              <a:t>tersampaikan</a:t>
            </a:r>
            <a:r>
              <a:rPr lang="id-ID" sz="1800" dirty="0" smtClean="0">
                <a:latin typeface="Times New Roman" pitchFamily="18" charset="0"/>
                <a:cs typeface="Times New Roman" pitchFamily="18" charset="0"/>
              </a:rPr>
              <a:t>dari </a:t>
            </a:r>
            <a:r>
              <a:rPr lang="en-US" sz="1800" dirty="0" err="1" smtClean="0">
                <a:latin typeface="Times New Roman" pitchFamily="18" charset="0"/>
                <a:cs typeface="Times New Roman" pitchFamily="18" charset="0"/>
              </a:rPr>
              <a:t>kosep</a:t>
            </a:r>
            <a:r>
              <a:rPr lang="en-US" sz="1800" dirty="0" smtClean="0">
                <a:latin typeface="Times New Roman" pitchFamily="18" charset="0"/>
                <a:cs typeface="Times New Roman" pitchFamily="18" charset="0"/>
              </a:rPr>
              <a:t> </a:t>
            </a:r>
            <a:r>
              <a:rPr lang="id-ID" sz="1800" dirty="0" smtClean="0">
                <a:latin typeface="Times New Roman" pitchFamily="18" charset="0"/>
                <a:cs typeface="Times New Roman" pitchFamily="18" charset="0"/>
              </a:rPr>
              <a:t>ke</a:t>
            </a:r>
            <a:r>
              <a:rPr lang="en-US" sz="1800" dirty="0" smtClean="0">
                <a:latin typeface="Times New Roman" pitchFamily="18" charset="0"/>
                <a:cs typeface="Times New Roman" pitchFamily="18" charset="0"/>
              </a:rPr>
              <a:t> </a:t>
            </a:r>
            <a:r>
              <a:rPr lang="id-ID" sz="1800" dirty="0" smtClean="0">
                <a:latin typeface="Times New Roman" pitchFamily="18" charset="0"/>
                <a:cs typeface="Times New Roman" pitchFamily="18" charset="0"/>
              </a:rPr>
              <a:t>pelanggan. </a:t>
            </a:r>
            <a:r>
              <a:rPr lang="en-US" sz="1800" dirty="0" err="1" smtClean="0">
                <a:latin typeface="Times New Roman" pitchFamily="18" charset="0"/>
                <a:cs typeface="Times New Roman" pitchFamily="18" charset="0"/>
              </a:rPr>
              <a:t>Dalam</a:t>
            </a:r>
            <a:r>
              <a:rPr lang="en-US" sz="1800" dirty="0" smtClean="0">
                <a:latin typeface="Times New Roman" pitchFamily="18" charset="0"/>
                <a:cs typeface="Times New Roman" pitchFamily="18" charset="0"/>
              </a:rPr>
              <a:t> </a:t>
            </a:r>
            <a:r>
              <a:rPr lang="id-ID" sz="1800" dirty="0" smtClean="0">
                <a:latin typeface="Times New Roman" pitchFamily="18" charset="0"/>
                <a:cs typeface="Times New Roman" pitchFamily="18" charset="0"/>
              </a:rPr>
              <a:t>praktek, </a:t>
            </a:r>
            <a:r>
              <a:rPr lang="en-US" sz="1800" dirty="0" err="1" smtClean="0">
                <a:latin typeface="Times New Roman" pitchFamily="18" charset="0"/>
                <a:cs typeface="Times New Roman" pitchFamily="18" charset="0"/>
              </a:rPr>
              <a:t>pemasaran</a:t>
            </a:r>
            <a:r>
              <a:rPr lang="en-US" sz="1800" dirty="0" smtClean="0">
                <a:latin typeface="Times New Roman" pitchFamily="18" charset="0"/>
                <a:cs typeface="Times New Roman" pitchFamily="18" charset="0"/>
              </a:rPr>
              <a:t> </a:t>
            </a:r>
            <a:r>
              <a:rPr lang="id-ID" sz="1800" dirty="0" smtClean="0">
                <a:latin typeface="Times New Roman" pitchFamily="18" charset="0"/>
                <a:cs typeface="Times New Roman" pitchFamily="18" charset="0"/>
              </a:rPr>
              <a:t>terdiri dalam koordinasi empat elemen yang disebut di 4P: </a:t>
            </a:r>
          </a:p>
          <a:p>
            <a:pPr marL="352425" indent="1588">
              <a:spcBef>
                <a:spcPts val="0"/>
              </a:spcBef>
              <a:buClrTx/>
              <a:buSzPct val="100000"/>
              <a:buFont typeface="+mj-lt"/>
              <a:buAutoNum type="arabicParenR"/>
            </a:pPr>
            <a:r>
              <a:rPr lang="en-US" sz="1800" dirty="0" smtClean="0">
                <a:latin typeface="Times New Roman" pitchFamily="18" charset="0"/>
                <a:cs typeface="Times New Roman" pitchFamily="18" charset="0"/>
              </a:rPr>
              <a:t> </a:t>
            </a:r>
            <a:r>
              <a:rPr lang="id-ID" sz="1800" dirty="0" smtClean="0">
                <a:latin typeface="Times New Roman" pitchFamily="18" charset="0"/>
                <a:cs typeface="Times New Roman" pitchFamily="18" charset="0"/>
              </a:rPr>
              <a:t>identifikasi, seleksi, dan pengembangan produk, </a:t>
            </a:r>
          </a:p>
          <a:p>
            <a:pPr marL="352425" indent="1588">
              <a:spcBef>
                <a:spcPts val="0"/>
              </a:spcBef>
              <a:buClrTx/>
              <a:buSzPct val="100000"/>
              <a:buFont typeface="+mj-lt"/>
              <a:buAutoNum type="arabicParenR"/>
            </a:pPr>
            <a:r>
              <a:rPr lang="en-US" sz="1800" dirty="0" smtClean="0">
                <a:latin typeface="Times New Roman" pitchFamily="18" charset="0"/>
                <a:cs typeface="Times New Roman" pitchFamily="18" charset="0"/>
              </a:rPr>
              <a:t> </a:t>
            </a:r>
            <a:r>
              <a:rPr lang="id-ID" sz="1800" dirty="0" smtClean="0">
                <a:latin typeface="Times New Roman" pitchFamily="18" charset="0"/>
                <a:cs typeface="Times New Roman" pitchFamily="18" charset="0"/>
              </a:rPr>
              <a:t>penentuan harga, </a:t>
            </a:r>
            <a:endParaRPr lang="en-US" sz="1800" dirty="0" smtClean="0">
              <a:latin typeface="Times New Roman" pitchFamily="18" charset="0"/>
              <a:cs typeface="Times New Roman" pitchFamily="18" charset="0"/>
            </a:endParaRPr>
          </a:p>
          <a:p>
            <a:pPr marL="352425" indent="1588">
              <a:spcBef>
                <a:spcPts val="0"/>
              </a:spcBef>
              <a:buClrTx/>
              <a:buSzPct val="100000"/>
              <a:buFont typeface="+mj-lt"/>
              <a:buAutoNum type="arabicParenR"/>
            </a:pPr>
            <a:r>
              <a:rPr lang="en-US" sz="1800" dirty="0" smtClean="0">
                <a:latin typeface="Times New Roman" pitchFamily="18" charset="0"/>
                <a:cs typeface="Times New Roman" pitchFamily="18" charset="0"/>
              </a:rPr>
              <a:t> </a:t>
            </a:r>
            <a:r>
              <a:rPr lang="id-ID" sz="1800" dirty="0" smtClean="0">
                <a:latin typeface="Times New Roman" pitchFamily="18" charset="0"/>
                <a:cs typeface="Times New Roman" pitchFamily="18" charset="0"/>
              </a:rPr>
              <a:t>pemilihan saluran distribusi untuk mencapai tempat pelanggan, dan</a:t>
            </a:r>
            <a:endParaRPr lang="en-US" sz="1800" dirty="0" smtClean="0">
              <a:latin typeface="Times New Roman" pitchFamily="18" charset="0"/>
              <a:cs typeface="Times New Roman" pitchFamily="18" charset="0"/>
            </a:endParaRPr>
          </a:p>
          <a:p>
            <a:pPr marL="352425" indent="1588">
              <a:spcBef>
                <a:spcPts val="0"/>
              </a:spcBef>
              <a:buClrTx/>
              <a:buSzPct val="100000"/>
              <a:buFont typeface="+mj-lt"/>
              <a:buAutoNum type="arabicParenR"/>
            </a:pPr>
            <a:r>
              <a:rPr lang="id-ID" sz="1800" dirty="0" smtClean="0">
                <a:latin typeface="Times New Roman" pitchFamily="18" charset="0"/>
                <a:cs typeface="Times New Roman" pitchFamily="18" charset="0"/>
              </a:rPr>
              <a:t>pengembangan dan pelaksanaan strategi promosi.</a:t>
            </a:r>
            <a:endParaRPr lang="en-US" sz="1800" dirty="0" smtClean="0">
              <a:latin typeface="Times New Roman" pitchFamily="18" charset="0"/>
              <a:cs typeface="Times New Roman" pitchFamily="18" charset="0"/>
            </a:endParaRPr>
          </a:p>
          <a:p>
            <a:pPr marL="514350" indent="-514350">
              <a:spcBef>
                <a:spcPts val="0"/>
              </a:spcBef>
              <a:buClrTx/>
              <a:buSzPct val="100000"/>
              <a:buFont typeface="+mj-lt"/>
              <a:buAutoNum type="arabicPeriod"/>
            </a:pPr>
            <a:endParaRPr lang="en-US" sz="1800" dirty="0" smtClean="0">
              <a:latin typeface="Times New Roman" pitchFamily="18" charset="0"/>
              <a:cs typeface="Times New Roman" pitchFamily="18" charset="0"/>
            </a:endParaRPr>
          </a:p>
          <a:p>
            <a:pPr>
              <a:spcBef>
                <a:spcPts val="0"/>
              </a:spcBef>
            </a:pPr>
            <a:endParaRPr lang="en-US" sz="18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heckerboard(across)">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heckerboard(across)">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214289"/>
            <a:ext cx="8229600" cy="1027407"/>
          </a:xfrm>
        </p:spPr>
        <p:txBody>
          <a:bodyPr>
            <a:noAutofit/>
          </a:bodyPr>
          <a:lstStyle/>
          <a:p>
            <a:r>
              <a:rPr lang="en-US" sz="2800" dirty="0" err="1" smtClean="0"/>
              <a:t>Definisi</a:t>
            </a:r>
            <a:r>
              <a:rPr lang="en-US" sz="2800" dirty="0" smtClean="0"/>
              <a:t> </a:t>
            </a:r>
            <a:r>
              <a:rPr lang="en-US" sz="2800" dirty="0" err="1" smtClean="0"/>
              <a:t>Pemasaran</a:t>
            </a:r>
            <a:r>
              <a:rPr lang="en-US" sz="2800" dirty="0" smtClean="0"/>
              <a:t> (Marketing)-</a:t>
            </a:r>
            <a:r>
              <a:rPr lang="en-US" sz="2800" dirty="0" err="1" smtClean="0"/>
              <a:t>lanjutan</a:t>
            </a:r>
            <a:endParaRPr lang="en-US" sz="2400" dirty="0"/>
          </a:p>
        </p:txBody>
      </p:sp>
      <p:sp>
        <p:nvSpPr>
          <p:cNvPr id="3" name="Content Placeholder 2"/>
          <p:cNvSpPr>
            <a:spLocks noGrp="1"/>
          </p:cNvSpPr>
          <p:nvPr>
            <p:ph idx="1"/>
          </p:nvPr>
        </p:nvSpPr>
        <p:spPr>
          <a:xfrm>
            <a:off x="214282" y="1445682"/>
            <a:ext cx="7643866" cy="5198028"/>
          </a:xfrm>
        </p:spPr>
        <p:txBody>
          <a:bodyPr>
            <a:noAutofit/>
          </a:bodyPr>
          <a:lstStyle/>
          <a:p>
            <a:pPr marL="457200" indent="-457200">
              <a:buClrTx/>
              <a:buSzPct val="100000"/>
              <a:buFont typeface="+mj-lt"/>
              <a:buAutoNum type="arabicPeriod" startAt="3"/>
            </a:pPr>
            <a:r>
              <a:rPr lang="en-US" sz="1800" b="1" dirty="0" smtClean="0">
                <a:latin typeface="Times New Roman" pitchFamily="18" charset="0"/>
                <a:cs typeface="Times New Roman" pitchFamily="18" charset="0"/>
                <a:hlinkClick r:id="rId2"/>
              </a:rPr>
              <a:t>Dr. Philip </a:t>
            </a:r>
            <a:r>
              <a:rPr lang="en-US" sz="1800" b="1" dirty="0" err="1" smtClean="0">
                <a:latin typeface="Times New Roman" pitchFamily="18" charset="0"/>
                <a:cs typeface="Times New Roman" pitchFamily="18" charset="0"/>
                <a:hlinkClick r:id="rId2"/>
              </a:rPr>
              <a:t>Kotler</a:t>
            </a:r>
            <a:r>
              <a:rPr lang="en-US" sz="1800" dirty="0" smtClean="0">
                <a:latin typeface="Times New Roman" pitchFamily="18" charset="0"/>
                <a:cs typeface="Times New Roman" pitchFamily="18" charset="0"/>
              </a:rPr>
              <a:t> defines </a:t>
            </a:r>
            <a:r>
              <a:rPr lang="en-US" sz="1800" b="1" dirty="0" smtClean="0">
                <a:latin typeface="Times New Roman" pitchFamily="18" charset="0"/>
                <a:cs typeface="Times New Roman" pitchFamily="18" charset="0"/>
              </a:rPr>
              <a:t>marketing</a:t>
            </a:r>
            <a:r>
              <a:rPr lang="en-US" sz="1800" dirty="0" smtClean="0">
                <a:latin typeface="Times New Roman" pitchFamily="18" charset="0"/>
                <a:cs typeface="Times New Roman" pitchFamily="18" charset="0"/>
              </a:rPr>
              <a:t> as “the science and art of exploring, creating, and delivering value to satisfy the needs of a target market at a profit.  Marketing identifies unfulfilled needs and desires. It defines, measures and quantifies the size of the identified market and the profit potential. It pinpoints which segments the company is capable of serving best and it designs and promotes the appropriate products and services.” (http://www.kotlermarketing.com/phil_questions.shtml)</a:t>
            </a:r>
          </a:p>
          <a:p>
            <a:pPr marL="457200" indent="-457200">
              <a:buClrTx/>
              <a:buSzPct val="100000"/>
              <a:buNone/>
            </a:pPr>
            <a:r>
              <a:rPr lang="en-US" sz="1800" dirty="0" smtClean="0">
                <a:latin typeface="Times New Roman" pitchFamily="18" charset="0"/>
                <a:cs typeface="Times New Roman" pitchFamily="18" charset="0"/>
              </a:rPr>
              <a:t>	</a:t>
            </a:r>
            <a:r>
              <a:rPr lang="en-US" sz="1800" dirty="0" smtClean="0">
                <a:solidFill>
                  <a:srgbClr val="C00000"/>
                </a:solidFill>
                <a:latin typeface="Times New Roman" pitchFamily="18" charset="0"/>
                <a:cs typeface="Times New Roman" pitchFamily="18" charset="0"/>
              </a:rPr>
              <a:t>(</a:t>
            </a:r>
            <a:r>
              <a:rPr lang="id-ID" sz="1800" dirty="0" smtClean="0">
                <a:solidFill>
                  <a:srgbClr val="C00000"/>
                </a:solidFill>
                <a:latin typeface="Times New Roman" pitchFamily="18" charset="0"/>
                <a:cs typeface="Times New Roman" pitchFamily="18" charset="0"/>
              </a:rPr>
              <a:t>pemasaran sebagai "ilmu dan seni eksplorasi, membuat, dan nilai pengiriman untuk memenuhi kebutuhan target pasar pada keuntungan. Pemasaran mengidentifikasi kebutuhan yang tak terpenuhi dan keinginan. Ini mendefinisikan, mengukur dan mengkuantifikasi ukuran pasar diidentifikasi dan potensi keuntungan. Ini titik-titik mana segmen perusahaan adalah mampu melayani terbaik dan desain dan mempromosikan produk yang sesuai dan jasa</a:t>
            </a:r>
            <a:r>
              <a:rPr lang="en-US" sz="1800" dirty="0" smtClean="0">
                <a:solidFill>
                  <a:srgbClr val="C00000"/>
                </a:solidFill>
                <a:latin typeface="Times New Roman" pitchFamily="18" charset="0"/>
                <a:cs typeface="Times New Roman" pitchFamily="18" charset="0"/>
              </a:rPr>
              <a:t>”</a:t>
            </a:r>
            <a:r>
              <a:rPr lang="id-ID" sz="1800" dirty="0" smtClean="0">
                <a:solidFill>
                  <a:srgbClr val="C00000"/>
                </a:solidFill>
                <a:latin typeface="Times New Roman" pitchFamily="18" charset="0"/>
                <a:cs typeface="Times New Roman" pitchFamily="18" charset="0"/>
              </a:rPr>
              <a:t>.</a:t>
            </a:r>
            <a:r>
              <a:rPr lang="en-US" sz="1800" dirty="0" smtClean="0">
                <a:solidFill>
                  <a:srgbClr val="C00000"/>
                </a:solidFill>
                <a:latin typeface="Times New Roman" pitchFamily="18" charset="0"/>
                <a:cs typeface="Times New Roman" pitchFamily="18" charset="0"/>
              </a:rPr>
              <a:t>)</a:t>
            </a:r>
            <a:endParaRPr lang="id-ID" sz="1800" dirty="0" smtClean="0">
              <a:solidFill>
                <a:srgbClr val="C00000"/>
              </a:solidFill>
              <a:latin typeface="Times New Roman" pitchFamily="18" charset="0"/>
              <a:cs typeface="Times New Roman" pitchFamily="18" charset="0"/>
            </a:endParaRPr>
          </a:p>
          <a:p>
            <a:pPr marL="457200" indent="-457200">
              <a:buClrTx/>
              <a:buSzPct val="100000"/>
              <a:buFont typeface="+mj-lt"/>
              <a:buAutoNum type="arabicPeriod" startAt="3"/>
            </a:pPr>
            <a:endParaRPr lang="en-US" sz="1800" dirty="0" smtClean="0">
              <a:latin typeface="Times New Roman" pitchFamily="18" charset="0"/>
              <a:cs typeface="Times New Roman" pitchFamily="18" charset="0"/>
            </a:endParaRPr>
          </a:p>
          <a:p>
            <a:pPr lvl="1"/>
            <a:endParaRPr lang="en-US" sz="1800" dirty="0" smtClean="0">
              <a:latin typeface="Times New Roman" pitchFamily="18" charset="0"/>
              <a:cs typeface="Times New Roman" pitchFamily="18" charset="0"/>
            </a:endParaRPr>
          </a:p>
          <a:p>
            <a:pPr marL="457200" indent="-457200">
              <a:buClrTx/>
              <a:buSzPct val="100000"/>
              <a:buFont typeface="+mj-lt"/>
              <a:buAutoNum type="arabicPeriod" startAt="3"/>
            </a:pPr>
            <a:endParaRPr lang="en-US" sz="18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67524"/>
          </a:xfrm>
        </p:spPr>
        <p:txBody>
          <a:bodyPr>
            <a:noAutofit/>
          </a:bodyPr>
          <a:lstStyle/>
          <a:p>
            <a:r>
              <a:rPr lang="en-US" sz="2800" dirty="0" err="1" smtClean="0"/>
              <a:t>Definisi</a:t>
            </a:r>
            <a:r>
              <a:rPr lang="en-US" sz="2800" dirty="0" smtClean="0"/>
              <a:t> </a:t>
            </a:r>
            <a:r>
              <a:rPr lang="en-US" sz="2800" dirty="0" err="1" smtClean="0"/>
              <a:t>Pemasaran</a:t>
            </a:r>
            <a:r>
              <a:rPr lang="en-US" sz="2800" dirty="0" smtClean="0"/>
              <a:t> (Marketing)-</a:t>
            </a:r>
            <a:r>
              <a:rPr lang="en-US" sz="2800" dirty="0" err="1" smtClean="0"/>
              <a:t>lanjutan</a:t>
            </a:r>
            <a:endParaRPr lang="en-US" sz="2400" dirty="0"/>
          </a:p>
        </p:txBody>
      </p:sp>
      <p:sp>
        <p:nvSpPr>
          <p:cNvPr id="3" name="Content Placeholder 2"/>
          <p:cNvSpPr>
            <a:spLocks noGrp="1"/>
          </p:cNvSpPr>
          <p:nvPr>
            <p:ph idx="1"/>
          </p:nvPr>
        </p:nvSpPr>
        <p:spPr/>
        <p:txBody>
          <a:bodyPr>
            <a:normAutofit/>
          </a:bodyPr>
          <a:lstStyle/>
          <a:p>
            <a:pPr marL="457200" indent="-457200">
              <a:buClrTx/>
              <a:buSzPct val="100000"/>
              <a:buNone/>
            </a:pPr>
            <a:endParaRPr lang="en-US" sz="2400" dirty="0" smtClean="0">
              <a:latin typeface="Times New Roman" pitchFamily="18" charset="0"/>
              <a:cs typeface="Times New Roman" pitchFamily="18" charset="0"/>
            </a:endParaRPr>
          </a:p>
          <a:p>
            <a:pPr marL="457200" indent="-457200">
              <a:buClrTx/>
              <a:buSzPct val="100000"/>
              <a:buFont typeface="+mj-lt"/>
              <a:buAutoNum type="arabicPeriod" startAt="4"/>
            </a:pPr>
            <a:r>
              <a:rPr lang="en-US" sz="2400" b="1" dirty="0" smtClean="0">
                <a:latin typeface="Times New Roman" pitchFamily="18" charset="0"/>
                <a:cs typeface="Times New Roman" pitchFamily="18" charset="0"/>
              </a:rPr>
              <a:t>Marketing</a:t>
            </a:r>
            <a:r>
              <a:rPr lang="en-US" sz="2400" dirty="0" smtClean="0">
                <a:latin typeface="Times New Roman" pitchFamily="18" charset="0"/>
                <a:cs typeface="Times New Roman" pitchFamily="18" charset="0"/>
              </a:rPr>
              <a:t> is "the activity, set of institutions, and processes for creating, communicating, delivering, and exchanging offerings that have value for customers, clients, partners, and society at large (</a:t>
            </a:r>
            <a:r>
              <a:rPr lang="en-US" sz="2400" u="sng" dirty="0" smtClean="0">
                <a:latin typeface="Times New Roman" pitchFamily="18" charset="0"/>
                <a:cs typeface="Times New Roman" pitchFamily="18" charset="0"/>
                <a:hlinkClick r:id="rId2"/>
              </a:rPr>
              <a:t>http://en.wikipedia.org/wiki/Marketing</a:t>
            </a:r>
            <a:r>
              <a:rPr lang="en-US" sz="2400" dirty="0" smtClean="0">
                <a:latin typeface="Times New Roman" pitchFamily="18" charset="0"/>
                <a:cs typeface="Times New Roman" pitchFamily="18" charset="0"/>
              </a:rPr>
              <a:t>)</a:t>
            </a:r>
          </a:p>
          <a:p>
            <a:pPr marL="457200" indent="-457200">
              <a:buClrTx/>
              <a:buSzPct val="100000"/>
              <a:buNone/>
            </a:pPr>
            <a:r>
              <a:rPr lang="en-US" sz="2400" dirty="0" smtClean="0">
                <a:latin typeface="Times New Roman" pitchFamily="18" charset="0"/>
                <a:cs typeface="Times New Roman" pitchFamily="18" charset="0"/>
              </a:rPr>
              <a:t>	</a:t>
            </a:r>
            <a:r>
              <a:rPr lang="en-US" sz="2400" dirty="0" smtClean="0">
                <a:solidFill>
                  <a:srgbClr val="FF0000"/>
                </a:solidFill>
                <a:latin typeface="Times New Roman" pitchFamily="18" charset="0"/>
                <a:cs typeface="Times New Roman" pitchFamily="18" charset="0"/>
              </a:rPr>
              <a:t>(</a:t>
            </a:r>
            <a:r>
              <a:rPr lang="id-ID" sz="2400" dirty="0" smtClean="0">
                <a:solidFill>
                  <a:srgbClr val="FF0000"/>
                </a:solidFill>
                <a:latin typeface="Times New Roman" pitchFamily="18" charset="0"/>
                <a:cs typeface="Times New Roman" pitchFamily="18" charset="0"/>
              </a:rPr>
              <a:t>Pemasaran adalah "</a:t>
            </a:r>
            <a:r>
              <a:rPr lang="id-ID" sz="2400" dirty="0" smtClean="0">
                <a:solidFill>
                  <a:srgbClr val="FF0000"/>
                </a:solidFill>
              </a:rPr>
              <a:t> kegiatan, ditetapkan lembaga, dan proses untuk menciptakan, mengkomunikasikan, memberikan, dan bertukar penawaran yang memiliki nilai bagi pelanggan, klien, mitra, dan masyarakat pada umumnya</a:t>
            </a:r>
            <a:r>
              <a:rPr lang="en-US" sz="2400" dirty="0" smtClean="0">
                <a:solidFill>
                  <a:srgbClr val="FF0000"/>
                </a:solidFill>
                <a:latin typeface="Times New Roman" pitchFamily="18" charset="0"/>
                <a:cs typeface="Times New Roman" pitchFamily="18" charset="0"/>
              </a:rPr>
              <a:t>)</a:t>
            </a:r>
            <a:endParaRPr lang="en-US" sz="2400" i="1" dirty="0" smtClean="0">
              <a:solidFill>
                <a:srgbClr val="FF0000"/>
              </a:solidFill>
              <a:latin typeface="Times New Roman" pitchFamily="18" charset="0"/>
              <a:cs typeface="Times New Roman" pitchFamily="18" charset="0"/>
            </a:endParaRPr>
          </a:p>
          <a:p>
            <a:pPr lvl="1"/>
            <a:endParaRPr lang="en-US" dirty="0" smtClean="0">
              <a:latin typeface="Times New Roman" pitchFamily="18" charset="0"/>
              <a:cs typeface="Times New Roman" pitchFamily="18" charset="0"/>
            </a:endParaRPr>
          </a:p>
          <a:p>
            <a:pPr marL="457200" indent="-457200">
              <a:buClrTx/>
              <a:buSzPct val="100000"/>
              <a:buFont typeface="+mj-lt"/>
              <a:buAutoNum type="arabicPeriod" startAt="3"/>
            </a:pP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1568</TotalTime>
  <Words>1208</Words>
  <Application>Microsoft Office PowerPoint</Application>
  <PresentationFormat>On-screen Show (4:3)</PresentationFormat>
  <Paragraphs>168</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Flow</vt:lpstr>
      <vt:lpstr>PEMASARAN JASA PUSDOKINFO</vt:lpstr>
      <vt:lpstr>Tujuan Pembelajaran</vt:lpstr>
      <vt:lpstr>Penilaian</vt:lpstr>
      <vt:lpstr>Perencanaan Perkuliahan</vt:lpstr>
      <vt:lpstr>PERTEMUAN I Arti dan Prinsip-prinsip Pemasaran</vt:lpstr>
      <vt:lpstr>Definisi Pemasaran (Marketing) </vt:lpstr>
      <vt:lpstr>Definisi Pemasaran (Marketing)-Lanjutan </vt:lpstr>
      <vt:lpstr>Definisi Pemasaran (Marketing)-lanjutan</vt:lpstr>
      <vt:lpstr>Definisi Pemasaran (Marketing)-lanjutan</vt:lpstr>
      <vt:lpstr>Definisi Pemasaran (Marketing)-lanjutan</vt:lpstr>
      <vt:lpstr>Definisi Pemasaran (Marketing)-lanjutan</vt:lpstr>
      <vt:lpstr>Definisi Pemasaran (Marketing)-lanjutan</vt:lpstr>
      <vt:lpstr>Definisi Pemasaran (Marketing)-lanjutan</vt:lpstr>
      <vt:lpstr>Prinsip-prinsip pemasaran</vt:lpstr>
      <vt:lpstr>Prinsip-prinsip pemasaran - lanjutan</vt:lpstr>
      <vt:lpstr>Prinsip-prinsip pemasaran - lanjutan</vt:lpstr>
      <vt:lpstr>Prinsip-prinsip pemasaran - lanjutan</vt:lpstr>
      <vt:lpstr>Peran Pemasaran</vt:lpstr>
      <vt:lpstr>Keberhasilan Pemasaran jasa PusDokInfo</vt:lpstr>
      <vt:lpstr>Istilah-istilah terkait</vt:lpstr>
      <vt:lpstr>Slide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PEMASARAN JASA PUSDOKINFO</dc:title>
  <dc:creator>user</dc:creator>
  <cp:lastModifiedBy>user</cp:lastModifiedBy>
  <cp:revision>212</cp:revision>
  <dcterms:created xsi:type="dcterms:W3CDTF">2012-08-06T06:10:34Z</dcterms:created>
  <dcterms:modified xsi:type="dcterms:W3CDTF">2013-09-11T01:28:27Z</dcterms:modified>
</cp:coreProperties>
</file>