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1" r:id="rId5"/>
    <p:sldId id="269" r:id="rId6"/>
    <p:sldId id="260" r:id="rId7"/>
    <p:sldId id="261" r:id="rId8"/>
    <p:sldId id="262" r:id="rId9"/>
    <p:sldId id="267" r:id="rId10"/>
    <p:sldId id="264" r:id="rId11"/>
    <p:sldId id="265" r:id="rId12"/>
    <p:sldId id="268" r:id="rId13"/>
    <p:sldId id="266" r:id="rId14"/>
    <p:sldId id="263"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1" d="100"/>
          <a:sy n="61" d="100"/>
        </p:scale>
        <p:origin x="-1542" y="-1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2785C3-1EA7-4275-8FE5-BD19A29712CC}" type="datetimeFigureOut">
              <a:rPr lang="en-US" smtClean="0"/>
              <a:pPr/>
              <a:t>9/5/2012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F0BF7B0-8972-4774-A53D-A23B77C0FB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2785C3-1EA7-4275-8FE5-BD19A29712CC}"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2785C3-1EA7-4275-8FE5-BD19A29712CC}"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2785C3-1EA7-4275-8FE5-BD19A29712CC}" type="datetimeFigureOut">
              <a:rPr lang="en-US" smtClean="0"/>
              <a:pPr/>
              <a:t>9/5/2012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2785C3-1EA7-4275-8FE5-BD19A29712CC}" type="datetimeFigureOut">
              <a:rPr lang="en-US" smtClean="0"/>
              <a:pPr/>
              <a:t>9/5/2012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785C3-1EA7-4275-8FE5-BD19A29712CC}" type="datetimeFigureOut">
              <a:rPr lang="en-US" smtClean="0"/>
              <a:pPr/>
              <a:t>9/5/2012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2785C3-1EA7-4275-8FE5-BD19A29712CC}"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2785C3-1EA7-4275-8FE5-BD19A29712CC}"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F0BF7B0-8972-4774-A53D-A23B77C0FB8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2785C3-1EA7-4275-8FE5-BD19A29712CC}" type="datetimeFigureOut">
              <a:rPr lang="en-US" smtClean="0"/>
              <a:pPr/>
              <a:t>9/5/2012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F0BF7B0-8972-4774-A53D-A23B77C0FB8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id.wikipedia.org/w/index.php?title=Pemasar&amp;action=edit&amp;redlink=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businessdictionary.com/definition/marketing.html" TargetMode="External"/><Relationship Id="rId2" Type="http://schemas.openxmlformats.org/officeDocument/2006/relationships/hyperlink" Target="http://www.webology.org/2008/v5n2/a56.html%20diakses%206%20Agustus%202012" TargetMode="External"/><Relationship Id="rId1" Type="http://schemas.openxmlformats.org/officeDocument/2006/relationships/slideLayout" Target="../slideLayouts/slideLayout2.xml"/><Relationship Id="rId6" Type="http://schemas.openxmlformats.org/officeDocument/2006/relationships/hyperlink" Target="http://elearning.upnjatim.ac.id/courses/01012/document/Manajemen_Pemasaran.doc?cidReq=01012" TargetMode="External"/><Relationship Id="rId5" Type="http://schemas.openxmlformats.org/officeDocument/2006/relationships/hyperlink" Target="http://en.wikipedia.org/wiki/Marketing" TargetMode="External"/><Relationship Id="rId4" Type="http://schemas.openxmlformats.org/officeDocument/2006/relationships/hyperlink" Target="http://dictionary.reference.com/browse/marketin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businessdictionary.com/definition/coordination.html" TargetMode="External"/><Relationship Id="rId13" Type="http://schemas.openxmlformats.org/officeDocument/2006/relationships/hyperlink" Target="http://www.businessdictionary.com/definition/labor-rate-price-variance.html" TargetMode="External"/><Relationship Id="rId3" Type="http://schemas.openxmlformats.org/officeDocument/2006/relationships/hyperlink" Target="http://www.businessdictionary.com/definition/management.html" TargetMode="External"/><Relationship Id="rId7" Type="http://schemas.openxmlformats.org/officeDocument/2006/relationships/hyperlink" Target="http://www.businessdictionary.com/definition/practice.html" TargetMode="External"/><Relationship Id="rId12" Type="http://schemas.openxmlformats.org/officeDocument/2006/relationships/hyperlink" Target="http://www.businessdictionary.com/definition/product.html" TargetMode="External"/><Relationship Id="rId17" Type="http://schemas.openxmlformats.org/officeDocument/2006/relationships/hyperlink" Target="http://www.businessdictionary.com/definition/marketing.html" TargetMode="External"/><Relationship Id="rId2" Type="http://schemas.openxmlformats.org/officeDocument/2006/relationships/hyperlink" Target="http://dictionary.reference.com/browse/market" TargetMode="External"/><Relationship Id="rId16" Type="http://schemas.openxmlformats.org/officeDocument/2006/relationships/hyperlink" Target="http://www.businessdictionary.com/definition/promotional-strategy.html" TargetMode="External"/><Relationship Id="rId1" Type="http://schemas.openxmlformats.org/officeDocument/2006/relationships/slideLayout" Target="../slideLayouts/slideLayout2.xml"/><Relationship Id="rId6" Type="http://schemas.openxmlformats.org/officeDocument/2006/relationships/hyperlink" Target="http://www.businessdictionary.com/definition/concept.html" TargetMode="External"/><Relationship Id="rId11" Type="http://schemas.openxmlformats.org/officeDocument/2006/relationships/hyperlink" Target="http://www.businessdictionary.com/definition/development.html" TargetMode="External"/><Relationship Id="rId5" Type="http://schemas.openxmlformats.org/officeDocument/2006/relationships/hyperlink" Target="http://www.businessdictionary.com/definition/goods-and-services.html" TargetMode="External"/><Relationship Id="rId15" Type="http://schemas.openxmlformats.org/officeDocument/2006/relationships/hyperlink" Target="http://www.businessdictionary.com/definition/customer.html" TargetMode="External"/><Relationship Id="rId10" Type="http://schemas.openxmlformats.org/officeDocument/2006/relationships/hyperlink" Target="http://www.businessdictionary.com/definition/selection.html" TargetMode="External"/><Relationship Id="rId4" Type="http://schemas.openxmlformats.org/officeDocument/2006/relationships/hyperlink" Target="http://www.businessdictionary.com/definition/process.html" TargetMode="External"/><Relationship Id="rId9" Type="http://schemas.openxmlformats.org/officeDocument/2006/relationships/hyperlink" Target="http://www.businessdictionary.com/definition/element.html" TargetMode="External"/><Relationship Id="rId14" Type="http://schemas.openxmlformats.org/officeDocument/2006/relationships/hyperlink" Target="http://www.businessdictionary.com/definition/distribution-channel.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Marketing" TargetMode="External"/><Relationship Id="rId2" Type="http://schemas.openxmlformats.org/officeDocument/2006/relationships/hyperlink" Target="http://www.kotlermarketing.com/phil_questions.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d.wikipedia.org/wiki/Informasi" TargetMode="External"/><Relationship Id="rId2" Type="http://schemas.openxmlformats.org/officeDocument/2006/relationships/hyperlink" Target="http://id.wikipedia.org/wiki/Bahasa_inggris" TargetMode="External"/><Relationship Id="rId1" Type="http://schemas.openxmlformats.org/officeDocument/2006/relationships/slideLayout" Target="../slideLayouts/slideLayout2.xml"/><Relationship Id="rId6" Type="http://schemas.openxmlformats.org/officeDocument/2006/relationships/hyperlink" Target="http://elearning.upnjatim.ac.id/courses/01012/document/Manajemen_Pemasaran.doc?cidReq=01012" TargetMode="External"/><Relationship Id="rId5" Type="http://schemas.openxmlformats.org/officeDocument/2006/relationships/hyperlink" Target="http://id.wikipedia.org/wiki/Jasa" TargetMode="External"/><Relationship Id="rId4" Type="http://schemas.openxmlformats.org/officeDocument/2006/relationships/hyperlink" Target="http://id.wikipedia.org/wiki/Baran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928802"/>
            <a:ext cx="7851648" cy="857256"/>
          </a:xfrm>
        </p:spPr>
        <p:txBody>
          <a:bodyPr>
            <a:normAutofit/>
          </a:bodyPr>
          <a:lstStyle/>
          <a:p>
            <a:r>
              <a:rPr lang="en-US" sz="4400" dirty="0" smtClean="0"/>
              <a:t>PEMASARAN JASA PUSDOKINFO</a:t>
            </a:r>
            <a:endParaRPr lang="en-US" sz="4400" dirty="0"/>
          </a:p>
        </p:txBody>
      </p:sp>
      <p:sp>
        <p:nvSpPr>
          <p:cNvPr id="3" name="Subtitle 2"/>
          <p:cNvSpPr>
            <a:spLocks noGrp="1"/>
          </p:cNvSpPr>
          <p:nvPr>
            <p:ph type="subTitle" idx="1"/>
          </p:nvPr>
        </p:nvSpPr>
        <p:spPr/>
        <p:txBody>
          <a:bodyPr>
            <a:normAutofit fontScale="92500" lnSpcReduction="10000"/>
          </a:bodyPr>
          <a:lstStyle/>
          <a:p>
            <a:r>
              <a:rPr lang="en-US" dirty="0" smtClean="0"/>
              <a:t>3 SKS</a:t>
            </a:r>
          </a:p>
          <a:p>
            <a:r>
              <a:rPr lang="en-US" dirty="0" err="1" smtClean="0"/>
              <a:t>Pengampu</a:t>
            </a:r>
            <a:r>
              <a:rPr lang="en-US" dirty="0" smtClean="0"/>
              <a:t>: </a:t>
            </a:r>
            <a:r>
              <a:rPr lang="en-US" dirty="0" err="1" smtClean="0"/>
              <a:t>Widodo</a:t>
            </a:r>
            <a:endParaRPr lang="en-US" dirty="0" smtClean="0"/>
          </a:p>
          <a:p>
            <a:r>
              <a:rPr lang="en-US" dirty="0" smtClean="0"/>
              <a:t>widodo@uns.ac.id</a:t>
            </a:r>
          </a:p>
          <a:p>
            <a:r>
              <a:rPr lang="en-US" dirty="0" smtClean="0"/>
              <a:t>08562 999 385</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endParaRPr lang="en-US" sz="3600" dirty="0"/>
          </a:p>
        </p:txBody>
      </p:sp>
      <p:sp>
        <p:nvSpPr>
          <p:cNvPr id="3" name="Content Placeholder 2"/>
          <p:cNvSpPr>
            <a:spLocks noGrp="1"/>
          </p:cNvSpPr>
          <p:nvPr>
            <p:ph idx="1"/>
          </p:nvPr>
        </p:nvSpPr>
        <p:spPr>
          <a:xfrm>
            <a:off x="500034" y="1643050"/>
            <a:ext cx="8229600" cy="4643470"/>
          </a:xfrm>
        </p:spPr>
        <p:txBody>
          <a:bodyPr>
            <a:noAutofit/>
          </a:bodyPr>
          <a:lstStyle/>
          <a:p>
            <a:pPr marL="342900" indent="-342900">
              <a:spcBef>
                <a:spcPts val="1200"/>
              </a:spcBef>
              <a:buClrTx/>
              <a:buSzPct val="100000"/>
              <a:buFont typeface="+mj-lt"/>
              <a:buAutoNum type="arabicPeriod"/>
            </a:pPr>
            <a:r>
              <a:rPr lang="en-US" sz="1600" dirty="0" err="1" smtClean="0">
                <a:latin typeface="Times New Roman" pitchFamily="18" charset="0"/>
                <a:cs typeface="Times New Roman" pitchFamily="18" charset="0"/>
              </a:rPr>
              <a:t>Pemasaran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dimulai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dengan</a:t>
            </a:r>
            <a:r>
              <a:rPr lang="en-US" sz="1600" dirty="0" smtClean="0">
                <a:latin typeface="Times New Roman" pitchFamily="18" charset="0"/>
                <a:cs typeface="Times New Roman" pitchFamily="18" charset="0"/>
              </a:rPr>
              <a:t> </a:t>
            </a:r>
            <a:r>
              <a:rPr lang="en-US" sz="1600" dirty="0" err="1" smtClean="0">
                <a:solidFill>
                  <a:srgbClr val="C00000"/>
                </a:solidFill>
                <a:latin typeface="Times New Roman" pitchFamily="18" charset="0"/>
                <a:cs typeface="Times New Roman" pitchFamily="18" charset="0"/>
              </a:rPr>
              <a:t>pemenuhan</a:t>
            </a:r>
            <a:r>
              <a:rPr lang="en-US" sz="1600" dirty="0" smtClean="0">
                <a:solidFill>
                  <a:srgbClr val="C00000"/>
                </a:solidFill>
                <a:latin typeface="Times New Roman" pitchFamily="18" charset="0"/>
                <a:cs typeface="Times New Roman" pitchFamily="18" charset="0"/>
              </a:rPr>
              <a:t> </a:t>
            </a:r>
            <a:r>
              <a:rPr lang="en-US" sz="1600" dirty="0" err="1" smtClean="0">
                <a:solidFill>
                  <a:srgbClr val="C00000"/>
                </a:solidFill>
                <a:latin typeface="Times New Roman" pitchFamily="18" charset="0"/>
                <a:cs typeface="Times New Roman" pitchFamily="18" charset="0"/>
              </a:rPr>
              <a:t>kebutuhan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manusia</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kemudian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bertumbuh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menjadi</a:t>
            </a:r>
            <a:r>
              <a:rPr lang="en-US" sz="1600" dirty="0" smtClean="0">
                <a:latin typeface="Times New Roman" pitchFamily="18" charset="0"/>
                <a:cs typeface="Times New Roman" pitchFamily="18" charset="0"/>
              </a:rPr>
              <a:t> </a:t>
            </a:r>
            <a:r>
              <a:rPr lang="en-US" sz="1600" dirty="0" err="1" smtClean="0">
                <a:solidFill>
                  <a:srgbClr val="C00000"/>
                </a:solidFill>
                <a:latin typeface="Times New Roman" pitchFamily="18" charset="0"/>
                <a:cs typeface="Times New Roman" pitchFamily="18" charset="0"/>
              </a:rPr>
              <a:t>keinginan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manusia</a:t>
            </a:r>
            <a:r>
              <a:rPr lang="en-US" sz="1600" dirty="0" smtClean="0">
                <a:latin typeface="Times New Roman" pitchFamily="18" charset="0"/>
                <a:cs typeface="Times New Roman" pitchFamily="18" charset="0"/>
              </a:rPr>
              <a:t>. </a:t>
            </a:r>
          </a:p>
          <a:p>
            <a:pPr marL="708660" lvl="1" indent="-342900">
              <a:spcBef>
                <a:spcPts val="1200"/>
              </a:spcBef>
              <a:buClrTx/>
              <a:buSzPct val="100000"/>
              <a:buNone/>
            </a:pPr>
            <a:r>
              <a:rPr lang="en-US" sz="1600" dirty="0" err="1" smtClean="0">
                <a:latin typeface="Times New Roman" pitchFamily="18" charset="0"/>
                <a:cs typeface="Times New Roman" pitchFamily="18" charset="0"/>
              </a:rPr>
              <a:t>Contoh</a:t>
            </a:r>
            <a:r>
              <a:rPr lang="en-US" sz="1600" dirty="0" smtClean="0">
                <a:latin typeface="Times New Roman" pitchFamily="18" charset="0"/>
                <a:cs typeface="Times New Roman" pitchFamily="18" charset="0"/>
              </a:rPr>
              <a:t>: </a:t>
            </a:r>
          </a:p>
          <a:p>
            <a:pPr marL="354013" lvl="1" indent="0">
              <a:spcBef>
                <a:spcPts val="1200"/>
              </a:spcBef>
              <a:buClrTx/>
              <a:buSzPct val="100000"/>
              <a:buNone/>
            </a:pPr>
            <a:r>
              <a:rPr lang="en-US" sz="1600" dirty="0" err="1" smtClean="0">
                <a:latin typeface="Times New Roman" pitchFamily="18" charset="0"/>
                <a:cs typeface="Times New Roman" pitchFamily="18" charset="0"/>
              </a:rPr>
              <a:t>orang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butuh</a:t>
            </a:r>
            <a:r>
              <a:rPr lang="en-US" sz="1600" dirty="0" smtClean="0">
                <a:latin typeface="Times New Roman" pitchFamily="18" charset="0"/>
                <a:cs typeface="Times New Roman" pitchFamily="18" charset="0"/>
              </a:rPr>
              <a:t> HP</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meningkat</a:t>
            </a:r>
            <a:r>
              <a:rPr lang="en-US" sz="1600" dirty="0" smtClean="0">
                <a:latin typeface="Times New Roman" pitchFamily="18" charset="0"/>
                <a:cs typeface="Times New Roman" pitchFamily="18" charset="0"/>
                <a:sym typeface="Wingdings" pitchFamily="2" charset="2"/>
              </a:rPr>
              <a:t> HP </a:t>
            </a:r>
            <a:r>
              <a:rPr lang="en-US" sz="1600" dirty="0" err="1" smtClean="0">
                <a:latin typeface="Times New Roman" pitchFamily="18" charset="0"/>
                <a:cs typeface="Times New Roman" pitchFamily="18" charset="0"/>
                <a:sym typeface="Wingdings" pitchFamily="2" charset="2"/>
              </a:rPr>
              <a:t>berfitur</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lebih</a:t>
            </a:r>
            <a:r>
              <a:rPr lang="en-US" sz="1600" dirty="0" smtClean="0">
                <a:latin typeface="Times New Roman" pitchFamily="18" charset="0"/>
                <a:cs typeface="Times New Roman" pitchFamily="18" charset="0"/>
                <a:sym typeface="Wingdings" pitchFamily="2" charset="2"/>
              </a:rPr>
              <a:t>  HP yang </a:t>
            </a:r>
            <a:r>
              <a:rPr lang="en-US" sz="1600" dirty="0" err="1" smtClean="0">
                <a:latin typeface="Times New Roman" pitchFamily="18" charset="0"/>
                <a:cs typeface="Times New Roman" pitchFamily="18" charset="0"/>
                <a:sym typeface="Wingdings" pitchFamily="2" charset="2"/>
              </a:rPr>
              <a:t>bermerek</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dan</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berfitur</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tinggi</a:t>
            </a:r>
            <a:r>
              <a:rPr lang="en-US" sz="1600" dirty="0" smtClean="0">
                <a:latin typeface="Times New Roman" pitchFamily="18" charset="0"/>
                <a:cs typeface="Times New Roman" pitchFamily="18" charset="0"/>
                <a:sym typeface="Wingdings" pitchFamily="2" charset="2"/>
              </a:rPr>
              <a:t>  HP </a:t>
            </a:r>
            <a:r>
              <a:rPr lang="en-US" sz="1600" dirty="0" err="1" smtClean="0">
                <a:latin typeface="Times New Roman" pitchFamily="18" charset="0"/>
                <a:cs typeface="Times New Roman" pitchFamily="18" charset="0"/>
                <a:sym typeface="Wingdings" pitchFamily="2" charset="2"/>
              </a:rPr>
              <a:t>bermerek</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fitur</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tinggi</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dan</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lagi</a:t>
            </a:r>
            <a:r>
              <a:rPr lang="en-US" sz="1600" dirty="0" smtClean="0">
                <a:latin typeface="Times New Roman" pitchFamily="18" charset="0"/>
                <a:cs typeface="Times New Roman" pitchFamily="18" charset="0"/>
                <a:sym typeface="Wingdings" pitchFamily="2" charset="2"/>
              </a:rPr>
              <a:t> </a:t>
            </a:r>
            <a:r>
              <a:rPr lang="en-US" sz="1600" dirty="0" err="1" smtClean="0">
                <a:latin typeface="Times New Roman" pitchFamily="18" charset="0"/>
                <a:cs typeface="Times New Roman" pitchFamily="18" charset="0"/>
                <a:sym typeface="Wingdings" pitchFamily="2" charset="2"/>
              </a:rPr>
              <a:t>ngetren</a:t>
            </a:r>
            <a:endParaRPr lang="en-US" sz="1600" dirty="0" smtClean="0">
              <a:latin typeface="Times New Roman" pitchFamily="18" charset="0"/>
              <a:cs typeface="Times New Roman" pitchFamily="18" charset="0"/>
            </a:endParaRPr>
          </a:p>
          <a:p>
            <a:pPr marL="342900" indent="-342900">
              <a:spcBef>
                <a:spcPts val="1200"/>
              </a:spcBef>
              <a:buClrTx/>
              <a:buSzPct val="100000"/>
              <a:buFont typeface="+mj-lt"/>
              <a:buAutoNum type="arabicPeriod"/>
            </a:pPr>
            <a:r>
              <a:rPr lang="en-US" sz="1600" dirty="0" err="1" smtClean="0">
                <a:latin typeface="Times New Roman" pitchFamily="18" charset="0"/>
                <a:cs typeface="Times New Roman" pitchFamily="18" charset="0"/>
              </a:rPr>
              <a:t>Proses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dalam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pemenuhan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kebutuhan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keinginan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manusia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inilah</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menjadi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konsep</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pemasaran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Mulai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dari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produk</a:t>
            </a:r>
            <a:r>
              <a:rPr lang="en-US" sz="1600" dirty="0" smtClean="0">
                <a:latin typeface="Times New Roman" pitchFamily="18" charset="0"/>
                <a:cs typeface="Times New Roman" pitchFamily="18" charset="0"/>
              </a:rPr>
              <a:t> (product), </a:t>
            </a:r>
            <a:r>
              <a:rPr lang="en-US" sz="1600" dirty="0" err="1" smtClean="0">
                <a:latin typeface="Times New Roman" pitchFamily="18" charset="0"/>
                <a:cs typeface="Times New Roman" pitchFamily="18" charset="0"/>
              </a:rPr>
              <a:t>penetapan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harga</a:t>
            </a:r>
            <a:r>
              <a:rPr lang="en-US" sz="1600" dirty="0" smtClean="0">
                <a:latin typeface="Times New Roman" pitchFamily="18" charset="0"/>
                <a:cs typeface="Times New Roman" pitchFamily="18" charset="0"/>
              </a:rPr>
              <a:t> (price), </a:t>
            </a:r>
            <a:r>
              <a:rPr lang="en-US" sz="1600" dirty="0" err="1" smtClean="0">
                <a:latin typeface="Times New Roman" pitchFamily="18" charset="0"/>
                <a:cs typeface="Times New Roman" pitchFamily="18" charset="0"/>
              </a:rPr>
              <a:t>pengiriman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barang</a:t>
            </a:r>
            <a:r>
              <a:rPr lang="en-US" sz="1600" dirty="0" smtClean="0">
                <a:latin typeface="Times New Roman" pitchFamily="18" charset="0"/>
                <a:cs typeface="Times New Roman" pitchFamily="18" charset="0"/>
              </a:rPr>
              <a:t> (place),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mempromosikan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barang</a:t>
            </a:r>
            <a:r>
              <a:rPr lang="en-US" sz="1600" dirty="0" smtClean="0">
                <a:latin typeface="Times New Roman" pitchFamily="18" charset="0"/>
                <a:cs typeface="Times New Roman" pitchFamily="18" charset="0"/>
              </a:rPr>
              <a:t> (promotion). </a:t>
            </a:r>
          </a:p>
          <a:p>
            <a:pPr marL="342900" indent="-342900">
              <a:spcBef>
                <a:spcPts val="1200"/>
              </a:spcBef>
              <a:buClrTx/>
              <a:buSzPct val="100000"/>
              <a:buFont typeface="+mj-lt"/>
              <a:buAutoNum type="arabicPeriod"/>
            </a:pPr>
            <a:r>
              <a:rPr lang="en-US" sz="1600" dirty="0" err="1" smtClean="0">
                <a:latin typeface="Times New Roman" pitchFamily="18" charset="0"/>
                <a:cs typeface="Times New Roman" pitchFamily="18" charset="0"/>
              </a:rPr>
              <a:t>Seseorang</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bekerja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bidang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pemasaran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disebut</a:t>
            </a:r>
            <a:r>
              <a:rPr lang="en-US" sz="1600" dirty="0" smtClean="0">
                <a:latin typeface="Times New Roman" pitchFamily="18" charset="0"/>
                <a:cs typeface="Times New Roman" pitchFamily="18" charset="0"/>
              </a:rPr>
              <a:t> </a:t>
            </a:r>
            <a:r>
              <a:rPr lang="en-US" sz="1600" u="sng" dirty="0" err="1" smtClean="0">
                <a:latin typeface="Times New Roman" pitchFamily="18" charset="0"/>
                <a:cs typeface="Times New Roman" pitchFamily="18" charset="0"/>
                <a:hlinkClick r:id="rId2" tooltip="Pemasar (halaman belum tersedia)"/>
              </a:rPr>
              <a:t>pemasar</a:t>
            </a:r>
            <a:r>
              <a:rPr lang="en-US" sz="1600" u="sng" dirty="0" smtClean="0">
                <a:latin typeface="Times New Roman" pitchFamily="18" charset="0"/>
                <a:cs typeface="Times New Roman" pitchFamily="18" charset="0"/>
              </a:rPr>
              <a:t> (marketer)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Pemasar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harus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memiliki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pengetahuan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konsep</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prinsip</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pemasaran</a:t>
            </a:r>
            <a:r>
              <a:rPr lang="en-US" sz="1600" dirty="0" smtClean="0">
                <a:latin typeface="Times New Roman" pitchFamily="18" charset="0"/>
                <a:cs typeface="Times New Roman" pitchFamily="18" charset="0"/>
              </a:rPr>
              <a:t> agar </a:t>
            </a:r>
            <a:r>
              <a:rPr lang="en-US" sz="1600" dirty="0" err="1" smtClean="0">
                <a:latin typeface="Times New Roman" pitchFamily="18" charset="0"/>
                <a:cs typeface="Times New Roman" pitchFamily="18" charset="0"/>
              </a:rPr>
              <a:t>kegiatan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pemasaran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dapat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tercapai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sesuai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dengan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kebutuhan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keinginan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manusia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terutama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pihak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konsumen</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dituju</a:t>
            </a:r>
            <a:r>
              <a:rPr lang="en-US" sz="1600" dirty="0" smtClean="0">
                <a:latin typeface="Times New Roman" pitchFamily="18" charset="0"/>
                <a:cs typeface="Times New Roman" pitchFamily="18" charset="0"/>
              </a:rPr>
              <a:t>.</a:t>
            </a:r>
          </a:p>
          <a:p>
            <a:pPr marL="342900" indent="-342900">
              <a:spcBef>
                <a:spcPts val="1200"/>
              </a:spcBef>
              <a:buClrTx/>
              <a:buSzPct val="100000"/>
              <a:buFont typeface="+mj-lt"/>
              <a:buAutoNum type="arabicPeriod"/>
            </a:pPr>
            <a:r>
              <a:rPr lang="en-US" sz="1600" dirty="0" err="1" smtClean="0">
                <a:latin typeface="Times New Roman" pitchFamily="18" charset="0"/>
                <a:cs typeface="Times New Roman" pitchFamily="18" charset="0"/>
              </a:rPr>
              <a:t>Kerja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pemasaran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adalah</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mencari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pelanggan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setia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sebanyak-banyaknya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dengan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kiat-kiat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tertentu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lalu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berupaya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memberikan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pelayanaan</a:t>
            </a:r>
            <a:r>
              <a:rPr lang="en-US" sz="1600"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service</a:t>
            </a:r>
            <a:r>
              <a:rPr lang="en-US" sz="1600" dirty="0" smtClean="0">
                <a:latin typeface="Times New Roman" pitchFamily="18" charset="0"/>
                <a:cs typeface="Times New Roman" pitchFamily="18" charset="0"/>
              </a:rPr>
              <a:t>) yang </a:t>
            </a:r>
            <a:r>
              <a:rPr lang="en-US" sz="1600" dirty="0" err="1" smtClean="0">
                <a:latin typeface="Times New Roman" pitchFamily="18" charset="0"/>
                <a:cs typeface="Times New Roman" pitchFamily="18" charset="0"/>
              </a:rPr>
              <a:t>memuaskan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kepadanya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sehingga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mereka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tetap</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memberikan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kredibilitas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kepada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perusahaan</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Anda</a:t>
            </a:r>
            <a:r>
              <a:rPr lang="en-US" sz="1600" dirty="0" smtClean="0">
                <a:latin typeface="Times New Roman" pitchFamily="18" charset="0"/>
                <a:cs typeface="Times New Roman" pitchFamily="18" charset="0"/>
              </a:rPr>
              <a:t>.</a:t>
            </a:r>
          </a:p>
          <a:p>
            <a:pPr>
              <a:spcBef>
                <a:spcPts val="1200"/>
              </a:spcBef>
            </a:pPr>
            <a:endParaRPr lang="en-US" sz="1600" u="sng"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8229600" cy="4389120"/>
          </a:xfrm>
        </p:spPr>
        <p:txBody>
          <a:bodyPr>
            <a:noAutofit/>
          </a:bodyPr>
          <a:lstStyle/>
          <a:p>
            <a:pPr marL="457200" indent="-457200">
              <a:buNone/>
            </a:pPr>
            <a:r>
              <a:rPr lang="en-US" sz="1700" b="1" dirty="0" err="1" smtClean="0">
                <a:latin typeface="Times New Roman" pitchFamily="18" charset="0"/>
                <a:cs typeface="Times New Roman" pitchFamily="18" charset="0"/>
              </a:rPr>
              <a:t>Prinsip</a:t>
            </a:r>
            <a:r>
              <a:rPr lang="en-US" sz="1700" b="1" dirty="0" smtClean="0">
                <a:latin typeface="Times New Roman" pitchFamily="18" charset="0"/>
                <a:cs typeface="Times New Roman" pitchFamily="18" charset="0"/>
              </a:rPr>
              <a:t> </a:t>
            </a:r>
            <a:r>
              <a:rPr lang="en-US" sz="1700" b="1" dirty="0" err="1" smtClean="0">
                <a:latin typeface="Times New Roman" pitchFamily="18" charset="0"/>
                <a:cs typeface="Times New Roman" pitchFamily="18" charset="0"/>
              </a:rPr>
              <a:t>pemasaran</a:t>
            </a:r>
            <a:r>
              <a:rPr lang="en-US" sz="1700" b="1" dirty="0" smtClean="0">
                <a:latin typeface="Times New Roman" pitchFamily="18" charset="0"/>
                <a:cs typeface="Times New Roman" pitchFamily="18" charset="0"/>
              </a:rPr>
              <a:t> http://fileq.wordpress.com/tag/prinsip-pemasaran/</a:t>
            </a:r>
          </a:p>
          <a:p>
            <a:pPr marL="265113" indent="-265113">
              <a:buClrTx/>
              <a:buSzPct val="100000"/>
              <a:buFont typeface="+mj-lt"/>
              <a:buAutoNum type="arabicPeriod"/>
            </a:pPr>
            <a:r>
              <a:rPr lang="en-US" sz="1700" b="1" dirty="0" err="1" smtClean="0">
                <a:latin typeface="Times New Roman" pitchFamily="18" charset="0"/>
                <a:cs typeface="Times New Roman" pitchFamily="18" charset="0"/>
              </a:rPr>
              <a:t>Prinsip</a:t>
            </a:r>
            <a:r>
              <a:rPr lang="en-US" sz="1700" b="1" dirty="0" smtClean="0">
                <a:latin typeface="Times New Roman" pitchFamily="18" charset="0"/>
                <a:cs typeface="Times New Roman" pitchFamily="18" charset="0"/>
              </a:rPr>
              <a:t> 1 :</a:t>
            </a:r>
            <a:r>
              <a:rPr lang="en-US" sz="1700" dirty="0" smtClean="0">
                <a:latin typeface="Times New Roman" pitchFamily="18" charset="0"/>
                <a:cs typeface="Times New Roman" pitchFamily="18" charset="0"/>
              </a:rPr>
              <a:t> </a:t>
            </a:r>
            <a:r>
              <a:rPr lang="en-US" sz="1700" i="1" dirty="0" smtClean="0">
                <a:latin typeface="Times New Roman" pitchFamily="18" charset="0"/>
                <a:cs typeface="Times New Roman" pitchFamily="18" charset="0"/>
              </a:rPr>
              <a:t>Marketing is a Strategic Business Concept</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pemasaran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adalah</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konsep</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bisnis</a:t>
            </a:r>
            <a:r>
              <a:rPr lang="en-US" sz="1700" dirty="0" smtClean="0">
                <a:latin typeface="Times New Roman" pitchFamily="18" charset="0"/>
                <a:cs typeface="Times New Roman" pitchFamily="18" charset="0"/>
              </a:rPr>
              <a:t> yang </a:t>
            </a:r>
            <a:r>
              <a:rPr lang="en-US" sz="1700" dirty="0" err="1" smtClean="0">
                <a:latin typeface="Times New Roman" pitchFamily="18" charset="0"/>
                <a:cs typeface="Times New Roman" pitchFamily="18" charset="0"/>
              </a:rPr>
              <a:t>strategis</a:t>
            </a:r>
            <a:r>
              <a:rPr lang="en-US" sz="1700" dirty="0" smtClean="0">
                <a:latin typeface="Times New Roman" pitchFamily="18" charset="0"/>
                <a:cs typeface="Times New Roman" pitchFamily="18" charset="0"/>
              </a:rPr>
              <a:t>).</a:t>
            </a:r>
          </a:p>
          <a:p>
            <a:pPr marL="265113" indent="-265113">
              <a:buClrTx/>
              <a:buSzPct val="100000"/>
              <a:buFont typeface="+mj-lt"/>
              <a:buAutoNum type="arabicPeriod"/>
            </a:pPr>
            <a:r>
              <a:rPr lang="en-US" sz="1700" b="1" dirty="0" err="1" smtClean="0">
                <a:latin typeface="Times New Roman" pitchFamily="18" charset="0"/>
                <a:cs typeface="Times New Roman" pitchFamily="18" charset="0"/>
              </a:rPr>
              <a:t>Prinsip</a:t>
            </a:r>
            <a:r>
              <a:rPr lang="en-US" sz="1700" b="1" dirty="0" smtClean="0">
                <a:latin typeface="Times New Roman" pitchFamily="18" charset="0"/>
                <a:cs typeface="Times New Roman" pitchFamily="18" charset="0"/>
              </a:rPr>
              <a:t> 2 : </a:t>
            </a:r>
            <a:r>
              <a:rPr lang="en-US" sz="1700" i="1" dirty="0" smtClean="0">
                <a:latin typeface="Times New Roman" pitchFamily="18" charset="0"/>
                <a:cs typeface="Times New Roman" pitchFamily="18" charset="0"/>
              </a:rPr>
              <a:t>Everyone is a </a:t>
            </a:r>
            <a:r>
              <a:rPr lang="en-US" sz="1700" i="1" dirty="0" err="1" smtClean="0">
                <a:latin typeface="Times New Roman" pitchFamily="18" charset="0"/>
                <a:cs typeface="Times New Roman" pitchFamily="18" charset="0"/>
              </a:rPr>
              <a:t>Marketes</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setiap</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orang</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adalah</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pasar</a:t>
            </a:r>
            <a:r>
              <a:rPr lang="en-US" sz="1700" dirty="0" smtClean="0">
                <a:latin typeface="Times New Roman" pitchFamily="18" charset="0"/>
                <a:cs typeface="Times New Roman" pitchFamily="18" charset="0"/>
              </a:rPr>
              <a:t>).</a:t>
            </a:r>
          </a:p>
          <a:p>
            <a:pPr marL="265113" indent="-265113">
              <a:buClrTx/>
              <a:buSzPct val="100000"/>
              <a:buFont typeface="+mj-lt"/>
              <a:buAutoNum type="arabicPeriod"/>
            </a:pPr>
            <a:r>
              <a:rPr lang="en-US" sz="1700" b="1" dirty="0" err="1" smtClean="0">
                <a:latin typeface="Times New Roman" pitchFamily="18" charset="0"/>
                <a:cs typeface="Times New Roman" pitchFamily="18" charset="0"/>
              </a:rPr>
              <a:t>Prinsip</a:t>
            </a:r>
            <a:r>
              <a:rPr lang="en-US" sz="1700" b="1" dirty="0" smtClean="0">
                <a:latin typeface="Times New Roman" pitchFamily="18" charset="0"/>
                <a:cs typeface="Times New Roman" pitchFamily="18" charset="0"/>
              </a:rPr>
              <a:t> 3 : </a:t>
            </a:r>
            <a:r>
              <a:rPr lang="en-US" sz="1700" i="1" dirty="0" smtClean="0">
                <a:latin typeface="Times New Roman" pitchFamily="18" charset="0"/>
                <a:cs typeface="Times New Roman" pitchFamily="18" charset="0"/>
              </a:rPr>
              <a:t>Concentrate on Value, not just Profit</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berkonsentrasi</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pada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nilai</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bukan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hanya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pada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keuntungan</a:t>
            </a:r>
            <a:r>
              <a:rPr lang="en-US" sz="1700" dirty="0" smtClean="0">
                <a:latin typeface="Times New Roman" pitchFamily="18" charset="0"/>
                <a:cs typeface="Times New Roman" pitchFamily="18" charset="0"/>
              </a:rPr>
              <a:t>).</a:t>
            </a:r>
          </a:p>
          <a:p>
            <a:pPr marL="265113" indent="-265113">
              <a:buClrTx/>
              <a:buSzPct val="100000"/>
              <a:buFont typeface="+mj-lt"/>
              <a:buAutoNum type="arabicPeriod"/>
            </a:pPr>
            <a:r>
              <a:rPr lang="en-US" sz="1700" b="1" dirty="0" err="1" smtClean="0">
                <a:latin typeface="Times New Roman" pitchFamily="18" charset="0"/>
                <a:cs typeface="Times New Roman" pitchFamily="18" charset="0"/>
              </a:rPr>
              <a:t>Prinsip</a:t>
            </a:r>
            <a:r>
              <a:rPr lang="en-US" sz="1700" b="1" dirty="0" smtClean="0">
                <a:latin typeface="Times New Roman" pitchFamily="18" charset="0"/>
                <a:cs typeface="Times New Roman" pitchFamily="18" charset="0"/>
              </a:rPr>
              <a:t> 4 : </a:t>
            </a:r>
            <a:r>
              <a:rPr lang="en-US" sz="1700" i="1" dirty="0" smtClean="0">
                <a:latin typeface="Times New Roman" pitchFamily="18" charset="0"/>
                <a:cs typeface="Times New Roman" pitchFamily="18" charset="0"/>
              </a:rPr>
              <a:t>Concentrate on Loyalty, not just Satisfaction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konsentrasi</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pada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loyalitas</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bukan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hanya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kepuasan</a:t>
            </a:r>
            <a:r>
              <a:rPr lang="en-US" sz="1700" dirty="0" smtClean="0">
                <a:latin typeface="Times New Roman" pitchFamily="18" charset="0"/>
                <a:cs typeface="Times New Roman" pitchFamily="18" charset="0"/>
              </a:rPr>
              <a:t>).</a:t>
            </a:r>
          </a:p>
          <a:p>
            <a:pPr marL="265113" indent="-265113">
              <a:buClrTx/>
              <a:buSzPct val="100000"/>
              <a:buFont typeface="+mj-lt"/>
              <a:buAutoNum type="arabicPeriod"/>
            </a:pPr>
            <a:r>
              <a:rPr lang="en-US" sz="1700" b="1" dirty="0" err="1" smtClean="0">
                <a:latin typeface="Times New Roman" pitchFamily="18" charset="0"/>
                <a:cs typeface="Times New Roman" pitchFamily="18" charset="0"/>
              </a:rPr>
              <a:t>Prinsip</a:t>
            </a:r>
            <a:r>
              <a:rPr lang="en-US" sz="1700" b="1" dirty="0" smtClean="0">
                <a:latin typeface="Times New Roman" pitchFamily="18" charset="0"/>
                <a:cs typeface="Times New Roman" pitchFamily="18" charset="0"/>
              </a:rPr>
              <a:t> 5 </a:t>
            </a:r>
            <a:r>
              <a:rPr lang="en-US" sz="1700" dirty="0" smtClean="0">
                <a:latin typeface="Times New Roman" pitchFamily="18" charset="0"/>
                <a:cs typeface="Times New Roman" pitchFamily="18" charset="0"/>
              </a:rPr>
              <a:t>: </a:t>
            </a:r>
            <a:r>
              <a:rPr lang="en-US" sz="1700" i="1" dirty="0" smtClean="0">
                <a:latin typeface="Times New Roman" pitchFamily="18" charset="0"/>
                <a:cs typeface="Times New Roman" pitchFamily="18" charset="0"/>
              </a:rPr>
              <a:t>Concentrate on Difference, not just Average</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konsentrasi</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pada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perbedaan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tidak</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hanya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pada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persamaannya</a:t>
            </a:r>
            <a:r>
              <a:rPr lang="en-US" sz="1700" dirty="0" smtClean="0">
                <a:latin typeface="Times New Roman" pitchFamily="18" charset="0"/>
                <a:cs typeface="Times New Roman" pitchFamily="18" charset="0"/>
              </a:rPr>
              <a:t>).</a:t>
            </a:r>
          </a:p>
          <a:p>
            <a:pPr marL="265113" indent="-265113">
              <a:buClrTx/>
              <a:buSzPct val="100000"/>
              <a:buFont typeface="+mj-lt"/>
              <a:buAutoNum type="arabicPeriod"/>
            </a:pPr>
            <a:r>
              <a:rPr lang="en-US" sz="1700" b="1" dirty="0" err="1" smtClean="0">
                <a:latin typeface="Times New Roman" pitchFamily="18" charset="0"/>
                <a:cs typeface="Times New Roman" pitchFamily="18" charset="0"/>
              </a:rPr>
              <a:t>Prinsip</a:t>
            </a:r>
            <a:r>
              <a:rPr lang="en-US" sz="1700" b="1" dirty="0" smtClean="0">
                <a:latin typeface="Times New Roman" pitchFamily="18" charset="0"/>
                <a:cs typeface="Times New Roman" pitchFamily="18" charset="0"/>
              </a:rPr>
              <a:t> 6 : </a:t>
            </a:r>
            <a:r>
              <a:rPr lang="en-US" sz="1700" i="1" dirty="0" smtClean="0">
                <a:latin typeface="Times New Roman" pitchFamily="18" charset="0"/>
                <a:cs typeface="Times New Roman" pitchFamily="18" charset="0"/>
              </a:rPr>
              <a:t>Concentrate on Anticipation, not just Reaction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konsentrasi</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pada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antisipasi</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bukan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hanya</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reaksi</a:t>
            </a:r>
            <a:r>
              <a:rPr lang="en-US" sz="1700" dirty="0" smtClean="0">
                <a:latin typeface="Times New Roman" pitchFamily="18" charset="0"/>
                <a:cs typeface="Times New Roman" pitchFamily="18" charset="0"/>
              </a:rPr>
              <a:t>).</a:t>
            </a:r>
          </a:p>
          <a:p>
            <a:pPr marL="265113" indent="-265113">
              <a:buClrTx/>
              <a:buSzPct val="100000"/>
              <a:buFont typeface="+mj-lt"/>
              <a:buAutoNum type="arabicPeriod"/>
            </a:pPr>
            <a:r>
              <a:rPr lang="en-US" sz="1700" b="1" dirty="0" err="1" smtClean="0">
                <a:latin typeface="Times New Roman" pitchFamily="18" charset="0"/>
                <a:cs typeface="Times New Roman" pitchFamily="18" charset="0"/>
              </a:rPr>
              <a:t>Prinsip</a:t>
            </a:r>
            <a:r>
              <a:rPr lang="en-US" sz="1700" b="1" dirty="0" smtClean="0">
                <a:latin typeface="Times New Roman" pitchFamily="18" charset="0"/>
                <a:cs typeface="Times New Roman" pitchFamily="18" charset="0"/>
              </a:rPr>
              <a:t> 7 : </a:t>
            </a:r>
            <a:r>
              <a:rPr lang="en-US" sz="1700" i="1" dirty="0" smtClean="0">
                <a:latin typeface="Times New Roman" pitchFamily="18" charset="0"/>
                <a:cs typeface="Times New Roman" pitchFamily="18" charset="0"/>
              </a:rPr>
              <a:t>Brand : Avoid Commodity-like Trap</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merek</a:t>
            </a:r>
            <a:r>
              <a:rPr lang="en-US" sz="1700" dirty="0" smtClean="0">
                <a:latin typeface="Times New Roman" pitchFamily="18" charset="0"/>
                <a:cs typeface="Times New Roman" pitchFamily="18" charset="0"/>
              </a:rPr>
              <a:t> : </a:t>
            </a:r>
            <a:r>
              <a:rPr lang="en-US" sz="1700" dirty="0" err="1" smtClean="0">
                <a:latin typeface="Times New Roman" pitchFamily="18" charset="0"/>
                <a:cs typeface="Times New Roman" pitchFamily="18" charset="0"/>
              </a:rPr>
              <a:t>hindari</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jebakan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komoditas</a:t>
            </a:r>
            <a:r>
              <a:rPr lang="en-US" sz="1700" dirty="0" smtClean="0">
                <a:latin typeface="Times New Roman" pitchFamily="18" charset="0"/>
                <a:cs typeface="Times New Roman" pitchFamily="18" charset="0"/>
              </a:rPr>
              <a:t>).</a:t>
            </a:r>
          </a:p>
          <a:p>
            <a:pPr marL="265113" indent="-265113">
              <a:buClrTx/>
              <a:buSzPct val="100000"/>
              <a:buFont typeface="+mj-lt"/>
              <a:buAutoNum type="arabicPeriod"/>
            </a:pPr>
            <a:r>
              <a:rPr lang="en-US" sz="1700" b="1" dirty="0" err="1" smtClean="0">
                <a:latin typeface="Times New Roman" pitchFamily="18" charset="0"/>
                <a:cs typeface="Times New Roman" pitchFamily="18" charset="0"/>
              </a:rPr>
              <a:t>Prinsip</a:t>
            </a:r>
            <a:r>
              <a:rPr lang="en-US" sz="1700" b="1" dirty="0" smtClean="0">
                <a:latin typeface="Times New Roman" pitchFamily="18" charset="0"/>
                <a:cs typeface="Times New Roman" pitchFamily="18" charset="0"/>
              </a:rPr>
              <a:t> 8 : </a:t>
            </a:r>
            <a:r>
              <a:rPr lang="en-US" sz="1700" i="1" dirty="0" smtClean="0">
                <a:latin typeface="Times New Roman" pitchFamily="18" charset="0"/>
                <a:cs typeface="Times New Roman" pitchFamily="18" charset="0"/>
              </a:rPr>
              <a:t>Service: Avoid Business Category Trap</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pelayanan</a:t>
            </a:r>
            <a:r>
              <a:rPr lang="en-US" sz="1700" dirty="0" smtClean="0">
                <a:latin typeface="Times New Roman" pitchFamily="18" charset="0"/>
                <a:cs typeface="Times New Roman" pitchFamily="18" charset="0"/>
              </a:rPr>
              <a:t> : </a:t>
            </a:r>
            <a:r>
              <a:rPr lang="en-US" sz="1700" dirty="0" err="1" smtClean="0">
                <a:latin typeface="Times New Roman" pitchFamily="18" charset="0"/>
                <a:cs typeface="Times New Roman" pitchFamily="18" charset="0"/>
              </a:rPr>
              <a:t>hindari</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jebakan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pengkategorian</a:t>
            </a:r>
            <a:r>
              <a:rPr lang="en-US" sz="1700" dirty="0" smtClean="0">
                <a:latin typeface="Times New Roman" pitchFamily="18" charset="0"/>
                <a:cs typeface="Times New Roman" pitchFamily="18" charset="0"/>
              </a:rPr>
              <a:t> </a:t>
            </a:r>
            <a:r>
              <a:rPr lang="en-US" sz="1700" dirty="0" err="1" smtClean="0">
                <a:latin typeface="Times New Roman" pitchFamily="18" charset="0"/>
                <a:cs typeface="Times New Roman" pitchFamily="18" charset="0"/>
              </a:rPr>
              <a:t>bisnis</a:t>
            </a:r>
            <a:r>
              <a:rPr lang="en-US" sz="1700" dirty="0" smtClean="0">
                <a:latin typeface="Times New Roman" pitchFamily="18" charset="0"/>
                <a:cs typeface="Times New Roman" pitchFamily="18" charset="0"/>
              </a:rPr>
              <a:t>).</a:t>
            </a:r>
            <a:endParaRPr lang="en-US" sz="17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571480"/>
            <a:ext cx="7686700" cy="785818"/>
          </a:xfrm>
        </p:spPr>
        <p:txBody>
          <a:bodyPr>
            <a:normAutofit/>
          </a:bodyPr>
          <a:lstStyle/>
          <a:p>
            <a:r>
              <a:rPr lang="en-US" sz="4000" dirty="0" err="1" smtClean="0"/>
              <a:t>Peran</a:t>
            </a:r>
            <a:r>
              <a:rPr lang="en-US" sz="4000" dirty="0" smtClean="0"/>
              <a:t> </a:t>
            </a:r>
            <a:r>
              <a:rPr lang="en-US" sz="4000" dirty="0" err="1" smtClean="0"/>
              <a:t>Pemasaran</a:t>
            </a:r>
            <a:endParaRPr lang="en-US" sz="4000" dirty="0"/>
          </a:p>
        </p:txBody>
      </p:sp>
      <p:sp>
        <p:nvSpPr>
          <p:cNvPr id="3" name="Content Placeholder 2"/>
          <p:cNvSpPr>
            <a:spLocks noGrp="1"/>
          </p:cNvSpPr>
          <p:nvPr>
            <p:ph idx="1"/>
          </p:nvPr>
        </p:nvSpPr>
        <p:spPr>
          <a:xfrm>
            <a:off x="928662" y="1588558"/>
            <a:ext cx="7429552" cy="4626524"/>
          </a:xfrm>
        </p:spPr>
        <p:txBody>
          <a:bodyPr>
            <a:normAutofit fontScale="85000" lnSpcReduction="20000"/>
          </a:bodyPr>
          <a:lstStyle/>
          <a:p>
            <a:pPr marL="354013" indent="-354013">
              <a:buClrTx/>
              <a:buSzPct val="100000"/>
              <a:buFont typeface="+mj-lt"/>
              <a:buAutoNum type="arabicPeriod"/>
            </a:pPr>
            <a:r>
              <a:rPr lang="en-US" dirty="0" err="1" smtClean="0"/>
              <a:t>menyampaikan</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sampai</a:t>
            </a:r>
            <a:r>
              <a:rPr lang="en-US" dirty="0" smtClean="0"/>
              <a:t> </a:t>
            </a:r>
            <a:r>
              <a:rPr lang="en-US" dirty="0" err="1" smtClean="0"/>
              <a:t>ke</a:t>
            </a:r>
            <a:r>
              <a:rPr lang="en-US" dirty="0" smtClean="0"/>
              <a:t> </a:t>
            </a:r>
            <a:r>
              <a:rPr lang="en-US" dirty="0" err="1" smtClean="0"/>
              <a:t>tangan</a:t>
            </a:r>
            <a:r>
              <a:rPr lang="en-US" dirty="0" smtClean="0"/>
              <a:t> </a:t>
            </a:r>
            <a:r>
              <a:rPr lang="en-US" dirty="0" err="1" smtClean="0"/>
              <a:t>konsumen</a:t>
            </a:r>
            <a:r>
              <a:rPr lang="en-US" dirty="0" smtClean="0"/>
              <a:t> </a:t>
            </a:r>
          </a:p>
          <a:p>
            <a:pPr marL="354013" indent="-354013">
              <a:buClrTx/>
              <a:buSzPct val="100000"/>
              <a:buFont typeface="+mj-lt"/>
              <a:buAutoNum type="arabicPeriod"/>
            </a:pP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memberikan</a:t>
            </a:r>
            <a:r>
              <a:rPr lang="en-US" dirty="0" smtClean="0"/>
              <a:t> </a:t>
            </a:r>
            <a:r>
              <a:rPr lang="en-US" dirty="0" err="1" smtClean="0"/>
              <a:t>kepuasan</a:t>
            </a:r>
            <a:r>
              <a:rPr lang="en-US" dirty="0" smtClean="0"/>
              <a:t> </a:t>
            </a:r>
            <a:r>
              <a:rPr lang="en-US" dirty="0" err="1" smtClean="0"/>
              <a:t>kepada</a:t>
            </a:r>
            <a:r>
              <a:rPr lang="en-US" dirty="0" smtClean="0"/>
              <a:t> </a:t>
            </a:r>
            <a:r>
              <a:rPr lang="en-US" dirty="0" err="1" smtClean="0"/>
              <a:t>pelanggan</a:t>
            </a:r>
            <a:r>
              <a:rPr lang="en-US" dirty="0" smtClean="0"/>
              <a:t> </a:t>
            </a:r>
            <a:r>
              <a:rPr lang="en-US" dirty="0" err="1" smtClean="0"/>
              <a:t>dengan</a:t>
            </a:r>
            <a:r>
              <a:rPr lang="en-US" dirty="0" smtClean="0"/>
              <a:t> </a:t>
            </a:r>
            <a:r>
              <a:rPr lang="en-US" dirty="0" err="1" smtClean="0"/>
              <a:t>menghasilkan</a:t>
            </a:r>
            <a:r>
              <a:rPr lang="en-US" dirty="0" smtClean="0"/>
              <a:t> </a:t>
            </a:r>
            <a:r>
              <a:rPr lang="en-US" dirty="0" err="1" smtClean="0"/>
              <a:t>laba</a:t>
            </a:r>
            <a:r>
              <a:rPr lang="en-US" dirty="0" smtClean="0"/>
              <a:t> </a:t>
            </a:r>
          </a:p>
          <a:p>
            <a:pPr marL="354013" indent="-354013">
              <a:buClrTx/>
              <a:buSzPct val="100000"/>
              <a:buFont typeface="+mj-lt"/>
              <a:buAutoNum type="arabicPeriod"/>
            </a:pPr>
            <a:r>
              <a:rPr lang="en-US" dirty="0" err="1" smtClean="0"/>
              <a:t>mempertahankan</a:t>
            </a:r>
            <a:r>
              <a:rPr lang="en-US" dirty="0" smtClean="0"/>
              <a:t> </a:t>
            </a:r>
            <a:r>
              <a:rPr lang="en-US" dirty="0" err="1" smtClean="0"/>
              <a:t>pelanggan</a:t>
            </a:r>
            <a:r>
              <a:rPr lang="en-US" dirty="0" smtClean="0"/>
              <a:t>  yang </a:t>
            </a:r>
            <a:r>
              <a:rPr lang="en-US" dirty="0" err="1" smtClean="0"/>
              <a:t>ada</a:t>
            </a:r>
            <a:endParaRPr lang="en-US" dirty="0" smtClean="0"/>
          </a:p>
          <a:p>
            <a:pPr marL="354013" indent="-354013">
              <a:buClrTx/>
              <a:buSzPct val="100000"/>
              <a:buFont typeface="+mj-lt"/>
              <a:buAutoNum type="arabicPeriod"/>
            </a:pPr>
            <a:r>
              <a:rPr lang="en-US" dirty="0" err="1" smtClean="0"/>
              <a:t>menarik</a:t>
            </a:r>
            <a:r>
              <a:rPr lang="en-US" dirty="0" smtClean="0"/>
              <a:t> </a:t>
            </a:r>
            <a:r>
              <a:rPr lang="en-US" dirty="0" err="1" smtClean="0"/>
              <a:t>pelanggan</a:t>
            </a:r>
            <a:r>
              <a:rPr lang="en-US" dirty="0" smtClean="0"/>
              <a:t> </a:t>
            </a:r>
            <a:r>
              <a:rPr lang="en-US" dirty="0" err="1" smtClean="0"/>
              <a:t>baru</a:t>
            </a:r>
            <a:r>
              <a:rPr lang="en-US" dirty="0" smtClean="0"/>
              <a:t> </a:t>
            </a:r>
          </a:p>
          <a:p>
            <a:pPr marL="0" indent="0">
              <a:buNone/>
            </a:pPr>
            <a:endParaRPr lang="en-US" dirty="0" smtClean="0"/>
          </a:p>
          <a:p>
            <a:pPr marL="0" indent="0">
              <a:buNone/>
            </a:pPr>
            <a:r>
              <a:rPr lang="en-US" dirty="0" err="1" smtClean="0"/>
              <a:t>dengan</a:t>
            </a:r>
            <a:r>
              <a:rPr lang="en-US" dirty="0" smtClean="0"/>
              <a:t> </a:t>
            </a:r>
          </a:p>
          <a:p>
            <a:pPr marL="0" indent="0">
              <a:buNone/>
            </a:pPr>
            <a:endParaRPr lang="en-US" dirty="0" smtClean="0"/>
          </a:p>
          <a:p>
            <a:pPr marL="354013" indent="-354013">
              <a:buClrTx/>
              <a:buSzPct val="100000"/>
              <a:buFont typeface="+mj-lt"/>
              <a:buAutoNum type="arabicPeriod"/>
            </a:pPr>
            <a:r>
              <a:rPr lang="en-US" dirty="0" err="1" smtClean="0"/>
              <a:t>menjanjikan</a:t>
            </a:r>
            <a:r>
              <a:rPr lang="en-US" dirty="0" smtClean="0"/>
              <a:t> </a:t>
            </a:r>
            <a:r>
              <a:rPr lang="en-US" dirty="0" err="1" smtClean="0"/>
              <a:t>nilai</a:t>
            </a:r>
            <a:r>
              <a:rPr lang="en-US" dirty="0" smtClean="0"/>
              <a:t> </a:t>
            </a:r>
            <a:r>
              <a:rPr lang="en-US" dirty="0" err="1" smtClean="0"/>
              <a:t>keunggulan</a:t>
            </a:r>
            <a:r>
              <a:rPr lang="en-US" dirty="0" smtClean="0"/>
              <a:t> </a:t>
            </a:r>
            <a:r>
              <a:rPr lang="en-US" dirty="0" err="1" smtClean="0"/>
              <a:t>terhadap</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endParaRPr lang="en-US" dirty="0" smtClean="0"/>
          </a:p>
          <a:p>
            <a:pPr marL="354013" indent="-354013">
              <a:buClrTx/>
              <a:buSzPct val="100000"/>
              <a:buFont typeface="+mj-lt"/>
              <a:buAutoNum type="arabicPeriod"/>
            </a:pPr>
            <a:r>
              <a:rPr lang="en-US" dirty="0" err="1" smtClean="0"/>
              <a:t>menetapkan</a:t>
            </a:r>
            <a:r>
              <a:rPr lang="en-US" dirty="0" smtClean="0"/>
              <a:t> </a:t>
            </a:r>
            <a:r>
              <a:rPr lang="en-US" dirty="0" err="1" smtClean="0"/>
              <a:t>harga</a:t>
            </a:r>
            <a:r>
              <a:rPr lang="en-US" dirty="0" smtClean="0"/>
              <a:t> </a:t>
            </a:r>
            <a:r>
              <a:rPr lang="en-US" dirty="0" err="1" smtClean="0"/>
              <a:t>menarik</a:t>
            </a:r>
            <a:r>
              <a:rPr lang="en-US" dirty="0" smtClean="0"/>
              <a:t> </a:t>
            </a:r>
          </a:p>
          <a:p>
            <a:pPr marL="354013" indent="-354013">
              <a:buClrTx/>
              <a:buSzPct val="100000"/>
              <a:buFont typeface="+mj-lt"/>
              <a:buAutoNum type="arabicPeriod"/>
            </a:pPr>
            <a:r>
              <a:rPr lang="en-US" dirty="0" err="1" smtClean="0"/>
              <a:t>mendistribusikan</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dengan</a:t>
            </a:r>
            <a:r>
              <a:rPr lang="en-US" dirty="0" smtClean="0"/>
              <a:t> </a:t>
            </a:r>
            <a:r>
              <a:rPr lang="en-US" dirty="0" err="1" smtClean="0"/>
              <a:t>mudah</a:t>
            </a:r>
            <a:endParaRPr lang="en-US" dirty="0" smtClean="0"/>
          </a:p>
          <a:p>
            <a:pPr marL="354013" indent="-354013">
              <a:buClrTx/>
              <a:buSzPct val="100000"/>
              <a:buFont typeface="+mj-lt"/>
              <a:buAutoNum type="arabicPeriod"/>
            </a:pPr>
            <a:r>
              <a:rPr lang="en-US" dirty="0" err="1" smtClean="0"/>
              <a:t>mempromosikan</a:t>
            </a:r>
            <a:r>
              <a:rPr lang="en-US" dirty="0" smtClean="0"/>
              <a:t> </a:t>
            </a:r>
            <a:r>
              <a:rPr lang="en-US" dirty="0" err="1" smtClean="0"/>
              <a:t>secara</a:t>
            </a:r>
            <a:r>
              <a:rPr lang="en-US" dirty="0" smtClean="0"/>
              <a:t> </a:t>
            </a:r>
            <a:r>
              <a:rPr lang="en-US" dirty="0" err="1" smtClean="0"/>
              <a:t>efektif</a:t>
            </a:r>
            <a:r>
              <a:rPr lang="en-US" dirty="0" smtClean="0"/>
              <a:t> </a:t>
            </a:r>
          </a:p>
          <a:p>
            <a:pPr marL="354013" indent="-354013">
              <a:buClrTx/>
              <a:buSzPct val="100000"/>
              <a:buFont typeface="+mj-lt"/>
              <a:buAutoNum type="arabicPeriod"/>
            </a:pPr>
            <a:r>
              <a:rPr lang="en-US" dirty="0" err="1" smtClean="0"/>
              <a:t>memegang</a:t>
            </a:r>
            <a:r>
              <a:rPr lang="en-US" dirty="0" smtClean="0"/>
              <a:t> </a:t>
            </a:r>
            <a:r>
              <a:rPr lang="en-US" dirty="0" err="1" smtClean="0"/>
              <a:t>prisip</a:t>
            </a:r>
            <a:r>
              <a:rPr lang="en-US" dirty="0" smtClean="0"/>
              <a:t> </a:t>
            </a:r>
            <a:r>
              <a:rPr lang="en-US" dirty="0" err="1" smtClean="0"/>
              <a:t>untuk</a:t>
            </a:r>
            <a:r>
              <a:rPr lang="en-US" dirty="0" smtClean="0"/>
              <a:t> </a:t>
            </a:r>
            <a:r>
              <a:rPr lang="en-US" dirty="0" err="1" smtClean="0"/>
              <a:t>kepuasan</a:t>
            </a:r>
            <a:r>
              <a:rPr lang="en-US" dirty="0" smtClean="0"/>
              <a:t> </a:t>
            </a:r>
            <a:r>
              <a:rPr lang="en-US" dirty="0" err="1" smtClean="0"/>
              <a:t>pelanggan</a:t>
            </a:r>
            <a:r>
              <a:rPr lang="en-US" dirty="0" smtClean="0"/>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928670"/>
            <a:ext cx="7758138" cy="581772"/>
          </a:xfrm>
        </p:spPr>
        <p:txBody>
          <a:bodyPr>
            <a:noAutofit/>
          </a:bodyPr>
          <a:lstStyle/>
          <a:p>
            <a:r>
              <a:rPr lang="en-US" sz="3200" dirty="0" err="1" smtClean="0"/>
              <a:t>Keberhasilan</a:t>
            </a:r>
            <a:r>
              <a:rPr lang="en-US" sz="3200" dirty="0" smtClean="0"/>
              <a:t> </a:t>
            </a:r>
            <a:r>
              <a:rPr lang="en-US" sz="3200" dirty="0" err="1" smtClean="0"/>
              <a:t>Pemasaran</a:t>
            </a:r>
            <a:r>
              <a:rPr lang="en-US" sz="3200" dirty="0" smtClean="0"/>
              <a:t> </a:t>
            </a:r>
            <a:r>
              <a:rPr lang="en-US" sz="3200" dirty="0" err="1" smtClean="0"/>
              <a:t>jasa</a:t>
            </a:r>
            <a:r>
              <a:rPr lang="en-US" sz="3200" dirty="0" smtClean="0"/>
              <a:t> </a:t>
            </a:r>
            <a:r>
              <a:rPr lang="en-US" sz="3200" dirty="0" err="1" smtClean="0"/>
              <a:t>PusDokInfo</a:t>
            </a:r>
            <a:endParaRPr lang="en-US" sz="3200" dirty="0"/>
          </a:p>
        </p:txBody>
      </p:sp>
      <p:sp>
        <p:nvSpPr>
          <p:cNvPr id="3" name="Content Placeholder 2"/>
          <p:cNvSpPr>
            <a:spLocks noGrp="1"/>
          </p:cNvSpPr>
          <p:nvPr>
            <p:ph idx="1"/>
          </p:nvPr>
        </p:nvSpPr>
        <p:spPr>
          <a:xfrm>
            <a:off x="785786" y="1935480"/>
            <a:ext cx="7901014" cy="4389120"/>
          </a:xfrm>
        </p:spPr>
        <p:txBody>
          <a:bodyPr/>
          <a:lstStyle/>
          <a:p>
            <a:pPr marL="0" indent="0">
              <a:buNone/>
            </a:pPr>
            <a:r>
              <a:rPr lang="en-US" sz="2800" dirty="0" err="1" smtClean="0">
                <a:latin typeface="Times New Roman" pitchFamily="18" charset="0"/>
                <a:cs typeface="Times New Roman" pitchFamily="18" charset="0"/>
              </a:rPr>
              <a:t>Ditentukan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oleh</a:t>
            </a:r>
            <a:r>
              <a:rPr lang="en-US" sz="2800" dirty="0" smtClean="0">
                <a:latin typeface="Times New Roman" pitchFamily="18" charset="0"/>
                <a:cs typeface="Times New Roman" pitchFamily="18" charset="0"/>
              </a:rPr>
              <a:t> </a:t>
            </a:r>
          </a:p>
          <a:p>
            <a:pPr marL="354013" indent="-354013">
              <a:buClrTx/>
              <a:buSzPct val="100000"/>
              <a:buFont typeface="+mj-lt"/>
              <a:buAutoNum type="arabicPeriod"/>
            </a:pPr>
            <a:r>
              <a:rPr lang="en-US" sz="2800" dirty="0" err="1" smtClean="0">
                <a:latin typeface="Times New Roman" pitchFamily="18" charset="0"/>
                <a:cs typeface="Times New Roman" pitchFamily="18" charset="0"/>
              </a:rPr>
              <a:t>perpustakaan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memberikan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jasa</a:t>
            </a:r>
            <a:endParaRPr lang="en-US" sz="2800" dirty="0" smtClean="0">
              <a:latin typeface="Times New Roman" pitchFamily="18" charset="0"/>
              <a:cs typeface="Times New Roman" pitchFamily="18" charset="0"/>
            </a:endParaRPr>
          </a:p>
          <a:p>
            <a:pPr marL="354013" indent="-354013">
              <a:buClrTx/>
              <a:buSzPct val="100000"/>
              <a:buFont typeface="+mj-lt"/>
              <a:buAutoNum type="arabicPeriod"/>
            </a:pPr>
            <a:r>
              <a:rPr lang="en-US" sz="2800" dirty="0" err="1" smtClean="0">
                <a:latin typeface="Times New Roman" pitchFamily="18" charset="0"/>
                <a:cs typeface="Times New Roman" pitchFamily="18" charset="0"/>
              </a:rPr>
              <a:t>pengguna</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mengakui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bahwa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jasa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perpustakaan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dapat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memenuhi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memuaskan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kebutuhannya</a:t>
            </a:r>
            <a:r>
              <a:rPr lang="en-US" sz="2800" dirty="0" smtClean="0">
                <a:latin typeface="Times New Roman" pitchFamily="18" charset="0"/>
                <a:cs typeface="Times New Roman" pitchFamily="18" charset="0"/>
              </a:rPr>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704088"/>
            <a:ext cx="7972452" cy="938962"/>
          </a:xfrm>
        </p:spPr>
        <p:txBody>
          <a:bodyPr>
            <a:normAutofit/>
          </a:bodyPr>
          <a:lstStyle/>
          <a:p>
            <a:r>
              <a:rPr lang="en-US" sz="3600" dirty="0" err="1" smtClean="0"/>
              <a:t>Istilah-istilah</a:t>
            </a:r>
            <a:r>
              <a:rPr lang="en-US" sz="3600" dirty="0" smtClean="0"/>
              <a:t> </a:t>
            </a:r>
            <a:r>
              <a:rPr lang="en-US" sz="3600" dirty="0" err="1" smtClean="0"/>
              <a:t>terkait</a:t>
            </a:r>
            <a:endParaRPr lang="en-US" sz="3600" dirty="0"/>
          </a:p>
        </p:txBody>
      </p:sp>
      <p:sp>
        <p:nvSpPr>
          <p:cNvPr id="3" name="Content Placeholder 2"/>
          <p:cNvSpPr>
            <a:spLocks noGrp="1"/>
          </p:cNvSpPr>
          <p:nvPr>
            <p:ph idx="1"/>
          </p:nvPr>
        </p:nvSpPr>
        <p:spPr/>
        <p:txBody>
          <a:bodyPr>
            <a:normAutofit/>
          </a:bodyPr>
          <a:lstStyle/>
          <a:p>
            <a:pPr lvl="0"/>
            <a:r>
              <a:rPr lang="en-US" sz="2000" u="sng" dirty="0" smtClean="0">
                <a:latin typeface="Times New Roman" pitchFamily="18" charset="0"/>
                <a:cs typeface="Times New Roman" pitchFamily="18" charset="0"/>
              </a:rPr>
              <a:t>advertising</a:t>
            </a:r>
            <a:r>
              <a:rPr lang="en-US" sz="2000" dirty="0" smtClean="0">
                <a:latin typeface="Times New Roman" pitchFamily="18" charset="0"/>
                <a:cs typeface="Times New Roman" pitchFamily="18" charset="0"/>
              </a:rPr>
              <a:t> - calling something to the attention of the public, especially by paid announcements. (Wolfe) </a:t>
            </a:r>
          </a:p>
          <a:p>
            <a:pPr marL="273050" indent="-7938">
              <a:buNone/>
            </a:pPr>
            <a:r>
              <a:rPr lang="en-US" sz="2000" u="sng" dirty="0" err="1" smtClean="0">
                <a:solidFill>
                  <a:srgbClr val="0070C0"/>
                </a:solidFill>
                <a:latin typeface="Times New Roman" pitchFamily="18" charset="0"/>
                <a:cs typeface="Times New Roman" pitchFamily="18" charset="0"/>
              </a:rPr>
              <a:t>iklan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sesuatu</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aktivitas</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untuk</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menarik</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perhatian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orang</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banyak</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terutama</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dengan</a:t>
            </a:r>
            <a:r>
              <a:rPr lang="en-US" sz="2000" dirty="0" smtClean="0">
                <a:solidFill>
                  <a:srgbClr val="0070C0"/>
                </a:solidFill>
                <a:latin typeface="Times New Roman" pitchFamily="18" charset="0"/>
                <a:cs typeface="Times New Roman" pitchFamily="18" charset="0"/>
              </a:rPr>
              <a:t> media (</a:t>
            </a:r>
            <a:r>
              <a:rPr lang="en-US" sz="2000" dirty="0" err="1" smtClean="0">
                <a:solidFill>
                  <a:srgbClr val="0070C0"/>
                </a:solidFill>
                <a:latin typeface="Times New Roman" pitchFamily="18" charset="0"/>
                <a:cs typeface="Times New Roman" pitchFamily="18" charset="0"/>
              </a:rPr>
              <a:t>pengumuman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berbayaran</a:t>
            </a:r>
            <a:endParaRPr lang="en-US" sz="2000" dirty="0" smtClean="0">
              <a:solidFill>
                <a:srgbClr val="0070C0"/>
              </a:solidFill>
              <a:latin typeface="Times New Roman" pitchFamily="18" charset="0"/>
              <a:cs typeface="Times New Roman" pitchFamily="18" charset="0"/>
            </a:endParaRPr>
          </a:p>
          <a:p>
            <a:pPr lvl="0">
              <a:spcBef>
                <a:spcPts val="1800"/>
              </a:spcBef>
            </a:pPr>
            <a:r>
              <a:rPr lang="en-US" sz="2000" u="sng" dirty="0" smtClean="0">
                <a:latin typeface="Times New Roman" pitchFamily="18" charset="0"/>
                <a:cs typeface="Times New Roman" pitchFamily="18" charset="0"/>
              </a:rPr>
              <a:t>promotion</a:t>
            </a:r>
            <a:r>
              <a:rPr lang="en-US" sz="2000" dirty="0" smtClean="0">
                <a:latin typeface="Times New Roman" pitchFamily="18" charset="0"/>
                <a:cs typeface="Times New Roman" pitchFamily="18" charset="0"/>
              </a:rPr>
              <a:t> - communicating to present and potential clients that the library has identified community needs and developed cost-effective products and methods of distribution that respond to those needs. (</a:t>
            </a:r>
            <a:r>
              <a:rPr lang="en-US" sz="2000" dirty="0" err="1" smtClean="0">
                <a:latin typeface="Times New Roman" pitchFamily="18" charset="0"/>
                <a:cs typeface="Times New Roman" pitchFamily="18" charset="0"/>
              </a:rPr>
              <a:t>Weingand</a:t>
            </a:r>
            <a:r>
              <a:rPr lang="en-US" sz="2000" dirty="0" smtClean="0">
                <a:latin typeface="Times New Roman" pitchFamily="18" charset="0"/>
                <a:cs typeface="Times New Roman" pitchFamily="18" charset="0"/>
              </a:rPr>
              <a:t>, 1994) </a:t>
            </a:r>
          </a:p>
          <a:p>
            <a:pPr marL="273050" indent="-7938">
              <a:buNone/>
            </a:pPr>
            <a:r>
              <a:rPr lang="en-US" sz="2000" u="sng" dirty="0" err="1" smtClean="0">
                <a:solidFill>
                  <a:srgbClr val="0070C0"/>
                </a:solidFill>
                <a:latin typeface="Times New Roman" pitchFamily="18" charset="0"/>
                <a:cs typeface="Times New Roman" pitchFamily="18" charset="0"/>
              </a:rPr>
              <a:t>promosi</a:t>
            </a:r>
            <a:r>
              <a:rPr lang="en-US" sz="2000" dirty="0" smtClean="0">
                <a:solidFill>
                  <a:srgbClr val="0070C0"/>
                </a:solidFill>
                <a:latin typeface="Times New Roman" pitchFamily="18" charset="0"/>
                <a:cs typeface="Times New Roman" pitchFamily="18" charset="0"/>
              </a:rPr>
              <a:t> – </a:t>
            </a:r>
            <a:r>
              <a:rPr lang="en-US" sz="2000" dirty="0" err="1" smtClean="0">
                <a:solidFill>
                  <a:srgbClr val="0070C0"/>
                </a:solidFill>
                <a:latin typeface="Times New Roman" pitchFamily="18" charset="0"/>
                <a:cs typeface="Times New Roman" pitchFamily="18" charset="0"/>
              </a:rPr>
              <a:t>akitivitas</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komunikasi</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dengan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pelanggan</a:t>
            </a:r>
            <a:r>
              <a:rPr lang="en-US" sz="2000" dirty="0" smtClean="0">
                <a:solidFill>
                  <a:srgbClr val="0070C0"/>
                </a:solidFill>
                <a:latin typeface="Times New Roman" pitchFamily="18" charset="0"/>
                <a:cs typeface="Times New Roman" pitchFamily="18" charset="0"/>
              </a:rPr>
              <a:t> yang </a:t>
            </a:r>
            <a:r>
              <a:rPr lang="en-US" sz="2000" dirty="0" err="1" smtClean="0">
                <a:solidFill>
                  <a:srgbClr val="0070C0"/>
                </a:solidFill>
                <a:latin typeface="Times New Roman" pitchFamily="18" charset="0"/>
                <a:cs typeface="Times New Roman" pitchFamily="18" charset="0"/>
              </a:rPr>
              <a:t>ada</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dan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pelanggan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potensial</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perpustakaan</a:t>
            </a:r>
            <a:r>
              <a:rPr lang="en-US" sz="2000" dirty="0" smtClean="0">
                <a:solidFill>
                  <a:srgbClr val="0070C0"/>
                </a:solidFill>
                <a:latin typeface="Times New Roman" pitchFamily="18" charset="0"/>
                <a:cs typeface="Times New Roman" pitchFamily="18" charset="0"/>
              </a:rPr>
              <a:t> yang  </a:t>
            </a:r>
            <a:r>
              <a:rPr lang="en-US" sz="2000" dirty="0" err="1" smtClean="0">
                <a:solidFill>
                  <a:srgbClr val="0070C0"/>
                </a:solidFill>
                <a:latin typeface="Times New Roman" pitchFamily="18" charset="0"/>
                <a:cs typeface="Times New Roman" pitchFamily="18" charset="0"/>
              </a:rPr>
              <a:t>telah</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diidentifikasi</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kebutuhannya</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dan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mengembangkan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efektivitas</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beaya</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produk</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dan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metoda</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distribusi</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produk</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guna</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merespon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kebutuhan</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tersebut</a:t>
            </a:r>
            <a:r>
              <a:rPr lang="en-US" sz="2000" dirty="0" smtClean="0">
                <a:solidFill>
                  <a:srgbClr val="0070C0"/>
                </a:solidFill>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Weingand</a:t>
            </a:r>
            <a:r>
              <a:rPr lang="en-US" sz="2000" dirty="0" smtClean="0">
                <a:solidFill>
                  <a:srgbClr val="0070C0"/>
                </a:solidFill>
                <a:latin typeface="Times New Roman" pitchFamily="18" charset="0"/>
                <a:cs typeface="Times New Roman" pitchFamily="18" charset="0"/>
              </a:rPr>
              <a:t>, 1994)</a:t>
            </a:r>
          </a:p>
          <a:p>
            <a:pPr lvl="0"/>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617728" y="1857364"/>
            <a:ext cx="5783071" cy="4681534"/>
          </a:xfrm>
          <a:prstGeom prst="rect">
            <a:avLst/>
          </a:prstGeom>
          <a:noFill/>
          <a:ln w="9525">
            <a:noFill/>
            <a:miter lim="800000"/>
            <a:headEnd/>
            <a:tailEnd/>
          </a:ln>
        </p:spPr>
      </p:pic>
      <p:sp>
        <p:nvSpPr>
          <p:cNvPr id="5" name="AutoShape 3"/>
          <p:cNvSpPr>
            <a:spLocks noChangeArrowheads="1"/>
          </p:cNvSpPr>
          <p:nvPr/>
        </p:nvSpPr>
        <p:spPr bwMode="auto">
          <a:xfrm>
            <a:off x="4876800" y="357166"/>
            <a:ext cx="3910042" cy="1928834"/>
          </a:xfrm>
          <a:prstGeom prst="cloudCallout">
            <a:avLst>
              <a:gd name="adj1" fmla="val -18380"/>
              <a:gd name="adj2" fmla="val 60833"/>
            </a:avLst>
          </a:prstGeom>
          <a:solidFill>
            <a:schemeClr val="accent1"/>
          </a:solidFill>
          <a:ln w="9525">
            <a:solidFill>
              <a:schemeClr val="tx1"/>
            </a:solidFill>
            <a:round/>
            <a:headEnd/>
            <a:tailEnd/>
          </a:ln>
        </p:spPr>
        <p:txBody>
          <a:bodyPr/>
          <a:lstStyle/>
          <a:p>
            <a:pPr algn="ctr" eaLnBrk="1" hangingPunct="1"/>
            <a:endParaRPr lang="en-GB"/>
          </a:p>
        </p:txBody>
      </p:sp>
      <p:sp>
        <p:nvSpPr>
          <p:cNvPr id="6" name="WordArt 4"/>
          <p:cNvSpPr>
            <a:spLocks noChangeArrowheads="1" noChangeShapeType="1" noTextEdit="1"/>
          </p:cNvSpPr>
          <p:nvPr/>
        </p:nvSpPr>
        <p:spPr bwMode="auto">
          <a:xfrm>
            <a:off x="5334000" y="685800"/>
            <a:ext cx="3429000" cy="914400"/>
          </a:xfrm>
          <a:prstGeom prst="rect">
            <a:avLst/>
          </a:prstGeom>
        </p:spPr>
        <p:txBody>
          <a:bodyPr wrap="none" fromWordArt="1">
            <a:prstTxWarp prst="textFadeUp">
              <a:avLst>
                <a:gd name="adj" fmla="val 9991"/>
              </a:avLst>
            </a:prstTxWarp>
          </a:bodyPr>
          <a:lstStyle/>
          <a:p>
            <a:pPr algn="ctr"/>
            <a:r>
              <a:rPr lang="en-US" sz="2800" kern="10" dirty="0">
                <a:ln w="12700">
                  <a:solidFill>
                    <a:srgbClr val="B2B2B2"/>
                  </a:solidFill>
                  <a:round/>
                  <a:headEnd/>
                  <a:tailEnd/>
                </a:ln>
                <a:gradFill rotWithShape="1">
                  <a:gsLst>
                    <a:gs pos="0">
                      <a:srgbClr val="0000FF"/>
                    </a:gs>
                    <a:gs pos="100000">
                      <a:srgbClr val="FF9933"/>
                    </a:gs>
                  </a:gsLst>
                  <a:path path="rect">
                    <a:fillToRect r="100000" b="100000"/>
                  </a:path>
                </a:gradFill>
                <a:effectLst>
                  <a:outerShdw dist="35921" dir="2700000" sy="50000" rotWithShape="0">
                    <a:srgbClr val="875B0D">
                      <a:alpha val="70000"/>
                    </a:srgbClr>
                  </a:outerShdw>
                </a:effectLst>
                <a:latin typeface="Arial Black"/>
              </a:rPr>
              <a:t>ANY QUESTION.......?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rmAutofit/>
          </a:bodyPr>
          <a:lstStyle/>
          <a:p>
            <a:r>
              <a:rPr lang="en-US" sz="4000" dirty="0" err="1" smtClean="0"/>
              <a:t>Tujuan</a:t>
            </a:r>
            <a:r>
              <a:rPr lang="en-US" sz="4000" dirty="0" smtClean="0"/>
              <a:t> </a:t>
            </a:r>
            <a:r>
              <a:rPr lang="en-US" sz="4000" dirty="0" err="1" smtClean="0"/>
              <a:t>Pembelajaran</a:t>
            </a:r>
            <a:endParaRPr lang="en-US" sz="4000" dirty="0"/>
          </a:p>
        </p:txBody>
      </p:sp>
      <p:sp>
        <p:nvSpPr>
          <p:cNvPr id="3" name="Content Placeholder 2"/>
          <p:cNvSpPr>
            <a:spLocks noGrp="1"/>
          </p:cNvSpPr>
          <p:nvPr>
            <p:ph idx="1"/>
          </p:nvPr>
        </p:nvSpPr>
        <p:spPr>
          <a:xfrm>
            <a:off x="457200" y="1935480"/>
            <a:ext cx="6543692" cy="4389120"/>
          </a:xfrm>
        </p:spPr>
        <p:txBody>
          <a:bodyPr>
            <a:noAutofit/>
          </a:bodyPr>
          <a:lstStyle/>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memahami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menerapkan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arti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prinsip</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prinsip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serta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mengidentifikasi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peluang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pasar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perilaku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konsumen</a:t>
            </a:r>
            <a:r>
              <a:rPr lang="en-US" sz="2000" dirty="0" smtClean="0">
                <a:latin typeface="Times New Roman" pitchFamily="18" charset="0"/>
                <a:cs typeface="Times New Roman" pitchFamily="18" charset="0"/>
              </a:rPr>
              <a:t>.</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perencanaan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kegiatan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membuat</a:t>
            </a:r>
            <a:r>
              <a:rPr lang="en-US" sz="2000" dirty="0" smtClean="0">
                <a:latin typeface="Times New Roman" pitchFamily="18" charset="0"/>
                <a:cs typeface="Times New Roman" pitchFamily="18" charset="0"/>
              </a:rPr>
              <a:t> media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m</a:t>
            </a:r>
            <a:r>
              <a:rPr lang="id-ID" sz="2000" dirty="0" smtClean="0">
                <a:latin typeface="Times New Roman" pitchFamily="18" charset="0"/>
                <a:cs typeface="Times New Roman" pitchFamily="18" charset="0"/>
              </a:rPr>
              <a:t>engembangkan rekomendasi pemasaran dan rencana pemasaran untuk layanan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a:spcBef>
                <a:spcPts val="1200"/>
              </a:spcBef>
            </a:pPr>
            <a:endParaRPr lang="en-US" sz="2000" dirty="0">
              <a:latin typeface="Times New Roman" pitchFamily="18" charset="0"/>
              <a:cs typeface="Times New Roman" pitchFamily="18" charset="0"/>
            </a:endParaRPr>
          </a:p>
        </p:txBody>
      </p:sp>
      <p:sp>
        <p:nvSpPr>
          <p:cNvPr id="4" name="Right Arrow 3"/>
          <p:cNvSpPr/>
          <p:nvPr/>
        </p:nvSpPr>
        <p:spPr>
          <a:xfrm>
            <a:off x="7143768" y="2357430"/>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7143768" y="3538839"/>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7143768" y="4253219"/>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7143768" y="5181913"/>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86710" y="2285992"/>
            <a:ext cx="784189" cy="461665"/>
          </a:xfrm>
          <a:prstGeom prst="rect">
            <a:avLst/>
          </a:prstGeom>
        </p:spPr>
        <p:txBody>
          <a:bodyPr wrap="none">
            <a:spAutoFit/>
          </a:bodyPr>
          <a:lstStyle/>
          <a:p>
            <a:r>
              <a:rPr lang="en-US" sz="2400" dirty="0" smtClean="0">
                <a:latin typeface="Times New Roman" pitchFamily="18" charset="0"/>
                <a:cs typeface="Times New Roman" pitchFamily="18" charset="0"/>
              </a:rPr>
              <a:t>UK1</a:t>
            </a:r>
            <a:endParaRPr lang="en-US" sz="2400" dirty="0"/>
          </a:p>
        </p:txBody>
      </p:sp>
      <p:sp>
        <p:nvSpPr>
          <p:cNvPr id="10" name="Rectangle 9"/>
          <p:cNvSpPr/>
          <p:nvPr/>
        </p:nvSpPr>
        <p:spPr>
          <a:xfrm>
            <a:off x="7786710" y="3467401"/>
            <a:ext cx="784189" cy="461665"/>
          </a:xfrm>
          <a:prstGeom prst="rect">
            <a:avLst/>
          </a:prstGeom>
        </p:spPr>
        <p:txBody>
          <a:bodyPr wrap="none">
            <a:spAutoFit/>
          </a:bodyPr>
          <a:lstStyle/>
          <a:p>
            <a:r>
              <a:rPr lang="en-US" sz="2400" dirty="0" smtClean="0">
                <a:latin typeface="Times New Roman" pitchFamily="18" charset="0"/>
                <a:cs typeface="Times New Roman" pitchFamily="18" charset="0"/>
              </a:rPr>
              <a:t>UK2</a:t>
            </a:r>
            <a:endParaRPr lang="en-US" sz="2400" dirty="0"/>
          </a:p>
        </p:txBody>
      </p:sp>
      <p:sp>
        <p:nvSpPr>
          <p:cNvPr id="11" name="Rectangle 10"/>
          <p:cNvSpPr/>
          <p:nvPr/>
        </p:nvSpPr>
        <p:spPr>
          <a:xfrm>
            <a:off x="7786710" y="4181781"/>
            <a:ext cx="784189" cy="461665"/>
          </a:xfrm>
          <a:prstGeom prst="rect">
            <a:avLst/>
          </a:prstGeom>
        </p:spPr>
        <p:txBody>
          <a:bodyPr wrap="none">
            <a:spAutoFit/>
          </a:bodyPr>
          <a:lstStyle/>
          <a:p>
            <a:r>
              <a:rPr lang="en-US" sz="2400" dirty="0" smtClean="0">
                <a:latin typeface="Times New Roman" pitchFamily="18" charset="0"/>
                <a:cs typeface="Times New Roman" pitchFamily="18" charset="0"/>
              </a:rPr>
              <a:t>UK3</a:t>
            </a:r>
            <a:endParaRPr lang="en-US" sz="2400" dirty="0"/>
          </a:p>
        </p:txBody>
      </p:sp>
      <p:sp>
        <p:nvSpPr>
          <p:cNvPr id="12" name="Rectangle 11"/>
          <p:cNvSpPr/>
          <p:nvPr/>
        </p:nvSpPr>
        <p:spPr>
          <a:xfrm>
            <a:off x="7786710" y="5110475"/>
            <a:ext cx="784189" cy="461665"/>
          </a:xfrm>
          <a:prstGeom prst="rect">
            <a:avLst/>
          </a:prstGeom>
        </p:spPr>
        <p:txBody>
          <a:bodyPr wrap="none">
            <a:spAutoFit/>
          </a:bodyPr>
          <a:lstStyle/>
          <a:p>
            <a:r>
              <a:rPr lang="en-US" sz="2400" dirty="0" smtClean="0">
                <a:latin typeface="Times New Roman" pitchFamily="18" charset="0"/>
                <a:cs typeface="Times New Roman" pitchFamily="18" charset="0"/>
              </a:rPr>
              <a:t>UK4</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linds(horizont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blinds(horizontal)">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9"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1071546"/>
            <a:ext cx="6929486" cy="642934"/>
          </a:xfrm>
        </p:spPr>
        <p:txBody>
          <a:bodyPr>
            <a:normAutofit fontScale="90000"/>
          </a:bodyPr>
          <a:lstStyle/>
          <a:p>
            <a:r>
              <a:rPr lang="en-US" sz="4400" dirty="0" err="1" smtClean="0"/>
              <a:t>Penilaian</a:t>
            </a:r>
            <a:endParaRPr lang="en-US" sz="4400" dirty="0"/>
          </a:p>
        </p:txBody>
      </p:sp>
      <p:sp>
        <p:nvSpPr>
          <p:cNvPr id="3" name="Content Placeholder 2"/>
          <p:cNvSpPr>
            <a:spLocks noGrp="1"/>
          </p:cNvSpPr>
          <p:nvPr>
            <p:ph idx="1"/>
          </p:nvPr>
        </p:nvSpPr>
        <p:spPr>
          <a:xfrm>
            <a:off x="785786" y="1935480"/>
            <a:ext cx="7901014" cy="2279338"/>
          </a:xfrm>
        </p:spPr>
        <p:txBody>
          <a:bodyPr>
            <a:normAutofit lnSpcReduction="10000"/>
          </a:bodyPr>
          <a:lstStyle/>
          <a:p>
            <a:pPr marL="514350" indent="-514350">
              <a:buClrTx/>
              <a:buSzPct val="100000"/>
              <a:buFont typeface="+mj-lt"/>
              <a:buAutoNum type="arabicPeriod"/>
            </a:pPr>
            <a:r>
              <a:rPr lang="en-US" dirty="0" smtClean="0"/>
              <a:t>UK1: </a:t>
            </a:r>
            <a:r>
              <a:rPr lang="en-US" dirty="0" err="1" smtClean="0"/>
              <a:t>Tertulis</a:t>
            </a:r>
            <a:r>
              <a:rPr lang="en-US" dirty="0" smtClean="0"/>
              <a:t> </a:t>
            </a:r>
            <a:r>
              <a:rPr lang="en-US" dirty="0" err="1" smtClean="0"/>
              <a:t>individu</a:t>
            </a:r>
            <a:endParaRPr lang="en-US" dirty="0" smtClean="0"/>
          </a:p>
          <a:p>
            <a:pPr marL="514350" indent="-514350">
              <a:buClrTx/>
              <a:buSzPct val="100000"/>
              <a:buFont typeface="+mj-lt"/>
              <a:buAutoNum type="arabicPeriod"/>
            </a:pPr>
            <a:r>
              <a:rPr lang="en-US" dirty="0" smtClean="0"/>
              <a:t>UK2: </a:t>
            </a:r>
            <a:r>
              <a:rPr lang="en-US" dirty="0" err="1" smtClean="0"/>
              <a:t>Tugas</a:t>
            </a:r>
            <a:r>
              <a:rPr lang="en-US" dirty="0" smtClean="0"/>
              <a:t> </a:t>
            </a:r>
            <a:r>
              <a:rPr lang="en-US" dirty="0" err="1" smtClean="0"/>
              <a:t>kelompok</a:t>
            </a:r>
            <a:endParaRPr lang="en-US" dirty="0" smtClean="0"/>
          </a:p>
          <a:p>
            <a:pPr marL="514350" indent="-514350">
              <a:buClrTx/>
              <a:buSzPct val="100000"/>
              <a:buFont typeface="+mj-lt"/>
              <a:buAutoNum type="arabicPeriod"/>
            </a:pPr>
            <a:r>
              <a:rPr lang="en-US" dirty="0" smtClean="0"/>
              <a:t>Uk3: </a:t>
            </a:r>
            <a:r>
              <a:rPr lang="en-US" dirty="0" err="1" smtClean="0"/>
              <a:t>Tugas</a:t>
            </a:r>
            <a:r>
              <a:rPr lang="en-US" dirty="0" smtClean="0"/>
              <a:t> </a:t>
            </a:r>
            <a:r>
              <a:rPr lang="en-US" dirty="0" err="1" smtClean="0"/>
              <a:t>kelompok</a:t>
            </a:r>
            <a:endParaRPr lang="en-US" dirty="0" smtClean="0"/>
          </a:p>
          <a:p>
            <a:pPr marL="514350" indent="-514350">
              <a:buClrTx/>
              <a:buSzPct val="100000"/>
              <a:buFont typeface="+mj-lt"/>
              <a:buAutoNum type="arabicPeriod"/>
            </a:pPr>
            <a:r>
              <a:rPr lang="en-US" dirty="0" smtClean="0"/>
              <a:t>UK4: Seminar (</a:t>
            </a:r>
            <a:r>
              <a:rPr lang="en-US" dirty="0" err="1" smtClean="0"/>
              <a:t>kelompok</a:t>
            </a:r>
            <a:r>
              <a:rPr lang="en-US" dirty="0" smtClean="0"/>
              <a:t>): </a:t>
            </a:r>
            <a:r>
              <a:rPr lang="en-US" dirty="0" err="1" smtClean="0"/>
              <a:t>Pemasaran</a:t>
            </a:r>
            <a:r>
              <a:rPr lang="en-US" dirty="0" smtClean="0"/>
              <a:t> </a:t>
            </a:r>
            <a:r>
              <a:rPr lang="en-US" dirty="0" err="1" smtClean="0"/>
              <a:t>PusDokInfo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642918"/>
            <a:ext cx="7858180" cy="510334"/>
          </a:xfrm>
        </p:spPr>
        <p:txBody>
          <a:bodyPr>
            <a:noAutofit/>
          </a:bodyPr>
          <a:lstStyle/>
          <a:p>
            <a:r>
              <a:rPr lang="en-US" sz="2400" b="1" dirty="0" err="1" smtClean="0">
                <a:latin typeface="Times New Roman" pitchFamily="18" charset="0"/>
                <a:cs typeface="Times New Roman" pitchFamily="18" charset="0"/>
              </a:rPr>
              <a:t>Isi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Matakuliah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Perencanaan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Perkuliahan</a:t>
            </a:r>
            <a:endParaRPr lang="en-US" sz="24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500035" y="1295400"/>
          <a:ext cx="7929618" cy="5223210"/>
        </p:xfrm>
        <a:graphic>
          <a:graphicData uri="http://schemas.openxmlformats.org/drawingml/2006/table">
            <a:tbl>
              <a:tblPr firstRow="1" bandRow="1">
                <a:tableStyleId>{21E4AEA4-8DFA-4A89-87EB-49C32662AFE0}</a:tableStyleId>
              </a:tblPr>
              <a:tblGrid>
                <a:gridCol w="1143007"/>
                <a:gridCol w="2500330"/>
                <a:gridCol w="4286281"/>
              </a:tblGrid>
              <a:tr h="356935">
                <a:tc>
                  <a:txBody>
                    <a:bodyPr/>
                    <a:lstStyle/>
                    <a:p>
                      <a:r>
                        <a:rPr lang="en-US" sz="1800" dirty="0" smtClean="0">
                          <a:solidFill>
                            <a:schemeClr val="bg1"/>
                          </a:solidFill>
                        </a:rPr>
                        <a:t>Pert.</a:t>
                      </a:r>
                      <a:r>
                        <a:rPr lang="en-US" sz="1800" baseline="0" dirty="0" smtClean="0">
                          <a:solidFill>
                            <a:schemeClr val="bg1"/>
                          </a:solidFill>
                        </a:rPr>
                        <a:t> </a:t>
                      </a:r>
                      <a:r>
                        <a:rPr lang="en-US" sz="1800" baseline="0" dirty="0" err="1" smtClean="0">
                          <a:solidFill>
                            <a:schemeClr val="bg1"/>
                          </a:solidFill>
                        </a:rPr>
                        <a:t>Ke</a:t>
                      </a:r>
                      <a:endParaRPr lang="en-US" sz="1800" dirty="0">
                        <a:solidFill>
                          <a:schemeClr val="bg1"/>
                        </a:solidFill>
                      </a:endParaRPr>
                    </a:p>
                  </a:txBody>
                  <a:tcPr/>
                </a:tc>
                <a:tc>
                  <a:txBody>
                    <a:bodyPr/>
                    <a:lstStyle/>
                    <a:p>
                      <a:pPr algn="ctr"/>
                      <a:r>
                        <a:rPr lang="en-US" sz="1800" b="1" dirty="0" err="1" smtClean="0"/>
                        <a:t>Tanggal</a:t>
                      </a:r>
                      <a:endParaRPr lang="en-US" sz="1800" b="1" dirty="0"/>
                    </a:p>
                  </a:txBody>
                  <a:tcPr/>
                </a:tc>
                <a:tc>
                  <a:txBody>
                    <a:bodyPr/>
                    <a:lstStyle/>
                    <a:p>
                      <a:pPr algn="ctr"/>
                      <a:r>
                        <a:rPr lang="en-US" sz="1800" b="1" dirty="0" err="1" smtClean="0"/>
                        <a:t>Materi</a:t>
                      </a:r>
                      <a:endParaRPr lang="en-US" sz="1800" b="1" dirty="0"/>
                    </a:p>
                  </a:txBody>
                  <a:tcPr/>
                </a:tc>
              </a:tr>
              <a:tr h="498731">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1</a:t>
                      </a:r>
                      <a:endParaRPr lang="en-US" sz="1600" dirty="0">
                        <a:solidFill>
                          <a:schemeClr val="tx1"/>
                        </a:solidFill>
                        <a:latin typeface="Times New Roman" pitchFamily="18" charset="0"/>
                        <a:cs typeface="Times New Roman" pitchFamily="18" charset="0"/>
                      </a:endParaRPr>
                    </a:p>
                  </a:txBody>
                  <a:tcPr/>
                </a:tc>
                <a:tc>
                  <a:txBody>
                    <a:bodyPr/>
                    <a:lstStyle/>
                    <a:p>
                      <a:pPr marL="176213" indent="-176213">
                        <a:buFont typeface="Arial" pitchFamily="34" charset="0"/>
                        <a:buNone/>
                      </a:pPr>
                      <a:r>
                        <a:rPr lang="en-US" sz="1600" b="0" dirty="0" smtClean="0">
                          <a:latin typeface="Times New Roman" pitchFamily="18" charset="0"/>
                          <a:cs typeface="Times New Roman" pitchFamily="18" charset="0"/>
                        </a:rPr>
                        <a:t>10 September 2012</a:t>
                      </a:r>
                      <a:endParaRPr lang="en-US" sz="1600" b="0" dirty="0">
                        <a:latin typeface="Times New Roman" pitchFamily="18" charset="0"/>
                        <a:cs typeface="Times New Roman" pitchFamily="18" charset="0"/>
                      </a:endParaRPr>
                    </a:p>
                  </a:txBody>
                  <a:tcPr/>
                </a:tc>
                <a:tc>
                  <a:txBody>
                    <a:bodyPr/>
                    <a:lstStyle/>
                    <a:p>
                      <a:pPr marL="176213" indent="-176213">
                        <a:buFont typeface="Arial" pitchFamily="34" charset="0"/>
                        <a:buChar char="•"/>
                      </a:pPr>
                      <a:r>
                        <a:rPr kumimoji="0" lang="en-US" sz="1600" b="0" kern="1200" dirty="0" err="1" smtClean="0">
                          <a:solidFill>
                            <a:schemeClr val="dk1"/>
                          </a:solidFill>
                          <a:latin typeface="Times New Roman" pitchFamily="18" charset="0"/>
                          <a:ea typeface="+mn-ea"/>
                          <a:cs typeface="Times New Roman" pitchFamily="18" charset="0"/>
                        </a:rPr>
                        <a:t>Kontrak</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perkuliahan</a:t>
                      </a:r>
                      <a:endParaRPr kumimoji="0" lang="en-US" sz="1600" b="0" kern="1200" dirty="0" smtClean="0">
                        <a:solidFill>
                          <a:schemeClr val="dk1"/>
                        </a:solidFill>
                        <a:latin typeface="Times New Roman" pitchFamily="18" charset="0"/>
                        <a:ea typeface="+mn-ea"/>
                        <a:cs typeface="Times New Roman" pitchFamily="18" charset="0"/>
                      </a:endParaRPr>
                    </a:p>
                    <a:p>
                      <a:pPr marL="176213" indent="-176213">
                        <a:buFont typeface="Arial" pitchFamily="34" charset="0"/>
                        <a:buChar char="•"/>
                      </a:pPr>
                      <a:r>
                        <a:rPr kumimoji="0" lang="en-US" sz="1600" b="0" kern="1200" dirty="0" err="1" smtClean="0">
                          <a:solidFill>
                            <a:schemeClr val="dk1"/>
                          </a:solidFill>
                          <a:latin typeface="Times New Roman" pitchFamily="18" charset="0"/>
                          <a:ea typeface="+mn-ea"/>
                          <a:cs typeface="Times New Roman" pitchFamily="18" charset="0"/>
                        </a:rPr>
                        <a:t>Arti</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dan</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Prinsip-prinsip</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Pemasaran</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2</a:t>
                      </a:r>
                      <a:endParaRPr lang="en-US" sz="1600" dirty="0">
                        <a:solidFill>
                          <a:schemeClr val="tx1"/>
                        </a:solidFill>
                        <a:latin typeface="Times New Roman" pitchFamily="18" charset="0"/>
                        <a:cs typeface="Times New Roman" pitchFamily="18" charset="0"/>
                      </a:endParaRPr>
                    </a:p>
                  </a:txBody>
                  <a:tcPr/>
                </a:tc>
                <a:tc>
                  <a:txBody>
                    <a:bodyPr/>
                    <a:lstStyle/>
                    <a:p>
                      <a:pPr marL="176213" indent="-176213">
                        <a:buFont typeface="Arial" pitchFamily="34" charset="0"/>
                        <a:buNone/>
                      </a:pPr>
                      <a:r>
                        <a:rPr lang="en-US" sz="1600" b="0" dirty="0" smtClean="0">
                          <a:latin typeface="Times New Roman" pitchFamily="18" charset="0"/>
                          <a:cs typeface="Times New Roman" pitchFamily="18" charset="0"/>
                        </a:rPr>
                        <a:t>17 September 2012</a:t>
                      </a:r>
                      <a:endParaRPr lang="en-US" sz="1600" b="0" dirty="0">
                        <a:latin typeface="Times New Roman" pitchFamily="18" charset="0"/>
                        <a:cs typeface="Times New Roman" pitchFamily="18" charset="0"/>
                      </a:endParaRPr>
                    </a:p>
                  </a:txBody>
                  <a:tcPr/>
                </a:tc>
                <a:tc>
                  <a:txBody>
                    <a:bodyPr/>
                    <a:lstStyle/>
                    <a:p>
                      <a:r>
                        <a:rPr kumimoji="0" lang="en-US" sz="1600" b="0" kern="1200" dirty="0" err="1" smtClean="0">
                          <a:solidFill>
                            <a:schemeClr val="dk1"/>
                          </a:solidFill>
                          <a:latin typeface="Times New Roman" pitchFamily="18" charset="0"/>
                          <a:ea typeface="+mn-ea"/>
                          <a:cs typeface="Times New Roman" pitchFamily="18" charset="0"/>
                        </a:rPr>
                        <a:t>Manajemen</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Pemasaran</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3</a:t>
                      </a:r>
                      <a:endParaRPr lang="en-US" sz="1600" dirty="0">
                        <a:solidFill>
                          <a:schemeClr val="tx1"/>
                        </a:solidFill>
                        <a:latin typeface="Times New Roman" pitchFamily="18" charset="0"/>
                        <a:cs typeface="Times New Roman" pitchFamily="18" charset="0"/>
                      </a:endParaRPr>
                    </a:p>
                  </a:txBody>
                  <a:tcPr/>
                </a:tc>
                <a:tc>
                  <a:txBody>
                    <a:bodyPr/>
                    <a:lstStyle/>
                    <a:p>
                      <a:pPr marL="176213" indent="-176213">
                        <a:buFont typeface="Arial" pitchFamily="34" charset="0"/>
                        <a:buNone/>
                      </a:pPr>
                      <a:r>
                        <a:rPr lang="en-US" sz="1600" b="0" dirty="0" smtClean="0">
                          <a:latin typeface="Times New Roman" pitchFamily="18" charset="0"/>
                          <a:cs typeface="Times New Roman" pitchFamily="18" charset="0"/>
                        </a:rPr>
                        <a:t>24 September 2012</a:t>
                      </a:r>
                      <a:endParaRPr lang="en-US" sz="1600" b="0" dirty="0">
                        <a:latin typeface="Times New Roman" pitchFamily="18" charset="0"/>
                        <a:cs typeface="Times New Roman" pitchFamily="18" charset="0"/>
                      </a:endParaRPr>
                    </a:p>
                  </a:txBody>
                  <a:tcPr/>
                </a:tc>
                <a:tc>
                  <a:txBody>
                    <a:bodyPr/>
                    <a:lstStyle/>
                    <a:p>
                      <a:r>
                        <a:rPr kumimoji="0" lang="pt-BR" sz="1600" b="0" kern="1200" dirty="0" smtClean="0">
                          <a:solidFill>
                            <a:schemeClr val="dk1"/>
                          </a:solidFill>
                          <a:latin typeface="Times New Roman" pitchFamily="18" charset="0"/>
                          <a:ea typeface="+mn-ea"/>
                          <a:cs typeface="Times New Roman" pitchFamily="18" charset="0"/>
                        </a:rPr>
                        <a:t>Peluang Pasar </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4</a:t>
                      </a:r>
                      <a:endParaRPr lang="en-US" sz="1600" dirty="0">
                        <a:solidFill>
                          <a:schemeClr val="tx1"/>
                        </a:solidFill>
                        <a:latin typeface="Times New Roman" pitchFamily="18" charset="0"/>
                        <a:cs typeface="Times New Roman" pitchFamily="18" charset="0"/>
                      </a:endParaRPr>
                    </a:p>
                  </a:txBody>
                  <a:tcPr/>
                </a:tc>
                <a:tc>
                  <a:txBody>
                    <a:bodyPr/>
                    <a:lstStyle/>
                    <a:p>
                      <a:pPr marL="176213" indent="-176213">
                        <a:buFont typeface="Arial" pitchFamily="34" charset="0"/>
                        <a:buNone/>
                      </a:pPr>
                      <a:r>
                        <a:rPr lang="en-US" sz="1600" b="0" dirty="0" smtClean="0">
                          <a:latin typeface="Times New Roman" pitchFamily="18" charset="0"/>
                          <a:cs typeface="Times New Roman" pitchFamily="18" charset="0"/>
                        </a:rPr>
                        <a:t>1 </a:t>
                      </a:r>
                      <a:r>
                        <a:rPr lang="en-US" sz="1600" b="0" dirty="0" err="1" smtClean="0">
                          <a:latin typeface="Times New Roman" pitchFamily="18" charset="0"/>
                          <a:cs typeface="Times New Roman" pitchFamily="18" charset="0"/>
                        </a:rPr>
                        <a:t>Oktober</a:t>
                      </a:r>
                      <a:r>
                        <a:rPr lang="en-US" sz="1600" b="0" dirty="0" smtClean="0">
                          <a:latin typeface="Times New Roman" pitchFamily="18" charset="0"/>
                          <a:cs typeface="Times New Roman" pitchFamily="18" charset="0"/>
                        </a:rPr>
                        <a:t> 2012</a:t>
                      </a:r>
                      <a:endParaRPr lang="en-US" sz="1600" b="0" dirty="0">
                        <a:latin typeface="Times New Roman" pitchFamily="18" charset="0"/>
                        <a:cs typeface="Times New Roman" pitchFamily="18" charset="0"/>
                      </a:endParaRPr>
                    </a:p>
                  </a:txBody>
                  <a:tcPr/>
                </a:tc>
                <a:tc>
                  <a:txBody>
                    <a:bodyPr/>
                    <a:lstStyle/>
                    <a:p>
                      <a:r>
                        <a:rPr kumimoji="0" lang="en-US" sz="1600" b="0" kern="1200" dirty="0" err="1" smtClean="0">
                          <a:solidFill>
                            <a:schemeClr val="dk1"/>
                          </a:solidFill>
                          <a:latin typeface="Times New Roman" pitchFamily="18" charset="0"/>
                          <a:ea typeface="+mn-ea"/>
                          <a:cs typeface="Times New Roman" pitchFamily="18" charset="0"/>
                        </a:rPr>
                        <a:t>Perilaku</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Konsumen</a:t>
                      </a:r>
                      <a:r>
                        <a:rPr kumimoji="0" lang="en-US" sz="1600" b="0" kern="1200" dirty="0" smtClean="0">
                          <a:solidFill>
                            <a:schemeClr val="dk1"/>
                          </a:solidFill>
                          <a:latin typeface="Times New Roman" pitchFamily="18" charset="0"/>
                          <a:ea typeface="+mn-ea"/>
                          <a:cs typeface="Times New Roman" pitchFamily="18" charset="0"/>
                        </a:rPr>
                        <a:t> </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5</a:t>
                      </a:r>
                      <a:endParaRPr lang="en-US" sz="1600" dirty="0">
                        <a:solidFill>
                          <a:schemeClr val="tx1"/>
                        </a:solidFill>
                        <a:latin typeface="Times New Roman" pitchFamily="18" charset="0"/>
                        <a:cs typeface="Times New Roman" pitchFamily="18" charset="0"/>
                      </a:endParaRPr>
                    </a:p>
                  </a:txBody>
                  <a:tcPr/>
                </a:tc>
                <a:tc>
                  <a:txBody>
                    <a:bodyPr/>
                    <a:lstStyle/>
                    <a:p>
                      <a:pPr marL="176213" indent="-176213">
                        <a:buFont typeface="Arial" pitchFamily="34" charset="0"/>
                        <a:buNone/>
                      </a:pPr>
                      <a:r>
                        <a:rPr lang="en-US" sz="1600" b="0" dirty="0" smtClean="0">
                          <a:latin typeface="Times New Roman" pitchFamily="18" charset="0"/>
                          <a:cs typeface="Times New Roman" pitchFamily="18" charset="0"/>
                        </a:rPr>
                        <a:t>8 </a:t>
                      </a:r>
                      <a:r>
                        <a:rPr lang="en-US" sz="1600" b="0" dirty="0" err="1" smtClean="0">
                          <a:latin typeface="Times New Roman" pitchFamily="18" charset="0"/>
                          <a:cs typeface="Times New Roman" pitchFamily="18" charset="0"/>
                        </a:rPr>
                        <a:t>Oktober</a:t>
                      </a:r>
                      <a:r>
                        <a:rPr lang="en-US" sz="1600" b="0" dirty="0" smtClean="0">
                          <a:latin typeface="Times New Roman" pitchFamily="18" charset="0"/>
                          <a:cs typeface="Times New Roman" pitchFamily="18" charset="0"/>
                        </a:rPr>
                        <a:t> 2012</a:t>
                      </a:r>
                      <a:endParaRPr lang="en-US" sz="1600" b="0" dirty="0">
                        <a:latin typeface="Times New Roman" pitchFamily="18" charset="0"/>
                        <a:cs typeface="Times New Roman" pitchFamily="18" charset="0"/>
                      </a:endParaRPr>
                    </a:p>
                  </a:txBody>
                  <a:tcPr/>
                </a:tc>
                <a:tc>
                  <a:txBody>
                    <a:bodyPr/>
                    <a:lstStyle/>
                    <a:p>
                      <a:r>
                        <a:rPr lang="en-US" sz="1600" b="0" dirty="0" smtClean="0">
                          <a:latin typeface="Times New Roman" pitchFamily="18" charset="0"/>
                          <a:cs typeface="Times New Roman" pitchFamily="18" charset="0"/>
                        </a:rPr>
                        <a:t>UK</a:t>
                      </a:r>
                      <a:r>
                        <a:rPr lang="en-US" sz="1600" b="0" baseline="0" dirty="0" smtClean="0">
                          <a:latin typeface="Times New Roman" pitchFamily="18" charset="0"/>
                          <a:cs typeface="Times New Roman" pitchFamily="18" charset="0"/>
                        </a:rPr>
                        <a:t> 1</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6</a:t>
                      </a:r>
                      <a:endParaRPr lang="en-US" sz="1600" dirty="0">
                        <a:solidFill>
                          <a:schemeClr val="tx1"/>
                        </a:solidFill>
                        <a:latin typeface="Times New Roman" pitchFamily="18" charset="0"/>
                        <a:cs typeface="Times New Roman" pitchFamily="18" charset="0"/>
                      </a:endParaRPr>
                    </a:p>
                  </a:txBody>
                  <a:tcPr/>
                </a:tc>
                <a:tc>
                  <a:txBody>
                    <a:bodyPr/>
                    <a:lstStyle/>
                    <a:p>
                      <a:pPr marL="176213" indent="-176213">
                        <a:buFont typeface="Arial" pitchFamily="34" charset="0"/>
                        <a:buNone/>
                      </a:pPr>
                      <a:r>
                        <a:rPr lang="en-US" sz="1600" b="0" dirty="0" smtClean="0">
                          <a:latin typeface="Times New Roman" pitchFamily="18" charset="0"/>
                          <a:cs typeface="Times New Roman" pitchFamily="18" charset="0"/>
                        </a:rPr>
                        <a:t>15 </a:t>
                      </a:r>
                      <a:r>
                        <a:rPr lang="en-US" sz="1600" b="0" dirty="0" err="1" smtClean="0">
                          <a:latin typeface="Times New Roman" pitchFamily="18" charset="0"/>
                          <a:cs typeface="Times New Roman" pitchFamily="18" charset="0"/>
                        </a:rPr>
                        <a:t>Oktober</a:t>
                      </a:r>
                      <a:r>
                        <a:rPr lang="en-US" sz="1600" b="0" dirty="0" smtClean="0">
                          <a:latin typeface="Times New Roman" pitchFamily="18" charset="0"/>
                          <a:cs typeface="Times New Roman" pitchFamily="18" charset="0"/>
                        </a:rPr>
                        <a:t> 2012</a:t>
                      </a:r>
                      <a:endParaRPr lang="en-US" sz="1600" b="0" dirty="0">
                        <a:latin typeface="Times New Roman" pitchFamily="18" charset="0"/>
                        <a:cs typeface="Times New Roman" pitchFamily="18" charset="0"/>
                      </a:endParaRPr>
                    </a:p>
                  </a:txBody>
                  <a:tcPr/>
                </a:tc>
                <a:tc>
                  <a:txBody>
                    <a:bodyPr/>
                    <a:lstStyle/>
                    <a:p>
                      <a:r>
                        <a:rPr kumimoji="0" lang="en-US" sz="1600" b="0" kern="1200" dirty="0" err="1" smtClean="0">
                          <a:solidFill>
                            <a:schemeClr val="dk1"/>
                          </a:solidFill>
                          <a:latin typeface="Times New Roman" pitchFamily="18" charset="0"/>
                          <a:ea typeface="+mn-ea"/>
                          <a:cs typeface="Times New Roman" pitchFamily="18" charset="0"/>
                        </a:rPr>
                        <a:t>Perencanaan</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Pemasaran</a:t>
                      </a:r>
                      <a:r>
                        <a:rPr kumimoji="0" lang="en-US" sz="1600" b="0" kern="1200" dirty="0" smtClean="0">
                          <a:solidFill>
                            <a:schemeClr val="dk1"/>
                          </a:solidFill>
                          <a:latin typeface="Times New Roman" pitchFamily="18" charset="0"/>
                          <a:ea typeface="+mn-ea"/>
                          <a:cs typeface="Times New Roman" pitchFamily="18" charset="0"/>
                        </a:rPr>
                        <a:t> </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7</a:t>
                      </a:r>
                      <a:endParaRPr lang="en-US" sz="1600" dirty="0">
                        <a:solidFill>
                          <a:schemeClr val="tx1"/>
                        </a:solidFill>
                        <a:latin typeface="Times New Roman" pitchFamily="18" charset="0"/>
                        <a:cs typeface="Times New Roman" pitchFamily="18" charset="0"/>
                      </a:endParaRPr>
                    </a:p>
                  </a:txBody>
                  <a:tcPr/>
                </a:tc>
                <a:tc>
                  <a:txBody>
                    <a:bodyPr/>
                    <a:lstStyle/>
                    <a:p>
                      <a:pPr marL="176213" indent="-176213">
                        <a:buFont typeface="Arial" pitchFamily="34" charset="0"/>
                        <a:buNone/>
                      </a:pPr>
                      <a:r>
                        <a:rPr lang="en-US" sz="1600" b="0" dirty="0" smtClean="0">
                          <a:latin typeface="Times New Roman" pitchFamily="18" charset="0"/>
                          <a:cs typeface="Times New Roman" pitchFamily="18" charset="0"/>
                        </a:rPr>
                        <a:t>22</a:t>
                      </a:r>
                      <a:r>
                        <a:rPr lang="en-US" sz="1600" b="0" baseline="0" dirty="0" smtClean="0">
                          <a:latin typeface="Times New Roman" pitchFamily="18" charset="0"/>
                          <a:cs typeface="Times New Roman" pitchFamily="18" charset="0"/>
                        </a:rPr>
                        <a:t> </a:t>
                      </a:r>
                      <a:r>
                        <a:rPr lang="en-US" sz="1600" b="0" dirty="0" err="1" smtClean="0">
                          <a:latin typeface="Times New Roman" pitchFamily="18" charset="0"/>
                          <a:cs typeface="Times New Roman" pitchFamily="18" charset="0"/>
                        </a:rPr>
                        <a:t>Oktober</a:t>
                      </a:r>
                      <a:r>
                        <a:rPr lang="en-US" sz="1600" b="0" dirty="0" smtClean="0">
                          <a:latin typeface="Times New Roman" pitchFamily="18" charset="0"/>
                          <a:cs typeface="Times New Roman" pitchFamily="18" charset="0"/>
                        </a:rPr>
                        <a:t> 2012</a:t>
                      </a:r>
                      <a:endParaRPr lang="en-US" sz="1600" b="0" dirty="0">
                        <a:latin typeface="Times New Roman" pitchFamily="18" charset="0"/>
                        <a:cs typeface="Times New Roman" pitchFamily="18" charset="0"/>
                      </a:endParaRPr>
                    </a:p>
                  </a:txBody>
                  <a:tcPr/>
                </a:tc>
                <a:tc>
                  <a:txBody>
                    <a:bodyPr/>
                    <a:lstStyle/>
                    <a:p>
                      <a:r>
                        <a:rPr kumimoji="0" lang="en-US" sz="1600" b="0" kern="1200" dirty="0" err="1" smtClean="0">
                          <a:solidFill>
                            <a:schemeClr val="dk1"/>
                          </a:solidFill>
                          <a:latin typeface="Times New Roman" pitchFamily="18" charset="0"/>
                          <a:ea typeface="+mn-ea"/>
                          <a:cs typeface="Times New Roman" pitchFamily="18" charset="0"/>
                        </a:rPr>
                        <a:t>Pemasaran</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Produk</a:t>
                      </a:r>
                      <a:r>
                        <a:rPr kumimoji="0" lang="en-US" sz="1600" b="0" kern="1200" dirty="0" smtClean="0">
                          <a:solidFill>
                            <a:schemeClr val="dk1"/>
                          </a:solidFill>
                          <a:latin typeface="Times New Roman" pitchFamily="18" charset="0"/>
                          <a:ea typeface="+mn-ea"/>
                          <a:cs typeface="Times New Roman" pitchFamily="18" charset="0"/>
                        </a:rPr>
                        <a:t> </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8</a:t>
                      </a:r>
                      <a:endParaRPr lang="en-US" sz="1600" dirty="0">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latin typeface="Times New Roman" pitchFamily="18" charset="0"/>
                          <a:cs typeface="Times New Roman" pitchFamily="18" charset="0"/>
                        </a:rPr>
                        <a:t>29 </a:t>
                      </a:r>
                      <a:r>
                        <a:rPr lang="en-US" sz="1600" b="0" dirty="0" err="1" smtClean="0">
                          <a:latin typeface="Times New Roman" pitchFamily="18" charset="0"/>
                          <a:cs typeface="Times New Roman" pitchFamily="18" charset="0"/>
                        </a:rPr>
                        <a:t>Oktober</a:t>
                      </a:r>
                      <a:r>
                        <a:rPr lang="en-US" sz="1600" b="0" dirty="0" smtClean="0">
                          <a:latin typeface="Times New Roman" pitchFamily="18" charset="0"/>
                          <a:cs typeface="Times New Roman" pitchFamily="18" charset="0"/>
                        </a:rPr>
                        <a:t> 2012</a:t>
                      </a:r>
                    </a:p>
                  </a:txBody>
                  <a:tcPr/>
                </a:tc>
                <a:tc>
                  <a:txBody>
                    <a:bodyPr/>
                    <a:lstStyle/>
                    <a:p>
                      <a:r>
                        <a:rPr kumimoji="0" lang="en-US" sz="1600" b="0" kern="1200" dirty="0" err="1" smtClean="0">
                          <a:solidFill>
                            <a:schemeClr val="dk1"/>
                          </a:solidFill>
                          <a:latin typeface="Times New Roman" pitchFamily="18" charset="0"/>
                          <a:ea typeface="+mn-ea"/>
                          <a:cs typeface="Times New Roman" pitchFamily="18" charset="0"/>
                        </a:rPr>
                        <a:t>Pemasaran</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Produk</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Layanan</a:t>
                      </a:r>
                      <a:r>
                        <a:rPr kumimoji="0" lang="en-US" sz="1600" b="0" kern="1200" dirty="0" smtClean="0">
                          <a:solidFill>
                            <a:schemeClr val="dk1"/>
                          </a:solidFill>
                          <a:latin typeface="Times New Roman" pitchFamily="18" charset="0"/>
                          <a:ea typeface="+mn-ea"/>
                          <a:cs typeface="Times New Roman" pitchFamily="18" charset="0"/>
                        </a:rPr>
                        <a:t> </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9</a:t>
                      </a:r>
                      <a:endParaRPr lang="en-US" sz="1600" dirty="0">
                        <a:solidFill>
                          <a:schemeClr val="tx1"/>
                        </a:solidFill>
                        <a:latin typeface="Times New Roman" pitchFamily="18" charset="0"/>
                        <a:cs typeface="Times New Roman" pitchFamily="18" charset="0"/>
                      </a:endParaRPr>
                    </a:p>
                  </a:txBody>
                  <a:tcPr/>
                </a:tc>
                <a:tc>
                  <a:txBody>
                    <a:bodyPr/>
                    <a:lstStyle/>
                    <a:p>
                      <a:r>
                        <a:rPr lang="en-US" sz="1600" b="0" dirty="0" smtClean="0">
                          <a:latin typeface="Times New Roman" pitchFamily="18" charset="0"/>
                          <a:cs typeface="Times New Roman" pitchFamily="18" charset="0"/>
                        </a:rPr>
                        <a:t>5 </a:t>
                      </a:r>
                      <a:r>
                        <a:rPr lang="en-US" sz="1600" b="0" dirty="0" err="1" smtClean="0">
                          <a:latin typeface="Times New Roman" pitchFamily="18" charset="0"/>
                          <a:cs typeface="Times New Roman" pitchFamily="18" charset="0"/>
                        </a:rPr>
                        <a:t>Nopember</a:t>
                      </a:r>
                      <a:r>
                        <a:rPr lang="en-US" sz="1600" b="0" dirty="0" smtClean="0">
                          <a:latin typeface="Times New Roman" pitchFamily="18" charset="0"/>
                          <a:cs typeface="Times New Roman" pitchFamily="18" charset="0"/>
                        </a:rPr>
                        <a:t> 2012</a:t>
                      </a:r>
                      <a:endParaRPr lang="en-US" sz="1600" b="0" dirty="0">
                        <a:latin typeface="Times New Roman" pitchFamily="18" charset="0"/>
                        <a:cs typeface="Times New Roman" pitchFamily="18" charset="0"/>
                      </a:endParaRPr>
                    </a:p>
                  </a:txBody>
                  <a:tcPr/>
                </a:tc>
                <a:tc>
                  <a:txBody>
                    <a:bodyPr/>
                    <a:lstStyle/>
                    <a:p>
                      <a:r>
                        <a:rPr kumimoji="0" lang="en-US" sz="1600" b="0" kern="1200" dirty="0" err="1" smtClean="0">
                          <a:solidFill>
                            <a:schemeClr val="dk1"/>
                          </a:solidFill>
                          <a:latin typeface="Times New Roman" pitchFamily="18" charset="0"/>
                          <a:ea typeface="+mn-ea"/>
                          <a:cs typeface="Times New Roman" pitchFamily="18" charset="0"/>
                        </a:rPr>
                        <a:t>Strategi</a:t>
                      </a:r>
                      <a:r>
                        <a:rPr kumimoji="0" lang="en-US" sz="1600" b="0" kern="1200" dirty="0" smtClean="0">
                          <a:solidFill>
                            <a:schemeClr val="dk1"/>
                          </a:solidFill>
                          <a:latin typeface="Times New Roman" pitchFamily="18" charset="0"/>
                          <a:ea typeface="+mn-ea"/>
                          <a:cs typeface="Times New Roman" pitchFamily="18" charset="0"/>
                        </a:rPr>
                        <a:t> </a:t>
                      </a:r>
                      <a:r>
                        <a:rPr kumimoji="0" lang="en-US" sz="1600" b="0" kern="1200" dirty="0" err="1" smtClean="0">
                          <a:solidFill>
                            <a:schemeClr val="dk1"/>
                          </a:solidFill>
                          <a:latin typeface="Times New Roman" pitchFamily="18" charset="0"/>
                          <a:ea typeface="+mn-ea"/>
                          <a:cs typeface="Times New Roman" pitchFamily="18" charset="0"/>
                        </a:rPr>
                        <a:t>Pemasaran</a:t>
                      </a:r>
                      <a:r>
                        <a:rPr kumimoji="0" lang="en-US" sz="1600" b="0" kern="1200" dirty="0" smtClean="0">
                          <a:solidFill>
                            <a:schemeClr val="dk1"/>
                          </a:solidFill>
                          <a:latin typeface="Times New Roman" pitchFamily="18" charset="0"/>
                          <a:ea typeface="+mn-ea"/>
                          <a:cs typeface="Times New Roman" pitchFamily="18" charset="0"/>
                        </a:rPr>
                        <a:t> </a:t>
                      </a:r>
                      <a:endParaRPr lang="en-US" sz="1600" b="0" dirty="0">
                        <a:latin typeface="Times New Roman" pitchFamily="18" charset="0"/>
                        <a:cs typeface="Times New Roman" pitchFamily="18" charset="0"/>
                      </a:endParaRPr>
                    </a:p>
                  </a:txBody>
                  <a:tcPr/>
                </a:tc>
              </a:tr>
              <a:tr h="35204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10</a:t>
                      </a:r>
                      <a:endParaRPr lang="en-US" sz="1600" dirty="0">
                        <a:solidFill>
                          <a:schemeClr val="tx1"/>
                        </a:solidFill>
                        <a:latin typeface="Times New Roman" pitchFamily="18" charset="0"/>
                        <a:cs typeface="Times New Roman" pitchFamily="18" charset="0"/>
                      </a:endParaRPr>
                    </a:p>
                  </a:txBody>
                  <a:tcPr/>
                </a:tc>
                <a:tc>
                  <a:txBody>
                    <a:bodyPr/>
                    <a:lstStyle/>
                    <a:p>
                      <a:r>
                        <a:rPr lang="en-US" sz="1600" b="0" dirty="0" smtClean="0">
                          <a:latin typeface="Times New Roman" pitchFamily="18" charset="0"/>
                          <a:cs typeface="Times New Roman" pitchFamily="18" charset="0"/>
                        </a:rPr>
                        <a:t>12 </a:t>
                      </a:r>
                      <a:r>
                        <a:rPr lang="en-US" sz="1600" b="0" dirty="0" err="1" smtClean="0">
                          <a:latin typeface="Times New Roman" pitchFamily="18" charset="0"/>
                          <a:cs typeface="Times New Roman" pitchFamily="18" charset="0"/>
                        </a:rPr>
                        <a:t>Nopember</a:t>
                      </a:r>
                      <a:r>
                        <a:rPr lang="en-US" sz="1600" b="0" dirty="0" smtClean="0">
                          <a:latin typeface="Times New Roman" pitchFamily="18" charset="0"/>
                          <a:cs typeface="Times New Roman" pitchFamily="18" charset="0"/>
                        </a:rPr>
                        <a:t> 2012</a:t>
                      </a:r>
                      <a:endParaRPr lang="en-US" sz="16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latin typeface="Times New Roman" pitchFamily="18" charset="0"/>
                          <a:cs typeface="Times New Roman" pitchFamily="18" charset="0"/>
                        </a:rPr>
                        <a:t>UK2 </a:t>
                      </a:r>
                      <a:r>
                        <a:rPr lang="en-US" sz="1600" b="0" dirty="0" err="1" smtClean="0">
                          <a:latin typeface="Times New Roman" pitchFamily="18" charset="0"/>
                          <a:cs typeface="Times New Roman" pitchFamily="18" charset="0"/>
                        </a:rPr>
                        <a:t>dan</a:t>
                      </a:r>
                      <a:r>
                        <a:rPr lang="en-US" sz="1600" b="0" dirty="0" smtClean="0">
                          <a:latin typeface="Times New Roman" pitchFamily="18" charset="0"/>
                          <a:cs typeface="Times New Roman" pitchFamily="18" charset="0"/>
                        </a:rPr>
                        <a:t>  </a:t>
                      </a:r>
                      <a:r>
                        <a:rPr kumimoji="0" lang="pt-BR" sz="1600" b="0" kern="1200" dirty="0" smtClean="0">
                          <a:solidFill>
                            <a:schemeClr val="dk1"/>
                          </a:solidFill>
                          <a:latin typeface="Times New Roman" pitchFamily="18" charset="0"/>
                          <a:ea typeface="+mn-ea"/>
                          <a:cs typeface="Times New Roman" pitchFamily="18" charset="0"/>
                        </a:rPr>
                        <a:t>Media Pemasaran </a:t>
                      </a:r>
                      <a:endParaRPr lang="en-US" sz="1600" b="0" dirty="0" smtClean="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11</a:t>
                      </a:r>
                      <a:endParaRPr lang="en-US" sz="1600" dirty="0">
                        <a:solidFill>
                          <a:schemeClr val="tx1"/>
                        </a:solidFill>
                        <a:latin typeface="Times New Roman" pitchFamily="18" charset="0"/>
                        <a:cs typeface="Times New Roman" pitchFamily="18" charset="0"/>
                      </a:endParaRPr>
                    </a:p>
                  </a:txBody>
                  <a:tcPr/>
                </a:tc>
                <a:tc>
                  <a:txBody>
                    <a:bodyPr/>
                    <a:lstStyle/>
                    <a:p>
                      <a:r>
                        <a:rPr lang="en-US" sz="1600" b="0" dirty="0" smtClean="0">
                          <a:latin typeface="Times New Roman" pitchFamily="18" charset="0"/>
                          <a:cs typeface="Times New Roman" pitchFamily="18" charset="0"/>
                        </a:rPr>
                        <a:t>19 </a:t>
                      </a:r>
                      <a:r>
                        <a:rPr lang="en-US" sz="1600" b="0" dirty="0" err="1" smtClean="0">
                          <a:latin typeface="Times New Roman" pitchFamily="18" charset="0"/>
                          <a:cs typeface="Times New Roman" pitchFamily="18" charset="0"/>
                        </a:rPr>
                        <a:t>Nopember</a:t>
                      </a:r>
                      <a:r>
                        <a:rPr lang="en-US" sz="1600" b="0" dirty="0" smtClean="0">
                          <a:latin typeface="Times New Roman" pitchFamily="18" charset="0"/>
                          <a:cs typeface="Times New Roman" pitchFamily="18" charset="0"/>
                        </a:rPr>
                        <a:t> 2012</a:t>
                      </a:r>
                      <a:endParaRPr lang="en-US" sz="1600" b="0" dirty="0">
                        <a:latin typeface="Times New Roman" pitchFamily="18" charset="0"/>
                        <a:cs typeface="Times New Roman" pitchFamily="18" charset="0"/>
                      </a:endParaRPr>
                    </a:p>
                  </a:txBody>
                  <a:tcPr/>
                </a:tc>
                <a:tc>
                  <a:txBody>
                    <a:bodyPr/>
                    <a:lstStyle/>
                    <a:p>
                      <a:r>
                        <a:rPr kumimoji="0" lang="pt-BR" sz="1600" b="0" kern="1200" dirty="0" smtClean="0">
                          <a:solidFill>
                            <a:schemeClr val="dk1"/>
                          </a:solidFill>
                          <a:latin typeface="Times New Roman" pitchFamily="18" charset="0"/>
                          <a:ea typeface="+mn-ea"/>
                          <a:cs typeface="Times New Roman" pitchFamily="18" charset="0"/>
                        </a:rPr>
                        <a:t>Bauran Pemasaran (Marketing Mix)</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12</a:t>
                      </a:r>
                      <a:endParaRPr lang="en-US" sz="1600" dirty="0">
                        <a:solidFill>
                          <a:schemeClr val="tx1"/>
                        </a:solidFill>
                        <a:latin typeface="Times New Roman" pitchFamily="18" charset="0"/>
                        <a:cs typeface="Times New Roman" pitchFamily="18" charset="0"/>
                      </a:endParaRPr>
                    </a:p>
                  </a:txBody>
                  <a:tcPr/>
                </a:tc>
                <a:tc>
                  <a:txBody>
                    <a:bodyPr/>
                    <a:lstStyle/>
                    <a:p>
                      <a:r>
                        <a:rPr lang="en-US" sz="1600" b="0" dirty="0" smtClean="0">
                          <a:latin typeface="Times New Roman" pitchFamily="18" charset="0"/>
                          <a:cs typeface="Times New Roman" pitchFamily="18" charset="0"/>
                        </a:rPr>
                        <a:t>26 </a:t>
                      </a:r>
                      <a:r>
                        <a:rPr lang="en-US" sz="1600" b="0" dirty="0" err="1" smtClean="0">
                          <a:latin typeface="Times New Roman" pitchFamily="18" charset="0"/>
                          <a:cs typeface="Times New Roman" pitchFamily="18" charset="0"/>
                        </a:rPr>
                        <a:t>Nopember</a:t>
                      </a:r>
                      <a:r>
                        <a:rPr lang="en-US" sz="1600" b="0" dirty="0" smtClean="0">
                          <a:latin typeface="Times New Roman" pitchFamily="18" charset="0"/>
                          <a:cs typeface="Times New Roman" pitchFamily="18" charset="0"/>
                        </a:rPr>
                        <a:t> 2012</a:t>
                      </a:r>
                      <a:endParaRPr lang="en-US" sz="1600" b="0" dirty="0">
                        <a:latin typeface="Times New Roman" pitchFamily="18" charset="0"/>
                        <a:cs typeface="Times New Roman" pitchFamily="18" charset="0"/>
                      </a:endParaRPr>
                    </a:p>
                  </a:txBody>
                  <a:tcPr/>
                </a:tc>
                <a:tc>
                  <a:txBody>
                    <a:bodyPr/>
                    <a:lstStyle/>
                    <a:p>
                      <a:r>
                        <a:rPr lang="en-US" sz="1600" b="0" dirty="0" smtClean="0">
                          <a:latin typeface="Times New Roman" pitchFamily="18" charset="0"/>
                          <a:cs typeface="Times New Roman" pitchFamily="18" charset="0"/>
                        </a:rPr>
                        <a:t>UK3</a:t>
                      </a:r>
                      <a:r>
                        <a:rPr lang="en-US" sz="1600" b="0" baseline="0" dirty="0" smtClean="0">
                          <a:latin typeface="Times New Roman" pitchFamily="18" charset="0"/>
                          <a:cs typeface="Times New Roman" pitchFamily="18" charset="0"/>
                        </a:rPr>
                        <a:t> </a:t>
                      </a:r>
                      <a:r>
                        <a:rPr lang="en-US" sz="1600" b="0" baseline="0" dirty="0" err="1" smtClean="0">
                          <a:latin typeface="Times New Roman" pitchFamily="18" charset="0"/>
                          <a:cs typeface="Times New Roman" pitchFamily="18" charset="0"/>
                        </a:rPr>
                        <a:t>dan</a:t>
                      </a:r>
                      <a:r>
                        <a:rPr lang="en-US" sz="1600" b="0" baseline="0" dirty="0" smtClean="0">
                          <a:latin typeface="Times New Roman" pitchFamily="18" charset="0"/>
                          <a:cs typeface="Times New Roman" pitchFamily="18" charset="0"/>
                        </a:rPr>
                        <a:t>  UK4: Seminar </a:t>
                      </a:r>
                      <a:r>
                        <a:rPr lang="en-US" sz="1600" b="0" baseline="0" dirty="0" err="1" smtClean="0">
                          <a:latin typeface="Times New Roman" pitchFamily="18" charset="0"/>
                          <a:cs typeface="Times New Roman" pitchFamily="18" charset="0"/>
                        </a:rPr>
                        <a:t>PusDokInfo</a:t>
                      </a:r>
                      <a:endParaRPr lang="en-US" sz="1600" b="0" dirty="0">
                        <a:latin typeface="Times New Roman" pitchFamily="18" charset="0"/>
                        <a:cs typeface="Times New Roman" pitchFamily="18" charset="0"/>
                      </a:endParaRPr>
                    </a:p>
                  </a:txBody>
                  <a:tcPr/>
                </a:tc>
              </a:tr>
              <a:tr h="356935">
                <a:tc>
                  <a:txBody>
                    <a:bodyPr/>
                    <a:lstStyle/>
                    <a:p>
                      <a:pPr marL="342900" indent="-342900" algn="ctr">
                        <a:buFont typeface="+mj-lt"/>
                        <a:buNone/>
                      </a:pPr>
                      <a:r>
                        <a:rPr lang="en-US" sz="1600" dirty="0" smtClean="0">
                          <a:solidFill>
                            <a:schemeClr val="tx1"/>
                          </a:solidFill>
                          <a:latin typeface="Times New Roman" pitchFamily="18" charset="0"/>
                          <a:cs typeface="Times New Roman" pitchFamily="18" charset="0"/>
                        </a:rPr>
                        <a:t>13-16</a:t>
                      </a:r>
                      <a:endParaRPr lang="en-US" sz="1600" dirty="0">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latin typeface="Times New Roman" pitchFamily="18" charset="0"/>
                          <a:cs typeface="Times New Roman" pitchFamily="18" charset="0"/>
                        </a:rPr>
                        <a:t>2, 10, 17,</a:t>
                      </a:r>
                      <a:r>
                        <a:rPr lang="en-US" sz="1600" b="0" baseline="0" dirty="0" smtClean="0">
                          <a:latin typeface="Times New Roman" pitchFamily="18" charset="0"/>
                          <a:cs typeface="Times New Roman" pitchFamily="18" charset="0"/>
                        </a:rPr>
                        <a:t> 24 Des. 2012</a:t>
                      </a:r>
                      <a:endParaRPr lang="en-US" sz="1600" b="0" dirty="0" smtClean="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baseline="0" dirty="0" smtClean="0">
                          <a:latin typeface="Times New Roman" pitchFamily="18" charset="0"/>
                          <a:cs typeface="Times New Roman" pitchFamily="18" charset="0"/>
                        </a:rPr>
                        <a:t>UK 4: Seminar </a:t>
                      </a:r>
                      <a:r>
                        <a:rPr lang="en-US" sz="1600" b="0" baseline="0" dirty="0" err="1" smtClean="0">
                          <a:latin typeface="Times New Roman" pitchFamily="18" charset="0"/>
                          <a:cs typeface="Times New Roman" pitchFamily="18" charset="0"/>
                        </a:rPr>
                        <a:t>PusDokInfo</a:t>
                      </a:r>
                      <a:endParaRPr lang="en-US" sz="1600" b="0" dirty="0" smtClean="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Autofit/>
          </a:bodyPr>
          <a:lstStyle/>
          <a:p>
            <a:pPr algn="ctr"/>
            <a:r>
              <a:rPr lang="en-US" sz="2800" dirty="0" smtClean="0"/>
              <a:t>PERTEMUAN I</a:t>
            </a:r>
            <a:br>
              <a:rPr lang="en-US" sz="2800" dirty="0" smtClean="0"/>
            </a:br>
            <a:r>
              <a:rPr lang="en-US" sz="2800" dirty="0" err="1" smtClean="0"/>
              <a:t>Arti</a:t>
            </a:r>
            <a:r>
              <a:rPr lang="en-US" sz="2800" dirty="0" smtClean="0"/>
              <a:t> </a:t>
            </a:r>
            <a:r>
              <a:rPr lang="en-US" sz="2800" dirty="0" err="1" smtClean="0"/>
              <a:t>dan</a:t>
            </a:r>
            <a:r>
              <a:rPr lang="en-US" sz="2800" dirty="0" smtClean="0"/>
              <a:t> </a:t>
            </a:r>
            <a:r>
              <a:rPr lang="en-US" sz="2800" dirty="0" err="1" smtClean="0"/>
              <a:t>Prinsip-prinsip</a:t>
            </a:r>
            <a:r>
              <a:rPr lang="en-US" sz="2800" dirty="0" smtClean="0"/>
              <a:t> </a:t>
            </a:r>
            <a:r>
              <a:rPr lang="en-US" sz="2800" dirty="0" err="1" smtClean="0"/>
              <a:t>Pemasaran</a:t>
            </a:r>
            <a:endParaRPr lang="en-US" sz="2800" dirty="0"/>
          </a:p>
        </p:txBody>
      </p:sp>
      <p:sp>
        <p:nvSpPr>
          <p:cNvPr id="3" name="Content Placeholder 2"/>
          <p:cNvSpPr>
            <a:spLocks noGrp="1"/>
          </p:cNvSpPr>
          <p:nvPr>
            <p:ph idx="1"/>
          </p:nvPr>
        </p:nvSpPr>
        <p:spPr/>
        <p:txBody>
          <a:bodyPr>
            <a:normAutofit lnSpcReduction="10000"/>
          </a:bodyPr>
          <a:lstStyle/>
          <a:p>
            <a:pPr>
              <a:buNone/>
            </a:pPr>
            <a:r>
              <a:rPr lang="en-US" sz="2000" dirty="0" err="1" smtClean="0">
                <a:latin typeface="Times New Roman" pitchFamily="18" charset="0"/>
                <a:cs typeface="Times New Roman" pitchFamily="18" charset="0"/>
              </a:rPr>
              <a:t>Sumber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Rujukan</a:t>
            </a:r>
            <a:r>
              <a:rPr lang="en-US" sz="2000" dirty="0" smtClean="0">
                <a:latin typeface="Times New Roman" pitchFamily="18" charset="0"/>
                <a:cs typeface="Times New Roman" pitchFamily="18" charset="0"/>
              </a:rPr>
              <a:t>:</a:t>
            </a:r>
          </a:p>
          <a:p>
            <a:pPr>
              <a:buNone/>
            </a:pPr>
            <a:r>
              <a:rPr lang="en-US" sz="2000" dirty="0" smtClean="0">
                <a:latin typeface="Times New Roman" pitchFamily="18" charset="0"/>
                <a:cs typeface="Times New Roman" pitchFamily="18" charset="0"/>
              </a:rPr>
              <a:t>Marketing of Library and Information Services in Global Era: A Current Approach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2"/>
              </a:rPr>
              <a:t>http://www.webology.org/2008/v5n2/a56.html,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08.00.</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3"/>
              </a:rPr>
              <a:t>http://www.businessdictionary.com/definition/marketing.html#ixzz22k5sLkKQ</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08.10.</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4"/>
              </a:rPr>
              <a:t>http://dictionary.reference.com/browse/marketing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08.15. 	</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hlinkClick r:id="rId5"/>
              </a:rPr>
              <a:t>http://en.wikipedia.org/wiki/Marketing</a:t>
            </a:r>
            <a:r>
              <a:rPr lang="en-US" sz="2000" u="sng"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08.25.</a:t>
            </a:r>
            <a:endParaRPr lang="en-US" sz="2000" u="sng" dirty="0" smtClean="0">
              <a:latin typeface="Times New Roman" pitchFamily="18" charset="0"/>
              <a:cs typeface="Times New Roman" pitchFamily="18" charset="0"/>
            </a:endParaRPr>
          </a:p>
          <a:p>
            <a:pPr>
              <a:buNone/>
            </a:pPr>
            <a:r>
              <a:rPr lang="en-US" sz="2000" dirty="0" err="1" smtClean="0">
                <a:latin typeface="Times New Roman" pitchFamily="18" charset="0"/>
                <a:cs typeface="Times New Roman" pitchFamily="18" charset="0"/>
              </a:rPr>
              <a:t>Konsep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Dasar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6"/>
              </a:rPr>
              <a:t>http://elearning.upnjatim.ac.id/courses/01012/document/Manajemen_Pemasaran.doc?cidReq=01012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7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08.00.</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642918"/>
            <a:ext cx="8043890" cy="581772"/>
          </a:xfrm>
        </p:spPr>
        <p:txBody>
          <a:bodyPr>
            <a:normAutofit/>
          </a:bodyPr>
          <a:lstStyle/>
          <a:p>
            <a:r>
              <a:rPr lang="en-US" sz="2000" dirty="0" err="1" smtClean="0"/>
              <a:t>Definisi</a:t>
            </a:r>
            <a:r>
              <a:rPr lang="en-US" sz="2000" dirty="0" smtClean="0"/>
              <a:t> </a:t>
            </a:r>
            <a:r>
              <a:rPr lang="en-US" sz="2000" dirty="0" err="1" smtClean="0"/>
              <a:t>Pemasaran</a:t>
            </a:r>
            <a:r>
              <a:rPr lang="en-US" sz="2000" dirty="0" smtClean="0"/>
              <a:t> (Marketing)	</a:t>
            </a:r>
            <a:endParaRPr lang="en-US" sz="2000" dirty="0"/>
          </a:p>
        </p:txBody>
      </p:sp>
      <p:sp>
        <p:nvSpPr>
          <p:cNvPr id="3" name="Content Placeholder 2"/>
          <p:cNvSpPr>
            <a:spLocks noGrp="1"/>
          </p:cNvSpPr>
          <p:nvPr>
            <p:ph idx="1"/>
          </p:nvPr>
        </p:nvSpPr>
        <p:spPr>
          <a:xfrm>
            <a:off x="500034" y="1357298"/>
            <a:ext cx="7858180" cy="5143536"/>
          </a:xfrm>
        </p:spPr>
        <p:txBody>
          <a:bodyPr>
            <a:noAutofit/>
          </a:bodyPr>
          <a:lstStyle/>
          <a:p>
            <a:pPr marL="354013" indent="-354013">
              <a:spcBef>
                <a:spcPts val="1200"/>
              </a:spcBef>
              <a:buClrTx/>
              <a:buSzPct val="100000"/>
              <a:buFont typeface="+mj-lt"/>
              <a:buAutoNum type="arabicPeriod"/>
            </a:pPr>
            <a:r>
              <a:rPr lang="en-US" sz="1700" b="1" dirty="0" err="1" smtClean="0">
                <a:latin typeface="Times New Roman" pitchFamily="18" charset="0"/>
                <a:cs typeface="Times New Roman" pitchFamily="18" charset="0"/>
              </a:rPr>
              <a:t>mar·ket·ing</a:t>
            </a:r>
            <a:endParaRPr lang="en-US" sz="1700" dirty="0" smtClean="0">
              <a:latin typeface="Times New Roman" pitchFamily="18" charset="0"/>
              <a:cs typeface="Times New Roman" pitchFamily="18" charset="0"/>
            </a:endParaRPr>
          </a:p>
          <a:p>
            <a:pPr lvl="1"/>
            <a:r>
              <a:rPr lang="en-US" sz="1700" dirty="0" smtClean="0">
                <a:latin typeface="Times New Roman" pitchFamily="18" charset="0"/>
                <a:cs typeface="Times New Roman" pitchFamily="18" charset="0"/>
              </a:rPr>
              <a:t>noun </a:t>
            </a:r>
          </a:p>
          <a:p>
            <a:pPr marL="736092" lvl="1" indent="-342900">
              <a:buClrTx/>
              <a:buSzPct val="100000"/>
              <a:buFont typeface="+mj-lt"/>
              <a:buAutoNum type="arabicPeriod"/>
            </a:pPr>
            <a:r>
              <a:rPr lang="en-US" sz="1700" dirty="0" smtClean="0">
                <a:latin typeface="Times New Roman" pitchFamily="18" charset="0"/>
                <a:cs typeface="Times New Roman" pitchFamily="18" charset="0"/>
              </a:rPr>
              <a:t>the act of buying or selling in a </a:t>
            </a:r>
            <a:r>
              <a:rPr lang="en-US" sz="1700" dirty="0" smtClean="0">
                <a:latin typeface="Times New Roman" pitchFamily="18" charset="0"/>
                <a:cs typeface="Times New Roman" pitchFamily="18" charset="0"/>
                <a:hlinkClick r:id="rId2"/>
              </a:rPr>
              <a:t>market</a:t>
            </a:r>
            <a:r>
              <a:rPr lang="en-US" sz="1700" dirty="0" smtClean="0">
                <a:latin typeface="Times New Roman" pitchFamily="18" charset="0"/>
                <a:cs typeface="Times New Roman" pitchFamily="18" charset="0"/>
              </a:rPr>
              <a:t>. </a:t>
            </a:r>
          </a:p>
          <a:p>
            <a:pPr marL="736092" lvl="1" indent="-342900">
              <a:buClrTx/>
              <a:buSzPct val="100000"/>
              <a:buFont typeface="+mj-lt"/>
              <a:buAutoNum type="arabicPeriod"/>
            </a:pPr>
            <a:r>
              <a:rPr lang="en-US" sz="1700" dirty="0" smtClean="0">
                <a:latin typeface="Times New Roman" pitchFamily="18" charset="0"/>
                <a:cs typeface="Times New Roman" pitchFamily="18" charset="0"/>
              </a:rPr>
              <a:t>the total of activities involved in the transfer of goods from the producer or seller to the consumer or buyer, including advertising, shipping, storing, and selling. (http://dictionary.reference.com/browse/marketing)</a:t>
            </a:r>
            <a:endParaRPr lang="en-US" sz="1700" b="1" dirty="0" smtClean="0">
              <a:latin typeface="Times New Roman" pitchFamily="18" charset="0"/>
              <a:cs typeface="Times New Roman" pitchFamily="18" charset="0"/>
            </a:endParaRPr>
          </a:p>
          <a:p>
            <a:pPr marL="354013" indent="-354013">
              <a:spcBef>
                <a:spcPts val="1200"/>
              </a:spcBef>
              <a:buClrTx/>
              <a:buSzPct val="100000"/>
              <a:buFont typeface="+mj-lt"/>
              <a:buAutoNum type="arabicPeriod" startAt="2"/>
            </a:pPr>
            <a:r>
              <a:rPr lang="en-US" sz="1700" dirty="0" smtClean="0">
                <a:latin typeface="Times New Roman" pitchFamily="18" charset="0"/>
                <a:cs typeface="Times New Roman" pitchFamily="18" charset="0"/>
              </a:rPr>
              <a:t>Marketing: The </a:t>
            </a:r>
            <a:r>
              <a:rPr lang="en-US" sz="1700" dirty="0" smtClean="0">
                <a:latin typeface="Times New Roman" pitchFamily="18" charset="0"/>
                <a:cs typeface="Times New Roman" pitchFamily="18" charset="0"/>
                <a:hlinkClick r:id="rId3"/>
              </a:rPr>
              <a:t>management</a:t>
            </a:r>
            <a:r>
              <a:rPr lang="en-US" sz="1700" dirty="0" smtClean="0">
                <a:latin typeface="Times New Roman" pitchFamily="18" charset="0"/>
                <a:cs typeface="Times New Roman" pitchFamily="18" charset="0"/>
              </a:rPr>
              <a:t> </a:t>
            </a:r>
            <a:r>
              <a:rPr lang="en-US" sz="1700" dirty="0" smtClean="0">
                <a:latin typeface="Times New Roman" pitchFamily="18" charset="0"/>
                <a:cs typeface="Times New Roman" pitchFamily="18" charset="0"/>
                <a:hlinkClick r:id="rId4"/>
              </a:rPr>
              <a:t>process</a:t>
            </a:r>
            <a:r>
              <a:rPr lang="en-US" sz="1700" dirty="0" smtClean="0">
                <a:latin typeface="Times New Roman" pitchFamily="18" charset="0"/>
                <a:cs typeface="Times New Roman" pitchFamily="18" charset="0"/>
              </a:rPr>
              <a:t> through which </a:t>
            </a:r>
            <a:r>
              <a:rPr lang="en-US" sz="1700" dirty="0" smtClean="0">
                <a:latin typeface="Times New Roman" pitchFamily="18" charset="0"/>
                <a:cs typeface="Times New Roman" pitchFamily="18" charset="0"/>
                <a:hlinkClick r:id="rId5"/>
              </a:rPr>
              <a:t>goods and services</a:t>
            </a:r>
            <a:r>
              <a:rPr lang="en-US" sz="1700" dirty="0" smtClean="0">
                <a:latin typeface="Times New Roman" pitchFamily="18" charset="0"/>
                <a:cs typeface="Times New Roman" pitchFamily="18" charset="0"/>
              </a:rPr>
              <a:t> move from </a:t>
            </a:r>
            <a:r>
              <a:rPr lang="en-US" sz="1700" dirty="0" smtClean="0">
                <a:latin typeface="Times New Roman" pitchFamily="18" charset="0"/>
                <a:cs typeface="Times New Roman" pitchFamily="18" charset="0"/>
                <a:hlinkClick r:id="rId6"/>
              </a:rPr>
              <a:t>concept</a:t>
            </a:r>
            <a:r>
              <a:rPr lang="en-US" sz="1700" dirty="0" smtClean="0">
                <a:latin typeface="Times New Roman" pitchFamily="18" charset="0"/>
                <a:cs typeface="Times New Roman" pitchFamily="18" charset="0"/>
              </a:rPr>
              <a:t> to the customer. As a </a:t>
            </a:r>
            <a:r>
              <a:rPr lang="en-US" sz="1700" dirty="0" smtClean="0">
                <a:latin typeface="Times New Roman" pitchFamily="18" charset="0"/>
                <a:cs typeface="Times New Roman" pitchFamily="18" charset="0"/>
                <a:hlinkClick r:id="rId7"/>
              </a:rPr>
              <a:t>practice</a:t>
            </a:r>
            <a:r>
              <a:rPr lang="en-US" sz="1700" dirty="0" smtClean="0">
                <a:latin typeface="Times New Roman" pitchFamily="18" charset="0"/>
                <a:cs typeface="Times New Roman" pitchFamily="18" charset="0"/>
              </a:rPr>
              <a:t>, it consists in </a:t>
            </a:r>
            <a:r>
              <a:rPr lang="en-US" sz="1700" dirty="0" smtClean="0">
                <a:latin typeface="Times New Roman" pitchFamily="18" charset="0"/>
                <a:cs typeface="Times New Roman" pitchFamily="18" charset="0"/>
                <a:hlinkClick r:id="rId8"/>
              </a:rPr>
              <a:t>coordination</a:t>
            </a:r>
            <a:r>
              <a:rPr lang="en-US" sz="1700" dirty="0" smtClean="0">
                <a:latin typeface="Times New Roman" pitchFamily="18" charset="0"/>
                <a:cs typeface="Times New Roman" pitchFamily="18" charset="0"/>
              </a:rPr>
              <a:t> of four </a:t>
            </a:r>
            <a:r>
              <a:rPr lang="en-US" sz="1700" dirty="0" smtClean="0">
                <a:latin typeface="Times New Roman" pitchFamily="18" charset="0"/>
                <a:cs typeface="Times New Roman" pitchFamily="18" charset="0"/>
                <a:hlinkClick r:id="rId9"/>
              </a:rPr>
              <a:t>elements</a:t>
            </a:r>
            <a:r>
              <a:rPr lang="en-US" sz="1700" dirty="0" smtClean="0">
                <a:latin typeface="Times New Roman" pitchFamily="18" charset="0"/>
                <a:cs typeface="Times New Roman" pitchFamily="18" charset="0"/>
              </a:rPr>
              <a:t> called 4P's: (1) identification, </a:t>
            </a:r>
            <a:r>
              <a:rPr lang="en-US" sz="1700" dirty="0" smtClean="0">
                <a:latin typeface="Times New Roman" pitchFamily="18" charset="0"/>
                <a:cs typeface="Times New Roman" pitchFamily="18" charset="0"/>
                <a:hlinkClick r:id="rId10"/>
              </a:rPr>
              <a:t>selection</a:t>
            </a:r>
            <a:r>
              <a:rPr lang="en-US" sz="1700" dirty="0" smtClean="0">
                <a:latin typeface="Times New Roman" pitchFamily="18" charset="0"/>
                <a:cs typeface="Times New Roman" pitchFamily="18" charset="0"/>
              </a:rPr>
              <a:t>, and </a:t>
            </a:r>
            <a:r>
              <a:rPr lang="en-US" sz="1700" dirty="0" smtClean="0">
                <a:latin typeface="Times New Roman" pitchFamily="18" charset="0"/>
                <a:cs typeface="Times New Roman" pitchFamily="18" charset="0"/>
                <a:hlinkClick r:id="rId11"/>
              </a:rPr>
              <a:t>development</a:t>
            </a:r>
            <a:r>
              <a:rPr lang="en-US" sz="1700" dirty="0" smtClean="0">
                <a:latin typeface="Times New Roman" pitchFamily="18" charset="0"/>
                <a:cs typeface="Times New Roman" pitchFamily="18" charset="0"/>
              </a:rPr>
              <a:t> of a </a:t>
            </a:r>
            <a:r>
              <a:rPr lang="en-US" sz="1700" dirty="0" smtClean="0">
                <a:latin typeface="Times New Roman" pitchFamily="18" charset="0"/>
                <a:cs typeface="Times New Roman" pitchFamily="18" charset="0"/>
                <a:hlinkClick r:id="rId12"/>
              </a:rPr>
              <a:t>product</a:t>
            </a:r>
            <a:r>
              <a:rPr lang="en-US" sz="1700" dirty="0" smtClean="0">
                <a:latin typeface="Times New Roman" pitchFamily="18" charset="0"/>
                <a:cs typeface="Times New Roman" pitchFamily="18" charset="0"/>
              </a:rPr>
              <a:t>, (2) determination of its </a:t>
            </a:r>
            <a:r>
              <a:rPr lang="en-US" sz="1700" dirty="0" smtClean="0">
                <a:latin typeface="Times New Roman" pitchFamily="18" charset="0"/>
                <a:cs typeface="Times New Roman" pitchFamily="18" charset="0"/>
                <a:hlinkClick r:id="rId13"/>
              </a:rPr>
              <a:t>price</a:t>
            </a:r>
            <a:r>
              <a:rPr lang="en-US" sz="1700" dirty="0" smtClean="0">
                <a:latin typeface="Times New Roman" pitchFamily="18" charset="0"/>
                <a:cs typeface="Times New Roman" pitchFamily="18" charset="0"/>
              </a:rPr>
              <a:t>, (3) selection of a </a:t>
            </a:r>
            <a:r>
              <a:rPr lang="en-US" sz="1700" dirty="0" smtClean="0">
                <a:latin typeface="Times New Roman" pitchFamily="18" charset="0"/>
                <a:cs typeface="Times New Roman" pitchFamily="18" charset="0"/>
                <a:hlinkClick r:id="rId14"/>
              </a:rPr>
              <a:t>distribution channel</a:t>
            </a:r>
            <a:r>
              <a:rPr lang="en-US" sz="1700" dirty="0" smtClean="0">
                <a:latin typeface="Times New Roman" pitchFamily="18" charset="0"/>
                <a:cs typeface="Times New Roman" pitchFamily="18" charset="0"/>
              </a:rPr>
              <a:t> to reach the </a:t>
            </a:r>
            <a:r>
              <a:rPr lang="en-US" sz="1700" dirty="0" smtClean="0">
                <a:latin typeface="Times New Roman" pitchFamily="18" charset="0"/>
                <a:cs typeface="Times New Roman" pitchFamily="18" charset="0"/>
                <a:hlinkClick r:id="rId15"/>
              </a:rPr>
              <a:t>customer's</a:t>
            </a:r>
            <a:r>
              <a:rPr lang="en-US" sz="1700" dirty="0" smtClean="0">
                <a:latin typeface="Times New Roman" pitchFamily="18" charset="0"/>
                <a:cs typeface="Times New Roman" pitchFamily="18" charset="0"/>
              </a:rPr>
              <a:t> place, and (4) development and implementation of a </a:t>
            </a:r>
            <a:r>
              <a:rPr lang="en-US" sz="1700" dirty="0" smtClean="0">
                <a:latin typeface="Times New Roman" pitchFamily="18" charset="0"/>
                <a:cs typeface="Times New Roman" pitchFamily="18" charset="0"/>
                <a:hlinkClick r:id="rId16"/>
              </a:rPr>
              <a:t>promotional strategy</a:t>
            </a:r>
            <a:r>
              <a:rPr lang="en-US" sz="1700" dirty="0" smtClean="0">
                <a:latin typeface="Times New Roman" pitchFamily="18" charset="0"/>
                <a:cs typeface="Times New Roman" pitchFamily="18" charset="0"/>
              </a:rPr>
              <a:t>. </a:t>
            </a:r>
            <a:r>
              <a:rPr lang="en-US" sz="1700" dirty="0" smtClean="0">
                <a:latin typeface="Times New Roman" pitchFamily="18" charset="0"/>
                <a:cs typeface="Times New Roman" pitchFamily="18" charset="0"/>
                <a:hlinkClick r:id="rId17"/>
              </a:rPr>
              <a:t>(http://www.businessdictionary.com/definition/marketing.html#ixzz22k5sLkKQ</a:t>
            </a:r>
            <a:r>
              <a:rPr lang="en-US" sz="1700" dirty="0" smtClean="0">
                <a:latin typeface="Times New Roman" pitchFamily="18" charset="0"/>
                <a:cs typeface="Times New Roman" pitchFamily="18" charset="0"/>
              </a:rPr>
              <a:t>)</a:t>
            </a:r>
          </a:p>
          <a:p>
            <a:pPr marL="352425" indent="1588">
              <a:buClrTx/>
              <a:buSzPct val="100000"/>
              <a:buNone/>
            </a:pPr>
            <a:r>
              <a:rPr lang="en-US" sz="1700" dirty="0" smtClean="0">
                <a:latin typeface="Times New Roman" pitchFamily="18" charset="0"/>
                <a:cs typeface="Times New Roman" pitchFamily="18" charset="0"/>
              </a:rPr>
              <a:t>(</a:t>
            </a:r>
            <a:r>
              <a:rPr lang="id-ID" sz="1700" dirty="0" smtClean="0">
                <a:latin typeface="Times New Roman" pitchFamily="18" charset="0"/>
                <a:cs typeface="Times New Roman" pitchFamily="18" charset="0"/>
              </a:rPr>
              <a:t>Proses manajemen di mana barang dan jasa </a:t>
            </a:r>
            <a:r>
              <a:rPr lang="en-US" sz="1700" dirty="0" err="1" smtClean="0">
                <a:latin typeface="Times New Roman" pitchFamily="18" charset="0"/>
                <a:cs typeface="Times New Roman" pitchFamily="18" charset="0"/>
              </a:rPr>
              <a:t>tersampaikan</a:t>
            </a:r>
            <a:r>
              <a:rPr lang="id-ID" sz="1700" dirty="0" smtClean="0">
                <a:latin typeface="Times New Roman" pitchFamily="18" charset="0"/>
                <a:cs typeface="Times New Roman" pitchFamily="18" charset="0"/>
              </a:rPr>
              <a:t>dari kepada pelanggan. </a:t>
            </a:r>
            <a:r>
              <a:rPr lang="en-US" sz="1700" dirty="0" err="1" smtClean="0">
                <a:latin typeface="Times New Roman" pitchFamily="18" charset="0"/>
                <a:cs typeface="Times New Roman" pitchFamily="18" charset="0"/>
              </a:rPr>
              <a:t>Dalam</a:t>
            </a:r>
            <a:r>
              <a:rPr lang="en-US" sz="1700" dirty="0" smtClean="0">
                <a:latin typeface="Times New Roman" pitchFamily="18" charset="0"/>
                <a:cs typeface="Times New Roman" pitchFamily="18" charset="0"/>
              </a:rPr>
              <a:t> </a:t>
            </a:r>
            <a:r>
              <a:rPr lang="id-ID" sz="1700" dirty="0" smtClean="0">
                <a:latin typeface="Times New Roman" pitchFamily="18" charset="0"/>
                <a:cs typeface="Times New Roman" pitchFamily="18" charset="0"/>
              </a:rPr>
              <a:t>praktek, terdiri dalam koordinasi empat elemen yang disebut di 4P: (1) identifikasi, seleksi, dan pengembangan produk, (2) penentuan harga, (3) pemilihan saluran distribusi untuk mencapai tempat pelanggan, dan (4) pengembangan dan pelaksanaan strategi promosi.</a:t>
            </a:r>
            <a:r>
              <a:rPr lang="en-US" sz="1700" dirty="0" smtClean="0">
                <a:latin typeface="Times New Roman" pitchFamily="18" charset="0"/>
                <a:cs typeface="Times New Roman" pitchFamily="18" charset="0"/>
              </a:rPr>
              <a:t>)</a:t>
            </a:r>
          </a:p>
          <a:p>
            <a:pPr marL="514350" indent="-514350">
              <a:buClrTx/>
              <a:buSzPct val="100000"/>
              <a:buFont typeface="+mj-lt"/>
              <a:buAutoNum type="arabicPeriod"/>
            </a:pPr>
            <a:endParaRPr lang="en-US" sz="1700" dirty="0" smtClean="0">
              <a:latin typeface="Times New Roman" pitchFamily="18" charset="0"/>
              <a:cs typeface="Times New Roman" pitchFamily="18" charset="0"/>
            </a:endParaRPr>
          </a:p>
          <a:p>
            <a:endParaRPr lang="en-US" sz="17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fontScale="92500"/>
          </a:bodyPr>
          <a:lstStyle/>
          <a:p>
            <a:pPr marL="457200" indent="-457200">
              <a:buClrTx/>
              <a:buSzPct val="100000"/>
              <a:buFont typeface="+mj-lt"/>
              <a:buAutoNum type="arabicPeriod" startAt="3"/>
            </a:pPr>
            <a:r>
              <a:rPr lang="en-US" sz="1600" b="1" dirty="0" smtClean="0">
                <a:latin typeface="Times New Roman" pitchFamily="18" charset="0"/>
                <a:cs typeface="Times New Roman" pitchFamily="18" charset="0"/>
                <a:hlinkClick r:id="rId2"/>
              </a:rPr>
              <a:t>Dr. Philip </a:t>
            </a:r>
            <a:r>
              <a:rPr lang="en-US" sz="1600" b="1" dirty="0" err="1" smtClean="0">
                <a:latin typeface="Times New Roman" pitchFamily="18" charset="0"/>
                <a:cs typeface="Times New Roman" pitchFamily="18" charset="0"/>
                <a:hlinkClick r:id="rId2"/>
              </a:rPr>
              <a:t>Kotler</a:t>
            </a:r>
            <a:r>
              <a:rPr lang="en-US" sz="1600" dirty="0" smtClean="0">
                <a:latin typeface="Times New Roman" pitchFamily="18" charset="0"/>
                <a:cs typeface="Times New Roman" pitchFamily="18" charset="0"/>
              </a:rPr>
              <a:t> defines </a:t>
            </a:r>
            <a:r>
              <a:rPr lang="en-US" sz="1600" b="1" dirty="0" smtClean="0">
                <a:latin typeface="Times New Roman" pitchFamily="18" charset="0"/>
                <a:cs typeface="Times New Roman" pitchFamily="18" charset="0"/>
              </a:rPr>
              <a:t>marketing</a:t>
            </a:r>
            <a:r>
              <a:rPr lang="en-US" sz="1600" dirty="0" smtClean="0">
                <a:latin typeface="Times New Roman" pitchFamily="18" charset="0"/>
                <a:cs typeface="Times New Roman" pitchFamily="18" charset="0"/>
              </a:rPr>
              <a:t> as “the science and art of exploring, creating, and delivering value to satisfy the needs of a target market at a profit.  Marketing identifies unfulfilled needs and desires. It defines, measures and quantifies the size of the identified market and the profit potential. It pinpoints which segments the company is capable of serving best and it designs and promotes the appropriate products and services.” (http://www.kotlermarketing.com/phil_questions.shtml)</a:t>
            </a:r>
          </a:p>
          <a:p>
            <a:pPr marL="457200" indent="-457200">
              <a:buClrTx/>
              <a:buSzPct val="100000"/>
              <a:buNone/>
            </a:pPr>
            <a:r>
              <a:rPr lang="en-US" sz="1600" dirty="0" smtClean="0">
                <a:latin typeface="Times New Roman" pitchFamily="18" charset="0"/>
                <a:cs typeface="Times New Roman" pitchFamily="18" charset="0"/>
              </a:rPr>
              <a:t>	</a:t>
            </a:r>
            <a:r>
              <a:rPr lang="en-US" sz="1600" dirty="0" smtClean="0">
                <a:solidFill>
                  <a:srgbClr val="C00000"/>
                </a:solidFill>
                <a:latin typeface="Times New Roman" pitchFamily="18" charset="0"/>
                <a:cs typeface="Times New Roman" pitchFamily="18" charset="0"/>
              </a:rPr>
              <a:t>(</a:t>
            </a:r>
            <a:r>
              <a:rPr lang="id-ID" sz="1600" dirty="0" smtClean="0">
                <a:solidFill>
                  <a:srgbClr val="C00000"/>
                </a:solidFill>
                <a:latin typeface="Times New Roman" pitchFamily="18" charset="0"/>
                <a:cs typeface="Times New Roman" pitchFamily="18" charset="0"/>
              </a:rPr>
              <a:t>pemasaran sebagai "ilmu dan seni eksplorasi, membuat, dan nilai pengiriman untuk memenuhi kebutuhan target pasar pada keuntungan. Pemasaran mengidentifikasi kebutuhan yang tak terpenuhi dan keinginan. Ini mendefinisikan, mengukur dan mengkuantifikasi ukuran pasar diidentifikasi dan potensi keuntungan. Ini titik-titik mana segmen perusahaan adalah mampu melayani terbaik dan desain dan mempromosikan produk yang sesuai dan jasa</a:t>
            </a:r>
            <a:r>
              <a:rPr lang="en-US" sz="1600" dirty="0" smtClean="0">
                <a:solidFill>
                  <a:srgbClr val="C00000"/>
                </a:solidFill>
                <a:latin typeface="Times New Roman" pitchFamily="18" charset="0"/>
                <a:cs typeface="Times New Roman" pitchFamily="18" charset="0"/>
              </a:rPr>
              <a:t>”</a:t>
            </a:r>
            <a:r>
              <a:rPr lang="id-ID" sz="1600" dirty="0" smtClean="0">
                <a:solidFill>
                  <a:srgbClr val="C00000"/>
                </a:solidFill>
                <a:latin typeface="Times New Roman" pitchFamily="18" charset="0"/>
                <a:cs typeface="Times New Roman" pitchFamily="18" charset="0"/>
              </a:rPr>
              <a:t>.</a:t>
            </a:r>
            <a:r>
              <a:rPr lang="en-US" sz="1600" dirty="0" smtClean="0">
                <a:solidFill>
                  <a:srgbClr val="C00000"/>
                </a:solidFill>
                <a:latin typeface="Times New Roman" pitchFamily="18" charset="0"/>
                <a:cs typeface="Times New Roman" pitchFamily="18" charset="0"/>
              </a:rPr>
              <a:t>)</a:t>
            </a:r>
            <a:endParaRPr lang="id-ID" sz="1600" dirty="0" smtClean="0">
              <a:solidFill>
                <a:srgbClr val="C00000"/>
              </a:solidFill>
              <a:latin typeface="Times New Roman" pitchFamily="18" charset="0"/>
              <a:cs typeface="Times New Roman" pitchFamily="18" charset="0"/>
            </a:endParaRPr>
          </a:p>
          <a:p>
            <a:pPr marL="457200" indent="-457200">
              <a:buClrTx/>
              <a:buSzPct val="100000"/>
              <a:buFont typeface="+mj-lt"/>
              <a:buAutoNum type="arabicPeriod" startAt="3"/>
            </a:pPr>
            <a:endParaRPr lang="en-US" sz="1600" dirty="0" smtClean="0">
              <a:latin typeface="Times New Roman" pitchFamily="18" charset="0"/>
              <a:cs typeface="Times New Roman" pitchFamily="18" charset="0"/>
            </a:endParaRPr>
          </a:p>
          <a:p>
            <a:pPr marL="457200" indent="-457200">
              <a:buClrTx/>
              <a:buSzPct val="100000"/>
              <a:buFont typeface="+mj-lt"/>
              <a:buAutoNum type="arabicPeriod" startAt="4"/>
            </a:pPr>
            <a:r>
              <a:rPr lang="en-US" sz="1600" b="1" dirty="0" smtClean="0">
                <a:latin typeface="Times New Roman" pitchFamily="18" charset="0"/>
                <a:cs typeface="Times New Roman" pitchFamily="18" charset="0"/>
              </a:rPr>
              <a:t>Marketing</a:t>
            </a:r>
            <a:r>
              <a:rPr lang="en-US" sz="1600" dirty="0" smtClean="0">
                <a:latin typeface="Times New Roman" pitchFamily="18" charset="0"/>
                <a:cs typeface="Times New Roman" pitchFamily="18" charset="0"/>
              </a:rPr>
              <a:t> is </a:t>
            </a:r>
            <a:r>
              <a:rPr lang="en-US" sz="1600" i="1" dirty="0" smtClean="0">
                <a:latin typeface="Times New Roman" pitchFamily="18" charset="0"/>
                <a:cs typeface="Times New Roman" pitchFamily="18" charset="0"/>
              </a:rPr>
              <a:t>"the activity, set of institutions, and processes for creating, communicating, delivering, and exchanging offerings that have value for customers, clients, partners, and society at large (</a:t>
            </a:r>
            <a:r>
              <a:rPr lang="en-US" sz="1600" i="1" u="sng" dirty="0" smtClean="0">
                <a:latin typeface="Times New Roman" pitchFamily="18" charset="0"/>
                <a:cs typeface="Times New Roman" pitchFamily="18" charset="0"/>
                <a:hlinkClick r:id="rId3"/>
              </a:rPr>
              <a:t>http://en.wikipedia.org/wiki/Marketing</a:t>
            </a:r>
            <a:r>
              <a:rPr lang="en-US" sz="1600" i="1" dirty="0" smtClean="0">
                <a:latin typeface="Times New Roman" pitchFamily="18" charset="0"/>
                <a:cs typeface="Times New Roman" pitchFamily="18" charset="0"/>
              </a:rPr>
              <a:t>)</a:t>
            </a:r>
          </a:p>
          <a:p>
            <a:pPr marL="457200" indent="-457200">
              <a:buClrTx/>
              <a:buSzPct val="100000"/>
              <a:buNone/>
            </a:pPr>
            <a:r>
              <a:rPr lang="en-US" sz="1600" dirty="0" smtClean="0"/>
              <a:t>	</a:t>
            </a:r>
            <a:r>
              <a:rPr lang="en-US" sz="1600" dirty="0" smtClean="0">
                <a:solidFill>
                  <a:srgbClr val="C00000"/>
                </a:solidFill>
              </a:rPr>
              <a:t>(</a:t>
            </a:r>
            <a:r>
              <a:rPr lang="id-ID" sz="1600" dirty="0" smtClean="0">
                <a:solidFill>
                  <a:srgbClr val="C00000"/>
                </a:solidFill>
              </a:rPr>
              <a:t>Pemasaran adalah "kegiatan, mengatur lembaga, dan proses untuk membuat, berkomunikasi, memberikan, dan bertukar penawaran yang memiliki nilai bagi pelanggan, klien, mitra, dan masyarakat pada umumnya</a:t>
            </a:r>
            <a:r>
              <a:rPr lang="en-US" sz="1600" dirty="0" smtClean="0">
                <a:solidFill>
                  <a:srgbClr val="C00000"/>
                </a:solidFill>
              </a:rPr>
              <a:t>)</a:t>
            </a:r>
            <a:endParaRPr lang="en-US" sz="1600" i="1" dirty="0" smtClean="0">
              <a:solidFill>
                <a:srgbClr val="C00000"/>
              </a:solidFill>
              <a:latin typeface="Times New Roman" pitchFamily="18" charset="0"/>
              <a:cs typeface="Times New Roman" pitchFamily="18" charset="0"/>
            </a:endParaRPr>
          </a:p>
          <a:p>
            <a:pPr lvl="1"/>
            <a:endParaRPr lang="en-US" sz="1600" dirty="0" smtClean="0">
              <a:latin typeface="Times New Roman" pitchFamily="18" charset="0"/>
              <a:cs typeface="Times New Roman" pitchFamily="18" charset="0"/>
            </a:endParaRPr>
          </a:p>
          <a:p>
            <a:pPr marL="457200" indent="-457200">
              <a:buClrTx/>
              <a:buSzPct val="100000"/>
              <a:buFont typeface="+mj-lt"/>
              <a:buAutoNum type="arabicPeriod" startAt="3"/>
            </a:pP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04088"/>
            <a:ext cx="8115328"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lnSpcReduction="10000"/>
          </a:bodyPr>
          <a:lstStyle/>
          <a:p>
            <a:pPr marL="457200" indent="-457200">
              <a:spcBef>
                <a:spcPts val="1200"/>
              </a:spcBef>
              <a:buClrTx/>
              <a:buSzPct val="100000"/>
              <a:buFont typeface="+mj-lt"/>
              <a:buAutoNum type="arabicPeriod" startAt="5"/>
            </a:pPr>
            <a:r>
              <a:rPr lang="en-US" sz="2000" u="sng"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adalah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suatu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usaha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menawarkan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memperkenalkan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mendekatkan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produk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kepada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konsumen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Atau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calon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konsumen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Widodo</a:t>
            </a:r>
            <a:r>
              <a:rPr lang="en-US" sz="2000" dirty="0" smtClean="0">
                <a:latin typeface="Times New Roman" pitchFamily="18" charset="0"/>
                <a:cs typeface="Times New Roman" pitchFamily="18" charset="0"/>
              </a:rPr>
              <a:t>) </a:t>
            </a:r>
          </a:p>
          <a:p>
            <a:pPr marL="457200" indent="-457200">
              <a:spcBef>
                <a:spcPts val="1200"/>
              </a:spcBef>
              <a:buClrTx/>
              <a:buSzPct val="100000"/>
              <a:buFont typeface="+mj-lt"/>
              <a:buAutoNum type="arabicPeriod" startAt="5"/>
            </a:pP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u="sng" dirty="0" err="1" smtClean="0">
                <a:latin typeface="Times New Roman" pitchFamily="18" charset="0"/>
                <a:cs typeface="Times New Roman" pitchFamily="18" charset="0"/>
                <a:hlinkClick r:id="rId2" tooltip="Bahasa inggris"/>
              </a:rPr>
              <a:t>Inggris</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Marketing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adalah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proses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penyusunan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komunikasi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terpadu</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bertujuan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untuk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memberikan</a:t>
            </a:r>
            <a:r>
              <a:rPr lang="en-US" sz="2000" dirty="0" smtClean="0">
                <a:latin typeface="Times New Roman" pitchFamily="18" charset="0"/>
                <a:cs typeface="Times New Roman" pitchFamily="18" charset="0"/>
              </a:rPr>
              <a:t> </a:t>
            </a:r>
            <a:r>
              <a:rPr lang="en-US" sz="2000" u="sng" dirty="0" err="1" smtClean="0">
                <a:latin typeface="Times New Roman" pitchFamily="18" charset="0"/>
                <a:cs typeface="Times New Roman" pitchFamily="18" charset="0"/>
                <a:hlinkClick r:id="rId3" tooltip="Informasi"/>
              </a:rPr>
              <a:t>informasi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mengenai</a:t>
            </a:r>
            <a:r>
              <a:rPr lang="en-US" sz="2000" dirty="0" smtClean="0">
                <a:latin typeface="Times New Roman" pitchFamily="18" charset="0"/>
                <a:cs typeface="Times New Roman" pitchFamily="18" charset="0"/>
              </a:rPr>
              <a:t> </a:t>
            </a:r>
            <a:r>
              <a:rPr lang="en-US" sz="2000" u="sng" dirty="0" err="1" smtClean="0">
                <a:latin typeface="Times New Roman" pitchFamily="18" charset="0"/>
                <a:cs typeface="Times New Roman" pitchFamily="18" charset="0"/>
                <a:hlinkClick r:id="rId4" tooltip="Barang"/>
              </a:rPr>
              <a:t>barang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atau</a:t>
            </a:r>
            <a:r>
              <a:rPr lang="en-US" sz="2000" dirty="0" smtClean="0">
                <a:latin typeface="Times New Roman" pitchFamily="18" charset="0"/>
                <a:cs typeface="Times New Roman" pitchFamily="18" charset="0"/>
              </a:rPr>
              <a:t> </a:t>
            </a:r>
            <a:r>
              <a:rPr lang="en-US" sz="2000" u="sng" dirty="0" err="1" smtClean="0">
                <a:latin typeface="Times New Roman" pitchFamily="18" charset="0"/>
                <a:cs typeface="Times New Roman" pitchFamily="18" charset="0"/>
                <a:hlinkClick r:id="rId5" tooltip="Jasa"/>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dalam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kaitannya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memuaskan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kebutuhan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keinginan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(http://id.wikipedia.org/wiki/Pemasaran)</a:t>
            </a:r>
            <a:endParaRPr lang="en-US" sz="2000" u="sng" dirty="0" smtClean="0">
              <a:latin typeface="Times New Roman" pitchFamily="18" charset="0"/>
              <a:cs typeface="Times New Roman" pitchFamily="18" charset="0"/>
            </a:endParaRPr>
          </a:p>
          <a:p>
            <a:pPr marL="457200" indent="-457200">
              <a:spcBef>
                <a:spcPts val="1200"/>
              </a:spcBef>
              <a:buClrTx/>
              <a:buSzPct val="100000"/>
              <a:buFont typeface="+mj-lt"/>
              <a:buAutoNum type="arabicPeriod" startAt="8"/>
            </a:pP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adalah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suatu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proses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manajeral</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membuat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individu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atau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kelompok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mendapatkan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apa</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mereka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butuhkan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inginkan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menciptakan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menawarkan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mempertukarkan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produk</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bernilai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kepada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pihak</a:t>
            </a:r>
            <a:r>
              <a:rPr lang="en-US" sz="2000" dirty="0" smtClean="0">
                <a:latin typeface="Times New Roman" pitchFamily="18" charset="0"/>
                <a:cs typeface="Times New Roman" pitchFamily="18" charset="0"/>
              </a:rPr>
              <a:t> lain </a:t>
            </a:r>
            <a:r>
              <a:rPr lang="en-US" sz="2000" i="1" dirty="0" err="1" smtClean="0">
                <a:latin typeface="Times New Roman" pitchFamily="18" charset="0"/>
                <a:cs typeface="Times New Roman" pitchFamily="18" charset="0"/>
              </a:rPr>
              <a:t>atau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segala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kegiatan</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menyangkut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penyampaian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produk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atau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produsen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sampai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konsumen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6"/>
              </a:rPr>
              <a:t>http://elearning.upnjatim.ac.id/courses/01012/document/Manajemen_Pemasaran.doc?cidReq=01012</a:t>
            </a:r>
            <a:r>
              <a:rPr lang="en-US" sz="2000" dirty="0" smtClean="0">
                <a:latin typeface="Times New Roman" pitchFamily="18" charset="0"/>
                <a:cs typeface="Times New Roman" pitchFamily="18" charset="0"/>
              </a:rPr>
              <a:t>)</a:t>
            </a:r>
          </a:p>
          <a:p>
            <a:pPr marL="457200" indent="-457200">
              <a:spcBef>
                <a:spcPts val="1200"/>
              </a:spcBef>
              <a:buClrTx/>
              <a:buSzPct val="100000"/>
              <a:buFont typeface="+mj-lt"/>
              <a:buAutoNum type="arabicPeriod" startAt="5"/>
            </a:pPr>
            <a:endParaRPr lang="en-US" sz="2000" dirty="0" smtClean="0">
              <a:latin typeface="Times New Roman" pitchFamily="18" charset="0"/>
              <a:cs typeface="Times New Roman" pitchFamily="18" charset="0"/>
            </a:endParaRPr>
          </a:p>
          <a:p>
            <a:pPr marL="457200" indent="-457200">
              <a:spcBef>
                <a:spcPts val="1200"/>
              </a:spcBef>
              <a:buClrTx/>
              <a:buSzPct val="100000"/>
              <a:buFont typeface="+mj-lt"/>
              <a:buAutoNum type="arabicPeriod" startAt="5"/>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704088"/>
            <a:ext cx="7829576"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a:xfrm>
            <a:off x="785786" y="1935480"/>
            <a:ext cx="7901014" cy="4389120"/>
          </a:xfrm>
        </p:spPr>
        <p:txBody>
          <a:bodyPr>
            <a:normAutofit/>
          </a:bodyPr>
          <a:lstStyle/>
          <a:p>
            <a:pPr marL="0" indent="0">
              <a:spcBef>
                <a:spcPts val="1200"/>
              </a:spcBef>
              <a:buClrTx/>
              <a:buSzPct val="100000"/>
              <a:buNone/>
            </a:pPr>
            <a:r>
              <a:rPr lang="en-US" sz="2400" u="sng" dirty="0" err="1" smtClean="0">
                <a:latin typeface="Times New Roman" pitchFamily="18" charset="0"/>
                <a:cs typeface="Times New Roman" pitchFamily="18" charset="0"/>
              </a:rPr>
              <a:t>Pemasaran</a:t>
            </a:r>
            <a:r>
              <a:rPr lang="en-US" sz="2400" u="sng"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rPr>
              <a:t>jasa</a:t>
            </a:r>
            <a:r>
              <a:rPr lang="en-US" sz="2400" u="sng"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diartikan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sebagai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upaya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mendekatkan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mempromosikan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diselenggarakan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kepentingan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pengguna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serta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meningkatkan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keefektifan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informasi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dimiliki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(http://repository.usu.ac.id/bitstream/123456789/1745/3/06012423.pdf.txt)</a:t>
            </a:r>
          </a:p>
          <a:p>
            <a:pPr marL="457200" indent="-457200">
              <a:spcBef>
                <a:spcPts val="1200"/>
              </a:spcBef>
              <a:buClrTx/>
              <a:buSzPct val="100000"/>
              <a:buFont typeface="+mj-lt"/>
              <a:buAutoNum type="arabicPeriod" startAt="8"/>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392</TotalTime>
  <Words>1144</Words>
  <Application>Microsoft Office PowerPoint</Application>
  <PresentationFormat>On-screen Show (4:3)</PresentationFormat>
  <Paragraphs>129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PEMASARAN JASA PUSDOKINFO</vt:lpstr>
      <vt:lpstr>Tujuan Pembelajaran</vt:lpstr>
      <vt:lpstr>Penilaian</vt:lpstr>
      <vt:lpstr>Isi Matakuliah dan Perencanaan Perkuliahan</vt:lpstr>
      <vt:lpstr>PERTEMUAN I Arti dan Prinsip-prinsip Pemasaran</vt:lpstr>
      <vt:lpstr>Definisi Pemasaran (Marketing) </vt:lpstr>
      <vt:lpstr>Definisi Pemasaran (Marketing)-lanjutan</vt:lpstr>
      <vt:lpstr>Definisi Pemasaran (Marketing)-lanjutan</vt:lpstr>
      <vt:lpstr>Definisi Pemasaran (Marketing)-lanjutan</vt:lpstr>
      <vt:lpstr>Prinsip-prinsip pemasaran</vt:lpstr>
      <vt:lpstr>Prinsip-prinsip pemasaran - lanjutan</vt:lpstr>
      <vt:lpstr>Peran Pemasaran</vt:lpstr>
      <vt:lpstr>Keberhasilan Pemasaran jasa PusDokInfo</vt:lpstr>
      <vt:lpstr>Istilah-istilah terkait</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PEMASARAN JASA PUSDOKINFO</dc:title>
  <dc:creator>user</dc:creator>
  <cp:lastModifiedBy>user</cp:lastModifiedBy>
  <cp:revision>118</cp:revision>
  <dcterms:created xsi:type="dcterms:W3CDTF">2012-08-06T06:10:34Z</dcterms:created>
  <dcterms:modified xsi:type="dcterms:W3CDTF">2012-09-05T01:37:46Z</dcterms:modified>
</cp:coreProperties>
</file>