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4" r:id="rId2"/>
    <p:sldId id="276" r:id="rId3"/>
    <p:sldId id="277" r:id="rId4"/>
    <p:sldId id="275" r:id="rId5"/>
    <p:sldId id="256" r:id="rId6"/>
    <p:sldId id="259" r:id="rId7"/>
    <p:sldId id="288" r:id="rId8"/>
    <p:sldId id="260" r:id="rId9"/>
    <p:sldId id="269" r:id="rId10"/>
    <p:sldId id="262" r:id="rId11"/>
    <p:sldId id="261" r:id="rId12"/>
    <p:sldId id="263" r:id="rId13"/>
    <p:sldId id="278" r:id="rId14"/>
    <p:sldId id="264" r:id="rId15"/>
    <p:sldId id="266" r:id="rId16"/>
    <p:sldId id="290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C7CEA17-2AC9-4011-8A6C-D83A7DC44898}" type="datetimeFigureOut">
              <a:rPr lang="en-US" smtClean="0"/>
              <a:pPr/>
              <a:t>9/11/2013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E5DB6B8-3DA2-488E-BB98-ABA2075B2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noldit.com/articles/PDF_Web/.../chap4_MarOpp.pdf%20tanggal%2020%20September%202012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Riview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Pertemuan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II</a:t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Manajamen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Pemasaran</a:t>
            </a:r>
            <a:endParaRPr lang="id-ID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1643074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id-ID" sz="2000" b="1" dirty="0" smtClean="0">
                <a:latin typeface="Arial Narrow" pitchFamily="34" charset="0"/>
                <a:cs typeface="Times New Roman" pitchFamily="18" charset="0"/>
              </a:rPr>
              <a:t>Manajemen Pemasaran </a:t>
            </a:r>
            <a:r>
              <a:rPr lang="id-ID" sz="2000" dirty="0" smtClean="0">
                <a:latin typeface="Arial Narrow" pitchFamily="34" charset="0"/>
                <a:cs typeface="Times New Roman" pitchFamily="18" charset="0"/>
              </a:rPr>
              <a:t>adalah sebagai analisis, perencanaan, penerapan, dan pengendalian program yang dirancang </a:t>
            </a:r>
            <a:r>
              <a:rPr lang="id-ID" sz="2000" b="1" dirty="0" smtClean="0">
                <a:latin typeface="Arial Narrow" pitchFamily="34" charset="0"/>
                <a:cs typeface="Times New Roman" pitchFamily="18" charset="0"/>
              </a:rPr>
              <a:t>untuk menciptakan, membangun, dan mempertahankan</a:t>
            </a:r>
            <a:r>
              <a:rPr lang="id-ID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id-ID" sz="2000" b="1" dirty="0" smtClean="0">
                <a:latin typeface="Arial Narrow" pitchFamily="34" charset="0"/>
                <a:cs typeface="Times New Roman" pitchFamily="18" charset="0"/>
              </a:rPr>
              <a:t>pertukaran yang menguntungkan dengan pasar sasaran </a:t>
            </a:r>
            <a:r>
              <a:rPr lang="id-ID" sz="2000" dirty="0" smtClean="0">
                <a:latin typeface="Arial Narrow" pitchFamily="34" charset="0"/>
                <a:cs typeface="Times New Roman" pitchFamily="18" charset="0"/>
              </a:rPr>
              <a:t>dengan maksud untuk mencapai tujuan – tujuan organisasi.</a:t>
            </a:r>
          </a:p>
          <a:p>
            <a:endParaRPr lang="id-ID" sz="20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500174"/>
            <a:ext cx="36936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d-ID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7158" y="3286124"/>
            <a:ext cx="8143932" cy="3571876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2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Manajemen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pemasaran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adalah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suatu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usaha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:</a:t>
            </a:r>
          </a:p>
          <a:p>
            <a:pPr marL="583565" marR="0" lvl="1" indent="-26352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merencanakan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mengimplementasikan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(yang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terdiri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dari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kegiatan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mengorganisaikan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mengarahkan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mengkoordinir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); </a:t>
            </a:r>
          </a:p>
          <a:p>
            <a:pPr marL="583565" marR="0" lvl="1" indent="-263525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90000"/>
              <a:buFont typeface="Wingdings"/>
              <a:buChar char="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mengawasi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atau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mengendalikan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kegiatan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pemasaran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dalam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suatu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organisasi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agar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tercapai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tujuan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organisasi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secara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efesien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efektif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. 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Times New Roman" pitchFamily="18" charset="0"/>
            </a:endParaRPr>
          </a:p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+mj-lt"/>
              <a:buAutoNum type="arabicPeriod" startAt="3"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Manajemen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pemasaran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(William J. Stanton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)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suatu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sistem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total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dari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kegiatan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bisnis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dirancang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untuk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merencanakan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menentukan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harga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mempromosikan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mendistribusikan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barang-barang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dapat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memuaskan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keinginan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dan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jasa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baik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kepada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para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konsumen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saat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ini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maupun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konsumen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potensial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Narrow" pitchFamily="34" charset="0"/>
                <a:ea typeface="+mn-ea"/>
                <a:cs typeface="Times New Roman" pitchFamily="18" charset="0"/>
              </a:rPr>
              <a:t>.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 bldLvl="5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510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Analisa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merupakan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proses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riset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terhadap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faktor-faktor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eksternal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mempengaruhi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kegiatan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usaha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Analisis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merupakan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upaya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diagnostik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menginterpretasikan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atribut-atribut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serta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perubahannya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Marketing opportunity analysis [MOA] is the diagnostic activity of interpreting environmental attributes and change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Zikmund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D’Amico 1989, p.57)</a:t>
            </a:r>
          </a:p>
          <a:p>
            <a:pPr>
              <a:spcBef>
                <a:spcPts val="600"/>
              </a:spcBef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eksternal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merupakan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kekuatan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tidak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dikendalikan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sehingga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harus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menyesuaikan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diri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juga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menghasilkan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ancaman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600"/>
              </a:spcBef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Perusahaan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harus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berhati-hati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menganalisis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lingkungannya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sehingga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menghindari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ancaman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mengambil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manfaat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>
              <a:spcBef>
                <a:spcPts val="600"/>
              </a:spcBef>
            </a:pPr>
            <a:endParaRPr lang="en-US" sz="22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Striped Right Arrow 3"/>
          <p:cNvSpPr/>
          <p:nvPr/>
        </p:nvSpPr>
        <p:spPr>
          <a:xfrm rot="5400000">
            <a:off x="3679025" y="3607595"/>
            <a:ext cx="714380" cy="1214446"/>
          </a:xfrm>
          <a:prstGeom prst="strip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16430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Menganalisa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membuat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keputusan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terus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menjalankan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kegiatannya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meningkatkan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Arial" pitchFamily="34" charset="0"/>
              </a:rPr>
              <a:t>produktifitasnya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harus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keluar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sz="24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400" dirty="0" smtClean="0">
                <a:latin typeface="Arial Narrow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428596" y="3500438"/>
            <a:ext cx="800105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The Market Opportunity Analysis (MOA) will let us: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Determine what new products need to be developed.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Determine how existing products can be modified to better serve a market need.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Evaluate which existing products should be eliminated.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Determine how our library’s structure might be reoriented to better serve our community.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geografi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unit-unit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bagian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wilayah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provinsi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kota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rumah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tangga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demografis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kelompok-kelompok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demografis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seperti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usia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ukuran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keluarga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jenis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kelamin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penghasilan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agama,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ras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generasi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kewarganegaraan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kelas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sosial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psikografis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mengelompokkan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pembeli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berbeda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hidup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kepribadian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kelompok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pengetahuan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sikap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pemakaian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tanggapan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mereka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714908"/>
          </a:xfrm>
        </p:spPr>
        <p:txBody>
          <a:bodyPr>
            <a:noAutofit/>
          </a:bodyPr>
          <a:lstStyle/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beli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pendapatan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harga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tabungan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utang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ketersediaan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kredit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(leasing);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alam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kerusakan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alam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mengakibatkan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kurang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bahan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baku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penigkatan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level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tinggi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peningkatan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beaya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enerji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kebijakan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pemerintah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terhadap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;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perlindungan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linjgkungan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hidup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perkembangan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teknologi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mempengaruhi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kehidupan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manusia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politik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akan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dipengaruhi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kondisi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politik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hukum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misalnya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wajib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mensitasi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jurnal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internasional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sosial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b="1" dirty="0" err="1" smtClean="0">
                <a:latin typeface="Arial" pitchFamily="34" charset="0"/>
                <a:cs typeface="Arial" pitchFamily="34" charset="0"/>
              </a:rPr>
              <a:t>budaya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masyarakatlah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membentuk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keyakinan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norma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Terkadang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menyadari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menyerap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pandangan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dunia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725488" lvl="1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5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Para marketer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membaca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seksama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situasi-situasi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luar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setiap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Setelah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marL="457200" indent="-45720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2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harus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mampu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menerjemahkan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situasi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perubahan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tersebut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kerangka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(marketing opportunities).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2464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Pemandu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8912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Stanton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dkk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(1994)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mengemukakan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bahwa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sejumlah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mencoba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mengembangkan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sejumlah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pertanyaan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bersifat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memandu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membantu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mereka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melalukan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analisis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.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Pertanyaan-pertanyaan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bersifat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memandu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: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Keunggulan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bersaiang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miliki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sehingga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membantu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memasuki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misalnya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,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pengalaman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penjualan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advertensi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memiliki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jaringan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distribusi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cukup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kuat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memiliki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kemampuan-kemampuan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khusus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membawa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memasuki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kemampuan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bersifat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technical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skill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tertent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1200"/>
              </a:spcBef>
            </a:pPr>
            <a:endParaRPr lang="en-US" sz="22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2464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Pemandu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Pasar-lanjutan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89120"/>
          </a:xfrm>
        </p:spPr>
        <p:txBody>
          <a:bodyPr>
            <a:noAutofit/>
          </a:bodyPr>
          <a:lstStyle/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memiliki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kelemahan-kelemahan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tertentu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bisa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menghambat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kelancaran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kita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memasuki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sumber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keuangan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pengalaman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manajemen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industri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tersebu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cocok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harapan-harapan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sejumlah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menginginkan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return on investment yang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tertentu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atau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dia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hanya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ingin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beroperasi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pada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jenis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usaha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tertentu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)</a:t>
            </a:r>
          </a:p>
          <a:p>
            <a:pPr marL="536575" lvl="1" indent="-268288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Apakah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peluang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tersebut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tepat</a:t>
            </a:r>
            <a:r>
              <a:rPr lang="en-US" sz="2200" b="1" dirty="0" smtClean="0">
                <a:latin typeface="Arial Narrow" pitchFamily="34" charset="0"/>
                <a:cs typeface="Arial" pitchFamily="34" charset="0"/>
              </a:rPr>
              <a:t>/</a:t>
            </a:r>
            <a:r>
              <a:rPr lang="en-US" sz="2200" b="1" dirty="0" err="1" smtClean="0">
                <a:latin typeface="Arial Narrow" pitchFamily="34" charset="0"/>
                <a:cs typeface="Arial" pitchFamily="34" charset="0"/>
              </a:rPr>
              <a:t>sesuai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dengan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rencana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jangka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panjang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? (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misalnya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: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memperluas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memasuki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 Narrow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 Narrow" pitchFamily="34" charset="0"/>
                <a:cs typeface="Arial" pitchFamily="34" charset="0"/>
              </a:rPr>
              <a:t> global).</a:t>
            </a:r>
          </a:p>
          <a:p>
            <a:pPr>
              <a:spcBef>
                <a:spcPts val="1200"/>
              </a:spcBef>
            </a:pPr>
            <a:endParaRPr lang="en-US" sz="2200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dirty="0" err="1" smtClean="0">
                <a:latin typeface="Arial Narrow" pitchFamily="34" charset="0"/>
              </a:rPr>
              <a:t>Perilaku</a:t>
            </a:r>
            <a:r>
              <a:rPr lang="en-US" sz="3200" b="0" dirty="0" smtClean="0">
                <a:latin typeface="Arial Narrow" pitchFamily="34" charset="0"/>
              </a:rPr>
              <a:t> </a:t>
            </a:r>
            <a:r>
              <a:rPr lang="en-US" sz="3200" b="0" dirty="0" err="1" smtClean="0">
                <a:latin typeface="Arial Narrow" pitchFamily="34" charset="0"/>
              </a:rPr>
              <a:t>Keputusan</a:t>
            </a:r>
            <a:r>
              <a:rPr lang="en-US" sz="3200" b="0" dirty="0" smtClean="0">
                <a:latin typeface="Arial Narrow" pitchFamily="34" charset="0"/>
              </a:rPr>
              <a:t> </a:t>
            </a:r>
            <a:r>
              <a:rPr lang="en-US" sz="3200" b="0" dirty="0" err="1" smtClean="0">
                <a:latin typeface="Arial Narrow" pitchFamily="34" charset="0"/>
              </a:rPr>
              <a:t>Pembeli</a:t>
            </a:r>
            <a:endParaRPr lang="id-ID" sz="3200" b="0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Perilaku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Membeli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Kompleks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dipengaruhi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oleh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orang</a:t>
            </a:r>
            <a:r>
              <a:rPr lang="en-US" sz="2400" dirty="0" smtClean="0">
                <a:latin typeface="Arial Narrow" pitchFamily="34" charset="0"/>
              </a:rPr>
              <a:t> lain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produk</a:t>
            </a:r>
            <a:r>
              <a:rPr lang="en-US" sz="2400" dirty="0" smtClean="0">
                <a:latin typeface="Arial Narrow" pitchFamily="34" charset="0"/>
              </a:rPr>
              <a:t> yang </a:t>
            </a:r>
            <a:r>
              <a:rPr lang="en-US" sz="2400" dirty="0" err="1" smtClean="0">
                <a:latin typeface="Arial Narrow" pitchFamily="34" charset="0"/>
              </a:rPr>
              <a:t>sama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Mengurangi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Ketidakcocokan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membanding-bandingkan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kualitas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terlebih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dahulu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Perilaku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Membeli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Karena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Kebiasaan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tidak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memperhatikan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/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,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sudah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terbiasa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dengan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barang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sejenis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walau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dan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harga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berbeda</a:t>
            </a:r>
            <a:r>
              <a:rPr lang="en-US" sz="2400" dirty="0" smtClean="0">
                <a:latin typeface="Arial Narrow" pitchFamily="34" charset="0"/>
              </a:rPr>
              <a:t>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b="1" dirty="0" err="1" smtClean="0">
                <a:latin typeface="Arial Narrow" pitchFamily="34" charset="0"/>
              </a:rPr>
              <a:t>Mencari</a:t>
            </a:r>
            <a:r>
              <a:rPr lang="en-US" sz="2400" b="1" dirty="0" smtClean="0">
                <a:latin typeface="Arial Narrow" pitchFamily="34" charset="0"/>
              </a:rPr>
              <a:t> </a:t>
            </a:r>
            <a:r>
              <a:rPr lang="en-US" sz="2400" b="1" dirty="0" err="1" smtClean="0">
                <a:latin typeface="Arial Narrow" pitchFamily="34" charset="0"/>
              </a:rPr>
              <a:t>Variasi</a:t>
            </a:r>
            <a:r>
              <a:rPr lang="en-US" sz="2400" dirty="0" smtClean="0">
                <a:latin typeface="Arial Narrow" pitchFamily="34" charset="0"/>
              </a:rPr>
              <a:t>: </a:t>
            </a:r>
            <a:r>
              <a:rPr lang="en-US" sz="2400" dirty="0" err="1" smtClean="0">
                <a:latin typeface="Arial Narrow" pitchFamily="34" charset="0"/>
              </a:rPr>
              <a:t>keputusan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membeli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karena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konsumen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berkeinginan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mencoba</a:t>
            </a:r>
            <a:r>
              <a:rPr lang="en-US" sz="2400" dirty="0" smtClean="0">
                <a:latin typeface="Arial Narrow" pitchFamily="34" charset="0"/>
              </a:rPr>
              <a:t> </a:t>
            </a:r>
            <a:r>
              <a:rPr lang="en-US" sz="2400" dirty="0" err="1" smtClean="0">
                <a:latin typeface="Arial Narrow" pitchFamily="34" charset="0"/>
              </a:rPr>
              <a:t>merek</a:t>
            </a:r>
            <a:r>
              <a:rPr lang="en-US" sz="2400" dirty="0" smtClean="0">
                <a:latin typeface="Arial Narrow" pitchFamily="34" charset="0"/>
              </a:rPr>
              <a:t> yang lain.</a:t>
            </a:r>
          </a:p>
          <a:p>
            <a:pPr marL="633222" indent="-514350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endParaRPr lang="en-US" sz="2400" dirty="0" smtClean="0">
              <a:latin typeface="Arial Narrow" pitchFamily="34" charset="0"/>
            </a:endParaRPr>
          </a:p>
          <a:p>
            <a:pPr>
              <a:spcBef>
                <a:spcPts val="1200"/>
              </a:spcBef>
            </a:pPr>
            <a:endParaRPr lang="id-ID" sz="24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704088"/>
            <a:ext cx="8043890" cy="65321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714488"/>
            <a:ext cx="7817004" cy="4786346"/>
          </a:xfrm>
        </p:spPr>
        <p:txBody>
          <a:bodyPr>
            <a:noAutofit/>
          </a:bodyPr>
          <a:lstStyle/>
          <a:p>
            <a:pPr marL="266700" indent="-266700" algn="just">
              <a:buClrTx/>
              <a:buSzPct val="100000"/>
              <a:buFont typeface="+mj-lt"/>
              <a:buAutoNum type="arabicPeriod" startAt="2"/>
            </a:pP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Manajemen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usaha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:</a:t>
            </a:r>
          </a:p>
          <a:p>
            <a:pPr marL="583565" lvl="1" indent="-263525" algn="just"/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merencanakan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mengimplementasikan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(yang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terdiri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mengorganisaikan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mengarahkan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mengkoordinir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) ; </a:t>
            </a:r>
          </a:p>
          <a:p>
            <a:pPr marL="583565" lvl="1" indent="-263525" algn="just"/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mengawasi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mengendalikan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agar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tercapai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organisasi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efesien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efektif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.  </a:t>
            </a:r>
          </a:p>
          <a:p>
            <a:pPr marL="0" indent="0" algn="just">
              <a:buNone/>
            </a:pPr>
            <a:endParaRPr lang="en-US" sz="2400" b="1" dirty="0" smtClean="0">
              <a:latin typeface="Arial Narrow" pitchFamily="34" charset="0"/>
              <a:cs typeface="Times New Roman" pitchFamily="18" charset="0"/>
            </a:endParaRPr>
          </a:p>
          <a:p>
            <a:pPr marL="266700" indent="-266700" algn="just">
              <a:buClrTx/>
              <a:buSzPct val="100000"/>
              <a:buFont typeface="+mj-lt"/>
              <a:buAutoNum type="arabicPeriod" startAt="3"/>
            </a:pP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Manajemen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(William J. Stanton</a:t>
            </a:r>
            <a:r>
              <a:rPr lang="en-US" sz="2400" dirty="0" smtClean="0">
                <a:latin typeface="Arial Narrow" pitchFamily="34" charset="0"/>
              </a:rPr>
              <a:t>)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suatu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sistem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total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bisnis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dirancang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merencanakan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menentukan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harga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mempromosikan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mendistribusikan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barang-barang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yang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dapat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memuaskan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keinginan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dan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Arial Narrow" pitchFamily="34" charset="0"/>
                <a:cs typeface="Times New Roman" pitchFamily="18" charset="0"/>
              </a:rPr>
              <a:t>jasa</a:t>
            </a:r>
            <a:r>
              <a:rPr lang="en-US" sz="24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baik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para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konsumen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ini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maupun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konsumen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 Narrow" pitchFamily="34" charset="0"/>
                <a:cs typeface="Times New Roman" pitchFamily="18" charset="0"/>
              </a:rPr>
              <a:t>potensial</a:t>
            </a:r>
            <a:r>
              <a:rPr lang="en-US" sz="2400" dirty="0" smtClean="0">
                <a:latin typeface="Arial Narrow" pitchFamily="34" charset="0"/>
                <a:cs typeface="Times New Roman" pitchFamily="18" charset="0"/>
              </a:rPr>
              <a:t>. </a:t>
            </a:r>
            <a:endParaRPr lang="en-US" sz="24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00042"/>
            <a:ext cx="8010524" cy="9906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857364"/>
            <a:ext cx="7858180" cy="449580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pemasaran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54013" indent="-354013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pemasarannya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354013" indent="-354013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merebut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54013" indent="-354013"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ancaman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dihadapi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Manajemen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Pemasaran-lanjutan</a:t>
            </a:r>
            <a:endParaRPr lang="id-ID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5000660"/>
          </a:xfrm>
        </p:spPr>
        <p:txBody>
          <a:bodyPr>
            <a:noAutofit/>
          </a:bodyPr>
          <a:lstStyle/>
          <a:p>
            <a:pPr marL="319088" indent="-319088">
              <a:spcBef>
                <a:spcPts val="600"/>
              </a:spcBef>
              <a:buNone/>
            </a:pPr>
            <a:r>
              <a:rPr lang="en-US" sz="2000" b="1" dirty="0" smtClean="0">
                <a:latin typeface="Arial Narrow" pitchFamily="34" charset="0"/>
                <a:cs typeface="Times New Roman" pitchFamily="18" charset="0"/>
              </a:rPr>
              <a:t>1. </a:t>
            </a:r>
            <a:r>
              <a:rPr lang="en-US" sz="2000" b="1" dirty="0" err="1" smtClean="0">
                <a:latin typeface="Arial Narrow" pitchFamily="34" charset="0"/>
                <a:cs typeface="Times New Roman" pitchFamily="18" charset="0"/>
              </a:rPr>
              <a:t>Perencanaan</a:t>
            </a:r>
            <a:r>
              <a:rPr lang="en-US" sz="20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Penentuan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segala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sesuatu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sebelum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dilakukan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kegiatan-kegiatan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meliputi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tujuan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strategi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kebijaksanaan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serta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taktik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latin typeface="Arial Narrow" pitchFamily="34" charset="0"/>
                <a:cs typeface="Times New Roman" pitchFamily="18" charset="0"/>
              </a:rPr>
              <a:t>dijalankan</a:t>
            </a:r>
            <a:r>
              <a:rPr lang="en-US" sz="2000" dirty="0" smtClean="0">
                <a:latin typeface="Arial Narrow" pitchFamily="34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s-ES" sz="2000" b="1" dirty="0" smtClean="0">
              <a:latin typeface="Arial Narrow" pitchFamily="34" charset="0"/>
              <a:cs typeface="Times New Roman" pitchFamily="18" charset="0"/>
            </a:endParaRPr>
          </a:p>
          <a:p>
            <a:pPr marL="319088" indent="-319088">
              <a:buNone/>
            </a:pP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2.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Implementasi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Adalah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proses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yang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mengubah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strategi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dan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menjadi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tindakan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untuk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mencapai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sasaran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endParaRPr lang="es-ES" sz="2000" b="1" dirty="0" smtClean="0">
              <a:latin typeface="Arial Narrow" pitchFamily="34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3.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Pengendalian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/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Evaluasi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pemasaran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ES" sz="2000" b="1" dirty="0" err="1" smtClean="0">
                <a:latin typeface="Arial Narrow" pitchFamily="34" charset="0"/>
                <a:cs typeface="Times New Roman" pitchFamily="18" charset="0"/>
              </a:rPr>
              <a:t>yaitu</a:t>
            </a:r>
            <a:r>
              <a:rPr lang="es-ES" sz="2000" b="1" dirty="0" smtClean="0">
                <a:latin typeface="Arial Narrow" pitchFamily="34" charset="0"/>
                <a:cs typeface="Times New Roman" pitchFamily="18" charset="0"/>
              </a:rPr>
              <a:t>: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Usaha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memberikan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petunjuk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pada para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pelaksana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agar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mereka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selalu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bertindak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sesuai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rencana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,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meliputi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: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Penentuan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Standar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Supervisi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atau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pemeriksaan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Perbandingan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hasil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dengan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standar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Kegiatan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mengkoreksi</a:t>
            </a:r>
            <a:r>
              <a:rPr lang="es-ES" sz="2000" dirty="0" smtClean="0">
                <a:latin typeface="Arial Narrow" pitchFamily="34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Arial Narrow" pitchFamily="34" charset="0"/>
                <a:cs typeface="Times New Roman" pitchFamily="18" charset="0"/>
              </a:rPr>
              <a:t>standar</a:t>
            </a:r>
            <a:endParaRPr lang="en-US" sz="2000" dirty="0" smtClean="0">
              <a:latin typeface="Arial Narrow" pitchFamily="34" charset="0"/>
              <a:cs typeface="Times New Roman" pitchFamily="18" charset="0"/>
            </a:endParaRPr>
          </a:p>
          <a:p>
            <a:pPr>
              <a:buNone/>
            </a:pPr>
            <a:endParaRPr lang="id-ID" sz="20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PELUANG PASAR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643050"/>
            <a:ext cx="8143932" cy="3286148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SUMBER RUJUKAN:</a:t>
            </a:r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Kotler</a:t>
            </a:r>
            <a:r>
              <a:rPr lang="en-US" sz="2000" dirty="0" smtClean="0"/>
              <a:t>, Philip. </a:t>
            </a:r>
            <a:r>
              <a:rPr lang="en-US" sz="2000" dirty="0" err="1" smtClean="0"/>
              <a:t>Manajemen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New Jersey: Prentice Hall, 2000.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smtClean="0"/>
              <a:t>Market opportunity Analysis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i="1" u="sng" dirty="0" smtClean="0">
                <a:hlinkClick r:id="rId2"/>
              </a:rPr>
              <a:t>www.arnoldit.com/articles/PDF_Web/.../chap4_MarOpp.pdf </a:t>
            </a:r>
            <a:r>
              <a:rPr lang="en-US" sz="2000" u="sng" dirty="0" err="1" smtClean="0">
                <a:hlinkClick r:id="rId2"/>
              </a:rPr>
              <a:t>tanggal</a:t>
            </a:r>
            <a:r>
              <a:rPr lang="en-US" sz="2000" u="sng" dirty="0" smtClean="0">
                <a:hlinkClick r:id="rId2"/>
              </a:rPr>
              <a:t> 20 September 2012</a:t>
            </a:r>
            <a:r>
              <a:rPr lang="en-US" sz="2000" dirty="0" smtClean="0"/>
              <a:t>, jam 08.00.</a:t>
            </a:r>
            <a:r>
              <a:rPr lang="en-US" sz="2000" i="1" dirty="0" smtClean="0"/>
              <a:t> 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Sutisna</a:t>
            </a:r>
            <a:r>
              <a:rPr lang="en-US" sz="2000" dirty="0" smtClean="0"/>
              <a:t>, </a:t>
            </a:r>
            <a:r>
              <a:rPr lang="en-US" sz="2000" dirty="0" err="1" smtClean="0"/>
              <a:t>Perilaku</a:t>
            </a:r>
            <a:r>
              <a:rPr lang="en-US" sz="2000" dirty="0" smtClean="0"/>
              <a:t> </a:t>
            </a:r>
            <a:r>
              <a:rPr lang="en-US" sz="2000" dirty="0" err="1" smtClean="0"/>
              <a:t>konsumen</a:t>
            </a:r>
            <a:r>
              <a:rPr lang="en-US" sz="2000" dirty="0" smtClean="0"/>
              <a:t>: </a:t>
            </a:r>
            <a:r>
              <a:rPr lang="en-US" sz="2000" dirty="0" err="1" smtClean="0"/>
              <a:t>komjnikasi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Bandung: </a:t>
            </a:r>
            <a:r>
              <a:rPr lang="en-US" sz="2000" dirty="0" err="1" smtClean="0"/>
              <a:t>Remadja</a:t>
            </a:r>
            <a:r>
              <a:rPr lang="en-US" sz="2000" dirty="0" smtClean="0"/>
              <a:t> </a:t>
            </a:r>
            <a:r>
              <a:rPr lang="en-US" sz="2000" dirty="0" err="1" smtClean="0"/>
              <a:t>Rosdakarya</a:t>
            </a:r>
            <a:r>
              <a:rPr lang="en-US" sz="2000" dirty="0" smtClean="0"/>
              <a:t>. </a:t>
            </a:r>
            <a:endParaRPr lang="id-ID" sz="2000" dirty="0" smtClean="0"/>
          </a:p>
          <a:p>
            <a:pPr algn="l">
              <a:spcBef>
                <a:spcPts val="1200"/>
              </a:spcBef>
            </a:pPr>
            <a:r>
              <a:rPr lang="en-US" sz="2000" dirty="0" err="1" smtClean="0"/>
              <a:t>Tjiptono</a:t>
            </a:r>
            <a:r>
              <a:rPr lang="en-US" sz="2000" dirty="0" smtClean="0"/>
              <a:t>, </a:t>
            </a:r>
            <a:r>
              <a:rPr lang="en-US" sz="2000" dirty="0" err="1" smtClean="0"/>
              <a:t>Fandy</a:t>
            </a:r>
            <a:r>
              <a:rPr lang="en-US" sz="2000" dirty="0" smtClean="0"/>
              <a:t>. </a:t>
            </a:r>
            <a:r>
              <a:rPr lang="en-US" sz="2000" dirty="0" err="1" smtClean="0"/>
              <a:t>Strategi</a:t>
            </a:r>
            <a:r>
              <a:rPr lang="en-US" sz="2000" dirty="0" smtClean="0"/>
              <a:t> </a:t>
            </a:r>
            <a:r>
              <a:rPr lang="en-US" sz="2000" dirty="0" err="1" smtClean="0"/>
              <a:t>pemasaran</a:t>
            </a:r>
            <a:r>
              <a:rPr lang="en-US" sz="2000" dirty="0" smtClean="0"/>
              <a:t>. </a:t>
            </a:r>
            <a:r>
              <a:rPr lang="en-US" sz="2000" dirty="0" err="1" smtClean="0"/>
              <a:t>Jogyakarta</a:t>
            </a:r>
            <a:r>
              <a:rPr lang="en-US" sz="2000" dirty="0" smtClean="0"/>
              <a:t>: </a:t>
            </a:r>
            <a:r>
              <a:rPr lang="en-US" sz="2000" dirty="0" err="1" smtClean="0"/>
              <a:t>Andi</a:t>
            </a:r>
            <a:r>
              <a:rPr lang="en-US" sz="2000" dirty="0" smtClean="0"/>
              <a:t> Offset: 1995.</a:t>
            </a:r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0042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Bahasan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32" y="1935480"/>
            <a:ext cx="6800840" cy="438912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Konsep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Tujuan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Menganalisa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Indentifikasi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Pertanyaan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Pemandu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Evaluasi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Pasar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Keputusan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Pembeli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Pengertian</a:t>
            </a:r>
            <a:r>
              <a:rPr lang="en-US" sz="3600" dirty="0" smtClean="0"/>
              <a:t> </a:t>
            </a:r>
            <a:r>
              <a:rPr lang="en-US" sz="3600" dirty="0" err="1" smtClean="0"/>
              <a:t>Peluang</a:t>
            </a:r>
            <a:r>
              <a:rPr lang="en-US" sz="3600" dirty="0" smtClean="0"/>
              <a:t> </a:t>
            </a:r>
            <a:r>
              <a:rPr lang="en-US" sz="3600" dirty="0" err="1" smtClean="0"/>
              <a:t>Pasar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Arial Narrow" pitchFamily="34" charset="0"/>
                <a:cs typeface="Arial" pitchFamily="34" charset="0"/>
              </a:rPr>
              <a:t>An application of forecasting techniques to the market factors that may influence the demand for a product. http://www.businessdictionary.com/definition/market-opportunity-analysis.html</a:t>
            </a:r>
          </a:p>
          <a:p>
            <a:pPr>
              <a:buNone/>
            </a:pPr>
            <a:r>
              <a:rPr lang="en-US" dirty="0" err="1" smtClean="0">
                <a:latin typeface="Arial Narrow" pitchFamily="34" charset="0"/>
                <a:cs typeface="Arial" pitchFamily="34" charset="0"/>
              </a:rPr>
              <a:t>Merupakan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aplikasi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dari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teknik peramalan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terhadap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 faktor-faktor pasar yang dapat mempengaruhi permin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taan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produk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Arial Narrow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mtClean="0">
                <a:latin typeface="Arial Narrow" pitchFamily="34" charset="0"/>
                <a:cs typeface="Arial" pitchFamily="34" charset="0"/>
              </a:rPr>
              <a:t>Situation 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in which a company can meet an unsatisfied customer need before its competitors. http://www.collinsdictionary.com/dictionary/english/market-opportunity</a:t>
            </a:r>
          </a:p>
          <a:p>
            <a:pPr>
              <a:buNone/>
            </a:pPr>
            <a:r>
              <a:rPr lang="en-US" dirty="0" smtClean="0">
                <a:latin typeface="Arial Narrow" pitchFamily="34" charset="0"/>
                <a:cs typeface="Arial" pitchFamily="34" charset="0"/>
              </a:rPr>
              <a:t>S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ituasi di mana perusahaan dapat memenuhi pelanggan yang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tidak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ter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puas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kan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kebutuhan-kebutuhan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sebelum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nya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oleh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 Narrow" pitchFamily="34" charset="0"/>
                <a:cs typeface="Arial" pitchFamily="34" charset="0"/>
              </a:rPr>
              <a:t>para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 </a:t>
            </a:r>
            <a:r>
              <a:rPr lang="id-ID" dirty="0" smtClean="0">
                <a:latin typeface="Arial Narrow" pitchFamily="34" charset="0"/>
                <a:cs typeface="Arial" pitchFamily="34" charset="0"/>
              </a:rPr>
              <a:t>pesaing</a:t>
            </a:r>
            <a:r>
              <a:rPr lang="en-US" dirty="0" smtClean="0">
                <a:latin typeface="Arial Narrow" pitchFamily="34" charset="0"/>
                <a:cs typeface="Arial" pitchFamily="34" charset="0"/>
              </a:rPr>
              <a:t>.</a:t>
            </a:r>
            <a:endParaRPr lang="en-US" dirty="0"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71438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Kosep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Kotler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(1997:72):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bidang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kebutuhan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pembeli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mana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beroperasi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secara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menguntungkan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Pearce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Robinson (2000:230)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situasi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paling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menguntungkan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/>
            </a:pP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Kotler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(1997:118),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potensi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batas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didekati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oleh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permintaan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ketika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pengeluaran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pemasaran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industri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mendekati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tak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terhingga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lingkungan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telah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ditentukan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571504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Kosep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Pasar-lanjutan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156495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Font typeface="+mj-lt"/>
              <a:buAutoNum type="arabicPeriod" startAt="4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Kartajaya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(2002-49)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pengertian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segmentasi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tentang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pemetaan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mapping)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menjadi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beberapa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kategori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dengan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mengumpulkan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serupa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pelanggan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sebuah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segmen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28662" y="4429132"/>
            <a:ext cx="7358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  <a:buClr>
                <a:schemeClr val="tx1"/>
              </a:buClr>
              <a:buSzPct val="100000"/>
              <a:buNone/>
            </a:pP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Analisa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ini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sangat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penting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karena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perlu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mengetahui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berapa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besarnya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peluang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tersedia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memasarkan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produknya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dapat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menetapkan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apakah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pasar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cukup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besar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untuk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mendukung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produk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lain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masih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memberikan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laba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Striped Right Arrow 4"/>
          <p:cNvSpPr/>
          <p:nvPr/>
        </p:nvSpPr>
        <p:spPr>
          <a:xfrm rot="5400000">
            <a:off x="4286248" y="3000372"/>
            <a:ext cx="714380" cy="185738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857</TotalTime>
  <Words>1246</Words>
  <Application>Microsoft Office PowerPoint</Application>
  <PresentationFormat>On-screen Show (4:3)</PresentationFormat>
  <Paragraphs>105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Riview Pertemuan II Manajamen Pemasaran</vt:lpstr>
      <vt:lpstr>Arti Manajemen Pemasaran - lanjutan</vt:lpstr>
      <vt:lpstr>Fungsi Manajemen Pemasaran</vt:lpstr>
      <vt:lpstr>Fungsi Manajemen Pemasaran-lanjutan</vt:lpstr>
      <vt:lpstr>PELUANG PASAR</vt:lpstr>
      <vt:lpstr>Bahasan</vt:lpstr>
      <vt:lpstr>Pengertian Peluang Pasar</vt:lpstr>
      <vt:lpstr>Kosep Peluang Pasar </vt:lpstr>
      <vt:lpstr>Kosep Peluang Pasar-lanjutan </vt:lpstr>
      <vt:lpstr>Analisa Peluang Pasar</vt:lpstr>
      <vt:lpstr>Tujuan Analisa Peluang Pasar</vt:lpstr>
      <vt:lpstr>Indentifikasi dan Evaluasi Peluang Pasar</vt:lpstr>
      <vt:lpstr>Indentifikasi dan evaluasi peluang pasar-lanjutan</vt:lpstr>
      <vt:lpstr>Indentifikasi dan Evaluasi Peluang Pasar-lanjutan</vt:lpstr>
      <vt:lpstr>Pertanyaan Pemandu Evaluasi Pasar</vt:lpstr>
      <vt:lpstr>Pertanyaan Pemandu Evaluasi Pasar-lanjutan</vt:lpstr>
      <vt:lpstr>Perilaku Keputusan Pembeli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PELUANG PASAR</dc:title>
  <dc:creator>user</dc:creator>
  <cp:lastModifiedBy>user</cp:lastModifiedBy>
  <cp:revision>89</cp:revision>
  <dcterms:created xsi:type="dcterms:W3CDTF">2012-08-07T01:58:30Z</dcterms:created>
  <dcterms:modified xsi:type="dcterms:W3CDTF">2013-09-11T01:29:37Z</dcterms:modified>
</cp:coreProperties>
</file>