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74" r:id="rId2"/>
    <p:sldId id="276" r:id="rId3"/>
    <p:sldId id="277" r:id="rId4"/>
    <p:sldId id="275" r:id="rId5"/>
    <p:sldId id="256" r:id="rId6"/>
    <p:sldId id="259" r:id="rId7"/>
    <p:sldId id="260" r:id="rId8"/>
    <p:sldId id="269" r:id="rId9"/>
    <p:sldId id="262" r:id="rId10"/>
    <p:sldId id="261" r:id="rId11"/>
    <p:sldId id="263" r:id="rId12"/>
    <p:sldId id="278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36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6B6E6-9F5E-49BD-B445-FEC0B93443AC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682EB-D350-4601-9DDB-4B29553E29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682EB-D350-4601-9DDB-4B29553E29E6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EA17-2AC9-4011-8A6C-D83A7DC4489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EA17-2AC9-4011-8A6C-D83A7DC4489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EA17-2AC9-4011-8A6C-D83A7DC4489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EA17-2AC9-4011-8A6C-D83A7DC4489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EA17-2AC9-4011-8A6C-D83A7DC4489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EA17-2AC9-4011-8A6C-D83A7DC4489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EA17-2AC9-4011-8A6C-D83A7DC4489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EA17-2AC9-4011-8A6C-D83A7DC4489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EA17-2AC9-4011-8A6C-D83A7DC4489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EA17-2AC9-4011-8A6C-D83A7DC4489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EA17-2AC9-4011-8A6C-D83A7DC4489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7CEA17-2AC9-4011-8A6C-D83A7DC4489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5DB6B8-3DA2-488E-BB98-ABA2075B2B8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noldit.com/articles/PDF_Web/.../chap4_MarOpp.pdf%20tanggal%2020%20September%202012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Riview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Pertemuan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II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Manajamen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Pemasaran</a:t>
            </a: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143248"/>
            <a:ext cx="8229600" cy="3246112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id-ID" sz="2000" b="1" dirty="0" smtClean="0">
                <a:latin typeface="Times New Roman" pitchFamily="18" charset="0"/>
                <a:cs typeface="Times New Roman" pitchFamily="18" charset="0"/>
              </a:rPr>
              <a:t>Manajemen Pemasaran </a:t>
            </a: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adalah sebagai analisis, perencanaan, penerapan, dan pengendalian program yang dirancang untuk menciptakan, membangun, dan mempertahankan pertukaran yang menguntungkan dengan pasar sasaran dengan maksud untuk mencapai tujuan – tujuan organisasi.</a:t>
            </a:r>
          </a:p>
          <a:p>
            <a:endParaRPr lang="id-ID" sz="2000" dirty="0"/>
          </a:p>
        </p:txBody>
      </p:sp>
      <p:sp>
        <p:nvSpPr>
          <p:cNvPr id="4" name="Rectangle 3"/>
          <p:cNvSpPr/>
          <p:nvPr/>
        </p:nvSpPr>
        <p:spPr>
          <a:xfrm>
            <a:off x="571472" y="2500306"/>
            <a:ext cx="36936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analisa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10715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Menganalisa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pasar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terus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menjalankan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kegiatannya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produktifitasnya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keluar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pasar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8596" y="3500438"/>
            <a:ext cx="80010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Market Opportunity Analysis (MOA) will let us: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Determine what new products need to be developed.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Determine how existing products can be modified to better serve a market need.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Evaluate which existing products should be eliminated.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Determine how our library’s structure might be reoriented to better serve our community.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Indentifikasi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evaluasi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segmentasi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pasar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725488" lvl="1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Segmentasi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geografi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pembagian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pasar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unit-unit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geografis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berbeda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negara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negara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bagian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wilayah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provinsi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tangga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725488" lvl="1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Segmentasi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demografis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kelompok-kelompok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variabel-variabel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demografis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usia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ukuran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keluarga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kelamin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penghasilan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agama,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generasi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kewarganegaraan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kelas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sosial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725488" lvl="1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Segmentasi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psikografis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mengelompokkan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pembeli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berbeda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 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kepribadian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725488" lvl="1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Segmentasi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sikap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pemakaian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tanggapan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produk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Indentifikasi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evaluasi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pasar-lanjutan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38912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segmentasi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pasar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725488" lvl="1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 startAt="5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Segmentasi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ekonomi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beli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dipengaruhi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pendapatan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harga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tabungan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utang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ketersediaan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kredit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(leasing);</a:t>
            </a:r>
          </a:p>
          <a:p>
            <a:pPr marL="725488" lvl="1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 startAt="5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Segmentasi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kerusakan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mengakibatkan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kurang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bahan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baku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penigkatan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level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peningkatan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enerji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kebijakan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pemerintah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;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perlindungan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linjgkungan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725488" lvl="1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 startAt="5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Segmentasi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teknologi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teknologi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kegidupan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725488" lvl="1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 startAt="5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Segmentasi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politik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hukum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pemasaran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dipengaruhi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kondisi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politik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hukum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wajib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mensitasi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jurnal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internasional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725488" lvl="1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 startAt="5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Segmentasi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budaya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masyarakatlah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membentuk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keyakinan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norma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Terkadang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masyarakat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menyadari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menyerap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pandangan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dunia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725488" lvl="1" indent="-457200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 startAt="5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Indentifikasi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evaluasi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pasar-lanjutan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Para marketer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membaca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seksama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situasi-situasi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luar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beserta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Setelah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menerjemahkan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situasi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kerangka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(marketing opportunities). 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Marketing opportunity analysis [MOA] is the diagnostic activity of interpreting environmental attributes and change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Zikmund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D’Amico 1989, p.57)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Indentifikasi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evaluasi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pasar-lanjutan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</p:spPr>
        <p:txBody>
          <a:bodyPr>
            <a:noAutofit/>
          </a:bodyPr>
          <a:lstStyle/>
          <a:p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pokok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dicermati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kekuatan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kelemahan</a:t>
            </a: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menyediakan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berharga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pesaing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(competitors)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pendatang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pesaing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baru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perbandingan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kekuatan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kelemahan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relatif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milik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/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kesesuaian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kemampuan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lvl="2"/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luar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mungkin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menawarkan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begitu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dijadikan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realistik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dihadapkan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keterbatasan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visi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3"/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sesuai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i="1" dirty="0" smtClean="0">
                <a:latin typeface="Arial" pitchFamily="34" charset="0"/>
                <a:cs typeface="Arial" pitchFamily="34" charset="0"/>
              </a:rPr>
              <a:t>interest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perusahaan</a:t>
            </a: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 lvl="3"/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berbisnis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menguntungkan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peluang-peluang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memang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1700" i="1" dirty="0" smtClean="0">
                <a:latin typeface="Arial" pitchFamily="34" charset="0"/>
                <a:cs typeface="Arial" pitchFamily="34" charset="0"/>
              </a:rPr>
              <a:t>fit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kemampuan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dimilikinya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3"/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7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Indentifikasi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evaluasi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pasar-lanjutan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38912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Stanton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dkk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(1994)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menemukan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sejumlah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mencoba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mengembangkan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sejumlah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pertanyaan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bersifat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memandu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membantu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melalukan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pasar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Pertanyaan-pertanyaan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bersifat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memandu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536575" lvl="1" indent="-268288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Keunggulan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bersaiang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miliki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membantu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memasuki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pasar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? (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pengalaman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penjualan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advertensi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distribusi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cukup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kuat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536575" lvl="1" indent="-268288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kemampuan-kemampuan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khusus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membawa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memasuki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pasar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? (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kemampuan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bersifat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technical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skill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tertent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536575" lvl="1" indent="-268288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kelemahan-kelemahan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menghambat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kelancaran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memasuki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pasar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? (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keuangan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pengalaman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industri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tersebu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536575" lvl="1" indent="-268288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pasar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cocok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harapan-harapan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? (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sejumlah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menginginkan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return on investment yang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ingin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beroperasi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usaha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536575" lvl="1" indent="-268288"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tepat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sesuai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rencana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jangka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panjang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? (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memperluas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pasar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memasuki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pasar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global.</a:t>
            </a:r>
          </a:p>
          <a:p>
            <a:pPr>
              <a:spcBef>
                <a:spcPts val="1200"/>
              </a:spcBef>
            </a:pP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704088"/>
            <a:ext cx="8043890" cy="65321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lanjutan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714488"/>
            <a:ext cx="7817004" cy="4495800"/>
          </a:xfrm>
        </p:spPr>
        <p:txBody>
          <a:bodyPr>
            <a:normAutofit/>
          </a:bodyPr>
          <a:lstStyle/>
          <a:p>
            <a:pPr marL="266700" indent="-266700" algn="just">
              <a:buClrTx/>
              <a:buSzPct val="100000"/>
              <a:buFont typeface="+mj-lt"/>
              <a:buAutoNum type="arabicPeriod" startAt="2"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83565" lvl="1" indent="-263525" algn="just"/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merencanakan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mengimplementasikan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mengorganisaikan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mengarahkan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mengkoordinir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; </a:t>
            </a:r>
          </a:p>
          <a:p>
            <a:pPr marL="583565" lvl="1" indent="-263525" algn="just"/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mengawasi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mengendalikan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tercapai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efesien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efektif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0" indent="0" algn="just"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66700" indent="-266700" algn="just">
              <a:buClrTx/>
              <a:buSzPct val="100000"/>
              <a:buFont typeface="+mj-lt"/>
              <a:buAutoNum type="arabicPeriod" startAt="3"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(William J. Stanton</a:t>
            </a:r>
            <a:r>
              <a:rPr lang="en-US" sz="2000" dirty="0" smtClean="0"/>
              <a:t>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total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dirancang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merencanakan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mempromosikan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mendistribusikan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barang-barang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memuaskan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keinginan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potensial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8010524" cy="9906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1857364"/>
            <a:ext cx="785818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manajemen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menganalisis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54013" indent="-354013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mengetahui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pemasarannya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54013" indent="-354013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diperoleh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seberapa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peluang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merebut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54013" indent="-354013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seberapa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ancaman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dihadapi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Pemasaran-lanjutan</a:t>
            </a: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buNone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Perencanaan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Penentuan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kegiatan-kegiatan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kebijaksanaan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taktik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dijalankan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s-E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Implementasi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mengubah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rencana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endParaRPr lang="es-E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Pengendalian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Evaluasi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pemasaran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000" b="1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petunjuk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pada para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pelaksana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agar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bertindak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rencana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Penentuan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Standar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Supervisi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pemeriksaan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Perbandingan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standar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mengkoreksi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 smtClean="0">
                <a:latin typeface="Times New Roman" pitchFamily="18" charset="0"/>
                <a:cs typeface="Times New Roman" pitchFamily="18" charset="0"/>
              </a:rPr>
              <a:t>standar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PELUANG PASAR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2786058"/>
            <a:ext cx="7358114" cy="3786214"/>
          </a:xfrm>
        </p:spPr>
        <p:txBody>
          <a:bodyPr>
            <a:noAutofit/>
          </a:bodyPr>
          <a:lstStyle/>
          <a:p>
            <a:pPr algn="l">
              <a:spcBef>
                <a:spcPts val="12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SUMBER RUJUKAN:</a:t>
            </a:r>
          </a:p>
          <a:p>
            <a:pPr algn="l">
              <a:spcBef>
                <a:spcPts val="1200"/>
              </a:spcBef>
            </a:pPr>
            <a:r>
              <a:rPr lang="en-US" sz="2000" dirty="0" err="1" smtClean="0"/>
              <a:t>Kotler</a:t>
            </a:r>
            <a:r>
              <a:rPr lang="en-US" sz="2000" dirty="0" smtClean="0"/>
              <a:t>, Philip.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pemasaran</a:t>
            </a:r>
            <a:r>
              <a:rPr lang="en-US" sz="2000" dirty="0" smtClean="0"/>
              <a:t>. New Jersey: Prentice Hall, 2000.</a:t>
            </a:r>
            <a:endParaRPr lang="id-ID" sz="2000" dirty="0" smtClean="0"/>
          </a:p>
          <a:p>
            <a:pPr algn="l">
              <a:spcBef>
                <a:spcPts val="1200"/>
              </a:spcBef>
            </a:pPr>
            <a:r>
              <a:rPr lang="en-US" sz="2000" dirty="0" smtClean="0"/>
              <a:t>Market opportunity Analysis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i="1" u="sng" dirty="0" smtClean="0">
                <a:hlinkClick r:id="rId2"/>
              </a:rPr>
              <a:t>www.arnoldit.com/articles/PDF_Web/.../chap4_MarOpp.pdf </a:t>
            </a:r>
            <a:r>
              <a:rPr lang="en-US" sz="2000" u="sng" dirty="0" err="1" smtClean="0">
                <a:hlinkClick r:id="rId2"/>
              </a:rPr>
              <a:t>tanggal</a:t>
            </a:r>
            <a:r>
              <a:rPr lang="en-US" sz="2000" u="sng" dirty="0" smtClean="0">
                <a:hlinkClick r:id="rId2"/>
              </a:rPr>
              <a:t> 20 September 2012</a:t>
            </a:r>
            <a:r>
              <a:rPr lang="en-US" sz="2000" dirty="0" smtClean="0"/>
              <a:t>, jam 08.00.</a:t>
            </a:r>
            <a:r>
              <a:rPr lang="en-US" sz="2000" i="1" dirty="0" smtClean="0"/>
              <a:t> </a:t>
            </a:r>
            <a:endParaRPr lang="id-ID" sz="2000" dirty="0" smtClean="0"/>
          </a:p>
          <a:p>
            <a:pPr algn="l">
              <a:spcBef>
                <a:spcPts val="1200"/>
              </a:spcBef>
            </a:pPr>
            <a:r>
              <a:rPr lang="en-US" sz="2000" dirty="0" err="1" smtClean="0"/>
              <a:t>Sutisna</a:t>
            </a:r>
            <a:r>
              <a:rPr lang="en-US" sz="2000" dirty="0" smtClean="0"/>
              <a:t>,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</a:t>
            </a:r>
            <a:r>
              <a:rPr lang="en-US" sz="2000" dirty="0" err="1" smtClean="0"/>
              <a:t>konsumen</a:t>
            </a:r>
            <a:r>
              <a:rPr lang="en-US" sz="2000" dirty="0" smtClean="0"/>
              <a:t>: </a:t>
            </a:r>
            <a:r>
              <a:rPr lang="en-US" sz="2000" dirty="0" err="1" smtClean="0"/>
              <a:t>komjnikasi</a:t>
            </a:r>
            <a:r>
              <a:rPr lang="en-US" sz="2000" dirty="0" smtClean="0"/>
              <a:t> </a:t>
            </a:r>
            <a:r>
              <a:rPr lang="en-US" sz="2000" dirty="0" err="1" smtClean="0"/>
              <a:t>pemasaran</a:t>
            </a:r>
            <a:r>
              <a:rPr lang="en-US" sz="2000" dirty="0" smtClean="0"/>
              <a:t>. Bandung: </a:t>
            </a:r>
            <a:r>
              <a:rPr lang="en-US" sz="2000" dirty="0" err="1" smtClean="0"/>
              <a:t>Remadja</a:t>
            </a:r>
            <a:r>
              <a:rPr lang="en-US" sz="2000" dirty="0" smtClean="0"/>
              <a:t> </a:t>
            </a:r>
            <a:r>
              <a:rPr lang="en-US" sz="2000" dirty="0" err="1" smtClean="0"/>
              <a:t>Rosdakarya</a:t>
            </a:r>
            <a:r>
              <a:rPr lang="en-US" sz="2000" dirty="0" smtClean="0"/>
              <a:t>. </a:t>
            </a:r>
            <a:endParaRPr lang="id-ID" sz="2000" dirty="0" smtClean="0"/>
          </a:p>
          <a:p>
            <a:pPr algn="l">
              <a:spcBef>
                <a:spcPts val="1200"/>
              </a:spcBef>
            </a:pPr>
            <a:r>
              <a:rPr lang="en-US" sz="2000" dirty="0" err="1" smtClean="0"/>
              <a:t>Tjiptono</a:t>
            </a:r>
            <a:r>
              <a:rPr lang="en-US" sz="2000" dirty="0" smtClean="0"/>
              <a:t>, </a:t>
            </a:r>
            <a:r>
              <a:rPr lang="en-US" sz="2000" dirty="0" err="1" smtClean="0"/>
              <a:t>Fandy</a:t>
            </a:r>
            <a:r>
              <a:rPr lang="en-US" sz="2000" dirty="0" smtClean="0"/>
              <a:t>. </a:t>
            </a:r>
            <a:r>
              <a:rPr lang="en-US" sz="2000" dirty="0" err="1" smtClean="0"/>
              <a:t>Strategi</a:t>
            </a:r>
            <a:r>
              <a:rPr lang="en-US" sz="2000" dirty="0" smtClean="0"/>
              <a:t> </a:t>
            </a:r>
            <a:r>
              <a:rPr lang="en-US" sz="2000" dirty="0" err="1" smtClean="0"/>
              <a:t>pemasaran</a:t>
            </a:r>
            <a:r>
              <a:rPr lang="en-US" sz="2000" dirty="0" smtClean="0"/>
              <a:t>. </a:t>
            </a:r>
            <a:r>
              <a:rPr lang="en-US" sz="2000" dirty="0" err="1" smtClean="0"/>
              <a:t>Jogyakarta</a:t>
            </a:r>
            <a:r>
              <a:rPr lang="en-US" sz="2000" dirty="0" smtClean="0"/>
              <a:t>: </a:t>
            </a:r>
            <a:r>
              <a:rPr lang="en-US" sz="2000" dirty="0" err="1" smtClean="0"/>
              <a:t>Andi</a:t>
            </a:r>
            <a:r>
              <a:rPr lang="en-US" sz="2000" dirty="0" smtClean="0"/>
              <a:t> Offset: 1995.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32" y="704088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Bahasan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32" y="1935480"/>
            <a:ext cx="8229600" cy="438912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Analisa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menganalisa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Indentifikasi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evaluasi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Kosep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Kotler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(1997:72):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kebutuhan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pembeli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mana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beroperasi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menguntungkan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Pearce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Robinson (2000:230)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situasi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yang paling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menguntungkan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Kotler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(1997:118),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potensi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pasar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batas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didekati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permintaan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pengeluaran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pemasaran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industri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mendekati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tak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terhingga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ditentukan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Kosep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pasar-lanjutan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56495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eriod" startAt="4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Kartajaya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(2002-49)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pengertian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segmentasi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pemetaan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mapping)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pasar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kategori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mengumpulkan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serupa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pelanggan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segmen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8662" y="4357694"/>
            <a:ext cx="7358114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buClr>
                <a:schemeClr val="tx1"/>
              </a:buClr>
              <a:buSzPct val="100000"/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Analisa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pasar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perlu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mengetahui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besarnya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tersedia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memasarkan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produknya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menetapkan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pasar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cukup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mendukung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laba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Striped Right Arrow 4"/>
          <p:cNvSpPr/>
          <p:nvPr/>
        </p:nvSpPr>
        <p:spPr>
          <a:xfrm rot="5400000">
            <a:off x="4286248" y="3000372"/>
            <a:ext cx="714380" cy="185738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Analisa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pasar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Analisa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pasar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riset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faktor-faktor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eksternal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usaha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Bef>
                <a:spcPts val="600"/>
              </a:spcBef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eksternal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kekuatan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dikendalikan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menyesuaikan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menghasilkan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ancaman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Perusahaan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berhati-hati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menganalisis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lingkungannya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menghindari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ancaman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mengambil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manfaat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peluang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600"/>
              </a:spcBef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Analisis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peluang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pasar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upaya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diagnostik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menginterpretasikan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atribut-atribut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serta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perubahannya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390</TotalTime>
  <Words>1136</Words>
  <Application>Microsoft Office PowerPoint</Application>
  <PresentationFormat>On-screen Show (4:3)</PresentationFormat>
  <Paragraphs>93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Riview Pertemuan II Manajamen Pemasaran</vt:lpstr>
      <vt:lpstr>Arti Manajemen Pemasaran - lanjutan</vt:lpstr>
      <vt:lpstr>Fungsi Manajemen Pemasaran</vt:lpstr>
      <vt:lpstr>Fungsi Manajemen Pemasaran-lanjutan</vt:lpstr>
      <vt:lpstr>PELUANG PASAR</vt:lpstr>
      <vt:lpstr>Bahasan</vt:lpstr>
      <vt:lpstr>Kosep peluang pasar </vt:lpstr>
      <vt:lpstr>Kosep peluang pasar-lanjutan </vt:lpstr>
      <vt:lpstr>Analisa peluang pasar</vt:lpstr>
      <vt:lpstr>Tujuan analisa peluang pasar</vt:lpstr>
      <vt:lpstr>Indentifikasi dan evaluasi peluang pasar</vt:lpstr>
      <vt:lpstr>Indentifikasi dan evaluasi peluang pasar-lanjutan</vt:lpstr>
      <vt:lpstr>Indentifikasi dan evaluasi peluang pasar-lanjutan</vt:lpstr>
      <vt:lpstr>Indentifikasi dan evaluasi peluang pasar-lanjutan</vt:lpstr>
      <vt:lpstr>Indentifikasi dan evaluasi peluang pasar-lanjutan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PELUANG PASAR</dc:title>
  <dc:creator>user</dc:creator>
  <cp:lastModifiedBy>user</cp:lastModifiedBy>
  <cp:revision>52</cp:revision>
  <dcterms:created xsi:type="dcterms:W3CDTF">2012-08-07T01:58:30Z</dcterms:created>
  <dcterms:modified xsi:type="dcterms:W3CDTF">2012-10-10T05:53:06Z</dcterms:modified>
</cp:coreProperties>
</file>