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5" r:id="rId5"/>
    <p:sldId id="257" r:id="rId6"/>
    <p:sldId id="267" r:id="rId7"/>
    <p:sldId id="268" r:id="rId8"/>
    <p:sldId id="272" r:id="rId9"/>
    <p:sldId id="270" r:id="rId10"/>
    <p:sldId id="271" r:id="rId11"/>
    <p:sldId id="258" r:id="rId12"/>
    <p:sldId id="263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E067E-9D35-4E37-AAE3-ED3D06D43EBB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7DC79-C685-42ED-86BD-2F5D9EF05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Perilaku</a:t>
            </a:r>
            <a:r>
              <a:rPr lang="en-US" b="1" dirty="0" smtClean="0"/>
              <a:t> </a:t>
            </a:r>
            <a:r>
              <a:rPr lang="en-US" b="1" dirty="0" err="1" smtClean="0"/>
              <a:t>Konsumen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214554"/>
            <a:ext cx="7286676" cy="3786214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Perilaku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Indonesia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http://myakise.blogspot.com/2012/03/10-perilaku-konsumen-indonesia.html </a:t>
            </a:r>
          </a:p>
          <a:p>
            <a:pPr marL="342900" indent="-342900" algn="l">
              <a:buFont typeface="+mj-lt"/>
              <a:buAutoNum type="arabicPeriod"/>
            </a:pP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ADITAMA, Tjandra Yoga </a:t>
            </a:r>
            <a:r>
              <a:rPr lang="pt-BR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Kepuasan Konsumen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SUMBER : </a:t>
            </a:r>
            <a:r>
              <a:rPr lang="en-U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www.fkm.ui.ac.id/jurnal1vol5/ editorialkepuasankonsumen.pdf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ES_tradnl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Biarlah</a:t>
            </a:r>
            <a:r>
              <a:rPr lang="es-ES_tradnl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kemasan</a:t>
            </a:r>
            <a:r>
              <a:rPr lang="es-ES_tradnl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menjual</a:t>
            </a:r>
            <a:r>
              <a:rPr lang="es-ES_tradnl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_tradnl" sz="1800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active </a:t>
            </a:r>
            <a:r>
              <a:rPr lang="es-ES_tradnl" sz="1800" i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packaging</a:t>
            </a:r>
            <a:r>
              <a:rPr lang="es-ES_tradnl" sz="1800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s-ES_tradnl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sumber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_tradnl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http://beemarketer.com/ActivPackage.htm</a:t>
            </a:r>
            <a:r>
              <a:rPr lang="en-U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NITISEMITO, Alex S. </a:t>
            </a:r>
            <a:r>
              <a:rPr lang="pt-BR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Marketing</a:t>
            </a:r>
            <a:r>
              <a:rPr lang="pt-B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Jakarta : Ghalia Indonesia, 1984.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Perilaku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http://elearning.gunadarma.ac.id/docmodul/pengantar_ekonomi/Bab_2.pdf 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Perilaku</a:t>
            </a:r>
            <a:r>
              <a:rPr lang="en-US" sz="18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konsumen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l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http://id.wikipedia.org/wiki/Perilaku_konsumen</a:t>
            </a: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7224" y="928670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Bef>
                <a:spcPts val="1200"/>
              </a:spcBef>
              <a:buFont typeface="+mj-lt"/>
              <a:buAutoNum type="arabicPeriod" startAt="4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user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langsung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mengkonsumsi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dibeli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1504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Pendekatan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Meneliti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Perilaku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Konsumen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78634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interpretif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menggali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mendalam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konsumsi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mendasarinya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720725" lvl="1" indent="-263525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Studi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wawancara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focus group discussion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1120775" lvl="2" indent="-263525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makna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120775" lvl="2" indent="-263525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dirasakan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dialami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menggunakannya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buFont typeface="+mj-lt"/>
              <a:buAutoNum type="arabicPeriod"/>
            </a:pP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tradisional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1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didasari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psikologi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kognitif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behaviorial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sosiologi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Studi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eksperimen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survei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lvl="2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menguji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coba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mencari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pemahaman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seorang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memproses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pengaruh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konsumen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2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mengembangkan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menjelaskan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pembuatan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1200"/>
              </a:spcBef>
              <a:buFont typeface="+mj-lt"/>
              <a:buAutoNum type="arabicPeriod"/>
            </a:pP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sains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marketing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1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didasari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statistika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400" baseline="30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mengembangkan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mengujicoba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model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matematika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hirarki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Menurut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Abraham Maslow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lvl="2">
              <a:spcBef>
                <a:spcPts val="0"/>
              </a:spcBef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memprediksi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pengaruh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strategi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marketing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pilihan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pola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konsumsi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dikenal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sebutan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moving rate analysis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Pengambilan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Keputusan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Pembelian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sesudah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seorang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sejumlah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mendasari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pengambilan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yakni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Pengenalan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problem recognition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solusi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atas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permasalahan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dihadapinya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adanya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pengenalan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muncul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dibeli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Pencarian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b="1" i="1" dirty="0" smtClean="0">
                <a:latin typeface="Arial" pitchFamily="34" charset="0"/>
                <a:cs typeface="Arial" pitchFamily="34" charset="0"/>
              </a:rPr>
              <a:t>information source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memahami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masalah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termotivasi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mencari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menyelesaikan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permasalahan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pencarian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pencarian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berasal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memori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internal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lain (</a:t>
            </a:r>
            <a:r>
              <a:rPr lang="en-US" sz="1800" i="1" dirty="0" err="1" smtClean="0">
                <a:latin typeface="Arial" pitchFamily="34" charset="0"/>
                <a:cs typeface="Arial" pitchFamily="34" charset="0"/>
              </a:rPr>
              <a:t>eksternal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Pengambilan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Keputusan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Pembelian</a:t>
            </a:r>
            <a:r>
              <a:rPr lang="en-US" sz="2400" b="1" dirty="0" smtClean="0"/>
              <a:t>-(</a:t>
            </a:r>
            <a:r>
              <a:rPr lang="en-US" sz="2400" b="1" dirty="0" err="1" smtClean="0"/>
              <a:t>lanjutan</a:t>
            </a:r>
            <a:r>
              <a:rPr lang="en-US" sz="2400" b="1" dirty="0" smtClean="0"/>
              <a:t>)</a:t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28575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Font typeface="+mj-lt"/>
              <a:buAutoNum type="arabicPeriod" startAt="3"/>
            </a:pP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Mengevaluasi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alternatif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500" b="1" i="1" dirty="0" smtClean="0">
                <a:latin typeface="Arial" pitchFamily="34" charset="0"/>
                <a:cs typeface="Arial" pitchFamily="34" charset="0"/>
              </a:rPr>
              <a:t>alternative evaluation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).</a:t>
            </a:r>
            <a:r>
              <a:rPr lang="en-US" sz="15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mendapat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berbagai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macam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mengevaluasi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alternatif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mengatasi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permasalahan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dihadapinya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+mj-lt"/>
              <a:buAutoNum type="arabicPeriod" startAt="3"/>
            </a:pP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500" b="1" i="1" dirty="0" smtClean="0">
                <a:latin typeface="Arial" pitchFamily="34" charset="0"/>
                <a:cs typeface="Arial" pitchFamily="34" charset="0"/>
              </a:rPr>
              <a:t>purchase decision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).</a:t>
            </a:r>
            <a:r>
              <a:rPr lang="en-US" sz="1500" b="1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mengevaluasi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alternatif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strategis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5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Terkadang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dibutuhkan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menciptakan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aktual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dikarenakan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adanya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hal-hal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dipertimbangkan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+mj-lt"/>
              <a:buAutoNum type="arabicPeriod" startAt="3"/>
            </a:pP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pasca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500" b="1" i="1" dirty="0" smtClean="0">
                <a:latin typeface="Arial" pitchFamily="34" charset="0"/>
                <a:cs typeface="Arial" pitchFamily="34" charset="0"/>
              </a:rPr>
              <a:t>post-purchase evaluation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). 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4429132"/>
            <a:ext cx="257176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Proses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evaluasi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dilakukan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konsumen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setelah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membeli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memakai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produk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jasa</a:t>
            </a:r>
            <a:endParaRPr lang="en-US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4214818"/>
            <a:ext cx="378618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puas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harapannya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selanjutnya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meningkatkan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permintaan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merek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masa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depan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1200" baseline="300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32" y="5500702"/>
            <a:ext cx="378618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puas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harapannya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menurunkan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permintaan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masa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depan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643306" y="4643446"/>
            <a:ext cx="85725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3571868" y="4929198"/>
            <a:ext cx="78581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868346"/>
          </a:xfrm>
        </p:spPr>
        <p:txBody>
          <a:bodyPr>
            <a:normAutofit/>
          </a:bodyPr>
          <a:lstStyle/>
          <a:p>
            <a:r>
              <a:rPr lang="es-ES_tradnl" b="1" dirty="0" err="1" smtClean="0"/>
              <a:t>Latarbelakang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525963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melibatkan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lain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segala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bentuk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marketer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mengenali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secara general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secara individual.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dikenali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berarti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mencampuri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menelisik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urusan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pribadi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dimaksud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latarbelakang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mendorong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bisa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dikenali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berbaga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cara, antara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lain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riset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laporan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jurnal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pemasaran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media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massa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pertemuan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rutin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komunitas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pemasaran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err="1" smtClean="0"/>
              <a:t>Perilaku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6" y="3643314"/>
            <a:ext cx="8043890" cy="1000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BEHAVIOUR SCIENCE: </a:t>
            </a:r>
          </a:p>
          <a:p>
            <a:pPr marL="0" indent="0">
              <a:buNone/>
            </a:pP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mempelajari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tingkah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laku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tindakan-tindakan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barang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jasa </a:t>
            </a:r>
            <a:r>
              <a:rPr lang="es-ES_tradnl" sz="1800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2878" y="1214422"/>
            <a:ext cx="76438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Arial" pitchFamily="34" charset="0"/>
                <a:cs typeface="Arial" pitchFamily="34" charset="0"/>
              </a:rPr>
              <a:t>BEHAVIOUR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bertindak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sendirinya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terkhusus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dihadapkan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menjamin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berperilaku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00562" y="3071810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Arial" pitchFamily="34" charset="0"/>
                <a:cs typeface="Arial" pitchFamily="34" charset="0"/>
              </a:rPr>
              <a:t>TINGKAH LAKU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qual 5"/>
          <p:cNvSpPr/>
          <p:nvPr/>
        </p:nvSpPr>
        <p:spPr>
          <a:xfrm>
            <a:off x="3428992" y="2928934"/>
            <a:ext cx="1071570" cy="642942"/>
          </a:xfrm>
          <a:prstGeom prst="mathEqual">
            <a:avLst>
              <a:gd name="adj1" fmla="val 13823"/>
              <a:gd name="adj2" fmla="val 1176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1538" y="3071810"/>
            <a:ext cx="1591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Arial" pitchFamily="34" charset="0"/>
                <a:cs typeface="Arial" pitchFamily="34" charset="0"/>
              </a:rPr>
              <a:t>BEHAVIOUR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1571604" y="2571744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1472" y="4786322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smtClean="0">
                <a:latin typeface="Arial" pitchFamily="34" charset="0"/>
                <a:cs typeface="Arial" pitchFamily="34" charset="0"/>
              </a:rPr>
              <a:t>BEHAVIOURAL SCIENCE: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branch of science (as psychology, sociology, or anthropology) that deals primarily with human action and often seeks to generalize about human behavior in society </a:t>
            </a:r>
          </a:p>
          <a:p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cabang ilmu (seperti psikologi, sosiologi, atau antropologi) yang terutama berkaitan dengan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tingkahlaku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manusia dan sering berusaha untuk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menj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eneralisasi tentang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tingkahlaku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manusia dalam masyarakat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  <p:bldP spid="7" grpId="0"/>
      <p:bldP spid="8" grpId="0" animBg="1"/>
      <p:bldP spid="9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/>
          </a:bodyPr>
          <a:lstStyle/>
          <a:p>
            <a:r>
              <a:rPr lang="es-ES_tradnl" b="1" dirty="0" err="1" smtClean="0"/>
              <a:t>Konsumen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pembeli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pemakai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jasa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ataupun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pelayanan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perorangan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bisnis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ultimate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consumers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individu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barang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dan jasa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dipakai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sendiri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anggota-anggota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rumah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tangga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lain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orgnisasional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organisational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err="1" smtClean="0">
                <a:latin typeface="Arial" pitchFamily="34" charset="0"/>
                <a:cs typeface="Arial" pitchFamily="34" charset="0"/>
              </a:rPr>
              <a:t>consumers</a:t>
            </a:r>
            <a:r>
              <a:rPr lang="es-ES_tradnl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barang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jasa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lain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penggunaan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operasi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harian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Konsumen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40005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b="1" dirty="0" err="1" smtClean="0"/>
              <a:t>Perilaku</a:t>
            </a:r>
            <a:r>
              <a:rPr lang="en-US" b="1" dirty="0" smtClean="0"/>
              <a:t> </a:t>
            </a:r>
            <a:r>
              <a:rPr lang="en-US" b="1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, </a:t>
            </a:r>
            <a:r>
              <a:rPr lang="en-US" dirty="0" err="1" smtClean="0"/>
              <a:t>pemilihan</a:t>
            </a:r>
            <a:r>
              <a:rPr lang="en-US" dirty="0" smtClean="0"/>
              <a:t>, </a:t>
            </a:r>
            <a:r>
              <a:rPr lang="en-US" dirty="0" err="1" smtClean="0"/>
              <a:t>pembelian</a:t>
            </a:r>
            <a:r>
              <a:rPr lang="en-US" dirty="0" smtClean="0"/>
              <a:t>, </a:t>
            </a:r>
            <a:r>
              <a:rPr lang="en-US" dirty="0" err="1" smtClean="0"/>
              <a:t>penggunaan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pengevaluasian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demi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.</a:t>
            </a:r>
            <a:endParaRPr lang="en-US" baseline="30000" dirty="0" smtClean="0"/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mendasari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.</a:t>
            </a:r>
            <a:endParaRPr lang="en-US" baseline="30000" dirty="0" smtClean="0"/>
          </a:p>
          <a:p>
            <a:pPr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:</a:t>
            </a:r>
          </a:p>
          <a:p>
            <a:pPr marL="285750" lvl="1">
              <a:lnSpc>
                <a:spcPct val="110000"/>
              </a:lnSpc>
              <a:spcBef>
                <a:spcPts val="1200"/>
              </a:spcBef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(</a:t>
            </a:r>
            <a:r>
              <a:rPr lang="en-US" i="1" dirty="0" smtClean="0"/>
              <a:t>low-involvement</a:t>
            </a:r>
            <a:r>
              <a:rPr lang="en-US" dirty="0" smtClean="0"/>
              <a:t>)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, </a:t>
            </a:r>
          </a:p>
          <a:p>
            <a:pPr marL="285750" lvl="1">
              <a:lnSpc>
                <a:spcPct val="110000"/>
              </a:lnSpc>
              <a:spcBef>
                <a:spcPts val="1200"/>
              </a:spcBef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(</a:t>
            </a:r>
            <a:r>
              <a:rPr lang="en-US" i="1" dirty="0" smtClean="0"/>
              <a:t>high-involvement</a:t>
            </a:r>
            <a:r>
              <a:rPr lang="en-US" dirty="0" smtClean="0"/>
              <a:t>)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yang </a:t>
            </a:r>
            <a:r>
              <a:rPr lang="en-US" dirty="0" err="1" smtClean="0"/>
              <a:t>matang</a:t>
            </a:r>
            <a:r>
              <a:rPr lang="en-US" dirty="0" smtClean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596" y="128586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= TINGKAH LAKU KONSUMEN</a:t>
            </a:r>
          </a:p>
          <a:p>
            <a:pPr>
              <a:buNone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= PERILAKU KONSUMEN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= CONSUMER BEHAVIOUR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2800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_tradnl" sz="2800" dirty="0" err="1" smtClean="0">
                <a:latin typeface="Arial" pitchFamily="34" charset="0"/>
                <a:cs typeface="Arial" pitchFamily="34" charset="0"/>
              </a:rPr>
              <a:t>lanjutan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00105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Zaltman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Welledorf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: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tindakan-tindakan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hubungan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dilalukan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individu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berhubungan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pengambilan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mendapatkan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barang-barang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jasa yang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dipengaruhi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Egel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kegiatan-kegiatan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individu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yang secara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langsung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terlibat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mendapatkan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mempergunakan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barang-barang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jasa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termasuk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mendahului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menyusuli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tindakan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Thoyib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di mana para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memutuskan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, di mana,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kapan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700" dirty="0" err="1" smtClean="0">
                <a:latin typeface="Arial" pitchFamily="34" charset="0"/>
                <a:cs typeface="Arial" pitchFamily="34" charset="0"/>
              </a:rPr>
              <a:t>barang-barang</a:t>
            </a:r>
            <a:r>
              <a:rPr lang="es-ES_tradnl" sz="1700" dirty="0" smtClean="0">
                <a:latin typeface="Arial" pitchFamily="34" charset="0"/>
                <a:cs typeface="Arial" pitchFamily="34" charset="0"/>
              </a:rPr>
              <a:t> dan jasa-jasa.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7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147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Pengertian</a:t>
            </a:r>
            <a:r>
              <a:rPr kumimoji="0" lang="es-ES_trad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Perilaku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Konsumen</a:t>
            </a:r>
            <a:r>
              <a:rPr kumimoji="0" lang="es-ES_trad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(</a:t>
            </a:r>
            <a:r>
              <a:rPr kumimoji="0" lang="es-ES_tradnl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lanjutan</a:t>
            </a:r>
            <a:r>
              <a:rPr kumimoji="0" lang="es-ES_tradn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1714488"/>
            <a:ext cx="75724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Loudon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(1993)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sng" dirty="0" err="1" smtClean="0">
                <a:latin typeface="Arial" pitchFamily="34" charset="0"/>
                <a:cs typeface="Arial" pitchFamily="34" charset="0"/>
              </a:rPr>
              <a:t>derajat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sng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u="sng" dirty="0" err="1" smtClean="0">
                <a:latin typeface="Arial" pitchFamily="34" charset="0"/>
                <a:cs typeface="Arial" pitchFamily="34" charset="0"/>
              </a:rPr>
              <a:t>konsumen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Initiator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menyatakan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dipenuhi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0100" y="1571612"/>
            <a:ext cx="76438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Influencer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membeli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jasa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4348" y="1643050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Bef>
                <a:spcPts val="1200"/>
              </a:spcBef>
              <a:buFont typeface="+mj-lt"/>
              <a:buAutoNum type="arabicPeriod" startAt="3"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buyer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akhirnya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betul-betul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transaksi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beli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962</Words>
  <Application>Microsoft Office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Perilaku Konsumen</vt:lpstr>
      <vt:lpstr>Latarbelakang</vt:lpstr>
      <vt:lpstr>Perilaku</vt:lpstr>
      <vt:lpstr>Konsumen</vt:lpstr>
      <vt:lpstr>Pengertian Perilaku Konsumen</vt:lpstr>
      <vt:lpstr>Pengertian Perilaku Konsumen (lanjutan)</vt:lpstr>
      <vt:lpstr>Slide 7</vt:lpstr>
      <vt:lpstr>Slide 8</vt:lpstr>
      <vt:lpstr>Slide 9</vt:lpstr>
      <vt:lpstr>Slide 10</vt:lpstr>
      <vt:lpstr>Pendekatan Dalam Meneliti Perilaku Konsumen</vt:lpstr>
      <vt:lpstr>Proses Pengambilan Keputusan Pembelian </vt:lpstr>
      <vt:lpstr>Proses Pengambilan Keputusan Pembelian-(lanjutan)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85</cp:revision>
  <dcterms:created xsi:type="dcterms:W3CDTF">2012-08-07T02:03:34Z</dcterms:created>
  <dcterms:modified xsi:type="dcterms:W3CDTF">2012-10-10T06:02:20Z</dcterms:modified>
</cp:coreProperties>
</file>