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80" r:id="rId2"/>
    <p:sldId id="276" r:id="rId3"/>
    <p:sldId id="277" r:id="rId4"/>
    <p:sldId id="278" r:id="rId5"/>
    <p:sldId id="279" r:id="rId6"/>
    <p:sldId id="257" r:id="rId7"/>
    <p:sldId id="259" r:id="rId8"/>
    <p:sldId id="258" r:id="rId9"/>
    <p:sldId id="262" r:id="rId10"/>
    <p:sldId id="261" r:id="rId11"/>
    <p:sldId id="266" r:id="rId12"/>
    <p:sldId id="267" r:id="rId13"/>
    <p:sldId id="268" r:id="rId14"/>
    <p:sldId id="264" r:id="rId15"/>
    <p:sldId id="265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5" autoAdjust="0"/>
    <p:restoredTop sz="94660"/>
  </p:normalViewPr>
  <p:slideViewPr>
    <p:cSldViewPr>
      <p:cViewPr>
        <p:scale>
          <a:sx n="46" d="100"/>
          <a:sy n="46" d="100"/>
        </p:scale>
        <p:origin x="-1998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B9808-628D-486B-98D7-CC0CA0F9C8DB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A205-CD11-4969-B2BB-6243FBD80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2F11D9-6EA7-491A-AF3F-8E8E729EA90E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3C1CA9-1776-40BD-B25C-B8042F70B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Informasi" TargetMode="External"/><Relationship Id="rId2" Type="http://schemas.openxmlformats.org/officeDocument/2006/relationships/hyperlink" Target="http://id.wikipedia.org/wiki/Bahasa_inggr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earning.upnjatim.ac.id/courses/01012/document/Manajemen_Pemasaran.doc?cidReq=01012" TargetMode="External"/><Relationship Id="rId5" Type="http://schemas.openxmlformats.org/officeDocument/2006/relationships/hyperlink" Target="http://id.wikipedia.org/wiki/Jasa" TargetMode="External"/><Relationship Id="rId4" Type="http://schemas.openxmlformats.org/officeDocument/2006/relationships/hyperlink" Target="http://id.wikipedia.org/wiki/Bara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794" y="2071678"/>
            <a:ext cx="6477000" cy="1828800"/>
          </a:xfrm>
        </p:spPr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ii</a:t>
            </a:r>
            <a:br>
              <a:rPr lang="en-US" dirty="0" smtClean="0"/>
            </a:b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28794" y="4214818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Kilas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balik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pertemuan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</a:t>
            </a:r>
            <a:endParaRPr kumimoji="0" lang="id-ID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714348" y="642918"/>
            <a:ext cx="81534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087" name="Group 39"/>
          <p:cNvGrpSpPr>
            <a:grpSpLocks noChangeAspect="1"/>
          </p:cNvGrpSpPr>
          <p:nvPr/>
        </p:nvGrpSpPr>
        <p:grpSpPr bwMode="auto">
          <a:xfrm>
            <a:off x="1020511" y="1643050"/>
            <a:ext cx="7194827" cy="4286280"/>
            <a:chOff x="2527" y="7635"/>
            <a:chExt cx="7050" cy="4321"/>
          </a:xfrm>
        </p:grpSpPr>
        <p:sp>
          <p:nvSpPr>
            <p:cNvPr id="2113" name="AutoShape 65"/>
            <p:cNvSpPr>
              <a:spLocks noChangeAspect="1" noChangeArrowheads="1" noTextEdit="1"/>
            </p:cNvSpPr>
            <p:nvPr/>
          </p:nvSpPr>
          <p:spPr bwMode="auto">
            <a:xfrm>
              <a:off x="2527" y="7635"/>
              <a:ext cx="7050" cy="432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12" name="Text Box 64"/>
            <p:cNvSpPr txBox="1">
              <a:spLocks noChangeArrowheads="1"/>
            </p:cNvSpPr>
            <p:nvPr/>
          </p:nvSpPr>
          <p:spPr bwMode="auto">
            <a:xfrm>
              <a:off x="5527" y="7789"/>
              <a:ext cx="1050" cy="3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ANALISIS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11" name="Text Box 63"/>
            <p:cNvSpPr txBox="1">
              <a:spLocks noChangeArrowheads="1"/>
            </p:cNvSpPr>
            <p:nvPr/>
          </p:nvSpPr>
          <p:spPr bwMode="auto">
            <a:xfrm>
              <a:off x="7327" y="8715"/>
              <a:ext cx="2250" cy="29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PENGENDALIAN</a:t>
              </a: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10" name="Text Box 62"/>
            <p:cNvSpPr txBox="1">
              <a:spLocks noChangeArrowheads="1"/>
            </p:cNvSpPr>
            <p:nvPr/>
          </p:nvSpPr>
          <p:spPr bwMode="auto">
            <a:xfrm>
              <a:off x="7477" y="9177"/>
              <a:ext cx="1800" cy="4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Mengukur hasil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9" name="Text Box 61"/>
            <p:cNvSpPr txBox="1">
              <a:spLocks noChangeArrowheads="1"/>
            </p:cNvSpPr>
            <p:nvPr/>
          </p:nvSpPr>
          <p:spPr bwMode="auto">
            <a:xfrm>
              <a:off x="7477" y="9950"/>
              <a:ext cx="1800" cy="4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Mengevaluasi hasil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8" name="Text Box 60"/>
            <p:cNvSpPr txBox="1">
              <a:spLocks noChangeArrowheads="1"/>
            </p:cNvSpPr>
            <p:nvPr/>
          </p:nvSpPr>
          <p:spPr bwMode="auto">
            <a:xfrm>
              <a:off x="7477" y="10721"/>
              <a:ext cx="1950" cy="6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Mengambil tindakan perbaikan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>
              <a:off x="8527" y="9641"/>
              <a:ext cx="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6" name="Line 58"/>
            <p:cNvSpPr>
              <a:spLocks noChangeShapeType="1"/>
            </p:cNvSpPr>
            <p:nvPr/>
          </p:nvSpPr>
          <p:spPr bwMode="auto">
            <a:xfrm>
              <a:off x="8527" y="10412"/>
              <a:ext cx="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>
              <a:off x="6577" y="7944"/>
              <a:ext cx="1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>
              <a:off x="8227" y="7944"/>
              <a:ext cx="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3" name="Text Box 55"/>
            <p:cNvSpPr txBox="1">
              <a:spLocks noChangeArrowheads="1"/>
            </p:cNvSpPr>
            <p:nvPr/>
          </p:nvSpPr>
          <p:spPr bwMode="auto">
            <a:xfrm>
              <a:off x="5077" y="8869"/>
              <a:ext cx="1950" cy="9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IMPLEMENTASI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2" name="Text Box 54"/>
            <p:cNvSpPr txBox="1">
              <a:spLocks noChangeArrowheads="1"/>
            </p:cNvSpPr>
            <p:nvPr/>
          </p:nvSpPr>
          <p:spPr bwMode="auto">
            <a:xfrm>
              <a:off x="5227" y="9178"/>
              <a:ext cx="165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Menjalankan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Rencana-rencana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>
              <a:off x="7027" y="9024"/>
              <a:ext cx="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0" name="Text Box 52"/>
            <p:cNvSpPr txBox="1">
              <a:spLocks noChangeArrowheads="1"/>
            </p:cNvSpPr>
            <p:nvPr/>
          </p:nvSpPr>
          <p:spPr bwMode="auto">
            <a:xfrm>
              <a:off x="2677" y="8715"/>
              <a:ext cx="2100" cy="24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PLANNING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2827" y="9178"/>
              <a:ext cx="180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Mengembangkan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rencana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strategik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8" name="Text Box 50"/>
            <p:cNvSpPr txBox="1">
              <a:spLocks noChangeArrowheads="1"/>
            </p:cNvSpPr>
            <p:nvPr/>
          </p:nvSpPr>
          <p:spPr bwMode="auto">
            <a:xfrm>
              <a:off x="2827" y="10258"/>
              <a:ext cx="1800" cy="6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Mengembangkan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rencana pemasaran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>
              <a:off x="4627" y="10567"/>
              <a:ext cx="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 flipV="1">
              <a:off x="4927" y="9332"/>
              <a:ext cx="0" cy="12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>
              <a:off x="4927" y="9332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3727" y="9795"/>
              <a:ext cx="0" cy="4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 flipH="1">
              <a:off x="3727" y="7944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>
              <a:off x="3727" y="7944"/>
              <a:ext cx="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3727" y="11955"/>
              <a:ext cx="48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 flipV="1">
              <a:off x="5977" y="9795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 flipV="1">
              <a:off x="3727" y="11184"/>
              <a:ext cx="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 flipV="1">
              <a:off x="8527" y="11338"/>
              <a:ext cx="0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2071670" y="6072206"/>
            <a:ext cx="4452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Kottler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2000)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316674" cy="504351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kegiatan-kegiatan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kebijaksanaan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taktik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dijalankan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ts val="60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meniadakan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ketidakpastian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menentu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ts val="60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difokuskan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menghindari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penyimpangan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ts val="600"/>
              </a:spcBef>
              <a:buNone/>
            </a:pPr>
            <a:r>
              <a:rPr lang="en-US" sz="17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Renacana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ekonomis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terfokuskan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biaya-biayanya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terinci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merk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88442" cy="468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Implementasi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Implementasi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secara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formal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memainkan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peranan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mengimplementasikan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21429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74062" cy="46148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pada para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pelaksana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agar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Supervisi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pemeriksaan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mengkoreksi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ES" sz="40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s-ES" sz="40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sz="2400" dirty="0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0" y="1714500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857224" y="3186114"/>
            <a:ext cx="672010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Menetapkan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Mengukur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Mengevaluasi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Mengambil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sasaran                        kinerja                      kinerja                             tindakan perbaikan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32" name="Group 16"/>
          <p:cNvGrpSpPr>
            <a:grpSpLocks noChangeAspect="1"/>
          </p:cNvGrpSpPr>
          <p:nvPr/>
        </p:nvGrpSpPr>
        <p:grpSpPr bwMode="auto">
          <a:xfrm>
            <a:off x="857224" y="3643314"/>
            <a:ext cx="6144006" cy="1357262"/>
            <a:chOff x="2527" y="6257"/>
            <a:chExt cx="8063" cy="1833"/>
          </a:xfrm>
        </p:grpSpPr>
        <p:sp>
          <p:nvSpPr>
            <p:cNvPr id="34840" name="AutoShape 24"/>
            <p:cNvSpPr>
              <a:spLocks noChangeAspect="1" noChangeArrowheads="1" noTextEdit="1"/>
            </p:cNvSpPr>
            <p:nvPr/>
          </p:nvSpPr>
          <p:spPr bwMode="auto">
            <a:xfrm>
              <a:off x="2527" y="6257"/>
              <a:ext cx="7200" cy="169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9" name="Text Box 23"/>
            <p:cNvSpPr txBox="1">
              <a:spLocks noChangeArrowheads="1"/>
            </p:cNvSpPr>
            <p:nvPr/>
          </p:nvSpPr>
          <p:spPr bwMode="auto">
            <a:xfrm>
              <a:off x="2677" y="6411"/>
              <a:ext cx="1631" cy="1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Apa yang ingin dicapai?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8" name="Text Box 22"/>
            <p:cNvSpPr txBox="1">
              <a:spLocks noChangeArrowheads="1"/>
            </p:cNvSpPr>
            <p:nvPr/>
          </p:nvSpPr>
          <p:spPr bwMode="auto">
            <a:xfrm>
              <a:off x="4852" y="6411"/>
              <a:ext cx="1425" cy="10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Apa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yang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terjadi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?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7" name="Text Box 21"/>
            <p:cNvSpPr txBox="1">
              <a:spLocks noChangeArrowheads="1"/>
            </p:cNvSpPr>
            <p:nvPr/>
          </p:nvSpPr>
          <p:spPr bwMode="auto">
            <a:xfrm>
              <a:off x="6952" y="6411"/>
              <a:ext cx="1481" cy="10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Mengapa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hal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ini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terjadi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6" name="Text Box 20"/>
            <p:cNvSpPr txBox="1">
              <a:spLocks noChangeArrowheads="1"/>
            </p:cNvSpPr>
            <p:nvPr/>
          </p:nvSpPr>
          <p:spPr bwMode="auto">
            <a:xfrm>
              <a:off x="9052" y="6411"/>
              <a:ext cx="1538" cy="1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Apa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yang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harus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kita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lakukan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mengenai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hal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tersebut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>
              <a:off x="4402" y="6720"/>
              <a:ext cx="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>
              <a:off x="6352" y="6720"/>
              <a:ext cx="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>
              <a:off x="8452" y="6720"/>
              <a:ext cx="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itle 32"/>
          <p:cNvSpPr txBox="1">
            <a:spLocks/>
          </p:cNvSpPr>
          <p:nvPr/>
        </p:nvSpPr>
        <p:spPr>
          <a:xfrm>
            <a:off x="714348" y="642918"/>
            <a:ext cx="8153400" cy="461665"/>
          </a:xfrm>
          <a:prstGeom prst="rect">
            <a:avLst/>
          </a:prstGeom>
        </p:spPr>
        <p:txBody>
          <a:bodyPr vert="horz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0034" y="1714488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Proses</a:t>
            </a:r>
            <a:r>
              <a:rPr lang="es-E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pengevaluasian</a:t>
            </a:r>
            <a:r>
              <a:rPr lang="es-E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kegiatan</a:t>
            </a:r>
            <a:r>
              <a:rPr lang="es-E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pemasaran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2357430"/>
            <a:ext cx="8153400" cy="4067196"/>
          </a:xfrm>
        </p:spPr>
        <p:txBody>
          <a:bodyPr>
            <a:normAutofit/>
          </a:bodyPr>
          <a:lstStyle/>
          <a:p>
            <a:pPr marL="266700" lvl="0" indent="-266700">
              <a:buClrTx/>
              <a:buSzPct val="100000"/>
              <a:buFont typeface="+mj-lt"/>
              <a:buAutoNum type="arabicPeriod"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memeriksa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tahunan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66700" lvl="0" indent="-266700">
              <a:buClrTx/>
              <a:buSzPct val="10000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Tujuannya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dan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lain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ditetapkan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tahunannya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juga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pasar dan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saluran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mendatangkan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s-E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buClrTx/>
              <a:buSzPct val="100000"/>
              <a:buFont typeface="+mj-lt"/>
              <a:buAutoNum type="arabicPeriod" startAt="2"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strategik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pengamat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pakah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rbuka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ketinggalan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s-E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singkat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secara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periodik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menilai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ulang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pasar secara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1714488"/>
            <a:ext cx="34483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endParaRPr lang="en-US" sz="2000" dirty="0"/>
          </a:p>
        </p:txBody>
      </p:sp>
      <p:sp>
        <p:nvSpPr>
          <p:cNvPr id="5" name="Title 32"/>
          <p:cNvSpPr txBox="1">
            <a:spLocks/>
          </p:cNvSpPr>
          <p:nvPr/>
        </p:nvSpPr>
        <p:spPr>
          <a:xfrm>
            <a:off x="714348" y="642918"/>
            <a:ext cx="8153400" cy="461665"/>
          </a:xfrm>
          <a:prstGeom prst="rect">
            <a:avLst/>
          </a:prstGeom>
        </p:spPr>
        <p:txBody>
          <a:bodyPr vert="horz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Fungsi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Manajemen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Pemasaran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1857364"/>
            <a:ext cx="7888442" cy="4614882"/>
          </a:xfrm>
        </p:spPr>
        <p:txBody>
          <a:bodyPr>
            <a:noAutofit/>
          </a:bodyPr>
          <a:lstStyle/>
          <a:p>
            <a:pPr marL="360363" lvl="0" indent="-360363" algn="just">
              <a:buClrTx/>
              <a:buSzPct val="100000"/>
              <a:buFont typeface="+mj-lt"/>
              <a:buAutoNum type="arabicPeriod"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KONSEP PRODUKSI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menyukai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tersedia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selaras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memusatkan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distribusi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bermanfaat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2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penawarannya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2" algn="just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produktifitas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menurunkannya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20725" lvl="2" indent="0" algn="just">
              <a:buNone/>
            </a:pP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resiko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focus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sempit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operasinya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dilupakan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padahal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inginkan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3. Filosofi  Manajemen  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17004" cy="4495800"/>
          </a:xfrm>
        </p:spPr>
        <p:txBody>
          <a:bodyPr>
            <a:normAutofit lnSpcReduction="10000"/>
          </a:bodyPr>
          <a:lstStyle/>
          <a:p>
            <a:pPr marL="360363" lvl="0" indent="-360363" algn="just">
              <a:buClrTx/>
              <a:buSzPct val="100000"/>
              <a:buFont typeface="+mj-lt"/>
              <a:buAutoNum type="arabicPeriod" startAt="2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KONSEP PRODUK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menyukai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penampilan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mencurahkan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berkesinambungan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0363" lvl="0" indent="-360363" algn="just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KONSEP PENJUALAN</a:t>
            </a:r>
          </a:p>
          <a:p>
            <a:pPr marL="360363" lvl="1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kecuali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mengadakan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berskala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dicari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terpikirkan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ensiklopedia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asuransi,dll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melacak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calon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3. Filosofi  Manajemen  Pemasaran - 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88442" cy="4686320"/>
          </a:xfrm>
        </p:spPr>
        <p:txBody>
          <a:bodyPr>
            <a:noAutofit/>
          </a:bodyPr>
          <a:lstStyle/>
          <a:p>
            <a:pPr marL="514350" indent="-514350" algn="just">
              <a:buClrTx/>
              <a:buSzPct val="100000"/>
              <a:buFont typeface="+mj-lt"/>
              <a:buAutoNum type="arabicPeriod" startAt="4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KONSEP PEMASARAN</a:t>
            </a:r>
          </a:p>
          <a:p>
            <a:pPr lvl="1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Falsafah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berkeyakinan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pencapaian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tergantung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penyampaian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kepuasan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didambakan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efisien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pesaing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Kemungkinan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membingungkan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dibandingkan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r>
              <a:rPr lang="fi-FI" sz="1800" dirty="0" smtClean="0">
                <a:latin typeface="Times New Roman" pitchFamily="18" charset="0"/>
                <a:cs typeface="Times New Roman" pitchFamily="18" charset="0"/>
              </a:rPr>
              <a:t>Mengapa konsep pemasaran mulai diberlakukan?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turun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melambat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pembelian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berubah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Perusahaan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mandapati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pengeluaran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iklan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terasa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lepas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kendali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memutuskan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audit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menyempurnakan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Filosofi  Manajemen  Pemasaran - 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642910" y="2000240"/>
            <a:ext cx="7643866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KONSEP PEMASARAN BERWAWASAN SOSIAL</a:t>
            </a:r>
            <a:endParaRPr lang="en-US" sz="17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60363" lvl="1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Falsafah bahwa organisasi harus menentukan kebutuhan, keinginan dan minat pasar serta menyerahkan kepuasan yang didambakan itu secara lebih efektif dan efisien daripada pesaing dengan cara yang bersifat </a:t>
            </a:r>
            <a:r>
              <a:rPr kumimoji="0" lang="sv-SE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memelihara</a:t>
            </a: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atau </a:t>
            </a:r>
            <a:r>
              <a:rPr kumimoji="0" lang="sv-SE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memperbaiki kesejahteraan </a:t>
            </a: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konsumen dan masyarakat. </a:t>
            </a:r>
          </a:p>
          <a:p>
            <a:pPr marL="360363" lvl="1" indent="0" algn="just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Konsep ini mengajak pemasar membangun pertimbangan sosial dan etika dalam praktek pemasaran mereka. Hal ini agar dapat menyeimbangkan dan menyelaraskan 3 faktor yang penting, yaitu : </a:t>
            </a:r>
          </a:p>
          <a:p>
            <a:pPr marL="360363" lvl="1" indent="0" algn="just" fontAlgn="base">
              <a:spcBef>
                <a:spcPts val="0"/>
              </a:spcBef>
              <a:spcAft>
                <a:spcPct val="0"/>
              </a:spcAft>
              <a:buNone/>
            </a:pPr>
            <a:r>
              <a:rPr kumimoji="0" lang="sv-SE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laba perusahaan</a:t>
            </a: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sv-SE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pemuas keinginan konsumen </a:t>
            </a: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 </a:t>
            </a:r>
            <a:r>
              <a:rPr kumimoji="0" lang="sv-SE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kepentingan publik</a:t>
            </a:r>
            <a:r>
              <a:rPr kumimoji="0" lang="sv-SE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sv-SE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Filosofi  Manajemen  Pemasaran - lanjutan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15328" cy="867524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Pemasaran</a:t>
            </a:r>
            <a:r>
              <a:rPr lang="en-US" sz="2800" dirty="0" smtClean="0"/>
              <a:t> (Marketing)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mendekatkan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calon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Widodo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 tooltip="Bahasa inggris"/>
              </a:rPr>
              <a:t>Inggris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Marketing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penyusunan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terpadu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3" tooltip="Informasi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4" tooltip="Barang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5" tooltip="Jasa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kaitannya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(http://id.wikipedia.org/wiki/Pemasaran)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manajeral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butuhkan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inginkan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mempertukarkan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menyangkut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penyampaian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http://elearning.upnjatim.ac.id/courses/01012/document/Manajemen_Pemasaran.doc?cidReq=01012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829576" cy="867524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Pemasaran</a:t>
            </a:r>
            <a:r>
              <a:rPr lang="en-US" sz="2800" dirty="0" smtClean="0"/>
              <a:t> (Marketing)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35480"/>
            <a:ext cx="7901014" cy="438912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buClrTx/>
              <a:buSzPct val="100000"/>
              <a:buFont typeface="+mj-lt"/>
              <a:buAutoNum type="arabicPeriod" startAt="10"/>
            </a:pP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diartikan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mendekatkan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diselenggarakan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keefektifan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(http://repository.usu.ac.id/bitstream/123456789/1745/3/06012423.pdf.txt)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428604"/>
            <a:ext cx="7686700" cy="78581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Peran</a:t>
            </a:r>
            <a:r>
              <a:rPr lang="en-US" sz="4000" dirty="0" smtClean="0"/>
              <a:t> </a:t>
            </a:r>
            <a:r>
              <a:rPr lang="en-US" sz="4000" dirty="0" err="1" smtClean="0"/>
              <a:t>Pemasaran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588558"/>
            <a:ext cx="7429552" cy="4626524"/>
          </a:xfrm>
        </p:spPr>
        <p:txBody>
          <a:bodyPr>
            <a:normAutofit fontScale="77500" lnSpcReduction="20000"/>
          </a:bodyPr>
          <a:lstStyle/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 yang </a:t>
            </a:r>
            <a:r>
              <a:rPr lang="en-US" dirty="0" err="1" smtClean="0"/>
              <a:t>ada</a:t>
            </a: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menjanjikan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mendistribusikan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endParaRPr lang="en-US" dirty="0" smtClean="0"/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mempromosikan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</a:p>
          <a:p>
            <a:pPr marL="354013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prisip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972452" cy="724648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Istilah-istilah</a:t>
            </a:r>
            <a:r>
              <a:rPr lang="en-US" sz="3600" dirty="0" smtClean="0"/>
              <a:t> </a:t>
            </a:r>
            <a:r>
              <a:rPr lang="en-US" sz="3600" dirty="0" err="1" smtClean="0"/>
              <a:t>terkait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786346"/>
          </a:xfrm>
        </p:spPr>
        <p:txBody>
          <a:bodyPr>
            <a:noAutofit/>
          </a:bodyPr>
          <a:lstStyle/>
          <a:p>
            <a:pPr lvl="0"/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advertising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calling something to the attention of the public, especially by paid announcements. (Wolfe) </a:t>
            </a:r>
          </a:p>
          <a:p>
            <a:pPr marL="273050" indent="-7938">
              <a:buNone/>
            </a:pPr>
            <a:r>
              <a:rPr lang="en-US" sz="2000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iklan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media (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pengumuman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berbayaran</a:t>
            </a: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7938">
              <a:buNone/>
            </a:pP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Promotion is essentially the means of informing to users what you do and what you can do.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pada dasarnya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menginformasikan kepada pengguna apa yang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nda lakukan dan apa yang dapat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nda lakukan </a:t>
            </a: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Pembahasaan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2714620"/>
            <a:ext cx="7772400" cy="1624010"/>
          </a:xfrm>
        </p:spPr>
        <p:txBody>
          <a:bodyPr>
            <a:normAutofit fontScale="92500"/>
          </a:bodyPr>
          <a:lstStyle/>
          <a:p>
            <a:pPr marL="354013" lvl="0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Mempertajam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>
              <a:buClrTx/>
              <a:buSzPct val="100000"/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Menguraikan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17004" cy="4495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Manajemen pemasaran berasal dari dua kata yaitu </a:t>
            </a:r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365125" algn="just">
              <a:buClrTx/>
              <a:buSzPct val="100000"/>
              <a:buFont typeface="+mj-lt"/>
              <a:buAutoNum type="arabicPeriod"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Menurut Kotler dan Armstrong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adalah analisis, perencanaan, implementasi, dan pengendalian dari program-program yang dirancang untuk menciptakan, membangun, dan memelihara pertukaran yang menguntungkan dengan pembeli sasaran untuk mencapai tujuan perusahaan.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adalah proses perencanaan (Planning), pengorganisasian (organizing) penggerakan (Actuating) dan pengawasan. </a:t>
            </a:r>
          </a:p>
          <a:p>
            <a:pPr algn="just"/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Manajemen Pemasaran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adalah sebagai analisis, perencanaan, penerapan, dan pengendalian program yang dirancang untuk menciptakan, membangun, dan mempertahankan pertukaran yang menguntungkan dengan pasar sasaran dengan maksud untuk mencapai tujuan – tujuan organisasi.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17004" cy="4495800"/>
          </a:xfrm>
        </p:spPr>
        <p:txBody>
          <a:bodyPr>
            <a:normAutofit/>
          </a:bodyPr>
          <a:lstStyle/>
          <a:p>
            <a:pPr marL="266700" indent="-266700" algn="just">
              <a:buClrTx/>
              <a:buSzPct val="100000"/>
              <a:buFont typeface="+mj-lt"/>
              <a:buAutoNum type="arabicPeriod" startAt="2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83565" lvl="1" indent="-263525"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merencanakan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mengimplementasikan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mengorganisaikan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mengkoordinir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; </a:t>
            </a:r>
          </a:p>
          <a:p>
            <a:pPr marL="583565" lvl="1" indent="-263525"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mengawasi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mengendalikan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>
              <a:buClrTx/>
              <a:buSzPct val="100000"/>
              <a:buFont typeface="+mj-lt"/>
              <a:buAutoNum type="arabicPeriod" startAt="3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(William J. Stanton</a:t>
            </a:r>
            <a:r>
              <a:rPr lang="en-US" sz="2000" dirty="0" smtClean="0"/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dirancang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merencanakan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mendistribusikan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barang-barang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4786346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ancaman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dihadapi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415</TotalTime>
  <Words>946</Words>
  <Application>Microsoft Office PowerPoint</Application>
  <PresentationFormat>On-screen Show (4:3)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Pertemuan ii manajemen pemasaran</vt:lpstr>
      <vt:lpstr>Definisi Pemasaran (Marketing)</vt:lpstr>
      <vt:lpstr>Definisi Pemasaran (Marketing)</vt:lpstr>
      <vt:lpstr>Peran Pemasaran</vt:lpstr>
      <vt:lpstr>Istilah-istilah terkait</vt:lpstr>
      <vt:lpstr>Tujuan Pembahasaan</vt:lpstr>
      <vt:lpstr>1. Arti Manajemen Pemasaran</vt:lpstr>
      <vt:lpstr>1. Arti Manajemen Pemasaran - lanjutan</vt:lpstr>
      <vt:lpstr>2. Fungsi Manajemen Pemasaran</vt:lpstr>
      <vt:lpstr>2. Fungsi Manajemen Pemasaran - lanjutan</vt:lpstr>
      <vt:lpstr>2. Fungsi Manajemen Pemasaran - lanjutan</vt:lpstr>
      <vt:lpstr>Slide 12</vt:lpstr>
      <vt:lpstr>Slide 13</vt:lpstr>
      <vt:lpstr> </vt:lpstr>
      <vt:lpstr>Slide 15</vt:lpstr>
      <vt:lpstr>3. Filosofi  Manajemen  Pemasaran</vt:lpstr>
      <vt:lpstr>3. Filosofi  Manajemen  Pemasaran - lanjutan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PEMASAWAN</dc:title>
  <dc:creator>user</dc:creator>
  <cp:lastModifiedBy>user</cp:lastModifiedBy>
  <cp:revision>92</cp:revision>
  <dcterms:created xsi:type="dcterms:W3CDTF">2012-08-07T01:27:13Z</dcterms:created>
  <dcterms:modified xsi:type="dcterms:W3CDTF">2012-11-20T00:32:18Z</dcterms:modified>
</cp:coreProperties>
</file>