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xls" ContentType="application/vnd.ms-exce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60" r:id="rId3"/>
  </p:sldMasterIdLst>
  <p:notesMasterIdLst>
    <p:notesMasterId r:id="rId31"/>
  </p:notesMasterIdLst>
  <p:sldIdLst>
    <p:sldId id="256" r:id="rId4"/>
    <p:sldId id="285" r:id="rId5"/>
    <p:sldId id="286" r:id="rId6"/>
    <p:sldId id="257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79" r:id="rId26"/>
    <p:sldId id="280" r:id="rId27"/>
    <p:sldId id="283" r:id="rId28"/>
    <p:sldId id="284" r:id="rId29"/>
    <p:sldId id="282" r:id="rId3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6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jpe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4.jpe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jpe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jpe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jpeg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1.jpe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9.jpe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610F0-4409-4F52-BFA8-AB0899A0F33A}" type="datetimeFigureOut">
              <a:rPr lang="en-US" smtClean="0"/>
              <a:pPr/>
              <a:t>5/17/2014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684A6-06AC-4652-8A13-3DE7DC0DC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684A6-06AC-4652-8A13-3DE7DC0DC6F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EEB95-37EB-49FC-91D9-9A35DD0B018D}" type="datetimeFigureOut">
              <a:rPr lang="fr-FR"/>
              <a:pPr>
                <a:defRPr/>
              </a:pPr>
              <a:t>17/05/2014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7E2F0-C993-49E3-A114-7872F3C6EED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BB364-D7DB-49F3-A51D-95F86244EB6B}" type="datetimeFigureOut">
              <a:rPr lang="fr-FR"/>
              <a:pPr>
                <a:defRPr/>
              </a:pPr>
              <a:t>17/05/2014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58EC2-2F59-41BF-826A-E8A2D9B4AD9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94E19-2DF1-480D-8EFB-C74E12D16525}" type="datetimeFigureOut">
              <a:rPr lang="fr-FR"/>
              <a:pPr>
                <a:defRPr/>
              </a:pPr>
              <a:t>17/05/2014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04044-4BF5-4661-912F-1D31BF2F731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42101-4127-430E-858C-2095D7846A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9E6E9-49EB-4898-9D88-A4E906D4C8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6EF0DC1-1F5E-4FCB-ADD4-6988A40D5D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D63F022-45D3-4B14-A684-2FA256E948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C1E45-6EE7-4AEC-AC24-2B0DB17EBB1F}" type="datetimeFigureOut">
              <a:rPr lang="fr-FR"/>
              <a:pPr>
                <a:defRPr/>
              </a:pPr>
              <a:t>17/05/2014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0E065-D75B-459E-834D-0B3DF13FB77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259BB-E57B-4648-A9EF-962302A6BB42}" type="datetimeFigureOut">
              <a:rPr lang="fr-FR"/>
              <a:pPr>
                <a:defRPr/>
              </a:pPr>
              <a:t>17/05/2014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2B013-BCCE-4063-A08B-1AECD6650F3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F1FA8-36A8-48F9-9D66-18AA4DA21D9E}" type="datetimeFigureOut">
              <a:rPr lang="fr-FR"/>
              <a:pPr>
                <a:defRPr/>
              </a:pPr>
              <a:t>17/05/2014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4D027-F20A-4DB2-9A53-C400794DAF9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D2BC9-22C9-462D-99B9-AE82501A77AF}" type="datetimeFigureOut">
              <a:rPr lang="fr-FR"/>
              <a:pPr>
                <a:defRPr/>
              </a:pPr>
              <a:t>17/05/2014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0DE40-828A-45A2-B49C-6270EB73485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11C64-A87A-485B-A9F8-ECEA27037552}" type="datetimeFigureOut">
              <a:rPr lang="fr-FR"/>
              <a:pPr>
                <a:defRPr/>
              </a:pPr>
              <a:t>17/05/2014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79754-7839-4A8C-874B-7F629940DCC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6A574-5DB0-4717-A9D0-425E6885BBBF}" type="datetimeFigureOut">
              <a:rPr lang="fr-FR"/>
              <a:pPr>
                <a:defRPr/>
              </a:pPr>
              <a:t>17/05/2014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FDFF1-5581-4B43-A0FC-63945BACE2A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D6179-6EB4-46FA-8B54-B151AC657EE9}" type="datetimeFigureOut">
              <a:rPr lang="fr-FR"/>
              <a:pPr>
                <a:defRPr/>
              </a:pPr>
              <a:t>17/05/2014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0389C-43FE-43CC-B48B-C24B9F5861B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767B4-6E2B-4A35-942A-F7057F173176}" type="datetimeFigureOut">
              <a:rPr lang="fr-FR"/>
              <a:pPr>
                <a:defRPr/>
              </a:pPr>
              <a:t>17/05/2014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0CFE9-2011-4C61-9335-555C26F5D68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EDB8CC-6502-4A84-9AD6-C9F7E6D58511}" type="datetimeFigureOut">
              <a:rPr lang="fr-FR"/>
              <a:pPr>
                <a:defRPr/>
              </a:pPr>
              <a:t>17/05/2014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23B991-22CB-429E-88C5-3C2C53A22C7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321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fld id="{B1F46037-0A3B-47D4-A850-D5225035CC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Deskriptif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Microsoft_Office_Excel_97-2003_Worksheet3.xls"/><Relationship Id="rId5" Type="http://schemas.openxmlformats.org/officeDocument/2006/relationships/oleObject" Target="../embeddings/Microsoft_Office_Excel_97-2003_Worksheet2.xls"/><Relationship Id="rId4" Type="http://schemas.openxmlformats.org/officeDocument/2006/relationships/oleObject" Target="../embeddings/Microsoft_Office_Excel_97-2003_Worksheet1.xls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643042" y="4786339"/>
            <a:ext cx="6143625" cy="655627"/>
          </a:xfrm>
        </p:spPr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STATISTIK DESKRIPTIF</a:t>
            </a:r>
            <a:endParaRPr lang="fr-CA" sz="4000" dirty="0" smtClean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2357422" y="5286388"/>
            <a:ext cx="4643470" cy="842963"/>
          </a:xfrm>
        </p:spPr>
        <p:txBody>
          <a:bodyPr/>
          <a:lstStyle/>
          <a:p>
            <a:r>
              <a:rPr lang="fr-CA" sz="2800" dirty="0" err="1" smtClean="0">
                <a:solidFill>
                  <a:schemeClr val="bg1"/>
                </a:solidFill>
              </a:rPr>
              <a:t>Sarwanto</a:t>
            </a:r>
            <a:endParaRPr lang="fr-CA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571625"/>
            <a:ext cx="7286625" cy="5072063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v-SE" sz="2400" u="sng" dirty="0" smtClean="0">
                <a:solidFill>
                  <a:srgbClr val="FF0000"/>
                </a:solidFill>
              </a:rPr>
              <a:t>Modus</a:t>
            </a:r>
            <a:r>
              <a:rPr lang="sv-SE" sz="2400" dirty="0" smtClean="0"/>
              <a:t> suatu himpunan bilangan adalah nilai yang paling sering muncul (memiliki frekuensi maksimum). Modus mungkin tidak ada. </a:t>
            </a:r>
            <a:r>
              <a:rPr lang="en-US" sz="2400" dirty="0" smtClean="0"/>
              <a:t>Modus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rumus</a:t>
            </a:r>
            <a:r>
              <a:rPr lang="en-US" sz="2400" dirty="0" smtClean="0"/>
              <a:t> :</a:t>
            </a:r>
            <a:endParaRPr lang="sv-SE" sz="2400" dirty="0" smtClean="0"/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sv-SE" sz="2000" dirty="0" smtClean="0"/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sv-SE" sz="2000" dirty="0" smtClean="0"/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sv-SE" sz="2000" dirty="0" smtClean="0"/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sv-SE" sz="2000" dirty="0" smtClean="0"/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v-SE" sz="2000" dirty="0" smtClean="0"/>
              <a:t>Dimana 	</a:t>
            </a:r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v-SE" sz="2000" dirty="0" smtClean="0"/>
              <a:t>L1	= batas kelas bawah dari kelas modus.</a:t>
            </a:r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v-SE" sz="2000" dirty="0" smtClean="0">
                <a:sym typeface="Symbol" pitchFamily="18" charset="2"/>
              </a:rPr>
              <a:t></a:t>
            </a:r>
            <a:r>
              <a:rPr lang="sv-SE" sz="2000" baseline="-25000" dirty="0" smtClean="0">
                <a:sym typeface="Symbol" pitchFamily="18" charset="2"/>
              </a:rPr>
              <a:t>1</a:t>
            </a:r>
            <a:r>
              <a:rPr lang="sv-SE" sz="2000" dirty="0" smtClean="0"/>
              <a:t>		= selisih frekuensi kelas modus dan frekuensi kelas</a:t>
            </a:r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v-SE" sz="2000" dirty="0" smtClean="0"/>
              <a:t>           sebelumnya</a:t>
            </a:r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v-SE" sz="2000" dirty="0" smtClean="0">
                <a:sym typeface="Symbol" pitchFamily="18" charset="2"/>
              </a:rPr>
              <a:t></a:t>
            </a:r>
            <a:r>
              <a:rPr lang="sv-SE" sz="2000" baseline="-25000" dirty="0" smtClean="0">
                <a:sym typeface="Symbol" pitchFamily="18" charset="2"/>
              </a:rPr>
              <a:t>2 </a:t>
            </a:r>
            <a:r>
              <a:rPr lang="sv-SE" sz="2000" dirty="0" smtClean="0"/>
              <a:t>	= selisih frekuensi kelas modus dan frekuensi kelas </a:t>
            </a:r>
            <a:endParaRPr lang="en-US" sz="2000" dirty="0" smtClean="0"/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/>
              <a:t>           </a:t>
            </a:r>
            <a:r>
              <a:rPr lang="en-US" sz="2000" dirty="0" err="1" smtClean="0"/>
              <a:t>sesudahnya</a:t>
            </a:r>
            <a:endParaRPr lang="en-US" sz="2000" dirty="0" smtClean="0"/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/>
              <a:t>c	    = </a:t>
            </a:r>
            <a:r>
              <a:rPr lang="en-US" sz="2000" dirty="0" err="1" smtClean="0"/>
              <a:t>panjang</a:t>
            </a:r>
            <a:r>
              <a:rPr lang="en-US" sz="2000" dirty="0" smtClean="0"/>
              <a:t> </a:t>
            </a:r>
            <a:r>
              <a:rPr lang="en-US" sz="2000" dirty="0" err="1" smtClean="0"/>
              <a:t>kelas</a:t>
            </a:r>
            <a:endParaRPr lang="en-GB" sz="1800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E242D1-D646-4641-BEE9-CA14B7951811}" type="slidenum">
              <a:rPr lang="en-GB"/>
              <a:pPr>
                <a:defRPr/>
              </a:pPr>
              <a:t>10</a:t>
            </a:fld>
            <a:endParaRPr lang="en-GB"/>
          </a:p>
        </p:txBody>
      </p:sp>
      <p:graphicFrame>
        <p:nvGraphicFramePr>
          <p:cNvPr id="4098" name="Object 4" descr="Stationery"/>
          <p:cNvGraphicFramePr>
            <a:graphicFrameLocks noChangeAspect="1"/>
          </p:cNvGraphicFramePr>
          <p:nvPr/>
        </p:nvGraphicFramePr>
        <p:xfrm>
          <a:off x="2916238" y="2997200"/>
          <a:ext cx="4191000" cy="1162050"/>
        </p:xfrm>
        <a:graphic>
          <a:graphicData uri="http://schemas.openxmlformats.org/presentationml/2006/ole">
            <p:oleObj spid="_x0000_s4098" name="Equation" r:id="rId4" imgW="1739900" imgH="482600" progId="Equation.3">
              <p:embed/>
            </p:oleObj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00063"/>
            <a:ext cx="76962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Ukuran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Pemusatan</a:t>
            </a:r>
            <a:r>
              <a:rPr lang="id-ID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(4):</a:t>
            </a:r>
            <a:endParaRPr lang="en-GB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642938"/>
            <a:ext cx="6624637" cy="914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chemeClr val="tx2">
                    <a:satMod val="130000"/>
                  </a:schemeClr>
                </a:solidFill>
              </a:rPr>
              <a:t>Ukuran</a:t>
            </a: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satMod val="130000"/>
                  </a:schemeClr>
                </a:solidFill>
              </a:rPr>
              <a:t>Dispersi</a:t>
            </a: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/</a:t>
            </a:r>
            <a:r>
              <a:rPr lang="en-US" sz="3600" dirty="0" err="1" smtClean="0">
                <a:solidFill>
                  <a:schemeClr val="tx2">
                    <a:satMod val="130000"/>
                  </a:schemeClr>
                </a:solidFill>
              </a:rPr>
              <a:t>Penyebaran</a:t>
            </a: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 (1):</a:t>
            </a:r>
            <a:endParaRPr lang="en-GB" sz="36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4579" name="Rectangle 4"/>
          <p:cNvSpPr>
            <a:spLocks noGrp="1" noChangeArrowheads="1"/>
          </p:cNvSpPr>
          <p:nvPr>
            <p:ph idx="1"/>
          </p:nvPr>
        </p:nvSpPr>
        <p:spPr>
          <a:xfrm>
            <a:off x="1447800" y="2000250"/>
            <a:ext cx="76962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smtClean="0"/>
              <a:t>Derajat atau ukuran sampai seberapa jauh data numerik cenderung untuk tersebar disekitar nilai rata-ratanya.</a:t>
            </a:r>
          </a:p>
          <a:p>
            <a:pPr>
              <a:lnSpc>
                <a:spcPct val="90000"/>
              </a:lnSpc>
            </a:pPr>
            <a:r>
              <a:rPr lang="sv-SE" smtClean="0"/>
              <a:t>Yang paling umum adalah </a:t>
            </a:r>
            <a:r>
              <a:rPr lang="sv-SE" smtClean="0">
                <a:solidFill>
                  <a:srgbClr val="92D050"/>
                </a:solidFill>
              </a:rPr>
              <a:t>Range (rentang), Variansi, dan Simpangan Baku.</a:t>
            </a:r>
            <a:r>
              <a:rPr lang="id-ID" smtClean="0">
                <a:solidFill>
                  <a:srgbClr val="92D050"/>
                </a:solidFill>
              </a:rPr>
              <a:t> </a:t>
            </a:r>
            <a:endParaRPr lang="en-US" smtClean="0">
              <a:solidFill>
                <a:srgbClr val="92D050"/>
              </a:solidFill>
            </a:endParaRPr>
          </a:p>
          <a:p>
            <a:pPr>
              <a:lnSpc>
                <a:spcPct val="90000"/>
              </a:lnSpc>
            </a:pPr>
            <a:r>
              <a:rPr lang="en-US" smtClean="0"/>
              <a:t>Ukuran dispersi lain adalah </a:t>
            </a:r>
            <a:r>
              <a:rPr lang="en-US" smtClean="0">
                <a:solidFill>
                  <a:srgbClr val="FFC000"/>
                </a:solidFill>
              </a:rPr>
              <a:t>kuartil, persentil.</a:t>
            </a:r>
            <a:endParaRPr lang="id-ID" smtClean="0">
              <a:solidFill>
                <a:srgbClr val="FFC000"/>
              </a:solidFill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59DF36-701C-437C-B82B-87761ADDD0A3}" type="slidenum">
              <a:rPr lang="en-GB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idx="1"/>
          </p:nvPr>
        </p:nvSpPr>
        <p:spPr>
          <a:xfrm>
            <a:off x="1447800" y="1857375"/>
            <a:ext cx="7339013" cy="4714875"/>
          </a:xfrm>
        </p:spPr>
        <p:txBody>
          <a:bodyPr>
            <a:normAutofit fontScale="92500" lnSpcReduction="20000"/>
          </a:bodyPr>
          <a:lstStyle/>
          <a:p>
            <a:pPr marL="609600" indent="-6096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v-SE" dirty="0" smtClean="0">
                <a:solidFill>
                  <a:srgbClr val="0070C0"/>
                </a:solidFill>
              </a:rPr>
              <a:t>adalah selisih antara bilangan terbesar dan terkecil dalam himpunan.</a:t>
            </a:r>
          </a:p>
          <a:p>
            <a:pPr marL="609600" indent="-6096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v-SE" dirty="0" smtClean="0">
                <a:solidFill>
                  <a:srgbClr val="00B050"/>
                </a:solidFill>
              </a:rPr>
              <a:t>Nilai R akan selalu positif.</a:t>
            </a:r>
          </a:p>
          <a:p>
            <a:pPr marL="609600" indent="-6096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v-SE" dirty="0" smtClean="0">
                <a:solidFill>
                  <a:srgbClr val="FFC000"/>
                </a:solidFill>
              </a:rPr>
              <a:t>Interpretasi nilai R adalah:</a:t>
            </a:r>
          </a:p>
          <a:p>
            <a:pPr marL="883920" lvl="1" indent="-6096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solidFill>
                  <a:srgbClr val="FF0000"/>
                </a:solidFill>
              </a:rPr>
              <a:t>R = 0,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data </a:t>
            </a:r>
            <a:r>
              <a:rPr lang="en-US" dirty="0" err="1" smtClean="0"/>
              <a:t>terbesar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data </a:t>
            </a:r>
            <a:r>
              <a:rPr lang="en-US" dirty="0" err="1" smtClean="0"/>
              <a:t>terkecil</a:t>
            </a:r>
            <a:r>
              <a:rPr lang="en-US" dirty="0" smtClean="0"/>
              <a:t>, </a:t>
            </a:r>
            <a:r>
              <a:rPr lang="en-US" dirty="0" err="1" smtClean="0"/>
              <a:t>akibatnya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data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endParaRPr lang="en-US" dirty="0" smtClean="0"/>
          </a:p>
          <a:p>
            <a:pPr marL="883920" lvl="1" indent="-6096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solidFill>
                  <a:srgbClr val="FF0000"/>
                </a:solidFill>
              </a:rPr>
              <a:t>R </a:t>
            </a:r>
            <a:r>
              <a:rPr lang="en-US" dirty="0" err="1" smtClean="0">
                <a:solidFill>
                  <a:srgbClr val="FF0000"/>
                </a:solidFill>
              </a:rPr>
              <a:t>kecil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data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mengumpul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data</a:t>
            </a:r>
          </a:p>
          <a:p>
            <a:pPr marL="883920" lvl="1" indent="-6096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solidFill>
                  <a:srgbClr val="FF0000"/>
                </a:solidFill>
              </a:rPr>
              <a:t>R </a:t>
            </a:r>
            <a:r>
              <a:rPr lang="en-US" dirty="0" err="1" smtClean="0">
                <a:solidFill>
                  <a:srgbClr val="FF0000"/>
                </a:solidFill>
              </a:rPr>
              <a:t>besar</a:t>
            </a:r>
            <a:r>
              <a:rPr lang="en-US" dirty="0" smtClean="0"/>
              <a:t>,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paling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data yang </a:t>
            </a:r>
            <a:r>
              <a:rPr lang="en-US" dirty="0" err="1" smtClean="0"/>
              <a:t>harganya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data </a:t>
            </a:r>
            <a:r>
              <a:rPr lang="en-US" dirty="0" err="1" smtClean="0"/>
              <a:t>lainnya</a:t>
            </a:r>
            <a:endParaRPr lang="id-ID" dirty="0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8CF804-F98F-453C-8672-16EFB355C7CC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642938"/>
            <a:ext cx="6624637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Range / </a:t>
            </a:r>
            <a:r>
              <a:rPr lang="en-US" sz="3600" dirty="0" err="1" smtClean="0">
                <a:solidFill>
                  <a:schemeClr val="tx2">
                    <a:satMod val="130000"/>
                  </a:schemeClr>
                </a:solidFill>
              </a:rPr>
              <a:t>Rentang</a:t>
            </a: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 (R):</a:t>
            </a:r>
            <a:endParaRPr lang="en-GB" sz="36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Simpangan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baku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deviasi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standar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) (1):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4516" name="Rectangle 4"/>
          <p:cNvSpPr>
            <a:spLocks noGrp="1" noChangeArrowheads="1"/>
          </p:cNvSpPr>
          <p:nvPr>
            <p:ph idx="1"/>
          </p:nvPr>
        </p:nvSpPr>
        <p:spPr>
          <a:xfrm>
            <a:off x="1435100" y="1447800"/>
            <a:ext cx="7499350" cy="2124075"/>
          </a:xfrm>
        </p:spPr>
        <p:txBody>
          <a:bodyPr>
            <a:normAutofit/>
          </a:bodyPr>
          <a:lstStyle/>
          <a:p>
            <a:pPr marL="609600" indent="-6096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v-SE" dirty="0" smtClean="0">
                <a:solidFill>
                  <a:schemeClr val="tx2">
                    <a:lumMod val="50000"/>
                  </a:schemeClr>
                </a:solidFill>
              </a:rPr>
              <a:t>Simpangan Baku (Deviasi Standar) </a:t>
            </a:r>
            <a:r>
              <a:rPr lang="sv-SE" dirty="0" smtClean="0"/>
              <a:t>suatu himpunan bilangan x1, x2, …, xn dinyatakan dengan s dan didefinisikan sebagai berikut :</a:t>
            </a:r>
            <a:endParaRPr lang="id-ID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C51F35-61EF-477D-B84C-908DCA8D1E88}" type="slidenum">
              <a:rPr lang="en-GB"/>
              <a:pPr>
                <a:defRPr/>
              </a:pPr>
              <a:t>13</a:t>
            </a:fld>
            <a:endParaRPr lang="en-GB"/>
          </a:p>
        </p:txBody>
      </p:sp>
      <p:graphicFrame>
        <p:nvGraphicFramePr>
          <p:cNvPr id="5122" name="Object 5" descr="Blue tissue paper"/>
          <p:cNvGraphicFramePr>
            <a:graphicFrameLocks noChangeAspect="1"/>
          </p:cNvGraphicFramePr>
          <p:nvPr/>
        </p:nvGraphicFramePr>
        <p:xfrm>
          <a:off x="2071688" y="3857625"/>
          <a:ext cx="5832475" cy="1571625"/>
        </p:xfrm>
        <a:graphic>
          <a:graphicData uri="http://schemas.openxmlformats.org/presentationml/2006/ole">
            <p:oleObj spid="_x0000_s5122" name="Equation" r:id="rId4" imgW="2387600" imgH="647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643063"/>
            <a:ext cx="7358063" cy="1905000"/>
          </a:xfrm>
        </p:spPr>
        <p:txBody>
          <a:bodyPr/>
          <a:lstStyle/>
          <a:p>
            <a:r>
              <a:rPr lang="sv-SE" smtClean="0"/>
              <a:t>Jika x1, x2, …, xn masing-masing muncul dengan frekuensi f1, f2, …, fn, maka simpangan baku dapat dituliskan :</a:t>
            </a:r>
            <a:r>
              <a:rPr lang="id-ID" smtClean="0"/>
              <a:t> </a:t>
            </a:r>
          </a:p>
          <a:p>
            <a:endParaRPr lang="en-GB" smtClean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8417F-D77E-4AE9-A482-6AD33BA8F044}" type="slidenum">
              <a:rPr lang="en-GB"/>
              <a:pPr>
                <a:defRPr/>
              </a:pPr>
              <a:t>14</a:t>
            </a:fld>
            <a:endParaRPr lang="en-GB"/>
          </a:p>
        </p:txBody>
      </p:sp>
      <p:graphicFrame>
        <p:nvGraphicFramePr>
          <p:cNvPr id="6146" name="Object 4" descr="Blue tissue paper"/>
          <p:cNvGraphicFramePr>
            <a:graphicFrameLocks noChangeAspect="1"/>
          </p:cNvGraphicFramePr>
          <p:nvPr/>
        </p:nvGraphicFramePr>
        <p:xfrm>
          <a:off x="1428750" y="3643313"/>
          <a:ext cx="6335713" cy="1416050"/>
        </p:xfrm>
        <a:graphic>
          <a:graphicData uri="http://schemas.openxmlformats.org/presentationml/2006/ole">
            <p:oleObj spid="_x0000_s6146" name="Equation" r:id="rId4" imgW="3111500" imgH="698500" progId="Equation.3">
              <p:embed/>
            </p:oleObj>
          </a:graphicData>
        </a:graphic>
      </p:graphicFrame>
      <p:graphicFrame>
        <p:nvGraphicFramePr>
          <p:cNvPr id="6147" name="Object 5" descr="Blue tissue paper"/>
          <p:cNvGraphicFramePr>
            <a:graphicFrameLocks noChangeAspect="1"/>
          </p:cNvGraphicFramePr>
          <p:nvPr/>
        </p:nvGraphicFramePr>
        <p:xfrm>
          <a:off x="2286000" y="5572125"/>
          <a:ext cx="1511300" cy="669925"/>
        </p:xfrm>
        <a:graphic>
          <a:graphicData uri="http://schemas.openxmlformats.org/presentationml/2006/ole">
            <p:oleObj spid="_x0000_s6147" name="Equation" r:id="rId5" imgW="609336" imgH="266584" progId="Equation.3">
              <p:embed/>
            </p:oleObj>
          </a:graphicData>
        </a:graphic>
      </p:graphicFrame>
      <p:sp>
        <p:nvSpPr>
          <p:cNvPr id="6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Simpangan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baku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deviasi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standar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) (2):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8888" y="1844675"/>
            <a:ext cx="7497762" cy="44735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smtClean="0">
                <a:solidFill>
                  <a:srgbClr val="0070C0"/>
                </a:solidFill>
              </a:rPr>
              <a:t>Kuadrat dari simpangan baku adalah variansi.</a:t>
            </a:r>
          </a:p>
          <a:p>
            <a:pPr>
              <a:lnSpc>
                <a:spcPct val="90000"/>
              </a:lnSpc>
            </a:pPr>
            <a:r>
              <a:rPr lang="en-US" sz="2600" smtClean="0">
                <a:solidFill>
                  <a:srgbClr val="00B050"/>
                </a:solidFill>
              </a:rPr>
              <a:t>Nilai variansi dan simpangan baku selalu non-negatif.</a:t>
            </a:r>
          </a:p>
          <a:p>
            <a:pPr>
              <a:lnSpc>
                <a:spcPct val="90000"/>
              </a:lnSpc>
            </a:pPr>
            <a:r>
              <a:rPr lang="en-US" sz="2600" smtClean="0"/>
              <a:t>Interpretasi nilai s</a:t>
            </a:r>
            <a:r>
              <a:rPr lang="en-US" sz="2600" baseline="30000" smtClean="0"/>
              <a:t>2</a:t>
            </a:r>
            <a:r>
              <a:rPr lang="en-US" sz="2600" smtClean="0"/>
              <a:t> adalah:</a:t>
            </a:r>
          </a:p>
          <a:p>
            <a:pPr lvl="1">
              <a:lnSpc>
                <a:spcPct val="90000"/>
              </a:lnSpc>
            </a:pPr>
            <a:r>
              <a:rPr lang="en-US" sz="2200" smtClean="0">
                <a:solidFill>
                  <a:srgbClr val="FFC000"/>
                </a:solidFill>
              </a:rPr>
              <a:t>s</a:t>
            </a:r>
            <a:r>
              <a:rPr lang="en-US" sz="2200" baseline="30000" smtClean="0">
                <a:solidFill>
                  <a:srgbClr val="FFC000"/>
                </a:solidFill>
              </a:rPr>
              <a:t>2 </a:t>
            </a:r>
            <a:r>
              <a:rPr lang="en-US" sz="2200" smtClean="0">
                <a:solidFill>
                  <a:srgbClr val="FFC000"/>
                </a:solidFill>
              </a:rPr>
              <a:t>= 0 atau s = 0 </a:t>
            </a:r>
            <a:r>
              <a:rPr lang="en-US" sz="2200" smtClean="0"/>
              <a:t>berarti nilai data sama sengan rata-ratanya, sehingga nilai semua data sama</a:t>
            </a:r>
          </a:p>
          <a:p>
            <a:pPr lvl="1">
              <a:lnSpc>
                <a:spcPct val="90000"/>
              </a:lnSpc>
            </a:pPr>
            <a:r>
              <a:rPr lang="en-US" sz="2200" smtClean="0">
                <a:solidFill>
                  <a:srgbClr val="FFC000"/>
                </a:solidFill>
              </a:rPr>
              <a:t>s</a:t>
            </a:r>
            <a:r>
              <a:rPr lang="en-US" sz="2200" baseline="30000" smtClean="0">
                <a:solidFill>
                  <a:srgbClr val="FFC000"/>
                </a:solidFill>
              </a:rPr>
              <a:t>2  </a:t>
            </a:r>
            <a:r>
              <a:rPr lang="en-US" sz="2200" smtClean="0">
                <a:solidFill>
                  <a:srgbClr val="FFC000"/>
                </a:solidFill>
              </a:rPr>
              <a:t>atau s kecil,</a:t>
            </a:r>
            <a:r>
              <a:rPr lang="en-US" sz="2200" smtClean="0"/>
              <a:t> berarti perbedaa          n harga data yang satu dengan lainnya kecil Akibatnya semua data akan mengumpul disekitar pusat data.</a:t>
            </a:r>
          </a:p>
          <a:p>
            <a:pPr lvl="1">
              <a:lnSpc>
                <a:spcPct val="90000"/>
              </a:lnSpc>
            </a:pPr>
            <a:r>
              <a:rPr lang="en-US" sz="2200" smtClean="0">
                <a:solidFill>
                  <a:srgbClr val="FFC000"/>
                </a:solidFill>
              </a:rPr>
              <a:t>s</a:t>
            </a:r>
            <a:r>
              <a:rPr lang="en-US" sz="2200" baseline="30000" smtClean="0">
                <a:solidFill>
                  <a:srgbClr val="FFC000"/>
                </a:solidFill>
              </a:rPr>
              <a:t>2</a:t>
            </a:r>
            <a:r>
              <a:rPr lang="en-US" sz="2200" smtClean="0">
                <a:solidFill>
                  <a:srgbClr val="FFC000"/>
                </a:solidFill>
              </a:rPr>
              <a:t> atau s</a:t>
            </a:r>
            <a:r>
              <a:rPr lang="en-US" sz="2200" smtClean="0"/>
              <a:t> besar menyatakan bahwa paling sedikit ada satu data yang harganya berbeda jauh dengan data lainnya.</a:t>
            </a:r>
            <a:r>
              <a:rPr lang="en-US" sz="260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D9F32B-7766-456F-A5EC-2BB63E4A6825}" type="slidenum">
              <a:rPr lang="en-GB"/>
              <a:pPr>
                <a:defRPr/>
              </a:pPr>
              <a:t>15</a:t>
            </a:fld>
            <a:endParaRPr lang="en-GB"/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1587500" y="350838"/>
            <a:ext cx="7499350" cy="11430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3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Simpangan</a:t>
            </a:r>
            <a:r>
              <a:rPr lang="en-US"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3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baku</a:t>
            </a:r>
            <a:r>
              <a:rPr lang="en-US"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(</a:t>
            </a:r>
            <a:r>
              <a:rPr lang="en-US" sz="43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deviasi</a:t>
            </a:r>
            <a:r>
              <a:rPr lang="en-US"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3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standar</a:t>
            </a:r>
            <a:r>
              <a:rPr lang="en-US"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) (3):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143000" y="428625"/>
            <a:ext cx="7215188" cy="9144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sz="4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Ukuran Penyebaran Lain: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143000" y="1571625"/>
            <a:ext cx="7696200" cy="49291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Suatu himpunan data </a:t>
            </a:r>
            <a:r>
              <a:rPr lang="sv-SE" smtClean="0"/>
              <a:t>membagi himpunan atas empat bagian yang sama. Nilai-nilai ini disebut </a:t>
            </a:r>
            <a:r>
              <a:rPr lang="sv-SE" smtClean="0">
                <a:solidFill>
                  <a:srgbClr val="C00000"/>
                </a:solidFill>
              </a:rPr>
              <a:t>Kuartil</a:t>
            </a:r>
            <a:r>
              <a:rPr lang="sv-SE" smtClean="0"/>
              <a:t> dan dinyatakan dengan Q1, Q2, dan Q3.</a:t>
            </a:r>
          </a:p>
          <a:p>
            <a:pPr>
              <a:lnSpc>
                <a:spcPct val="80000"/>
              </a:lnSpc>
            </a:pPr>
            <a:r>
              <a:rPr lang="en-US" smtClean="0"/>
              <a:t>Suatu himpunan data </a:t>
            </a:r>
            <a:r>
              <a:rPr lang="sv-SE" smtClean="0"/>
              <a:t>membagi data atas sepuluh bagian yang sama disebut </a:t>
            </a:r>
            <a:r>
              <a:rPr lang="sv-SE" smtClean="0">
                <a:solidFill>
                  <a:srgbClr val="C00000"/>
                </a:solidFill>
              </a:rPr>
              <a:t>Desil</a:t>
            </a:r>
            <a:r>
              <a:rPr lang="sv-SE" smtClean="0">
                <a:solidFill>
                  <a:schemeClr val="hlink"/>
                </a:solidFill>
              </a:rPr>
              <a:t> </a:t>
            </a:r>
            <a:r>
              <a:rPr lang="sv-SE" smtClean="0"/>
              <a:t>dan dinyatakan dengan D1, D2, D3, …., D9. </a:t>
            </a:r>
          </a:p>
          <a:p>
            <a:pPr>
              <a:lnSpc>
                <a:spcPct val="80000"/>
              </a:lnSpc>
            </a:pPr>
            <a:r>
              <a:rPr lang="en-US" smtClean="0"/>
              <a:t>Suatu himpunan data </a:t>
            </a:r>
            <a:r>
              <a:rPr lang="sv-SE" smtClean="0"/>
              <a:t>membagi data atas seratus bagian disebut </a:t>
            </a:r>
            <a:r>
              <a:rPr lang="sv-SE" smtClean="0">
                <a:solidFill>
                  <a:srgbClr val="C00000"/>
                </a:solidFill>
              </a:rPr>
              <a:t>Persentil</a:t>
            </a:r>
            <a:r>
              <a:rPr lang="sv-SE" smtClean="0">
                <a:solidFill>
                  <a:schemeClr val="hlink"/>
                </a:solidFill>
              </a:rPr>
              <a:t> </a:t>
            </a:r>
            <a:r>
              <a:rPr lang="sv-SE" smtClean="0"/>
              <a:t>dan dinyatakan dengan P1, P2, P3, ….., P99.</a:t>
            </a: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5E9823-7119-43D5-B373-AA3E03153767}" type="slidenum">
              <a:rPr lang="en-GB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1143000" y="357188"/>
            <a:ext cx="76962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Kuartil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:</a:t>
            </a: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1214438" y="4071938"/>
            <a:ext cx="6929437" cy="235743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v-SE" sz="2000" smtClean="0"/>
              <a:t>Di mana 	</a:t>
            </a:r>
          </a:p>
          <a:p>
            <a:pPr>
              <a:lnSpc>
                <a:spcPct val="80000"/>
              </a:lnSpc>
            </a:pPr>
            <a:r>
              <a:rPr lang="sv-SE" sz="2000" smtClean="0"/>
              <a:t>L</a:t>
            </a:r>
            <a:r>
              <a:rPr lang="sv-SE" sz="2000" baseline="-25000" smtClean="0"/>
              <a:t>QN</a:t>
            </a:r>
            <a:r>
              <a:rPr lang="sv-SE" sz="2000" smtClean="0"/>
              <a:t>	= batas kelas bawah dari kelas kuartil ke-N</a:t>
            </a:r>
          </a:p>
          <a:p>
            <a:pPr>
              <a:lnSpc>
                <a:spcPct val="80000"/>
              </a:lnSpc>
            </a:pPr>
            <a:r>
              <a:rPr lang="sv-SE" sz="2000" smtClean="0"/>
              <a:t>n	= banyak data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(</a:t>
            </a:r>
            <a:r>
              <a:rPr lang="el-GR" sz="2000" smtClean="0"/>
              <a:t>Σ</a:t>
            </a:r>
            <a:r>
              <a:rPr lang="en-US" sz="2000" smtClean="0"/>
              <a:t> f)</a:t>
            </a:r>
            <a:r>
              <a:rPr lang="en-US" sz="2000" baseline="-25000" smtClean="0"/>
              <a:t>N</a:t>
            </a:r>
            <a:r>
              <a:rPr lang="sv-SE" sz="2000" smtClean="0"/>
              <a:t>= jumlah frekuensi semua kelas sebelum kelas kuartil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v-SE" sz="2000" smtClean="0"/>
              <a:t>                ke N</a:t>
            </a:r>
          </a:p>
          <a:p>
            <a:pPr>
              <a:lnSpc>
                <a:spcPct val="80000"/>
              </a:lnSpc>
            </a:pPr>
            <a:r>
              <a:rPr lang="sv-SE" sz="2000" smtClean="0"/>
              <a:t>f</a:t>
            </a:r>
            <a:r>
              <a:rPr lang="sv-SE" sz="2000" baseline="-25000" smtClean="0"/>
              <a:t>QN</a:t>
            </a:r>
            <a:r>
              <a:rPr lang="sv-SE" sz="2000" smtClean="0"/>
              <a:t>	= frekuensi kelas kuartil ke-N</a:t>
            </a:r>
            <a:endParaRPr lang="en-US" sz="2000" smtClean="0"/>
          </a:p>
          <a:p>
            <a:pPr>
              <a:lnSpc>
                <a:spcPct val="80000"/>
              </a:lnSpc>
            </a:pPr>
            <a:r>
              <a:rPr lang="en-US" sz="2000" smtClean="0"/>
              <a:t>c	= panjang kelas</a:t>
            </a:r>
            <a:endParaRPr lang="id-ID" sz="2000" smtClean="0"/>
          </a:p>
          <a:p>
            <a:endParaRPr lang="en-US" smtClean="0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F9BC6-7D11-4429-9EA1-97A58769EF5B}" type="slidenum">
              <a:rPr lang="en-GB"/>
              <a:pPr>
                <a:defRPr/>
              </a:pPr>
              <a:t>17</a:t>
            </a:fld>
            <a:endParaRPr lang="en-GB"/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214438" y="142875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Rumus Kuartil ke-N (N = 1,2,3) :</a:t>
            </a:r>
            <a:endParaRPr lang="en-GB" sz="2400"/>
          </a:p>
        </p:txBody>
      </p:sp>
      <p:graphicFrame>
        <p:nvGraphicFramePr>
          <p:cNvPr id="7170" name="Object 2" descr="Stationery"/>
          <p:cNvGraphicFramePr>
            <a:graphicFrameLocks noChangeAspect="1"/>
          </p:cNvGraphicFramePr>
          <p:nvPr/>
        </p:nvGraphicFramePr>
        <p:xfrm>
          <a:off x="2000250" y="2214563"/>
          <a:ext cx="3810000" cy="1489075"/>
        </p:xfrm>
        <a:graphic>
          <a:graphicData uri="http://schemas.openxmlformats.org/presentationml/2006/ole">
            <p:oleObj spid="_x0000_s7170" name="Equation" r:id="rId4" imgW="2082800" imgH="812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Bentuk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distribusi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Dalam statistika, mempelajari distribusi merupakan suatu hal yang penting, karena akan menentukan metodologi statistika yang akan digunakan.</a:t>
            </a:r>
          </a:p>
          <a:p>
            <a:r>
              <a:rPr lang="en-US" smtClean="0">
                <a:solidFill>
                  <a:srgbClr val="C00000"/>
                </a:solidFill>
              </a:rPr>
              <a:t>Distribusi </a:t>
            </a:r>
            <a:r>
              <a:rPr lang="en-US" smtClean="0"/>
              <a:t>adalah pola atau model penyebaran yang merupakan gambaran kondisi sekelompok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96A52-6E00-4B45-AF93-30F7B292A25D}" type="slidenum">
              <a:rPr lang="en-GB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571500"/>
            <a:ext cx="7286625" cy="13906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Ciri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Bentuk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Distribusi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Simetri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:</a:t>
            </a:r>
            <a:endParaRPr lang="en-GB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9637" name="Text Box 5"/>
          <p:cNvSpPr>
            <a:spLocks noGrp="1" noChangeArrowheads="1"/>
          </p:cNvSpPr>
          <p:nvPr>
            <p:ph idx="1"/>
          </p:nvPr>
        </p:nvSpPr>
        <p:spPr>
          <a:xfrm>
            <a:off x="1428750" y="2286000"/>
            <a:ext cx="6400800" cy="85725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mtClean="0">
                <a:latin typeface="Times New Roman" pitchFamily="18" charset="0"/>
              </a:rPr>
              <a:t>Mean   =   median = modus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84ECC9-9EA0-443D-8C80-43FD9C5AEB93}" type="slidenum">
              <a:rPr lang="en-GB"/>
              <a:pPr>
                <a:defRPr/>
              </a:pPr>
              <a:t>19</a:t>
            </a:fld>
            <a:endParaRPr lang="en-GB"/>
          </a:p>
        </p:txBody>
      </p:sp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1032006" y="3071813"/>
          <a:ext cx="7045194" cy="3786187"/>
        </p:xfrm>
        <a:graphic>
          <a:graphicData uri="http://schemas.openxmlformats.org/presentationml/2006/ole">
            <p:oleObj spid="_x0000_s8194" name="Mtb Graph" r:id="rId4" imgW="3959280" imgH="27331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E6E9-49EB-4898-9D88-A4E906D4C81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Rectangle 2">
            <a:hlinkClick r:id="rId3" action="ppaction://hlinkfile"/>
          </p:cNvPr>
          <p:cNvSpPr/>
          <p:nvPr/>
        </p:nvSpPr>
        <p:spPr>
          <a:xfrm>
            <a:off x="2057400" y="2438400"/>
            <a:ext cx="575029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Perhatihan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Data </a:t>
            </a:r>
          </a:p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Berikut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ini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25" y="642938"/>
            <a:ext cx="7143750" cy="12858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Ciri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Bentuk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Distribusi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Menjulur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ke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kanan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positif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):</a:t>
            </a:r>
            <a:endParaRPr lang="en-GB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EC0EA-3A7A-4953-BFE9-89CF2D76982C}" type="slidenum">
              <a:rPr lang="en-GB"/>
              <a:pPr>
                <a:defRPr/>
              </a:pPr>
              <a:t>20</a:t>
            </a:fld>
            <a:endParaRPr lang="en-GB"/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1000556" y="1905000"/>
          <a:ext cx="7991044" cy="5506326"/>
        </p:xfrm>
        <a:graphic>
          <a:graphicData uri="http://schemas.openxmlformats.org/presentationml/2006/ole">
            <p:oleObj spid="_x0000_s9218" name="Mtb Graph" r:id="rId4" imgW="3959280" imgH="2733120" progId="">
              <p:embed/>
            </p:oleObj>
          </a:graphicData>
        </a:graphic>
      </p:graphicFrame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428750" y="2357438"/>
            <a:ext cx="6767513" cy="7858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</a:rPr>
              <a:t>Mean &gt; median &gt; modus</a:t>
            </a:r>
            <a:endParaRPr lang="en-GB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14375"/>
            <a:ext cx="7696200" cy="12144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Ciri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Bentuk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Distribusi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Menjulur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ke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kiri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negatif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):</a:t>
            </a:r>
            <a:endParaRPr lang="en-GB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9579B2-E549-45D3-8574-806A583F364C}" type="slidenum">
              <a:rPr lang="en-GB"/>
              <a:pPr>
                <a:defRPr/>
              </a:pPr>
              <a:t>21</a:t>
            </a:fld>
            <a:endParaRPr lang="en-GB"/>
          </a:p>
        </p:txBody>
      </p:sp>
      <p:graphicFrame>
        <p:nvGraphicFramePr>
          <p:cNvPr id="71684" name="Object 4"/>
          <p:cNvGraphicFramePr>
            <a:graphicFrameLocks noChangeAspect="1"/>
          </p:cNvGraphicFramePr>
          <p:nvPr/>
        </p:nvGraphicFramePr>
        <p:xfrm>
          <a:off x="1219200" y="2020677"/>
          <a:ext cx="7464373" cy="5142123"/>
        </p:xfrm>
        <a:graphic>
          <a:graphicData uri="http://schemas.openxmlformats.org/presentationml/2006/ole">
            <p:oleObj spid="_x0000_s10242" name="Mtb Graph" r:id="rId4" imgW="3959280" imgH="2733120" progId="">
              <p:embed/>
            </p:oleObj>
          </a:graphicData>
        </a:graphic>
      </p:graphicFrame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1214438" y="2143125"/>
            <a:ext cx="6715125" cy="97155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dirty="0" smtClean="0">
                <a:latin typeface="Times New Roman" pitchFamily="18" charset="0"/>
              </a:rPr>
              <a:t>Mean &lt; median &lt; modus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FC1B-B5C8-43D7-9004-BD2B49EC6DAD}" type="slidenum">
              <a:rPr lang="en-US"/>
              <a:pPr/>
              <a:t>22</a:t>
            </a:fld>
            <a:endParaRPr lang="en-US"/>
          </a:p>
        </p:txBody>
      </p:sp>
      <p:sp>
        <p:nvSpPr>
          <p:cNvPr id="210946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</a:rPr>
              <a:t>HUBUNGAN RATA-RATA-MEDIAN-MODUS</a:t>
            </a:r>
          </a:p>
        </p:txBody>
      </p:sp>
      <p:sp>
        <p:nvSpPr>
          <p:cNvPr id="210947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0948" name="Text Box 4"/>
          <p:cNvSpPr txBox="1">
            <a:spLocks noChangeArrowheads="1"/>
          </p:cNvSpPr>
          <p:nvPr/>
        </p:nvSpPr>
        <p:spPr bwMode="auto">
          <a:xfrm>
            <a:off x="1371600" y="2209800"/>
            <a:ext cx="20574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1600" b="1" dirty="0">
                <a:sym typeface="Symbol" pitchFamily="18" charset="2"/>
              </a:rPr>
              <a:t>= </a:t>
            </a:r>
            <a:r>
              <a:rPr lang="en-US" sz="1600" b="1" dirty="0" err="1">
                <a:sym typeface="Symbol" pitchFamily="18" charset="2"/>
              </a:rPr>
              <a:t>Md</a:t>
            </a:r>
            <a:r>
              <a:rPr lang="en-US" sz="1600" b="1" dirty="0">
                <a:sym typeface="Symbol" pitchFamily="18" charset="2"/>
              </a:rPr>
              <a:t>= Mo</a:t>
            </a:r>
          </a:p>
          <a:p>
            <a:pPr marL="457200" indent="-457200"/>
            <a:endParaRPr lang="en-US" sz="1600" b="1" dirty="0"/>
          </a:p>
          <a:p>
            <a:pPr marL="457200" indent="-457200"/>
            <a:endParaRPr lang="en-US" sz="1600" b="1" dirty="0"/>
          </a:p>
          <a:p>
            <a:pPr marL="457200" indent="-457200"/>
            <a:endParaRPr lang="en-US" sz="1600" b="1" dirty="0"/>
          </a:p>
          <a:p>
            <a:pPr marL="457200" indent="-457200"/>
            <a:endParaRPr lang="en-US" sz="1600" b="1" dirty="0"/>
          </a:p>
          <a:p>
            <a:pPr marL="457200" indent="-457200"/>
            <a:endParaRPr lang="en-US" sz="1600" b="1" dirty="0"/>
          </a:p>
          <a:p>
            <a:pPr marL="457200" indent="-457200"/>
            <a:r>
              <a:rPr lang="en-US" sz="1600" b="1" dirty="0"/>
              <a:t>2.   Mo &lt; </a:t>
            </a:r>
            <a:r>
              <a:rPr lang="en-US" sz="1600" b="1" dirty="0" err="1"/>
              <a:t>Md</a:t>
            </a:r>
            <a:r>
              <a:rPr lang="en-US" sz="1600" b="1" dirty="0"/>
              <a:t> &lt; </a:t>
            </a:r>
            <a:r>
              <a:rPr lang="en-US" sz="1600" b="1" dirty="0">
                <a:sym typeface="Symbol" pitchFamily="18" charset="2"/>
              </a:rPr>
              <a:t></a:t>
            </a:r>
          </a:p>
          <a:p>
            <a:pPr marL="457200" indent="-457200"/>
            <a:endParaRPr lang="en-US" sz="1600" b="1" dirty="0">
              <a:sym typeface="Symbol" pitchFamily="18" charset="2"/>
            </a:endParaRPr>
          </a:p>
          <a:p>
            <a:pPr marL="457200" indent="-457200"/>
            <a:endParaRPr lang="en-US" sz="1600" b="1" dirty="0">
              <a:sym typeface="Symbol" pitchFamily="18" charset="2"/>
            </a:endParaRPr>
          </a:p>
          <a:p>
            <a:pPr marL="457200" indent="-457200"/>
            <a:endParaRPr lang="en-US" sz="1600" b="1" dirty="0">
              <a:sym typeface="Symbol" pitchFamily="18" charset="2"/>
            </a:endParaRPr>
          </a:p>
          <a:p>
            <a:pPr marL="457200" indent="-457200"/>
            <a:endParaRPr lang="en-US" sz="1600" b="1" dirty="0">
              <a:sym typeface="Symbol" pitchFamily="18" charset="2"/>
            </a:endParaRPr>
          </a:p>
          <a:p>
            <a:pPr marL="457200" indent="-457200"/>
            <a:endParaRPr lang="en-US" sz="1600" b="1" dirty="0">
              <a:sym typeface="Symbol" pitchFamily="18" charset="2"/>
            </a:endParaRPr>
          </a:p>
          <a:p>
            <a:pPr marL="457200" indent="-457200"/>
            <a:endParaRPr lang="en-US" sz="1600" b="1" dirty="0">
              <a:sym typeface="Symbol" pitchFamily="18" charset="2"/>
            </a:endParaRPr>
          </a:p>
          <a:p>
            <a:pPr marL="457200" indent="-457200"/>
            <a:r>
              <a:rPr lang="en-US" sz="1600" b="1" dirty="0">
                <a:sym typeface="Symbol" pitchFamily="18" charset="2"/>
              </a:rPr>
              <a:t>3.     &lt; </a:t>
            </a:r>
            <a:r>
              <a:rPr lang="en-US" sz="1600" b="1" dirty="0" err="1">
                <a:sym typeface="Symbol" pitchFamily="18" charset="2"/>
              </a:rPr>
              <a:t>Md</a:t>
            </a:r>
            <a:r>
              <a:rPr lang="en-US" sz="1600" b="1" dirty="0">
                <a:sym typeface="Symbol" pitchFamily="18" charset="2"/>
              </a:rPr>
              <a:t> &lt; Mo</a:t>
            </a:r>
          </a:p>
        </p:txBody>
      </p:sp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3462338" y="2690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10949" name="Object 5"/>
          <p:cNvGraphicFramePr>
            <a:graphicFrameLocks noChangeAspect="1"/>
          </p:cNvGraphicFramePr>
          <p:nvPr/>
        </p:nvGraphicFramePr>
        <p:xfrm>
          <a:off x="3505200" y="1524000"/>
          <a:ext cx="4191000" cy="1476375"/>
        </p:xfrm>
        <a:graphic>
          <a:graphicData uri="http://schemas.openxmlformats.org/presentationml/2006/ole">
            <p:oleObj spid="_x0000_s12290" name="Chart" r:id="rId4" imgW="2219325" imgH="1476375" progId="Excel.Sheet.8">
              <p:embed/>
            </p:oleObj>
          </a:graphicData>
        </a:graphic>
      </p:graphicFrame>
      <p:sp>
        <p:nvSpPr>
          <p:cNvPr id="210952" name="Rectangle 8"/>
          <p:cNvSpPr>
            <a:spLocks noChangeArrowheads="1"/>
          </p:cNvSpPr>
          <p:nvPr/>
        </p:nvSpPr>
        <p:spPr bwMode="auto">
          <a:xfrm>
            <a:off x="3462338" y="2676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10951" name="Object 7"/>
          <p:cNvGraphicFramePr>
            <a:graphicFrameLocks noChangeAspect="1"/>
          </p:cNvGraphicFramePr>
          <p:nvPr/>
        </p:nvGraphicFramePr>
        <p:xfrm>
          <a:off x="3581400" y="3200400"/>
          <a:ext cx="4038600" cy="1504950"/>
        </p:xfrm>
        <a:graphic>
          <a:graphicData uri="http://schemas.openxmlformats.org/presentationml/2006/ole">
            <p:oleObj spid="_x0000_s12291" r:id="rId5" imgW="2219325" imgH="1504950" progId="Excel.Sheet.8">
              <p:embed/>
            </p:oleObj>
          </a:graphicData>
        </a:graphic>
      </p:graphicFrame>
      <p:sp>
        <p:nvSpPr>
          <p:cNvPr id="210954" name="Rectangle 10"/>
          <p:cNvSpPr>
            <a:spLocks noChangeArrowheads="1"/>
          </p:cNvSpPr>
          <p:nvPr/>
        </p:nvSpPr>
        <p:spPr bwMode="auto">
          <a:xfrm>
            <a:off x="3462338" y="2733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10953" name="Object 9"/>
          <p:cNvGraphicFramePr>
            <a:graphicFrameLocks noChangeAspect="1"/>
          </p:cNvGraphicFramePr>
          <p:nvPr/>
        </p:nvGraphicFramePr>
        <p:xfrm>
          <a:off x="3657600" y="5029200"/>
          <a:ext cx="4038600" cy="1390650"/>
        </p:xfrm>
        <a:graphic>
          <a:graphicData uri="http://schemas.openxmlformats.org/presentationml/2006/ole">
            <p:oleObj spid="_x0000_s12292" r:id="rId6" imgW="2219325" imgH="139065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0" y="533400"/>
            <a:ext cx="7000875" cy="10382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Mengukur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derajat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kemenjuluran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distribusi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data:</a:t>
            </a:r>
            <a:endParaRPr lang="en-GB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785938"/>
            <a:ext cx="6772275" cy="4572000"/>
          </a:xfrm>
        </p:spPr>
        <p:txBody>
          <a:bodyPr/>
          <a:lstStyle/>
          <a:p>
            <a:r>
              <a:rPr lang="en-US" sz="2800" smtClean="0"/>
              <a:t>Rumus Pearson</a:t>
            </a:r>
          </a:p>
          <a:p>
            <a:pPr lvl="1">
              <a:buFontTx/>
              <a:buNone/>
            </a:pPr>
            <a:endParaRPr lang="en-US" sz="2400" smtClean="0"/>
          </a:p>
          <a:p>
            <a:pPr lvl="1">
              <a:buFontTx/>
              <a:buNone/>
            </a:pPr>
            <a:endParaRPr lang="en-US" sz="2400" smtClean="0"/>
          </a:p>
          <a:p>
            <a:pPr lvl="1">
              <a:buFontTx/>
              <a:buNone/>
            </a:pPr>
            <a:endParaRPr lang="en-US" sz="2400" smtClean="0"/>
          </a:p>
          <a:p>
            <a:pPr lvl="1">
              <a:buFontTx/>
              <a:buNone/>
            </a:pPr>
            <a:endParaRPr lang="en-US" sz="2400" smtClean="0"/>
          </a:p>
          <a:p>
            <a:pPr lvl="1">
              <a:buFontTx/>
              <a:buNone/>
            </a:pPr>
            <a:r>
              <a:rPr lang="en-US" sz="2400" smtClean="0"/>
              <a:t>Dimana </a:t>
            </a:r>
          </a:p>
          <a:p>
            <a:pPr lvl="1"/>
            <a:r>
              <a:rPr lang="en-US" sz="2400" smtClean="0"/>
              <a:t>SK     = derajat kemenjuluran (skewness) </a:t>
            </a:r>
          </a:p>
          <a:p>
            <a:pPr lvl="1"/>
            <a:r>
              <a:rPr lang="en-US" sz="2400" smtClean="0"/>
              <a:t>         = mean</a:t>
            </a:r>
          </a:p>
          <a:p>
            <a:pPr lvl="1"/>
            <a:r>
              <a:rPr lang="en-US" sz="2400" smtClean="0"/>
              <a:t>Mo    = Modus</a:t>
            </a:r>
          </a:p>
          <a:p>
            <a:pPr lvl="1"/>
            <a:r>
              <a:rPr lang="en-US" sz="2400" smtClean="0"/>
              <a:t>S       = Standar Deviasi</a:t>
            </a:r>
            <a:endParaRPr lang="en-GB" sz="2400" smtClean="0"/>
          </a:p>
        </p:txBody>
      </p:sp>
      <p:sp>
        <p:nvSpPr>
          <p:cNvPr id="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42B93-CFF6-40E1-A12A-057D0ABA599B}" type="slidenum">
              <a:rPr lang="en-GB"/>
              <a:pPr>
                <a:defRPr/>
              </a:pPr>
              <a:t>23</a:t>
            </a:fld>
            <a:endParaRPr lang="en-GB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2143125" y="2428875"/>
          <a:ext cx="2590800" cy="1200150"/>
        </p:xfrm>
        <a:graphic>
          <a:graphicData uri="http://schemas.openxmlformats.org/presentationml/2006/ole">
            <p:oleObj spid="_x0000_s11266" name="Equation" r:id="rId4" imgW="850680" imgH="393480" progId="Equation.3">
              <p:embed/>
            </p:oleObj>
          </a:graphicData>
        </a:graphic>
      </p:graphicFrame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2143125" y="4929188"/>
          <a:ext cx="514350" cy="428625"/>
        </p:xfrm>
        <a:graphic>
          <a:graphicData uri="http://schemas.openxmlformats.org/presentationml/2006/ole">
            <p:oleObj spid="_x0000_s11267" name="Equation" r:id="rId5" imgW="17748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Interpretasi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nilai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derajat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kemenjuluran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: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357313" y="1714500"/>
            <a:ext cx="7497762" cy="4214813"/>
          </a:xfrm>
        </p:spPr>
        <p:txBody>
          <a:bodyPr/>
          <a:lstStyle/>
          <a:p>
            <a:r>
              <a:rPr lang="en-US" smtClean="0"/>
              <a:t>Bila nilai </a:t>
            </a:r>
            <a:r>
              <a:rPr lang="en-US" smtClean="0">
                <a:solidFill>
                  <a:srgbClr val="92D050"/>
                </a:solidFill>
              </a:rPr>
              <a:t>SK = 0 atau mendekati nol</a:t>
            </a:r>
            <a:r>
              <a:rPr lang="en-US" smtClean="0"/>
              <a:t>, maka dikatakan distribusi data simetri</a:t>
            </a:r>
          </a:p>
          <a:p>
            <a:r>
              <a:rPr lang="en-US" smtClean="0"/>
              <a:t>Bila nilai </a:t>
            </a:r>
            <a:r>
              <a:rPr lang="en-US" smtClean="0">
                <a:solidFill>
                  <a:srgbClr val="92D050"/>
                </a:solidFill>
              </a:rPr>
              <a:t>SK bertanda negatif</a:t>
            </a:r>
            <a:r>
              <a:rPr lang="en-US" smtClean="0"/>
              <a:t>, maka distribusi data menjulur ke kiri</a:t>
            </a:r>
          </a:p>
          <a:p>
            <a:r>
              <a:rPr lang="en-US" smtClean="0"/>
              <a:t>Bila nilai </a:t>
            </a:r>
            <a:r>
              <a:rPr lang="en-US" smtClean="0">
                <a:solidFill>
                  <a:srgbClr val="92D050"/>
                </a:solidFill>
              </a:rPr>
              <a:t>SK bertanda positif</a:t>
            </a:r>
            <a:r>
              <a:rPr lang="en-US" smtClean="0"/>
              <a:t>, maka distribusi data menjulur ke kanan</a:t>
            </a:r>
            <a:endParaRPr lang="en-GB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CBE3E2-188E-474C-813B-D67F109610FB}" type="slidenum">
              <a:rPr lang="en-GB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8229600" cy="1143000"/>
          </a:xfrm>
        </p:spPr>
        <p:txBody>
          <a:bodyPr/>
          <a:lstStyle/>
          <a:p>
            <a:r>
              <a:rPr lang="en-US" dirty="0"/>
              <a:t>SKEWNESS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7772400" cy="19812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i="1" dirty="0" err="1"/>
              <a:t>Skewness</a:t>
            </a:r>
            <a:r>
              <a:rPr lang="en-US" sz="2400" dirty="0"/>
              <a:t>: </a:t>
            </a:r>
            <a:r>
              <a:rPr lang="en-US" sz="2400" dirty="0" err="1"/>
              <a:t>ukuran</a:t>
            </a:r>
            <a:r>
              <a:rPr lang="en-US" sz="2400" dirty="0"/>
              <a:t> </a:t>
            </a:r>
            <a:r>
              <a:rPr lang="en-US" sz="2400" dirty="0" err="1"/>
              <a:t>ketidaksimetrisan</a:t>
            </a:r>
            <a:r>
              <a:rPr lang="en-US" sz="2400" dirty="0"/>
              <a:t> (</a:t>
            </a:r>
            <a:r>
              <a:rPr lang="en-US" sz="2400" dirty="0" err="1"/>
              <a:t>kemen-cengan</a:t>
            </a:r>
            <a:r>
              <a:rPr lang="en-US" sz="2400" dirty="0"/>
              <a:t>) </a:t>
            </a:r>
            <a:r>
              <a:rPr lang="en-US" sz="2400" dirty="0" err="1"/>
              <a:t>distribusi</a:t>
            </a:r>
            <a:r>
              <a:rPr lang="en-US" sz="2400" dirty="0"/>
              <a:t>. </a:t>
            </a:r>
            <a:r>
              <a:rPr lang="en-US" sz="2400" dirty="0" err="1"/>
              <a:t>Distribusi</a:t>
            </a:r>
            <a:r>
              <a:rPr lang="en-US" sz="2400" dirty="0"/>
              <a:t> yang </a:t>
            </a:r>
            <a:r>
              <a:rPr lang="en-US" sz="2400" dirty="0" err="1"/>
              <a:t>ekor</a:t>
            </a:r>
            <a:r>
              <a:rPr lang="en-US" sz="2400" dirty="0"/>
              <a:t> </a:t>
            </a:r>
            <a:r>
              <a:rPr lang="en-US" sz="2400" dirty="0" err="1"/>
              <a:t>kurvanya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kekanan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menceng</a:t>
            </a:r>
            <a:r>
              <a:rPr lang="en-US" sz="2400" dirty="0"/>
              <a:t> </a:t>
            </a:r>
            <a:r>
              <a:rPr lang="en-US" sz="2400" dirty="0" err="1"/>
              <a:t>kekanan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i="1" dirty="0"/>
              <a:t>positive </a:t>
            </a:r>
            <a:r>
              <a:rPr lang="en-US" sz="2400" i="1" dirty="0" err="1"/>
              <a:t>skewness</a:t>
            </a:r>
            <a:r>
              <a:rPr lang="en-US" sz="2400" dirty="0"/>
              <a:t>. </a:t>
            </a:r>
            <a:r>
              <a:rPr lang="en-US" sz="2400" dirty="0" err="1"/>
              <a:t>Begitu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sebaliknya</a:t>
            </a:r>
            <a:r>
              <a:rPr lang="en-US" sz="2400" dirty="0"/>
              <a:t>.</a:t>
            </a:r>
          </a:p>
        </p:txBody>
      </p:sp>
      <p:pic>
        <p:nvPicPr>
          <p:cNvPr id="9257" name="Picture 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429000"/>
            <a:ext cx="6019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0"/>
            <a:ext cx="7499350" cy="1143000"/>
          </a:xfrm>
        </p:spPr>
        <p:txBody>
          <a:bodyPr/>
          <a:lstStyle/>
          <a:p>
            <a:r>
              <a:rPr lang="en-US" dirty="0"/>
              <a:t>KOEF. SKEWNESS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8229600" cy="2438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Koef. Pearson I: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Koef. Pearson II: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Diperhatikan bila distribusinya normal maka koefisien skewness bernilai nol.		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51300" y="1143000"/>
            <a:ext cx="43307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27500" y="2095500"/>
            <a:ext cx="45720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9" name="AutoShape 11" descr="Equation"/>
          <p:cNvSpPr>
            <a:spLocks noChangeAspect="1" noChangeArrowheads="1"/>
          </p:cNvSpPr>
          <p:nvPr/>
        </p:nvSpPr>
        <p:spPr bwMode="auto">
          <a:xfrm>
            <a:off x="48768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12301" name="AutoShape 13" descr="Equation"/>
          <p:cNvSpPr>
            <a:spLocks noChangeAspect="1" noChangeArrowheads="1"/>
          </p:cNvSpPr>
          <p:nvPr/>
        </p:nvSpPr>
        <p:spPr bwMode="auto">
          <a:xfrm>
            <a:off x="48768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pic>
        <p:nvPicPr>
          <p:cNvPr id="12302" name="Picture 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3962400"/>
            <a:ext cx="3014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1279525" y="3544888"/>
            <a:ext cx="50879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1"/>
              <a:t>Koefisien skewness lainnya:</a:t>
            </a:r>
          </a:p>
          <a:p>
            <a:pPr>
              <a:buFontTx/>
              <a:buChar char="•"/>
            </a:pPr>
            <a:r>
              <a:rPr lang="en-US" sz="2400" b="1" i="1"/>
              <a:t> </a:t>
            </a:r>
            <a:r>
              <a:rPr lang="en-US" sz="2400" i="1"/>
              <a:t>koef. kuartil skewness:</a:t>
            </a:r>
          </a:p>
          <a:p>
            <a:endParaRPr lang="en-US" sz="2400" i="1"/>
          </a:p>
          <a:p>
            <a:pPr>
              <a:buFontTx/>
              <a:buChar char="•"/>
            </a:pPr>
            <a:r>
              <a:rPr lang="en-US" sz="2400" i="1"/>
              <a:t> koef. skewness 10-90% percentile:</a:t>
            </a:r>
          </a:p>
          <a:p>
            <a:pPr>
              <a:buFontTx/>
              <a:buChar char="•"/>
            </a:pPr>
            <a:endParaRPr lang="en-US" sz="2400" i="1"/>
          </a:p>
          <a:p>
            <a:pPr>
              <a:buFontTx/>
              <a:buChar char="•"/>
            </a:pPr>
            <a:endParaRPr lang="en-US" sz="2400" i="1"/>
          </a:p>
          <a:p>
            <a:pPr>
              <a:buFontTx/>
              <a:buChar char="•"/>
            </a:pPr>
            <a:r>
              <a:rPr lang="en-US" sz="2400" i="1"/>
              <a:t> koef.moment skewness:</a:t>
            </a:r>
            <a:endParaRPr lang="en-US" sz="2400" b="1" i="1"/>
          </a:p>
        </p:txBody>
      </p:sp>
      <p:pic>
        <p:nvPicPr>
          <p:cNvPr id="12304" name="Picture 1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0" y="5130800"/>
            <a:ext cx="3962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06" name="Picture 1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05400" y="5727700"/>
            <a:ext cx="24384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8229600" cy="1143000"/>
          </a:xfrm>
        </p:spPr>
        <p:txBody>
          <a:bodyPr/>
          <a:lstStyle/>
          <a:p>
            <a:r>
              <a:rPr lang="en-US"/>
              <a:t>KURTOSIS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371600"/>
            <a:ext cx="8153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Ukuran kelancipan distribusi data dimana distribusi normal sbg pembanding.</a:t>
            </a:r>
          </a:p>
          <a:p>
            <a:pPr>
              <a:lnSpc>
                <a:spcPct val="90000"/>
              </a:lnSpc>
            </a:pPr>
            <a:r>
              <a:rPr lang="en-US" sz="2800"/>
              <a:t>Macam-macam ukuran kurtosis: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koef. moment kurtosis: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kurtosis thd kuartil dan percentil: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pada excel: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 lvl="1">
              <a:lnSpc>
                <a:spcPct val="90000"/>
              </a:lnSpc>
            </a:pP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kurtosis positif </a:t>
            </a:r>
            <a:r>
              <a:rPr lang="en-US" sz="2400">
                <a:sym typeface="Wingdings" pitchFamily="2" charset="2"/>
              </a:rPr>
              <a:t></a:t>
            </a:r>
            <a:r>
              <a:rPr lang="en-US" sz="2400"/>
              <a:t> distribusi lancip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kurtosis negatif </a:t>
            </a:r>
            <a:r>
              <a:rPr lang="en-US" sz="2400">
                <a:sym typeface="Wingdings" pitchFamily="2" charset="2"/>
              </a:rPr>
              <a:t> distribusi tumpul</a:t>
            </a:r>
            <a:endParaRPr lang="en-US" sz="240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		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10200" y="281622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05600" y="3429000"/>
            <a:ext cx="14478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6390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3886200" y="4114800"/>
          <a:ext cx="4648200" cy="800100"/>
        </p:xfrm>
        <a:graphic>
          <a:graphicData uri="http://schemas.openxmlformats.org/presentationml/2006/ole">
            <p:oleObj spid="_x0000_s59394" name="Equation" r:id="rId6" imgW="309852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Berdasarkan</a:t>
            </a:r>
            <a:r>
              <a:rPr lang="en-US" dirty="0" smtClean="0"/>
              <a:t> data </a:t>
            </a:r>
            <a:r>
              <a:rPr lang="en-US" dirty="0" err="1" smtClean="0"/>
              <a:t>ini</a:t>
            </a:r>
            <a:r>
              <a:rPr lang="en-US" dirty="0" smtClean="0"/>
              <a:t> 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peroleh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mengkomunikasikan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agar  </a:t>
            </a:r>
            <a:r>
              <a:rPr lang="en-US" dirty="0" err="1" smtClean="0"/>
              <a:t>bermakna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81600" y="1600200"/>
          <a:ext cx="3581400" cy="3962399"/>
        </p:xfrm>
        <a:graphic>
          <a:graphicData uri="http://schemas.openxmlformats.org/drawingml/2006/table">
            <a:tbl>
              <a:tblPr/>
              <a:tblGrid>
                <a:gridCol w="888409"/>
                <a:gridCol w="1290970"/>
                <a:gridCol w="1402021"/>
              </a:tblGrid>
              <a:tr h="45595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Arial"/>
                        </a:rPr>
                        <a:t>Data Pembayaran Listrik Rumah Tangga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76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Arial"/>
                        </a:rPr>
                        <a:t>(Dalam ribuan rupiah)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76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Bulan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Tahun 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Tahun 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Jan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Feb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Mar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Apr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May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Jun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Jul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Aug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Sep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Oct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Nov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Dec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latin typeface="Arial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071688" y="274638"/>
            <a:ext cx="6615112" cy="1143000"/>
          </a:xfrm>
        </p:spPr>
        <p:txBody>
          <a:bodyPr/>
          <a:lstStyle/>
          <a:p>
            <a:pPr algn="l"/>
            <a:r>
              <a:rPr lang="fr-CA" dirty="0" err="1" smtClean="0"/>
              <a:t>Pendahuluan</a:t>
            </a:r>
            <a:endParaRPr lang="fr-CA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71688" y="1600200"/>
            <a:ext cx="6615112" cy="4525963"/>
          </a:xfrm>
        </p:spPr>
        <p:txBody>
          <a:bodyPr/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Sering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digunakan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peneliti</a:t>
            </a:r>
            <a:r>
              <a:rPr lang="en-US" sz="3600" dirty="0" smtClean="0">
                <a:solidFill>
                  <a:srgbClr val="FF0000"/>
                </a:solidFill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</a:rPr>
              <a:t>khususnya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dalam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memperhatikan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perilaku</a:t>
            </a:r>
            <a:r>
              <a:rPr lang="en-US" sz="3600" dirty="0" smtClean="0">
                <a:solidFill>
                  <a:srgbClr val="FF0000"/>
                </a:solidFill>
              </a:rPr>
              <a:t> data </a:t>
            </a:r>
            <a:r>
              <a:rPr lang="en-US" sz="3600" dirty="0" err="1" smtClean="0">
                <a:solidFill>
                  <a:srgbClr val="FF0000"/>
                </a:solidFill>
              </a:rPr>
              <a:t>dan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penentuan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dugaan-dugaan</a:t>
            </a:r>
            <a:r>
              <a:rPr lang="en-US" sz="3600" dirty="0" smtClean="0">
                <a:solidFill>
                  <a:srgbClr val="FF0000"/>
                </a:solidFill>
              </a:rPr>
              <a:t> yang </a:t>
            </a:r>
            <a:r>
              <a:rPr lang="en-US" sz="3600" dirty="0" err="1" smtClean="0">
                <a:solidFill>
                  <a:srgbClr val="FF0000"/>
                </a:solidFill>
              </a:rPr>
              <a:t>selanjutnya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akan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diuji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dalam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analisis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inferensi</a:t>
            </a:r>
            <a:r>
              <a:rPr lang="en-US" sz="3600" dirty="0" smtClean="0">
                <a:solidFill>
                  <a:srgbClr val="FF0000"/>
                </a:solidFill>
              </a:rPr>
              <a:t>. </a:t>
            </a:r>
            <a:endParaRPr lang="en-GB" sz="3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428625"/>
            <a:ext cx="76962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2">
                    <a:satMod val="130000"/>
                  </a:schemeClr>
                </a:solidFill>
              </a:rPr>
              <a:t>Analisis</a:t>
            </a: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satMod val="130000"/>
                  </a:schemeClr>
                </a:solidFill>
              </a:rPr>
              <a:t>Statistik</a:t>
            </a: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satMod val="130000"/>
                  </a:schemeClr>
                </a:solidFill>
              </a:rPr>
              <a:t>Deskriptif</a:t>
            </a: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 :</a:t>
            </a:r>
            <a:endParaRPr lang="en-GB" sz="40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500188"/>
            <a:ext cx="7643813" cy="4800600"/>
          </a:xfrm>
        </p:spPr>
        <p:txBody>
          <a:bodyPr>
            <a:normAutofit/>
          </a:bodyPr>
          <a:lstStyle/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Ringkasan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angka</a:t>
            </a:r>
            <a:endParaRPr lang="en-US" dirty="0" smtClean="0">
              <a:solidFill>
                <a:srgbClr val="FF0000"/>
              </a:solidFill>
            </a:endParaRPr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err="1" smtClean="0">
                <a:solidFill>
                  <a:srgbClr val="0070C0"/>
                </a:solidFill>
              </a:rPr>
              <a:t>Menyatakan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nilai-nilai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penting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dalam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statistik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meliputi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ukuran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pemusatan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dispersi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Distribusi</a:t>
            </a:r>
            <a:endParaRPr lang="en-US" dirty="0" smtClean="0">
              <a:solidFill>
                <a:srgbClr val="FF0000"/>
              </a:solidFill>
            </a:endParaRPr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err="1" smtClean="0">
                <a:solidFill>
                  <a:srgbClr val="00B050"/>
                </a:solidFill>
              </a:rPr>
              <a:t>Menyatakan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pola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atau</a:t>
            </a:r>
            <a:r>
              <a:rPr lang="en-US" dirty="0" smtClean="0">
                <a:solidFill>
                  <a:srgbClr val="00B050"/>
                </a:solidFill>
              </a:rPr>
              <a:t> model </a:t>
            </a:r>
            <a:r>
              <a:rPr lang="en-US" dirty="0" err="1" smtClean="0">
                <a:solidFill>
                  <a:srgbClr val="00B050"/>
                </a:solidFill>
              </a:rPr>
              <a:t>dari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penyebaran</a:t>
            </a:r>
            <a:r>
              <a:rPr lang="en-US" dirty="0" smtClean="0">
                <a:solidFill>
                  <a:srgbClr val="00B050"/>
                </a:solidFill>
              </a:rPr>
              <a:t> data.</a:t>
            </a:r>
          </a:p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Pencilan</a:t>
            </a:r>
            <a:r>
              <a:rPr lang="en-US" dirty="0" smtClean="0">
                <a:solidFill>
                  <a:srgbClr val="FF0000"/>
                </a:solidFill>
              </a:rPr>
              <a:t> (outlier)</a:t>
            </a:r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Menyatakan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nilai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data yang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berada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diluar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kelompok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nilai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data yang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lainnya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  <a:endParaRPr lang="en-GB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B374E-6169-425D-83B0-6828642CE12D}" type="slidenum">
              <a:rPr lang="en-GB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57188"/>
            <a:ext cx="7696200" cy="914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Sari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Numerik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ringkasan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angka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):</a:t>
            </a:r>
            <a:endParaRPr lang="en-GB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214438" y="1500188"/>
            <a:ext cx="7696200" cy="4724400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v-SE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Ukuran pemusatan 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sv-SE" sz="2400" dirty="0" smtClean="0">
                <a:solidFill>
                  <a:srgbClr val="0070C0"/>
                </a:solidFill>
              </a:rPr>
              <a:t>merupakan ukuran yang menyatakan pusat dari sebaran data. Ada tiga macam ukuran pemusatan yaitu Rata-rata, Median, dan Modus.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v-SE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Ukuran penyebaran (dispersi) 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sv-SE" sz="2400" dirty="0" smtClean="0">
                <a:solidFill>
                  <a:srgbClr val="00B050"/>
                </a:solidFill>
              </a:rPr>
              <a:t>adalah ukuran yang dipakai untuk mengukur tingkat penyebaran data. 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sv-SE" sz="2400" dirty="0" smtClean="0">
                <a:solidFill>
                  <a:srgbClr val="00B050"/>
                </a:solidFill>
              </a:rPr>
              <a:t>Semakin kecil ukuran penyebaran semakin seragam data tersebut dan semakin besar ukuran penyebaran semakin beragam data tersebut.</a:t>
            </a:r>
            <a:endParaRPr lang="id-ID" sz="2400" dirty="0" smtClean="0">
              <a:solidFill>
                <a:srgbClr val="00B050"/>
              </a:solidFill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GB" sz="2800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384E1-F745-4204-A3CB-6938D4B30070}" type="slidenum">
              <a:rPr lang="en-GB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00063"/>
            <a:ext cx="76962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Ukuran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Pemusatan</a:t>
            </a:r>
            <a:r>
              <a:rPr lang="id-ID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(1):</a:t>
            </a:r>
            <a:endParaRPr lang="en-GB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785938"/>
            <a:ext cx="7696200" cy="2319337"/>
          </a:xfrm>
        </p:spPr>
        <p:txBody>
          <a:bodyPr/>
          <a:lstStyle/>
          <a:p>
            <a:r>
              <a:rPr lang="en-US" sz="2800" u="sng" smtClean="0">
                <a:solidFill>
                  <a:srgbClr val="FF0000"/>
                </a:solidFill>
              </a:rPr>
              <a:t>Rata-rata</a:t>
            </a:r>
            <a:r>
              <a:rPr lang="en-US" sz="2800" u="sng" smtClean="0"/>
              <a:t> </a:t>
            </a:r>
            <a:r>
              <a:rPr lang="en-US" sz="2800" smtClean="0"/>
              <a:t>adalah sebuah nilai yang khas yang dapat mewakili suatu himpunan data.</a:t>
            </a:r>
          </a:p>
          <a:p>
            <a:endParaRPr lang="en-US" sz="1200" smtClean="0"/>
          </a:p>
          <a:p>
            <a:r>
              <a:rPr lang="sv-SE" sz="2800" smtClean="0"/>
              <a:t>Rata-rata dari suatu himpunan n bilangan x1, x2 , ….., xn ditunjukkan oleh dan didefinisikan sbb : </a:t>
            </a:r>
            <a:endParaRPr lang="en-GB" smtClean="0"/>
          </a:p>
        </p:txBody>
      </p:sp>
      <p:sp>
        <p:nvSpPr>
          <p:cNvPr id="10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4179F-C592-42D3-991E-28259AC52567}" type="slidenum">
              <a:rPr lang="en-GB"/>
              <a:pPr>
                <a:defRPr/>
              </a:pPr>
              <a:t>7</a:t>
            </a:fld>
            <a:endParaRPr lang="en-GB"/>
          </a:p>
        </p:txBody>
      </p:sp>
      <p:graphicFrame>
        <p:nvGraphicFramePr>
          <p:cNvPr id="1026" name="Object 4" descr="Parchment"/>
          <p:cNvGraphicFramePr>
            <a:graphicFrameLocks noChangeAspect="1"/>
          </p:cNvGraphicFramePr>
          <p:nvPr/>
        </p:nvGraphicFramePr>
        <p:xfrm>
          <a:off x="1785938" y="4286250"/>
          <a:ext cx="4679950" cy="1228725"/>
        </p:xfrm>
        <a:graphic>
          <a:graphicData uri="http://schemas.openxmlformats.org/presentationml/2006/ole">
            <p:oleObj spid="_x0000_s1026" name="Equation" r:id="rId4" imgW="1943100" imgH="622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928813"/>
            <a:ext cx="7696200" cy="1500187"/>
          </a:xfrm>
        </p:spPr>
        <p:txBody>
          <a:bodyPr/>
          <a:lstStyle/>
          <a:p>
            <a:r>
              <a:rPr lang="sv-SE" sz="2800" smtClean="0"/>
              <a:t>Jika bilangan-bilangan x1, x2 , ….., xn masing-masing terjadi f1, f2 , ….., fn maka nilai rata-ratanya adalah :</a:t>
            </a:r>
            <a:endParaRPr lang="id-ID" sz="2800" smtClean="0"/>
          </a:p>
          <a:p>
            <a:endParaRPr lang="en-GB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9D4FC-533D-44B8-9F8C-93AA8DFAAD81}" type="slidenum">
              <a:rPr lang="en-GB"/>
              <a:pPr>
                <a:defRPr/>
              </a:pPr>
              <a:t>8</a:t>
            </a:fld>
            <a:endParaRPr lang="en-GB"/>
          </a:p>
        </p:txBody>
      </p:sp>
      <p:graphicFrame>
        <p:nvGraphicFramePr>
          <p:cNvPr id="2050" name="Object 4" descr="Parchment"/>
          <p:cNvGraphicFramePr>
            <a:graphicFrameLocks noChangeAspect="1"/>
          </p:cNvGraphicFramePr>
          <p:nvPr/>
        </p:nvGraphicFramePr>
        <p:xfrm>
          <a:off x="1785938" y="3714750"/>
          <a:ext cx="5184775" cy="1804988"/>
        </p:xfrm>
        <a:graphic>
          <a:graphicData uri="http://schemas.openxmlformats.org/presentationml/2006/ole">
            <p:oleObj spid="_x0000_s2050" name="Equation" r:id="rId4" imgW="2489200" imgH="863600" progId="Equation.3">
              <p:embed/>
            </p:oleObj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00063"/>
            <a:ext cx="76962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Ukuran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Pemusatan</a:t>
            </a:r>
            <a:r>
              <a:rPr lang="id-ID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(2):</a:t>
            </a:r>
            <a:endParaRPr lang="en-GB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071563" y="1676400"/>
            <a:ext cx="7772400" cy="4895850"/>
          </a:xfrm>
        </p:spPr>
        <p:txBody>
          <a:bodyPr>
            <a:normAutofit fontScale="92500" lnSpcReduction="20000"/>
          </a:bodyPr>
          <a:lstStyle/>
          <a:p>
            <a:pPr marL="365760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v-SE" sz="2400" dirty="0" smtClean="0">
                <a:solidFill>
                  <a:srgbClr val="FF0000"/>
                </a:solidFill>
              </a:rPr>
              <a:t>Median </a:t>
            </a:r>
            <a:r>
              <a:rPr lang="sv-SE" sz="2400" dirty="0" smtClean="0"/>
              <a:t>adalah besaran yang membagi data menjadi dua kelompok yang memiliki persentase sama besar., dimana himpunan bilangan disusun menurut urutan besarnya.</a:t>
            </a:r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sv-SE" sz="2000" dirty="0" smtClean="0"/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sv-SE" sz="2000" dirty="0" smtClean="0"/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sv-SE" sz="2000" dirty="0" smtClean="0"/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sv-SE" sz="2000" dirty="0" smtClean="0"/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sv-SE" sz="2000" dirty="0" smtClean="0"/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sv-SE" sz="2000" dirty="0" smtClean="0"/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v-SE" sz="2000" dirty="0" smtClean="0"/>
              <a:t>Dimana 	</a:t>
            </a:r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v-SE" sz="2000" dirty="0" smtClean="0"/>
              <a:t>L1	= batas kelas bawah dari kelas median.</a:t>
            </a:r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v-SE" sz="2000" dirty="0" smtClean="0"/>
              <a:t>n	    = banyak data</a:t>
            </a:r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/>
              <a:t>(</a:t>
            </a:r>
            <a:r>
              <a:rPr lang="el-GR" sz="2000" dirty="0" smtClean="0"/>
              <a:t>Σ</a:t>
            </a:r>
            <a:r>
              <a:rPr lang="en-US" sz="2000" dirty="0" smtClean="0"/>
              <a:t> f)</a:t>
            </a:r>
            <a:r>
              <a:rPr lang="en-US" sz="2000" baseline="-25000" dirty="0" smtClean="0"/>
              <a:t>1</a:t>
            </a:r>
            <a:r>
              <a:rPr lang="sv-SE" sz="2000" dirty="0" smtClean="0"/>
              <a:t>= jumlah frekuensi semua kelas yang lebih rendah dari kelas  </a:t>
            </a:r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v-SE" sz="2000" dirty="0" smtClean="0"/>
              <a:t>           median</a:t>
            </a:r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v-SE" sz="2000" dirty="0" smtClean="0"/>
              <a:t>f </a:t>
            </a:r>
            <a:r>
              <a:rPr lang="sv-SE" sz="2000" baseline="-25000" dirty="0" smtClean="0"/>
              <a:t>med</a:t>
            </a:r>
            <a:r>
              <a:rPr lang="sv-SE" sz="2000" dirty="0" smtClean="0"/>
              <a:t> = frekuensi kelas median</a:t>
            </a:r>
            <a:endParaRPr lang="en-US" sz="2000" dirty="0" smtClean="0"/>
          </a:p>
          <a:p>
            <a:pPr marL="640080" lvl="1" indent="-23774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/>
              <a:t>c	    = </a:t>
            </a:r>
            <a:r>
              <a:rPr lang="en-US" sz="2000" dirty="0" err="1" smtClean="0"/>
              <a:t>panjang</a:t>
            </a:r>
            <a:r>
              <a:rPr lang="en-US" sz="2000" dirty="0" smtClean="0"/>
              <a:t> </a:t>
            </a:r>
            <a:r>
              <a:rPr lang="en-US" sz="2000" dirty="0" err="1" smtClean="0"/>
              <a:t>kelas</a:t>
            </a:r>
            <a:r>
              <a:rPr lang="id-ID" sz="2000" dirty="0" smtClean="0"/>
              <a:t> </a:t>
            </a:r>
            <a:endParaRPr lang="en-GB" sz="2400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B142A-9C1C-4503-B0D3-80F946ED8C9A}" type="slidenum">
              <a:rPr lang="en-GB"/>
              <a:pPr>
                <a:defRPr/>
              </a:pPr>
              <a:t>9</a:t>
            </a:fld>
            <a:endParaRPr lang="en-GB"/>
          </a:p>
        </p:txBody>
      </p:sp>
      <p:graphicFrame>
        <p:nvGraphicFramePr>
          <p:cNvPr id="3074" name="Object 4" descr="Bouquet"/>
          <p:cNvGraphicFramePr>
            <a:graphicFrameLocks noChangeAspect="1"/>
          </p:cNvGraphicFramePr>
          <p:nvPr/>
        </p:nvGraphicFramePr>
        <p:xfrm>
          <a:off x="2786063" y="2571750"/>
          <a:ext cx="4648200" cy="1638300"/>
        </p:xfrm>
        <a:graphic>
          <a:graphicData uri="http://schemas.openxmlformats.org/presentationml/2006/ole">
            <p:oleObj spid="_x0000_s3074" name="Equation" r:id="rId4" imgW="2032000" imgH="812800" progId="Equation.3">
              <p:embed/>
            </p:oleObj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00063"/>
            <a:ext cx="76962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Ukuran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130000"/>
                  </a:schemeClr>
                </a:solidFill>
              </a:rPr>
              <a:t>Pemusatan</a:t>
            </a:r>
            <a:r>
              <a:rPr lang="id-ID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(3):</a:t>
            </a:r>
            <a:endParaRPr lang="en-GB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W_Spa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FE55DA1-C17C-4486-BE4A-62CC3A37E9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TW_Space</Template>
  <TotalTime>208</TotalTime>
  <Words>1003</Words>
  <Application>Microsoft Office PowerPoint</Application>
  <PresentationFormat>On-screen Show (4:3)</PresentationFormat>
  <Paragraphs>245</Paragraphs>
  <Slides>27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TW_Space</vt:lpstr>
      <vt:lpstr>Solstice</vt:lpstr>
      <vt:lpstr>Equation</vt:lpstr>
      <vt:lpstr>Mtb Graph</vt:lpstr>
      <vt:lpstr>Chart</vt:lpstr>
      <vt:lpstr>Microsoft Office Excel 97-2003 Worksheet</vt:lpstr>
      <vt:lpstr>STATISTIK DESKRIPTIF</vt:lpstr>
      <vt:lpstr>Slide 2</vt:lpstr>
      <vt:lpstr>Berdasarkan data ini …..</vt:lpstr>
      <vt:lpstr>Pendahuluan</vt:lpstr>
      <vt:lpstr>Analisis Statistik Deskriptif :</vt:lpstr>
      <vt:lpstr>Sari Numerik (ringkasan angka):</vt:lpstr>
      <vt:lpstr>Ukuran Pemusatan (1):</vt:lpstr>
      <vt:lpstr>Ukuran Pemusatan (2):</vt:lpstr>
      <vt:lpstr>Ukuran Pemusatan (3):</vt:lpstr>
      <vt:lpstr>Ukuran Pemusatan (4):</vt:lpstr>
      <vt:lpstr>Ukuran Dispersi/Penyebaran (1):</vt:lpstr>
      <vt:lpstr>Range / Rentang (R):</vt:lpstr>
      <vt:lpstr>Simpangan baku (deviasi standar) (1):</vt:lpstr>
      <vt:lpstr>Simpangan baku (deviasi standar) (2):</vt:lpstr>
      <vt:lpstr>Slide 15</vt:lpstr>
      <vt:lpstr>Ukuran Penyebaran Lain:</vt:lpstr>
      <vt:lpstr>Kuartil :</vt:lpstr>
      <vt:lpstr>Bentuk distribusi</vt:lpstr>
      <vt:lpstr>Ciri Bentuk Distribusi Simetri:</vt:lpstr>
      <vt:lpstr>Ciri Bentuk Distribusi Menjulur ke kanan (positif):</vt:lpstr>
      <vt:lpstr>Ciri Bentuk Distribusi Menjulur ke kiri (negatif):</vt:lpstr>
      <vt:lpstr>Slide 22</vt:lpstr>
      <vt:lpstr>Mengukur derajat kemenjuluran distribusi data:</vt:lpstr>
      <vt:lpstr>Interpretasi nilai derajat kemenjuluran:</vt:lpstr>
      <vt:lpstr>SKEWNESS</vt:lpstr>
      <vt:lpstr>KOEF. SKEWNESS</vt:lpstr>
      <vt:lpstr>KURTOSIS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 DESKRIPTIF</dc:title>
  <dc:subject/>
  <dc:creator>Valued Acer Customer</dc:creator>
  <cp:keywords/>
  <dc:description/>
  <cp:lastModifiedBy>Valued Acer Customer</cp:lastModifiedBy>
  <cp:revision>17</cp:revision>
  <dcterms:created xsi:type="dcterms:W3CDTF">2012-03-29T22:45:01Z</dcterms:created>
  <dcterms:modified xsi:type="dcterms:W3CDTF">2014-05-17T02:57:28Z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TC103814969990</vt:lpwstr>
  </property>
</Properties>
</file>