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handoutMasterIdLst>
    <p:handoutMasterId r:id="rId15"/>
  </p:handoutMasterIdLst>
  <p:sldIdLst>
    <p:sldId id="256" r:id="rId2"/>
    <p:sldId id="258" r:id="rId3"/>
    <p:sldId id="497" r:id="rId4"/>
    <p:sldId id="498" r:id="rId5"/>
    <p:sldId id="480" r:id="rId6"/>
    <p:sldId id="326" r:id="rId7"/>
    <p:sldId id="260" r:id="rId8"/>
    <p:sldId id="482" r:id="rId9"/>
    <p:sldId id="262" r:id="rId10"/>
    <p:sldId id="499" r:id="rId11"/>
    <p:sldId id="263" r:id="rId12"/>
    <p:sldId id="320" r:id="rId13"/>
    <p:sldId id="32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FF99FF"/>
    <a:srgbClr val="00FF00"/>
    <a:srgbClr val="FF66CC"/>
    <a:srgbClr val="FF3300"/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79" autoAdjust="0"/>
  </p:normalViewPr>
  <p:slideViewPr>
    <p:cSldViewPr>
      <p:cViewPr varScale="1">
        <p:scale>
          <a:sx n="67" d="100"/>
          <a:sy n="67" d="100"/>
        </p:scale>
        <p:origin x="14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Mendengar</c:v>
                </c:pt>
                <c:pt idx="1">
                  <c:v>Membaca</c:v>
                </c:pt>
                <c:pt idx="2">
                  <c:v>Bicara</c:v>
                </c:pt>
                <c:pt idx="3">
                  <c:v>Menulis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0.5125</cdr:x>
      <cdr:y>0.15</cdr:y>
    </cdr:from>
    <cdr:to>
      <cdr:x>0.6625</cdr:x>
      <cdr:y>0.375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4200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id-ID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46B906-2559-4FB9-B7D2-75D98787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5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7D9D2DBC-A86D-455C-9A66-57489BAFE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2683C-D5C2-43D0-A3AE-9F18EB0D66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F37D1-F399-4583-B452-FE59A215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5C25E5B-4530-431A-AC30-2561168F8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25DFCC5A-EDF6-4AF6-A506-14369F7DDF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B036-BFDB-4ABA-AC46-8B498D5DF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E6619-9E3C-46CD-8977-F7A8662DE7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55F819C-058E-491D-B1BA-E9471A0664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6DD87-175A-456F-AF3A-0F398BC7C3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7DA2F77-23F2-44D3-9CBA-7D4204245D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97E2468-565D-4FF5-9357-75E75F0F71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BBCD76-6F0B-4C02-93E7-CAE336A1A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637088" cy="16097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600" dirty="0" err="1" smtClean="0">
                <a:solidFill>
                  <a:schemeClr val="tx2">
                    <a:satMod val="200000"/>
                  </a:schemeClr>
                </a:solidFill>
              </a:rPr>
              <a:t>Konsep</a:t>
            </a:r>
            <a:r>
              <a:rPr lang="en-US" sz="46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4600" dirty="0" err="1" smtClean="0">
                <a:solidFill>
                  <a:schemeClr val="tx2">
                    <a:satMod val="200000"/>
                  </a:schemeClr>
                </a:solidFill>
              </a:rPr>
              <a:t>dasar</a:t>
            </a:r>
            <a:r>
              <a:rPr lang="en-US" sz="46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4600" dirty="0" err="1" smtClean="0">
                <a:solidFill>
                  <a:schemeClr val="tx2">
                    <a:satMod val="200000"/>
                  </a:schemeClr>
                </a:solidFill>
              </a:rPr>
              <a:t>Komunikasi</a:t>
            </a:r>
            <a:endParaRPr lang="en-US" sz="4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648200"/>
            <a:ext cx="6400800" cy="22098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dirty="0" smtClean="0"/>
              <a:t>Andre </a:t>
            </a:r>
            <a:r>
              <a:rPr lang="en-US" sz="2800" dirty="0" err="1" smtClean="0"/>
              <a:t>Rahmanto</a:t>
            </a:r>
            <a:endParaRPr lang="en-US" sz="2800" dirty="0" smtClean="0"/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2800" dirty="0" smtClean="0"/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1200" dirty="0" smtClean="0"/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en-US" sz="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err="1" smtClean="0"/>
              <a:t>Sosiologis</a:t>
            </a:r>
            <a:endParaRPr lang="en-US" sz="4000" dirty="0" smtClean="0"/>
          </a:p>
          <a:p>
            <a:r>
              <a:rPr lang="en-US" sz="4000" dirty="0" err="1" smtClean="0"/>
              <a:t>Psikologis</a:t>
            </a:r>
            <a:endParaRPr lang="en-US" sz="4000" dirty="0" smtClean="0"/>
          </a:p>
          <a:p>
            <a:r>
              <a:rPr lang="en-US" sz="4000" dirty="0" err="1" smtClean="0"/>
              <a:t>Semantis</a:t>
            </a:r>
            <a:endParaRPr lang="en-US" sz="4000" dirty="0" smtClean="0"/>
          </a:p>
          <a:p>
            <a:r>
              <a:rPr lang="en-US" sz="4000" dirty="0" err="1" smtClean="0"/>
              <a:t>Mekanis</a:t>
            </a:r>
            <a:endParaRPr lang="en-US" sz="4000" dirty="0" smtClean="0"/>
          </a:p>
          <a:p>
            <a:r>
              <a:rPr lang="en-US" sz="4000" dirty="0" err="1" smtClean="0"/>
              <a:t>Ekologis</a:t>
            </a: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Konteks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Komunikasi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intra </a:t>
            </a:r>
            <a:r>
              <a:rPr lang="en-US" dirty="0" err="1" smtClean="0"/>
              <a:t>pribadi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antarpribadi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  <p:sp>
        <p:nvSpPr>
          <p:cNvPr id="16389" name="AutoShape 5" descr="data:image/jpeg;base64,/9j/4AAQSkZJRgABAQAAAQABAAD/2wCEAAkGBhQSEBUUEhMWFBQUGBgWFxQXGRcVGBgVGBcVFxcdFxcXHSYeFxojGRQUHy8gIycpLCwsFh4xNTAqNSYrLCkBCQoKDgwOGg8PGiwkHyQsLCwsLCwvLCwsKiwsLCwsLCwsLCwsLCwsLCopLCwsLCwpLCwsLCwsLCwpLCwsLCwsLP/AABEIAMABBgMBIgACEQEDEQH/xAAcAAABBQEBAQAAAAAAAAAAAAAGAgMEBQcBAAj/xABAEAACAQIDBgQDBgUDAwQDAAABAhEAAwQSIQUGMUFRYRMicYGRofAHFDJCscEjUmJy0TPh8RVDghZTkrKTosL/xAAaAQADAQEBAQAAAAAAAAAAAAABAwQCAAUG/8QAKREAAgICAgICAQMFAQAAAAAAAAECEQMhEjEEQRMiUTJhkSNCcYGxFP/aAAwDAQACEQMRAD8Au0bvTyL3ppLfrUhE9a8tMvaFJbPX9KdFs9R8q4EPKadRGrXIFHltnqKVB60o4fu3tSThT/M1dyOo5B6027Guvho5t8aZa0P5j8aNmaPFz9RSGY/UVxrQ/mPxNV+1sd4NvMJLEhQCTEnrW0zLRYmfqKUCfqKHNn7fLf6hI1jTn3HbSiC3bkAhjB1oqafQHFrseD9q614U2LB/mNLFj+pvr2rrOSFG+Oh+FVG8e8yYS2DllnMKIIGnEk9BIq5s4aSAXYDmaHvtF2KmIsp4MC5aJIJJl1PEE9ZAI5caMfyc6IOwN+fFuhLqr5jAZRwPKRzHeik31+hWf7tbJS1iLbDMzB1aG0Agg8QI0rTsXjEuCWHm4BtBPr2op2GUaK03V+hXC69vhUk4ftTbWu1DkZ4jOZa9nX6mlG0eg+JqLd2nZU5WuW1bpmE+/ShyDRIDr0FdF0fX/Fey+nxr0enxrPIPE81wHnXCe/xpUenxr2X6musNDZPcV3N3pRTt864bf1NHkDiJzdxXJ717wh9Gktb6ftR5A4iSf6h8qSzdxXCtJIrEnZpRG2J6ivV3J1+VepNG7JyWRPGpSW/6qbVV7U8irWLQ2h1Lfenltdqbt5ev60uF+prrQKF+HFJeOleKr9TTN26g0JUerRW0zLFlO1MvZHSulF6frSLlpePD41pMy0cOHHSqneXwbeHZrxIA1WOOflE1ZG37/GgX7RsRDJbPDIW9STHyyimJ3oy41sr8Fty0VLFgpkSDx9o4/wC9OWd7rlt8wYskyFJkZemvDShFIqREodYIrfFLoHKzacBiBdtpcTg4BH7j2Mj2qUF7UE/ZltM3LTWmH4fOp1PlY6gxw1196Okw/wBa0qUqNqNldtbF5FEaGf0IqufGG6hMiNdIBIjjJ5ag1abW2ZngMcogidDB0PPqAfhQ0uz3sI6sYyhtY0K6ww1MSOvOadDIqQuUXbGd3m8S5cY6kNpzAEQI6cDV9iMVncKvIcuZ0E/Kh/diz/DdpjUDiOQ6c+NX2wcGjX2e5qAMgnQDnrHHjXSns6MC8tW2yjMNYE684rxtHp86e8MDRRC8h2r2WpnPY9QKbbGMCI6zDlDHaZAP10rHdpPcRijaR7yORnoaONrbQNzFXSD5VMfDQf8A1PxqpxNvxlKuDB5rpPSevpVfxtJNE0csbakGe5b3HwFln1MESTrlDEL8gKuihqq3XxAFtLI0CoIJ6jtV54XpU0rXY9U+hkg1yKkCz3rht1mw8SMTXM1SAlcNvqaKYKIrk02QakONeIpBWedGwURytIYelSDb7/pTT2/f4UOw0iPNepxkHSu0DqRMAinEg9akIe9LDjrU7Y5DSp1NLy9/lToud6Scv1NCwjLaDVvlyrENrbaa9ed2YyzEx0E6D2Fbr95A1rKNu7oocRcZHyKzFguWQJ4iZ6mqsL7YjLXRYfZ7vGT4lu6zkKAUBIIXjIBiY96LX2ks8Tl58yPWOVAGxsOtm6LY0YCWbk+nTpJ1q/bGZDmPI+b0On71rIxaddMLFEiQ2nWhb7R9l58KLoPmssNT/I0A/A5TV1sjaHOfKeX71eXER1KuAysIIOoIOh0pMZexz3o+f9lYC5exC2LYXM85CZAMKWgadjREPs52g6sFw5YcyGT5CZPtUPbGBvbPxKx+V89p/wCxtD2IgSO/etbwn2x7PNpWuXWRyoLWvDuMVaNVBCwYPOelejjSmiWbcOkDG4OE8N7iMpV8iEAiDkkj9Yo5t2tNQT71nV7fPDvjkxOFF6NVuG5lGZSSfKq8Brz7Vp1i+GAZSCrAEGeIMEVHnxuFMoxzUm0QceR4NzTgjnjzCk1leE31W6j28WoDHRSNJUjgh5EGNO49K1Tb+LjCYiBr4VyD/wCDV8/bSsBl6RXYUpKmdOTjK0EOJ39GHJtYe0hA4szZ5JGs/wDPtRduJnxuGuEuLTLek5FGUgop1B5gjQzWNWsPoCedbX9kN3w8C2g811vkqLVHkOoaFYW+VhxZw6qoUSQABx6V26oytwGh1JgDQ6k8opdrFg6aCh/eDbFq/nwouZSQMzCJkGcqzz0E/CvOSvZX+wEbU2f4bq6PmFxAZ5GCZ158RUT79pAHmOgHHWjvaH2fm1g0h2drYJZcsmGMkKo5CRprwPsC4i5aW6AMwZoAzqynXT8wGk16WOcl9ZdkObGn9o9D2E2vdTE2Ldo5rrsAAdRB0JI9z/8AE1qBtAjn+hof2XutYt483rasTbtKrEnMPEYESByOQSY08461UfaJvuqj7tYbzExdZdI5ZAes8fSKlyT+WVRKMcPijsb353ley/g2zlXKJeZJnkCOAHDrQpszfK8t+3/EYgMAQSSCpMEH2NOYDF2sRb8G5/qFSqkgDQHTKeo0PXjUvdPdpExQuYgTbt6gkiC8gKzAfkH61tRUY0HvZppQ9fnSTbP0altl+ppsxyqYYRWtntSTaNSjFIMdaNgIptntTZtt9GpT00frjXIBHNo/UV6nWP1rXq0DZMRRSwtJFj+o0rwP6jU44cAruWmvC/qNe8L+o0QDO1LgW3xjUChXFOGPHjRVicEHUqxPY9DyIoL2jhShKkwR66dCD09adF6J8kd2Vm2sHoLi8U5jpNS8BiluWyzESollI0YDp1B+VNWcQSCGiO+mnXXkRQ9idpWRcZEcERxGi66EBuen605fZUKqg13d2xbv21ayypcM5sMX1BH/ALRbVljkeHCifZ+01MIdGM6EQQehmh/c58PZ2dbN9U8jXPMyqTAuOQSSOERrVLtz7U7JYDD2gQpEOwAJg8uar8/SmPx1+pM2p7pl1v1hExFh14sjZ1YcvKAwHwJ9RWP4rC3Lb5WAI0hhwIIBHyIrTcBvdbxDDN5HcxB4E8oPwpabMRJi2oJkEwJPI6mmY/qkhE5bbM3t4x7ZjgRqOdbhuRczYG3LZ5GYQIgMTK/+LBxWJ7bwJtXmTkNVJ/lPD/HtWjfZFtLNbuWSfMnmCnkpOv8A+xPxpWdfQoxtWGO8KZsJfUDU2nA9cprFMNYF27btng7AH+3ifkDW54+0SpGhzA18+hmtYjRiDbuQT6NB09JrHjq7OzFntLZ6WrrW1kqIIBgkSAeQFaJ9nVspYCng0vHLU6fKKynG4t719jmku2VY0ETlWI7RW07u4XIpAEAQojoAP8UzNqLMYk20T9t+KbRWxAuHvlJUfiCt+UngDWaYjHJZum6qnNbKwlwAw6mSCOfmBHeKL9+N4PAVbdt4uspmOKqSNexIGnqe1ZhfvTIk6iCaxgtRN5abNn3e+2jB3VH3o/drg4k5mtk9VYSV9GHuaoN4rf8A1XaTNbecLZVEF0GQ2mZgk8SWYj2rPdlbp3Ljq1zRGAYGZIX0/m9es1pmx7Hhqvhgqq6Adfrmapyz1onglZd3cQuFwl500FoQgmZIRUSTOvmisZ8W2odmGa7cIUMeCrxY/wB7GBPIA9a2fE7vvjLSW2BS1Je43DOdcoTnEmeEaAVnW/G5LYN/KGeywBW4RMGPMHKiBrqOx7VHjjJLk/ZVOS6QG3rGsye3apP/AFe6VyNcYrp5SZmOE9agXLxGggjl9c6bbDOpVmiHEwCCRrAkcVmJ15GqUrWxPRue6OON/BW2YyYKnU/lMCe8RVwKGPs5tRgFJBlmY89VBgR7z86JlHY1BLtlcekeI9aaNvsaeD9vlSWPasmhh0pkr2qUwpvIaKAyLl9a7T+Q9q7WqM6FyaWGpAHSa7NKGEfH7Yt2f9RoPEDiSPTpVbf3zw6AFmYKdCchIXpmjh60G75YhhjLmaTOXLroFygAfrTOzrQbMzLKFckE6NMTx4CqYY4tbEOUr0afZxKuoZCGVhIYGQR1BHGqzb+B8RAy6OnA66rzBjpx+NZ/uJvimGvPhXecOznw7jH8J4a8grRx5HXma0+6e5oSxuDo5SUkAW2Np/df9e22ugZVzI3o0wfeqDFb3Wyqm1h0DhplkThB4ESZmK0bEKHU2nAZYgKRIK8vUjh7Cs73i3NNqbmHlkEkodWUc4/mA+I70+EI+xTlT0Vm2t5buKUW4yA/igzmgiPah+6gBgGfr/NTAJH712zswrlfLnWeA11HJhVMWkqFytu2EW4m61zE3UuMCLCGWY6ZipnKnXUCTwFHeLQh2BGo59T199D7mubpba8SwAy+GU8oGoGXiMvQCYq5xVkOpiM3Ix+9SSytS2NcE4gBvjswPZ8Qfit//U8Z94Pxoe2NfuWSuJwxh7Zi4vHTkSOasuhHUT6abitmMBBEg9AfhQtgd2bmH2gv8NjZvSCV1CyNc38sGDryrazR6bMrHJdIO9g7fGLw6Xl05MsnRxEgHmO/esPv3C1x2PEsxPuSa3DB4TwreUHSZAiOPGs63z2VYtMgtWwjNJIWeXYmOfypeGSTdDMqdKyl3PwofG2lPJi3uoJHzA+FavjNt2sGhNxpbiEXj27KO5oR3BweHZ/FRSbltYOrcTIJjhrrV/jd2sPcuM9y25LGSodgp56jv+9dlknOmDGnxtAvgdn39pX711vIhg5gPQBV6nKOJ6TzqPvZsxbORUELlaD+bNImevL41pNi4ywAAFAACgBQI0ERQRvnhpxdq44bw0CEx+E+dmYdJMKKEMtyoMsdKyx2HhdEUk+VVB6mBr84qRvDvH4IFu06+JwYjXwxyA5A/McaHl3juXna3hrLJmH5CXaOevBZHSPWqW9grqgG5ba2CWALArLDUwCJPEfGtNtvZiMeK0aZu99r6qFtY6Ty+8IJ/wDyINZ/qX4c6kbz/a5h0UphM19z+eWt2x6mMz+gEd6yB9hXXtl7eaAR7jWcvWP3peE3dvNkl8xcSApB07n8vvVSm3GrE0k7JG39sfebgfwwhIg5YljMzoBRturuPYYWrly25OXM63Y1YkhQEAELALa8dK5utu3aw5DuviXBzOoXuJ4nufajHCX5JYA+Y6eg0H6T71HkkkuK/kphcpcmTFUKABoBoABAA7AcK4T3NK8fsaQbvY1LZRs8X71zN3r2f+kikz6/KuOOMaSSOtKLetJUz9f7V2jtnJHWuUvIa9RBRzT6iux9aVF8IHhXPD7igEz37TrfgXUca+KCQOhUif1EUK2d4haAIl82joZ0iCCJ4GfbSjD7WMA5SzdGqLmQ9maCNO+UisuuGDXpePBcUyPNNptBBt7AJeX7xhxI/wC6o4qTzK8p5xV5ujv7cAFi8j3gs+dZd1UAcV5qI6yJoJwO0Hs3A9toI5ciOhHMUb4rHNdfDXsMhmIulRoEuZfKxHSCe2hqrLGM4tvsRitSS9Gg3cMgBa4YVRLeg71QPtK3cOVLgY8eeYD0IBYd6E98t+jeYWrBItIfM/O4y6DTko4gc+J5VSJvLcBUjKCunCZ4Tx6xSp40qUDlJv8AUTt5dleG+dNFc8BwBPT/ABVrsDCg2VjvM9Z1prB7wWb/AJXC2yeTaqfQ8veiHBbOgwoAHwFRZpuuMkV44rtMm4HCmIAq+woYKAYqtwmFK86mLbPWpnP0OUfZOzHoK8H9KjJbPUU8idxSmMQ8G7VnW+wb77MABVAAiZBXUjqZJHsK0MA9qhbR2T4pUkAlewn41uGTg7MzhyVELcfYng2ASozMAW9Y/aiNcKJkj503hMOVAGmlTRSpTbdsYopKkJFvtVftjAMywEVlPEGD8jpVsF+orr2p41lP2aAw7Pa0JW2q9kAHxC0G7f2mcRiRbUkhPLDE6NALkDpoBPatH3n2muFRGyCGfKWJIVdJGYgMdYgaUG7Iu7Pa+9x3K3HJOW5oq5jLZXGh16xVmPJrk4/wTThukx/D2AFABOgAA7CrDBYGOAjMZMCJJ5mKk4rF4VBrdtKSNIYEx2ynsah4feS1ccWsMj37raKqgIDGpgkzEAnhypqyOXSEfEo9sIrOB8sGY5jqO9TLNkrw4U1g9n32TM1m8h/lYaj0IJB9q5jsFfVCyzbC6s7qSAoB1/EI5caW4zfaHx4+mSMZfW0he44RBzJge3U9qGts/aHh7S/wWN5z+EDMFnuTr10HTlWcbY2zfvsWYtcI4EnQCdMq8hppAqLg2RRLZpP5VHmJ7k8PaafDx12xUsz9IOMBtrG3v4zXmtWxJgCFMakKg/F0knnUU/aLijc0y5T+TLw17kH50xh9r+QF1KRoAWBgDQA9OFUeztkXcXeZbAQkebRwABPItqQCeQpk4JdoCdrTNb2Dtv73Z8RQVIJVl4wwg6diCCKngnrVbu3sD7rYCZ8zE5nOsFiANOwAirPIK89tXoqitbOZj1rlLNqvVm2GkRw4ruZelRhc7Gui6e9EAnaGz7d+01q6JRhrrqDxBB5EGsZ3t3Qu4RpIzWiYW6OB4mCOKtA4cOlbRn9ahbSwlu8hS6mdDEqZ4gyOGtUYcrg/2E5MakjAssVOwm1rtu29tDCXPxdemh5SNK1hdgYYeX7vb04eQcOWseo9qiXtl2ZMWU9lFWrNGXolcHD2ZOlpjoqk+gJqeN3rxsNejRGIZPzAAAzHMa1oL4G0P+0vwpChEEAZVmfjx9aMs1dIyofkz/Y2zRfY2w4S5Epm/C0cVJGoPTjzogwWzdoYfS23l4wCrjnoAwke1RNt7Ii54uHEag5RoQ08V7cNKl4TG40sM1sv3y/qViKzkbr1/hm4V+/+gi3a2ri2dRfQZdczFQh5xEcTMDhRaHHSqfB4aACZBgSJnWrFK82bTdrRZFUtku2R0qQkdKgrE08h+opZsnADpTtsjoajKq9/lS0Ve9ZZpExCOn6U8jDoflUNbC96eS0o60o3omKy9DXSV5z8KaFte9dNte9ccVW3rIdCsFkYQy5ZkfXTWgHF7iWHVvDuOjngGAYDXgSIYfOtOuWl70H7w7esWnZSrsUIBKhJBIBHEzGvGIp+Gc7qIvJGPbBa79nZsYS5euYgBkloVSVK6CCTBzE9oqp3J2iLO1MLcLeXxkUnhAY5NfZ6c3l3rfEDwkYiyDw4Fj1b9hVhuVu+k+PfAII/hg6j+4g/AfGvRjKUFymSSUZOon0TcEVB23hvEwt+2fz2ri+5Ro+dZfvPvhjEstcs4p1KGcoW2QVmDoVOooMtfarjiR4183rc+ZCtsT01CgqQaqWRSjaJ1jqW2VWAwrF2nyqASZ0YEgFeOsT7V47Qt2/9IBmP5zrH9oqx3g3gs4q2rW0Nu9qryIBUidY4mefT2oUN9kPDXgD/AL8qxBtm8iSdJ6J18NcMsZ9f2FFv2Z2gmNUfzJcHyn9qC7bHmda1H7ON3rlucRdGXOgFsaE5Wgk9uAEceNKzyqLsOKNyVB3kFcyjpST6/Kle/wAq80vPEdq9Sp7n4V6gcVantXPE7GvGuVoyJa52NUW8u8P3cAKmd2EwTACzEmNTry7GiAUCb/Ya419fDXNNvgNT5SZjr+LhTcMecqMZJcUK2Ztm5iD/ABGRDyUTr21mn7mIZOILaGYBMRPE+gPwFUGxGI0uWzmHBiCAOxkcat0x5kBpb0GgMyfbtXveJ5GRS4NfX/h5ufDDhyT3/wBI+H3hWdWEfEVIfG4e6pLRmA/IYb0jmfaqvaG74PmtDKeMT+najXdzce1aUOf4l0ifEjQafkHL14/pTZZZ3xaTExhFqwSxO7ZKsVu/2qRqTyDGfmOcVI2Xt9HZLZDBzodBlz66TxnT2o4vbqoZckrGp5COc8gKDrWxrNvGXbtpy6Fj4ZP5c2rR1gys9K8XyMajG5/6PSxzTf0X+QhS2T1p7wjy/ao9q5pUq2Z5V51lSQpMOfqKdWy3alIDTgWhZo8bRinUJ7VxbU08loDhWWwo7amn0pK2/qKcVawzQ4WkU2xHenIFIe0D1oMKIeN2tYssou3AhecubSY78Bx51Xba2FhsRDXFDHk40Mf3KdRUfezZiXkyhit1PMjkcDz4a5SOPoKE8DvDewR8G+oZfxAAjRWnW2eEEzpw9KbDG2rg9gbXT6HNo/Z/ab/TPDhpr9e9TsJs9bNtbQkBBGvqSfmaId27iY5j4TEBRLypBWZA7GSOR5GkbX3cuI/X04H0P7U+Ly8bn0IkoXUewaxeHDSDqCCD6VXnd2yeNv5t/mr25gWEyPjI/amfCI5Aes1RDJ+GTzxsC95MDZtFUtKQxGYmTlA1HA8zB+FO4bcXFXcMLoQEN+FCwDsDwIB048NeVFF3Ziuys6gleBy/rPEc9aMNlWCLakkkxoDwHoBzrU83FaBDHb2BW5/2dsH8TGLlCxltkglz1aCQFHTme1aMLY6/Kkg10NUeTI5u2VwgoqkOKBHE1w2x1NJBrxJpVmxRUdTXqRnrtE4q/GPSveKenyp7IOleKdqNsGhnx/qDVLvGk+FcA/03AP8AY/lM++WiDwx0pnE4ZXRlYaMCDTcORwmpC8kFKLQJX8HmNJ+75RrB9AZpnGbWGHc2sRKsODx5XXk2nCY+INdONDKHV1KngZGUnnrwmvsMeaDXJM8KWN2MnFzItA5x/wBtxAnv0HejG1vWljDW8wLXFQBgNBI04n9gaEvvo0PE8o1J/wA1Bv8Ai3TJAUcgdP8Ak1H5E4R3Y3HFvRI2rvHfxTfxWC2wZWyuiiOBP8x7n2iu4PHAMAxAXhPT51XtgzMFvgP3NV93C3A0DzjWDIHx+NeTkqauRZBuL0aNYAgeb9alpb7/AK0GbA3SxOIW64hMqrkDnRm56odCF1+HWjHZ9kqiqxzFVALHmQACagy4uFO7sshk5eiUqd/1p9bWnGuWLfWaeVPXSkUOE21B0DAxoY1jsaeWz/VVXseQ7A8W4juJII9v2q3xGKS3lzT5jAjX6H+a6UWuzk76Fra/q+vjS0w39X18adCClqBWWjrEnDd64bP9VSQopDiDwMe1CjrKzGYDNxb4TpQRt3ZtmcuJdBE5bhgMo/p5xP5ecmine3YYxFsEXDaa2CQx/DHE5xxH4fxDUa8eFY7jtm3Hacwc8JBOoHTNqeZqrx8XLafRjJNLs+gdx9hWsLgra2XW7nHiNeWCLjEcRHIDygcoqxx2FW6jI65lOhGo+BGoPcVi+6W2buy7D3S7uDqcJIyEtwIOpVyNSRGnGa0zY++ljaGGdsO0XAhLWm0dNPmvIMNPThXqqaadHnuDUig3usvhbTXSym0AQjMfNmIOVW18xJGhHv1rPE35ucGRWnpmH7mfarf7Rb7XcPa8xKo4yLoAAVfMe50X4UJ7Gt2kuK19WKayEME9J11A6AipoQhLaRXNuOmX6bzuVLG2FCiWlyTqQAAAOJJ61Lw2/l8Q0Kyf+3EQOgYc/Wh/ei5YkDDTlIlpLe3H3qotYtgI+hW/iT9Cm2tm64LHpdtrcQyriQZ/XuKlKwoP+zUOcEZ4eK2X0hZj3mivwjXnTjTaKou0PK2vGus1NrbPLSuZzWaOsUwHSvUkg9fr4V6jQbOKhr2U06tsCvSOVZsNDSWyaS1o04y0hh6/OusFFZtLY9u8Iu21eOBI1HoeIqpt7uCzbdLTHwmktaYBhqACVOhBgDqNKvrl1Tz/AFptnHWmKbSpGXFFCmybaLFtAug1HE6cydTNRPux6Vc3UAPHTj6VHtlWJHLrTocsj1sRJKIMXNCfU1E/6LfxDDwm8O3PmckgZuAAC6sdKJlw9uzqVzQCcxg8NeFQ8LvYDiFV0IsHVmA83HUxzWOPP9Kua4oRjpv7GnbO2aLGHS2pzZVEv/MxAzMfU1WES7QNJP18ascdtALZTIRD6gjUFQOXbVaD8VvOF8tsZmGhY6Kp/wD6PyqfyPslCI7EuNzfsJbdtjyqYuHkcPes+/8AWF622YtmHNYEEdoGho72fvDhrk5LyaKCRmCkA9ZjqPQ1HPFKA6ORS6KTEWvDvmI80fLQn5UrHW2JGZTJhVkcieI7/wCKd3gxlsjyMrHNOhzCOEAiR/xRKDGnSqsUeap+jE58Kf5IgtdaWidjTt8gAcB8qh4/aSWbT3XYZUEnhJPAAdyYHvUWTG4S49joz5R5E1V04Gk+HJ7UE2vtMObzWAU/pfzeuog/Kr3Zm37d2HDjKw4HQhgMxBHIgA06HjuM18i0KeZSi+D2WG9WzPHwF60mjFCVjmy+YDuDEe9YthL2isOKkMPUGR+lbRj9rBbOdL1u3IDK90gIRE8yOI+FZxsPYiY3EuEdEVCxfw4I1JyhOuvPoK9NzWlWiPg2uV7RFx6reOaND5gI01jiOJ9uFDu0MH4FzNbzoHBGjHQkEMAwjMrD0PIitBtbBawrWL2uUk27gnKyNroeIIbNI14+9Ue1tmQCjHytqp/Q+xqSM+DcH6KKtKaBG5tR2sraZ5RTIXvynmY4CmUxEmD7VJubBu6wsxPAjUdtaYtYeCZEMDHccqeqrRzdjWIXXXn8qtN3933xNwBELKCM54ALPem8Ds5r1wW0EsfgB1Y8hWsbD2Xbw1kW1gnizfzNzPp0FKyz4o3HZMwmGFpAltQqroAKc8Q9q94i9vjXA69vjUI0WGPalaxXFuDpThYRwFEAwWNerjuPo16uCPlvqaUJpIT6ilm3SBp7WkstLKVwj0+FccRXwg6fOol2wOh+verJk9Kae3NEBSYtJV1A8xUxrzjShfDbXgwwhunCDw4UUY9ouEdh+lUGMwwLlo1+viK9vHjUsca/B5c5uM3ZxHZjodeAHX40m5sO6QbgtZSCTBMMesKJHzFOYHDsWnl1+uNEHiFEgMSR11HwkDhPaqceCFO3sTPLK6S0V2wMY5sZLhm2hJUH8ub8QU8YkTHLWh+6wWQOp7k6n4miLDYdVRicrRJUzIMSdJ1BieFD+GwxYl34kkxy1JJPzqbMvjirGwfN6KrHXCjEuQAsiJmW9tJ/3pWxs5y3bo/hZwuSNSAC5PpoBU7Zu7aK5YjNrIB4Cf1p/at/KQIkTPvEVN8ybqJQsWthBs5keMpACkeUaEmdAF460eKGMF1yzrEzHqetZDgGW04uOQIE85B5ZeZNE+H+0F4yr/FgTD6GB0YCfjNdC4SNzqUUkXm1MUfv1u2DAFhmI5ZmcAfJDUPeHZwvWWtsYDDQ9CDIPeCBQ7/6oW7jheKlFKhIJkqIjiOPmk0YOVZYI4jWpvIf9TkhuJfSmZEiPYc27g4cDyI7US7sbsPimZkuIiDQg5iZI5AcNOc0rejZmoU+qnrUj7NXdMS9onRkzA/2sP2Y1ZDJ8sKfZHKLxStELFbUE3bV9j4lsPZXTSACoCxwnQ1UbvYXErcW5h7Vx2WD5VYqeoLcINHG0917b7UVrhlGTxXTqyFUgxwUypPWCKuMZhLinMnmUagLoR/49ugn0psMd6EzyV2OYPGC4gF9ShbTw7gynNEka6e4PpUfae7qspyAGPyST8CdQfeqbbW+FxSltGhgc7MNNRoBBGmupqVuzvezXxbvmfEgKxABDHgDGhB+RofFjupPZpPJXKPX4Ki/scKdAwPDKeI9KVhNjo7Znt5u5Ez0oy27YVgNNQfl3qut4cAQKgy/05cUWYnzjyGLGDRBCrlHQAKPlTq216GnPBrq2u9JHjYtr0NdFhehp0WaWLPf9a46xFuByanDfEcDXRaHWvGyOtEAwzg9a9TptDrXqJ2iYGb6FdLNypwDt866o7fOkDLGQzCuFzT7L2pEUQDJJpLE08U7V7J2ogKzFbNW4ZPlaIzAfCROoobxhNpwt9ck6K/G23o/I9mg0b+FUPaFgHQiRGoMEEdweNWYPJlj12ifLhjPfsF2vAD9Kg39rBTq4B6ak/Aa1Pxu7lvXJmt/2Hy//BpHwiqi1u9cRiTeDL/YBPr/AM1d/wCnHVknwyuheH2ibmYgk/lzEadwo6daetrw+vSvJhAoAHLpAHwFTsHgpYDmTHxqLNlc3bKccFHQ1cRgjsonIuY9qpyoOp1PGTWgNsxPCa3qFYEE89RxP6+1ZpeRlJBDDiNQVkcJAPXjWfHl3SGZF1ZX3MUWLGdOfx5U5aMkEadPakNgQTPDqOtOqmVco9zT+9Cq3ZMbDrMqco10ECT+1H+7OLe7YTOJIkZjpIBIB0+HtQJsvZz3nCLpPFjwAHE9/StO2TgAiBF4KAB6CkeS09DcWhvH7OW6hVlHYjiD1FDe6doriXJ0K22g+rKpI9jNHVzAkqYmSD8YoCu4R0edVdT/AMz1FIwvi99Gsq5LQZYy551ygQB5tPMVMjRusr8+NWVu0AsDpI6/70NbM24jquchLqmCD+FlPQ9deBogXEArHEDp+xr2VlXcTyXif9xm/wBouHKX1eIUyJjiSZ1Pvp6GqKzfa41pUHnlVUjiTMg+37VrG1LNt0OeIHPT99D6VV7K2NaU5rVsA6y0AH26D0qfM4/rZVhcq4L+SwxXm/Woxt1PGF04Ug4T6mvNyT5ystxx4Rohm3XlSpf3U/RpH3Iz/vWTYjJpXsp6U992b6NKGEbr861ZkjFT0rhU1IOGbrXDhWrjrIxrlSGsEV6id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391" name="AutoShape 7" descr="data:image/jpeg;base64,/9j/4AAQSkZJRgABAQAAAQABAAD/2wCEAAkGBhQSEBUUEhMWFBQUGBgWFxQXGRcVGBgVGBcVFxcdFxcXHSYeFxojGRQUHy8gIycpLCwsFh4xNTAqNSYrLCkBCQoKDgwOGg8PGiwkHyQsLCwsLCwvLCwsKiwsLCwsLCwsLCwsLCwsLCopLCwsLCwpLCwsLCwsLCwpLCwsLCwsLP/AABEIAMABBgMBIgACEQEDEQH/xAAcAAABBQEBAQAAAAAAAAAAAAAGAgMEBQcBAAj/xABAEAACAQIDBgQDBgUDAwQDAAABAhEAAwQSIQUGMUFRYRMicYGRofAHFDJCscEjUmJy0TPh8RVDghZTkrKTosL/xAAaAQADAQEBAQAAAAAAAAAAAAABAwQCAAUG/8QAKREAAgICAgICAQMFAQAAAAAAAAECEQMhEjEEQRMiUTJhkSNCcYGxFP/aAAwDAQACEQMRAD8Au0bvTyL3ppLfrUhE9a8tMvaFJbPX9KdFs9R8q4EPKadRGrXIFHltnqKVB60o4fu3tSThT/M1dyOo5B6027Guvho5t8aZa0P5j8aNmaPFz9RSGY/UVxrQ/mPxNV+1sd4NvMJLEhQCTEnrW0zLRYmfqKUCfqKHNn7fLf6hI1jTn3HbSiC3bkAhjB1oqafQHFrseD9q614U2LB/mNLFj+pvr2rrOSFG+Oh+FVG8e8yYS2DllnMKIIGnEk9BIq5s4aSAXYDmaHvtF2KmIsp4MC5aJIJJl1PEE9ZAI5caMfyc6IOwN+fFuhLqr5jAZRwPKRzHeik31+hWf7tbJS1iLbDMzB1aG0Agg8QI0rTsXjEuCWHm4BtBPr2op2GUaK03V+hXC69vhUk4ftTbWu1DkZ4jOZa9nX6mlG0eg+JqLd2nZU5WuW1bpmE+/ShyDRIDr0FdF0fX/Fey+nxr0enxrPIPE81wHnXCe/xpUenxr2X6musNDZPcV3N3pRTt864bf1NHkDiJzdxXJ717wh9Gktb6ftR5A4iSf6h8qSzdxXCtJIrEnZpRG2J6ivV3J1+VepNG7JyWRPGpSW/6qbVV7U8irWLQ2h1Lfenltdqbt5ev60uF+prrQKF+HFJeOleKr9TTN26g0JUerRW0zLFlO1MvZHSulF6frSLlpePD41pMy0cOHHSqneXwbeHZrxIA1WOOflE1ZG37/GgX7RsRDJbPDIW9STHyyimJ3oy41sr8Fty0VLFgpkSDx9o4/wC9OWd7rlt8wYskyFJkZemvDShFIqREodYIrfFLoHKzacBiBdtpcTg4BH7j2Mj2qUF7UE/ZltM3LTWmH4fOp1PlY6gxw1196Okw/wBa0qUqNqNldtbF5FEaGf0IqufGG6hMiNdIBIjjJ5ag1abW2ZngMcogidDB0PPqAfhQ0uz3sI6sYyhtY0K6ww1MSOvOadDIqQuUXbGd3m8S5cY6kNpzAEQI6cDV9iMVncKvIcuZ0E/Kh/diz/DdpjUDiOQ6c+NX2wcGjX2e5qAMgnQDnrHHjXSns6MC8tW2yjMNYE684rxtHp86e8MDRRC8h2r2WpnPY9QKbbGMCI6zDlDHaZAP10rHdpPcRijaR7yORnoaONrbQNzFXSD5VMfDQf8A1PxqpxNvxlKuDB5rpPSevpVfxtJNE0csbakGe5b3HwFln1MESTrlDEL8gKuihqq3XxAFtLI0CoIJ6jtV54XpU0rXY9U+hkg1yKkCz3rht1mw8SMTXM1SAlcNvqaKYKIrk02QakONeIpBWedGwURytIYelSDb7/pTT2/f4UOw0iPNepxkHSu0DqRMAinEg9akIe9LDjrU7Y5DSp1NLy9/lToud6Scv1NCwjLaDVvlyrENrbaa9ed2YyzEx0E6D2Fbr95A1rKNu7oocRcZHyKzFguWQJ4iZ6mqsL7YjLXRYfZ7vGT4lu6zkKAUBIIXjIBiY96LX2ks8Tl58yPWOVAGxsOtm6LY0YCWbk+nTpJ1q/bGZDmPI+b0On71rIxaddMLFEiQ2nWhb7R9l58KLoPmssNT/I0A/A5TV1sjaHOfKeX71eXER1KuAysIIOoIOh0pMZexz3o+f9lYC5exC2LYXM85CZAMKWgadjREPs52g6sFw5YcyGT5CZPtUPbGBvbPxKx+V89p/wCxtD2IgSO/etbwn2x7PNpWuXWRyoLWvDuMVaNVBCwYPOelejjSmiWbcOkDG4OE8N7iMpV8iEAiDkkj9Yo5t2tNQT71nV7fPDvjkxOFF6NVuG5lGZSSfKq8Brz7Vp1i+GAZSCrAEGeIMEVHnxuFMoxzUm0QceR4NzTgjnjzCk1leE31W6j28WoDHRSNJUjgh5EGNO49K1Tb+LjCYiBr4VyD/wCDV8/bSsBl6RXYUpKmdOTjK0EOJ39GHJtYe0hA4szZ5JGs/wDPtRduJnxuGuEuLTLek5FGUgop1B5gjQzWNWsPoCedbX9kN3w8C2g811vkqLVHkOoaFYW+VhxZw6qoUSQABx6V26oytwGh1JgDQ6k8opdrFg6aCh/eDbFq/nwouZSQMzCJkGcqzz0E/CvOSvZX+wEbU2f4bq6PmFxAZ5GCZ158RUT79pAHmOgHHWjvaH2fm1g0h2drYJZcsmGMkKo5CRprwPsC4i5aW6AMwZoAzqynXT8wGk16WOcl9ZdkObGn9o9D2E2vdTE2Ldo5rrsAAdRB0JI9z/8AE1qBtAjn+hof2XutYt483rasTbtKrEnMPEYESByOQSY08461UfaJvuqj7tYbzExdZdI5ZAes8fSKlyT+WVRKMcPijsb353ley/g2zlXKJeZJnkCOAHDrQpszfK8t+3/EYgMAQSSCpMEH2NOYDF2sRb8G5/qFSqkgDQHTKeo0PXjUvdPdpExQuYgTbt6gkiC8gKzAfkH61tRUY0HvZppQ9fnSTbP0altl+ppsxyqYYRWtntSTaNSjFIMdaNgIptntTZtt9GpT00frjXIBHNo/UV6nWP1rXq0DZMRRSwtJFj+o0rwP6jU44cAruWmvC/qNe8L+o0QDO1LgW3xjUChXFOGPHjRVicEHUqxPY9DyIoL2jhShKkwR66dCD09adF6J8kd2Vm2sHoLi8U5jpNS8BiluWyzESollI0YDp1B+VNWcQSCGiO+mnXXkRQ9idpWRcZEcERxGi66EBuen605fZUKqg13d2xbv21ayypcM5sMX1BH/ALRbVljkeHCifZ+01MIdGM6EQQehmh/c58PZ2dbN9U8jXPMyqTAuOQSSOERrVLtz7U7JYDD2gQpEOwAJg8uar8/SmPx1+pM2p7pl1v1hExFh14sjZ1YcvKAwHwJ9RWP4rC3Lb5WAI0hhwIIBHyIrTcBvdbxDDN5HcxB4E8oPwpabMRJi2oJkEwJPI6mmY/qkhE5bbM3t4x7ZjgRqOdbhuRczYG3LZ5GYQIgMTK/+LBxWJ7bwJtXmTkNVJ/lPD/HtWjfZFtLNbuWSfMnmCnkpOv8A+xPxpWdfQoxtWGO8KZsJfUDU2nA9cprFMNYF27btng7AH+3ifkDW54+0SpGhzA18+hmtYjRiDbuQT6NB09JrHjq7OzFntLZ6WrrW1kqIIBgkSAeQFaJ9nVspYCng0vHLU6fKKynG4t719jmku2VY0ETlWI7RW07u4XIpAEAQojoAP8UzNqLMYk20T9t+KbRWxAuHvlJUfiCt+UngDWaYjHJZum6qnNbKwlwAw6mSCOfmBHeKL9+N4PAVbdt4uspmOKqSNexIGnqe1ZhfvTIk6iCaxgtRN5abNn3e+2jB3VH3o/drg4k5mtk9VYSV9GHuaoN4rf8A1XaTNbecLZVEF0GQ2mZgk8SWYj2rPdlbp3Ljq1zRGAYGZIX0/m9es1pmx7Hhqvhgqq6Adfrmapyz1onglZd3cQuFwl500FoQgmZIRUSTOvmisZ8W2odmGa7cIUMeCrxY/wB7GBPIA9a2fE7vvjLSW2BS1Je43DOdcoTnEmeEaAVnW/G5LYN/KGeywBW4RMGPMHKiBrqOx7VHjjJLk/ZVOS6QG3rGsye3apP/AFe6VyNcYrp5SZmOE9agXLxGggjl9c6bbDOpVmiHEwCCRrAkcVmJ15GqUrWxPRue6OON/BW2YyYKnU/lMCe8RVwKGPs5tRgFJBlmY89VBgR7z86JlHY1BLtlcekeI9aaNvsaeD9vlSWPasmhh0pkr2qUwpvIaKAyLl9a7T+Q9q7WqM6FyaWGpAHSa7NKGEfH7Yt2f9RoPEDiSPTpVbf3zw6AFmYKdCchIXpmjh60G75YhhjLmaTOXLroFygAfrTOzrQbMzLKFckE6NMTx4CqYY4tbEOUr0afZxKuoZCGVhIYGQR1BHGqzb+B8RAy6OnA66rzBjpx+NZ/uJvimGvPhXecOznw7jH8J4a8grRx5HXma0+6e5oSxuDo5SUkAW2Np/df9e22ugZVzI3o0wfeqDFb3Wyqm1h0DhplkThB4ESZmK0bEKHU2nAZYgKRIK8vUjh7Cs73i3NNqbmHlkEkodWUc4/mA+I70+EI+xTlT0Vm2t5buKUW4yA/igzmgiPah+6gBgGfr/NTAJH712zswrlfLnWeA11HJhVMWkqFytu2EW4m61zE3UuMCLCGWY6ZipnKnXUCTwFHeLQh2BGo59T199D7mubpba8SwAy+GU8oGoGXiMvQCYq5xVkOpiM3Ix+9SSytS2NcE4gBvjswPZ8Qfit//U8Z94Pxoe2NfuWSuJwxh7Zi4vHTkSOasuhHUT6abitmMBBEg9AfhQtgd2bmH2gv8NjZvSCV1CyNc38sGDryrazR6bMrHJdIO9g7fGLw6Xl05MsnRxEgHmO/esPv3C1x2PEsxPuSa3DB4TwreUHSZAiOPGs63z2VYtMgtWwjNJIWeXYmOfypeGSTdDMqdKyl3PwofG2lPJi3uoJHzA+FavjNt2sGhNxpbiEXj27KO5oR3BweHZ/FRSbltYOrcTIJjhrrV/jd2sPcuM9y25LGSodgp56jv+9dlknOmDGnxtAvgdn39pX711vIhg5gPQBV6nKOJ6TzqPvZsxbORUELlaD+bNImevL41pNi4ywAAFAACgBQI0ERQRvnhpxdq44bw0CEx+E+dmYdJMKKEMtyoMsdKyx2HhdEUk+VVB6mBr84qRvDvH4IFu06+JwYjXwxyA5A/McaHl3juXna3hrLJmH5CXaOevBZHSPWqW9grqgG5ba2CWALArLDUwCJPEfGtNtvZiMeK0aZu99r6qFtY6Ty+8IJ/wDyINZ/qX4c6kbz/a5h0UphM19z+eWt2x6mMz+gEd6yB9hXXtl7eaAR7jWcvWP3peE3dvNkl8xcSApB07n8vvVSm3GrE0k7JG39sfebgfwwhIg5YljMzoBRturuPYYWrly25OXM63Y1YkhQEAELALa8dK5utu3aw5DuviXBzOoXuJ4nufajHCX5JYA+Y6eg0H6T71HkkkuK/kphcpcmTFUKABoBoABAA7AcK4T3NK8fsaQbvY1LZRs8X71zN3r2f+kikz6/KuOOMaSSOtKLetJUz9f7V2jtnJHWuUvIa9RBRzT6iux9aVF8IHhXPD7igEz37TrfgXUca+KCQOhUif1EUK2d4haAIl82joZ0iCCJ4GfbSjD7WMA5SzdGqLmQ9maCNO+UisuuGDXpePBcUyPNNptBBt7AJeX7xhxI/wC6o4qTzK8p5xV5ujv7cAFi8j3gs+dZd1UAcV5qI6yJoJwO0Hs3A9toI5ciOhHMUb4rHNdfDXsMhmIulRoEuZfKxHSCe2hqrLGM4tvsRitSS9Gg3cMgBa4YVRLeg71QPtK3cOVLgY8eeYD0IBYd6E98t+jeYWrBItIfM/O4y6DTko4gc+J5VSJvLcBUjKCunCZ4Tx6xSp40qUDlJv8AUTt5dleG+dNFc8BwBPT/ABVrsDCg2VjvM9Z1prB7wWb/AJXC2yeTaqfQ8veiHBbOgwoAHwFRZpuuMkV44rtMm4HCmIAq+woYKAYqtwmFK86mLbPWpnP0OUfZOzHoK8H9KjJbPUU8idxSmMQ8G7VnW+wb77MABVAAiZBXUjqZJHsK0MA9qhbR2T4pUkAlewn41uGTg7MzhyVELcfYng2ASozMAW9Y/aiNcKJkj503hMOVAGmlTRSpTbdsYopKkJFvtVftjAMywEVlPEGD8jpVsF+orr2p41lP2aAw7Pa0JW2q9kAHxC0G7f2mcRiRbUkhPLDE6NALkDpoBPatH3n2muFRGyCGfKWJIVdJGYgMdYgaUG7Iu7Pa+9x3K3HJOW5oq5jLZXGh16xVmPJrk4/wTThukx/D2AFABOgAA7CrDBYGOAjMZMCJJ5mKk4rF4VBrdtKSNIYEx2ynsah4feS1ccWsMj37raKqgIDGpgkzEAnhypqyOXSEfEo9sIrOB8sGY5jqO9TLNkrw4U1g9n32TM1m8h/lYaj0IJB9q5jsFfVCyzbC6s7qSAoB1/EI5caW4zfaHx4+mSMZfW0he44RBzJge3U9qGts/aHh7S/wWN5z+EDMFnuTr10HTlWcbY2zfvsWYtcI4EnQCdMq8hppAqLg2RRLZpP5VHmJ7k8PaafDx12xUsz9IOMBtrG3v4zXmtWxJgCFMakKg/F0knnUU/aLijc0y5T+TLw17kH50xh9r+QF1KRoAWBgDQA9OFUeztkXcXeZbAQkebRwABPItqQCeQpk4JdoCdrTNb2Dtv73Z8RQVIJVl4wwg6diCCKngnrVbu3sD7rYCZ8zE5nOsFiANOwAirPIK89tXoqitbOZj1rlLNqvVm2GkRw4ruZelRhc7Gui6e9EAnaGz7d+01q6JRhrrqDxBB5EGsZ3t3Qu4RpIzWiYW6OB4mCOKtA4cOlbRn9ahbSwlu8hS6mdDEqZ4gyOGtUYcrg/2E5MakjAssVOwm1rtu29tDCXPxdemh5SNK1hdgYYeX7vb04eQcOWseo9qiXtl2ZMWU9lFWrNGXolcHD2ZOlpjoqk+gJqeN3rxsNejRGIZPzAAAzHMa1oL4G0P+0vwpChEEAZVmfjx9aMs1dIyofkz/Y2zRfY2w4S5Epm/C0cVJGoPTjzogwWzdoYfS23l4wCrjnoAwke1RNt7Ii54uHEag5RoQ08V7cNKl4TG40sM1sv3y/qViKzkbr1/hm4V+/+gi3a2ri2dRfQZdczFQh5xEcTMDhRaHHSqfB4aACZBgSJnWrFK82bTdrRZFUtku2R0qQkdKgrE08h+opZsnADpTtsjoajKq9/lS0Ve9ZZpExCOn6U8jDoflUNbC96eS0o60o3omKy9DXSV5z8KaFte9dNte9ccVW3rIdCsFkYQy5ZkfXTWgHF7iWHVvDuOjngGAYDXgSIYfOtOuWl70H7w7esWnZSrsUIBKhJBIBHEzGvGIp+Gc7qIvJGPbBa79nZsYS5euYgBkloVSVK6CCTBzE9oqp3J2iLO1MLcLeXxkUnhAY5NfZ6c3l3rfEDwkYiyDw4Fj1b9hVhuVu+k+PfAII/hg6j+4g/AfGvRjKUFymSSUZOon0TcEVB23hvEwt+2fz2ri+5Ro+dZfvPvhjEstcs4p1KGcoW2QVmDoVOooMtfarjiR4183rc+ZCtsT01CgqQaqWRSjaJ1jqW2VWAwrF2nyqASZ0YEgFeOsT7V47Qt2/9IBmP5zrH9oqx3g3gs4q2rW0Nu9qryIBUidY4mefT2oUN9kPDXgD/AL8qxBtm8iSdJ6J18NcMsZ9f2FFv2Z2gmNUfzJcHyn9qC7bHmda1H7ON3rlucRdGXOgFsaE5Wgk9uAEceNKzyqLsOKNyVB3kFcyjpST6/Kle/wAq80vPEdq9Sp7n4V6gcVantXPE7GvGuVoyJa52NUW8u8P3cAKmd2EwTACzEmNTry7GiAUCb/Ya419fDXNNvgNT5SZjr+LhTcMecqMZJcUK2Ztm5iD/ABGRDyUTr21mn7mIZOILaGYBMRPE+gPwFUGxGI0uWzmHBiCAOxkcat0x5kBpb0GgMyfbtXveJ5GRS4NfX/h5ufDDhyT3/wBI+H3hWdWEfEVIfG4e6pLRmA/IYb0jmfaqvaG74PmtDKeMT+najXdzce1aUOf4l0ifEjQafkHL14/pTZZZ3xaTExhFqwSxO7ZKsVu/2qRqTyDGfmOcVI2Xt9HZLZDBzodBlz66TxnT2o4vbqoZckrGp5COc8gKDrWxrNvGXbtpy6Fj4ZP5c2rR1gys9K8XyMajG5/6PSxzTf0X+QhS2T1p7wjy/ao9q5pUq2Z5V51lSQpMOfqKdWy3alIDTgWhZo8bRinUJ7VxbU08loDhWWwo7amn0pK2/qKcVawzQ4WkU2xHenIFIe0D1oMKIeN2tYssou3AhecubSY78Bx51Xba2FhsRDXFDHk40Mf3KdRUfezZiXkyhit1PMjkcDz4a5SOPoKE8DvDewR8G+oZfxAAjRWnW2eEEzpw9KbDG2rg9gbXT6HNo/Z/ab/TPDhpr9e9TsJs9bNtbQkBBGvqSfmaId27iY5j4TEBRLypBWZA7GSOR5GkbX3cuI/X04H0P7U+Ly8bn0IkoXUewaxeHDSDqCCD6VXnd2yeNv5t/mr25gWEyPjI/amfCI5Aes1RDJ+GTzxsC95MDZtFUtKQxGYmTlA1HA8zB+FO4bcXFXcMLoQEN+FCwDsDwIB048NeVFF3Ziuys6gleBy/rPEc9aMNlWCLakkkxoDwHoBzrU83FaBDHb2BW5/2dsH8TGLlCxltkglz1aCQFHTme1aMLY6/Kkg10NUeTI5u2VwgoqkOKBHE1w2x1NJBrxJpVmxRUdTXqRnrtE4q/GPSveKenyp7IOleKdqNsGhnx/qDVLvGk+FcA/03AP8AY/lM++WiDwx0pnE4ZXRlYaMCDTcORwmpC8kFKLQJX8HmNJ+75RrB9AZpnGbWGHc2sRKsODx5XXk2nCY+INdONDKHV1KngZGUnnrwmvsMeaDXJM8KWN2MnFzItA5x/wBtxAnv0HejG1vWljDW8wLXFQBgNBI04n9gaEvvo0PE8o1J/wA1Bv8Ai3TJAUcgdP8Ak1H5E4R3Y3HFvRI2rvHfxTfxWC2wZWyuiiOBP8x7n2iu4PHAMAxAXhPT51XtgzMFvgP3NV93C3A0DzjWDIHx+NeTkqauRZBuL0aNYAgeb9alpb7/AK0GbA3SxOIW64hMqrkDnRm56odCF1+HWjHZ9kqiqxzFVALHmQACagy4uFO7sshk5eiUqd/1p9bWnGuWLfWaeVPXSkUOE21B0DAxoY1jsaeWz/VVXseQ7A8W4juJII9v2q3xGKS3lzT5jAjX6H+a6UWuzk76Fra/q+vjS0w39X18adCClqBWWjrEnDd64bP9VSQopDiDwMe1CjrKzGYDNxb4TpQRt3ZtmcuJdBE5bhgMo/p5xP5ecmine3YYxFsEXDaa2CQx/DHE5xxH4fxDUa8eFY7jtm3Hacwc8JBOoHTNqeZqrx8XLafRjJNLs+gdx9hWsLgra2XW7nHiNeWCLjEcRHIDygcoqxx2FW6jI65lOhGo+BGoPcVi+6W2buy7D3S7uDqcJIyEtwIOpVyNSRGnGa0zY++ljaGGdsO0XAhLWm0dNPmvIMNPThXqqaadHnuDUig3usvhbTXSym0AQjMfNmIOVW18xJGhHv1rPE35ucGRWnpmH7mfarf7Rb7XcPa8xKo4yLoAAVfMe50X4UJ7Gt2kuK19WKayEME9J11A6AipoQhLaRXNuOmX6bzuVLG2FCiWlyTqQAAAOJJ61Lw2/l8Q0Kyf+3EQOgYc/Wh/ei5YkDDTlIlpLe3H3qotYtgI+hW/iT9Cm2tm64LHpdtrcQyriQZ/XuKlKwoP+zUOcEZ4eK2X0hZj3mivwjXnTjTaKou0PK2vGus1NrbPLSuZzWaOsUwHSvUkg9fr4V6jQbOKhr2U06tsCvSOVZsNDSWyaS1o04y0hh6/OusFFZtLY9u8Iu21eOBI1HoeIqpt7uCzbdLTHwmktaYBhqACVOhBgDqNKvrl1Tz/AFptnHWmKbSpGXFFCmybaLFtAug1HE6cydTNRPux6Vc3UAPHTj6VHtlWJHLrTocsj1sRJKIMXNCfU1E/6LfxDDwm8O3PmckgZuAAC6sdKJlw9uzqVzQCcxg8NeFQ8LvYDiFV0IsHVmA83HUxzWOPP9Kua4oRjpv7GnbO2aLGHS2pzZVEv/MxAzMfU1WES7QNJP18ascdtALZTIRD6gjUFQOXbVaD8VvOF8tsZmGhY6Kp/wD6PyqfyPslCI7EuNzfsJbdtjyqYuHkcPes+/8AWF622YtmHNYEEdoGho72fvDhrk5LyaKCRmCkA9ZjqPQ1HPFKA6ORS6KTEWvDvmI80fLQn5UrHW2JGZTJhVkcieI7/wCKd3gxlsjyMrHNOhzCOEAiR/xRKDGnSqsUeap+jE58Kf5IgtdaWidjTt8gAcB8qh4/aSWbT3XYZUEnhJPAAdyYHvUWTG4S49joz5R5E1V04Gk+HJ7UE2vtMObzWAU/pfzeuog/Kr3Zm37d2HDjKw4HQhgMxBHIgA06HjuM18i0KeZSi+D2WG9WzPHwF60mjFCVjmy+YDuDEe9YthL2isOKkMPUGR+lbRj9rBbOdL1u3IDK90gIRE8yOI+FZxsPYiY3EuEdEVCxfw4I1JyhOuvPoK9NzWlWiPg2uV7RFx6reOaND5gI01jiOJ9uFDu0MH4FzNbzoHBGjHQkEMAwjMrD0PIitBtbBawrWL2uUk27gnKyNroeIIbNI14+9Ue1tmQCjHytqp/Q+xqSM+DcH6KKtKaBG5tR2sraZ5RTIXvynmY4CmUxEmD7VJubBu6wsxPAjUdtaYtYeCZEMDHccqeqrRzdjWIXXXn8qtN3933xNwBELKCM54ALPem8Ds5r1wW0EsfgB1Y8hWsbD2Xbw1kW1gnizfzNzPp0FKyz4o3HZMwmGFpAltQqroAKc8Q9q94i9vjXA69vjUI0WGPalaxXFuDpThYRwFEAwWNerjuPo16uCPlvqaUJpIT6ilm3SBp7WkstLKVwj0+FccRXwg6fOol2wOh+verJk9Kae3NEBSYtJV1A8xUxrzjShfDbXgwwhunCDw4UUY9ouEdh+lUGMwwLlo1+viK9vHjUsca/B5c5uM3ZxHZjodeAHX40m5sO6QbgtZSCTBMMesKJHzFOYHDsWnl1+uNEHiFEgMSR11HwkDhPaqceCFO3sTPLK6S0V2wMY5sZLhm2hJUH8ub8QU8YkTHLWh+6wWQOp7k6n4miLDYdVRicrRJUzIMSdJ1BieFD+GwxYl34kkxy1JJPzqbMvjirGwfN6KrHXCjEuQAsiJmW9tJ/3pWxs5y3bo/hZwuSNSAC5PpoBU7Zu7aK5YjNrIB4Cf1p/at/KQIkTPvEVN8ybqJQsWthBs5keMpACkeUaEmdAF460eKGMF1yzrEzHqetZDgGW04uOQIE85B5ZeZNE+H+0F4yr/FgTD6GB0YCfjNdC4SNzqUUkXm1MUfv1u2DAFhmI5ZmcAfJDUPeHZwvWWtsYDDQ9CDIPeCBQ7/6oW7jheKlFKhIJkqIjiOPmk0YOVZYI4jWpvIf9TkhuJfSmZEiPYc27g4cDyI7US7sbsPimZkuIiDQg5iZI5AcNOc0rejZmoU+qnrUj7NXdMS9onRkzA/2sP2Y1ZDJ8sKfZHKLxStELFbUE3bV9j4lsPZXTSACoCxwnQ1UbvYXErcW5h7Vx2WD5VYqeoLcINHG0917b7UVrhlGTxXTqyFUgxwUypPWCKuMZhLinMnmUagLoR/49ugn0psMd6EzyV2OYPGC4gF9ShbTw7gynNEka6e4PpUfae7qspyAGPyST8CdQfeqbbW+FxSltGhgc7MNNRoBBGmupqVuzvezXxbvmfEgKxABDHgDGhB+RofFjupPZpPJXKPX4Ki/scKdAwPDKeI9KVhNjo7Znt5u5Ez0oy27YVgNNQfl3qut4cAQKgy/05cUWYnzjyGLGDRBCrlHQAKPlTq216GnPBrq2u9JHjYtr0NdFhehp0WaWLPf9a46xFuByanDfEcDXRaHWvGyOtEAwzg9a9TptDrXqJ2iYGb6FdLNypwDt866o7fOkDLGQzCuFzT7L2pEUQDJJpLE08U7V7J2ogKzFbNW4ZPlaIzAfCROoobxhNpwt9ck6K/G23o/I9mg0b+FUPaFgHQiRGoMEEdweNWYPJlj12ifLhjPfsF2vAD9Kg39rBTq4B6ak/Aa1Pxu7lvXJmt/2Hy//BpHwiqi1u9cRiTeDL/YBPr/AM1d/wCnHVknwyuheH2ibmYgk/lzEadwo6daetrw+vSvJhAoAHLpAHwFTsHgpYDmTHxqLNlc3bKccFHQ1cRgjsonIuY9qpyoOp1PGTWgNsxPCa3qFYEE89RxP6+1ZpeRlJBDDiNQVkcJAPXjWfHl3SGZF1ZX3MUWLGdOfx5U5aMkEadPakNgQTPDqOtOqmVco9zT+9Cq3ZMbDrMqco10ECT+1H+7OLe7YTOJIkZjpIBIB0+HtQJsvZz3nCLpPFjwAHE9/StO2TgAiBF4KAB6CkeS09DcWhvH7OW6hVlHYjiD1FDe6doriXJ0K22g+rKpI9jNHVzAkqYmSD8YoCu4R0edVdT/AMz1FIwvi99Gsq5LQZYy551ygQB5tPMVMjRusr8+NWVu0AsDpI6/70NbM24jquchLqmCD+FlPQ9deBogXEArHEDp+xr2VlXcTyXif9xm/wBouHKX1eIUyJjiSZ1Pvp6GqKzfa41pUHnlVUjiTMg+37VrG1LNt0OeIHPT99D6VV7K2NaU5rVsA6y0AH26D0qfM4/rZVhcq4L+SwxXm/Woxt1PGF04Ug4T6mvNyT5ystxx4Rohm3XlSpf3U/RpH3Iz/vWTYjJpXsp6U992b6NKGEbr861ZkjFT0rhU1IOGbrXDhWrjrIxrlSGsEV6id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6393" name="Picture 9" descr="http://static.ddmcdn.com/gif/business-communications-icebreaker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09800"/>
            <a:ext cx="2773266" cy="2038351"/>
          </a:xfrm>
          <a:prstGeom prst="rect">
            <a:avLst/>
          </a:prstGeom>
          <a:noFill/>
        </p:spPr>
      </p:pic>
      <p:pic>
        <p:nvPicPr>
          <p:cNvPr id="16395" name="Picture 11" descr="http://smallbusiness.chron.com/DM-Resize/photos.demandstudios.com/getty/article/81/218/89685121.jpg?w=600&amp;h=600&amp;keep_ratio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2920096" cy="2133600"/>
          </a:xfrm>
          <a:prstGeom prst="rect">
            <a:avLst/>
          </a:prstGeom>
          <a:noFill/>
        </p:spPr>
      </p:pic>
      <p:pic>
        <p:nvPicPr>
          <p:cNvPr id="16397" name="Picture 13" descr="http://www.briantracy.com/blog/wp-content/uploads/2012/05/Public_Speaking_effective_communication_presentation_skil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419600"/>
            <a:ext cx="2647950" cy="1964921"/>
          </a:xfrm>
          <a:prstGeom prst="rect">
            <a:avLst/>
          </a:prstGeom>
          <a:noFill/>
        </p:spPr>
      </p:pic>
      <p:pic>
        <p:nvPicPr>
          <p:cNvPr id="16399" name="Picture 15" descr="http://smallbusiness.chron.com/DM-Resize/photos.demandstudios.com/getty/article/142/82/86513398.jpg?w=600&amp;h=600&amp;keep_ratio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419600"/>
            <a:ext cx="2895600" cy="1981200"/>
          </a:xfrm>
          <a:prstGeom prst="rect">
            <a:avLst/>
          </a:prstGeom>
          <a:noFill/>
        </p:spPr>
      </p:pic>
      <p:pic>
        <p:nvPicPr>
          <p:cNvPr id="16401" name="Picture 17" descr="http://www.claflin.edu/images/title-graphics/masscommunication.jpg?sfvrsn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95800"/>
            <a:ext cx="2895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Pesan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Verbal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Menggunakan</a:t>
            </a:r>
            <a:r>
              <a:rPr lang="en-US" dirty="0" smtClean="0"/>
              <a:t> kata-kata 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lisan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Ambigu</a:t>
            </a:r>
            <a:r>
              <a:rPr lang="en-US" dirty="0" smtClean="0"/>
              <a:t> &amp; </a:t>
            </a:r>
            <a:r>
              <a:rPr lang="en-US" dirty="0" err="1" smtClean="0"/>
              <a:t>kontekstual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Bias </a:t>
            </a:r>
            <a:r>
              <a:rPr lang="en-US" dirty="0" err="1" smtClean="0"/>
              <a:t>budaya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Campur</a:t>
            </a:r>
            <a:r>
              <a:rPr lang="en-US" dirty="0" smtClean="0"/>
              <a:t> </a:t>
            </a:r>
            <a:r>
              <a:rPr lang="en-US" dirty="0" err="1" smtClean="0"/>
              <a:t>aduk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, </a:t>
            </a:r>
            <a:r>
              <a:rPr lang="en-US" dirty="0" err="1" smtClean="0"/>
              <a:t>penilaian</a:t>
            </a:r>
            <a:r>
              <a:rPr lang="en-US" dirty="0" smtClean="0"/>
              <a:t>, </a:t>
            </a:r>
            <a:r>
              <a:rPr lang="en-US" dirty="0" err="1" smtClean="0"/>
              <a:t>penafsiran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Kerumitan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,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gaul</a:t>
            </a:r>
            <a:r>
              <a:rPr lang="en-US" dirty="0" smtClean="0"/>
              <a:t>,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High-Low context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Pesan Non Verbal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590800"/>
            <a:ext cx="7772400" cy="45720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Berfungsi</a:t>
            </a:r>
            <a:r>
              <a:rPr lang="en-US" sz="2800" dirty="0" smtClean="0"/>
              <a:t>: </a:t>
            </a:r>
            <a:r>
              <a:rPr lang="en-US" sz="2800" dirty="0" err="1" smtClean="0"/>
              <a:t>mengulangi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verbal, </a:t>
            </a:r>
            <a:r>
              <a:rPr lang="en-US" sz="2800" dirty="0" err="1" smtClean="0"/>
              <a:t>memperteguh</a:t>
            </a:r>
            <a:r>
              <a:rPr lang="en-US" sz="2800" dirty="0" smtClean="0"/>
              <a:t> , </a:t>
            </a:r>
            <a:r>
              <a:rPr lang="en-US" sz="2800" dirty="0" err="1" smtClean="0"/>
              <a:t>menekankan</a:t>
            </a:r>
            <a:r>
              <a:rPr lang="en-US" sz="2800" dirty="0" smtClean="0"/>
              <a:t>, </a:t>
            </a:r>
            <a:r>
              <a:rPr lang="en-US" sz="2800" dirty="0" err="1" smtClean="0"/>
              <a:t>melengkapi</a:t>
            </a:r>
            <a:r>
              <a:rPr lang="en-US" sz="2800" dirty="0" smtClean="0"/>
              <a:t>, </a:t>
            </a:r>
            <a:r>
              <a:rPr lang="en-US" sz="2800" dirty="0" err="1" smtClean="0"/>
              <a:t>menggantikan</a:t>
            </a:r>
            <a:r>
              <a:rPr lang="en-US" sz="2800" dirty="0" smtClean="0"/>
              <a:t>, </a:t>
            </a:r>
            <a:r>
              <a:rPr lang="en-US" sz="2800" dirty="0" err="1" smtClean="0"/>
              <a:t>membantah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Jenisnya</a:t>
            </a:r>
            <a:r>
              <a:rPr lang="en-US" sz="2800" dirty="0" smtClean="0"/>
              <a:t>: </a:t>
            </a:r>
            <a:r>
              <a:rPr lang="en-US" sz="2800" dirty="0" err="1" smtClean="0"/>
              <a:t>Gerakan</a:t>
            </a:r>
            <a:r>
              <a:rPr lang="en-US" sz="2800" dirty="0" smtClean="0"/>
              <a:t> </a:t>
            </a:r>
            <a:r>
              <a:rPr lang="en-US" sz="2800" dirty="0" err="1" smtClean="0"/>
              <a:t>tangan</a:t>
            </a:r>
            <a:r>
              <a:rPr lang="en-US" sz="2800" dirty="0" smtClean="0"/>
              <a:t>, </a:t>
            </a:r>
            <a:r>
              <a:rPr lang="en-US" sz="2800" dirty="0" err="1" smtClean="0"/>
              <a:t>Gerakan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kepala</a:t>
            </a:r>
            <a:r>
              <a:rPr lang="en-US" sz="2800" dirty="0" smtClean="0"/>
              <a:t>, </a:t>
            </a:r>
            <a:r>
              <a:rPr lang="en-US" sz="2800" dirty="0" err="1" smtClean="0"/>
              <a:t>Postur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&amp;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kaki, </a:t>
            </a:r>
            <a:r>
              <a:rPr lang="en-US" sz="2800" dirty="0" err="1" smtClean="0"/>
              <a:t>Ekspresi</a:t>
            </a:r>
            <a:r>
              <a:rPr lang="en-US" sz="2800" dirty="0" smtClean="0"/>
              <a:t> </a:t>
            </a:r>
            <a:r>
              <a:rPr lang="en-US" sz="2800" dirty="0" err="1" smtClean="0"/>
              <a:t>wajah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tatapan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, </a:t>
            </a:r>
            <a:r>
              <a:rPr lang="en-US" sz="2800" dirty="0" err="1" smtClean="0"/>
              <a:t>Sentuhan</a:t>
            </a:r>
            <a:r>
              <a:rPr lang="en-US" sz="2800" dirty="0" smtClean="0"/>
              <a:t>, </a:t>
            </a:r>
            <a:r>
              <a:rPr lang="en-US" sz="2800" dirty="0" err="1" smtClean="0"/>
              <a:t>Parabahasa</a:t>
            </a:r>
            <a:r>
              <a:rPr lang="en-US" sz="2800" dirty="0" smtClean="0"/>
              <a:t>, </a:t>
            </a:r>
            <a:r>
              <a:rPr lang="en-US" sz="2800" dirty="0" err="1" smtClean="0"/>
              <a:t>Busana</a:t>
            </a:r>
            <a:r>
              <a:rPr lang="en-US" sz="2800" dirty="0" smtClean="0"/>
              <a:t>, </a:t>
            </a:r>
            <a:r>
              <a:rPr lang="en-US" sz="2800" dirty="0" err="1" smtClean="0"/>
              <a:t>Karakterisik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, </a:t>
            </a:r>
            <a:r>
              <a:rPr lang="en-US" sz="2800" dirty="0" err="1" smtClean="0"/>
              <a:t>Bau-bauan</a:t>
            </a:r>
            <a:r>
              <a:rPr lang="en-US" sz="2800" dirty="0" smtClean="0"/>
              <a:t>, </a:t>
            </a:r>
            <a:r>
              <a:rPr lang="en-US" sz="2800" dirty="0" err="1" smtClean="0"/>
              <a:t>Orientasi</a:t>
            </a:r>
            <a:r>
              <a:rPr lang="en-US" sz="2800" dirty="0" smtClean="0"/>
              <a:t> </a:t>
            </a:r>
            <a:r>
              <a:rPr lang="en-US" sz="2800" dirty="0" err="1" smtClean="0"/>
              <a:t>ruang</a:t>
            </a:r>
            <a:r>
              <a:rPr lang="en-US" sz="2800" dirty="0" smtClean="0"/>
              <a:t> &amp; </a:t>
            </a:r>
            <a:r>
              <a:rPr lang="en-US" sz="2800" dirty="0" err="1" smtClean="0"/>
              <a:t>jarak</a:t>
            </a:r>
            <a:r>
              <a:rPr lang="en-US" sz="2800" dirty="0" smtClean="0"/>
              <a:t> </a:t>
            </a:r>
            <a:r>
              <a:rPr lang="en-US" sz="2800" dirty="0" err="1" smtClean="0"/>
              <a:t>pribadi</a:t>
            </a:r>
            <a:r>
              <a:rPr lang="en-US" sz="2800" dirty="0" smtClean="0"/>
              <a:t>, </a:t>
            </a:r>
            <a:r>
              <a:rPr lang="en-US" sz="2800" dirty="0" err="1" smtClean="0"/>
              <a:t>Diam</a:t>
            </a:r>
            <a:r>
              <a:rPr lang="en-US" sz="2800" dirty="0" smtClean="0"/>
              <a:t>, </a:t>
            </a:r>
            <a:r>
              <a:rPr lang="en-US" sz="2800" dirty="0" err="1" smtClean="0"/>
              <a:t>Warna</a:t>
            </a:r>
            <a:r>
              <a:rPr lang="en-US" sz="2800" dirty="0" smtClean="0"/>
              <a:t>, </a:t>
            </a:r>
            <a:r>
              <a:rPr lang="en-US" sz="2800" dirty="0" err="1" smtClean="0"/>
              <a:t>Artefak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23556" name="Picture 4" descr="D:\image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Pengertian Komunikasi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 </a:t>
            </a:r>
            <a:r>
              <a:rPr lang="en-US" dirty="0" err="1" smtClean="0"/>
              <a:t>communis</a:t>
            </a:r>
            <a:r>
              <a:rPr lang="en-US" dirty="0" smtClean="0"/>
              <a:t>, </a:t>
            </a:r>
            <a:r>
              <a:rPr lang="en-US" dirty="0" err="1" smtClean="0"/>
              <a:t>communico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artinya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berbagi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membuat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kebersamaan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eaLnBrk="1" hangingPunct="1"/>
            <a:r>
              <a:rPr lang="en-US" dirty="0" err="1" smtClean="0">
                <a:sym typeface="Wingdings" pitchFamily="2" charset="2"/>
              </a:rPr>
              <a:t>Komunikasi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usaha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penyampaian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manusia</a:t>
            </a:r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i="1" dirty="0" smtClean="0"/>
              <a:t>Who Says What In Which Channel To Whom With What Effect</a:t>
            </a:r>
          </a:p>
          <a:p>
            <a:pPr eaLnBrk="1" hangingPunct="1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modus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komunikasi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/>
            <a:endParaRPr lang="en-US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1371600" y="1905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2226" name="Picture 2" descr="E:\# kampus\Ilkom PAP\hasil scan\omg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91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Kegiatan komunikasi pada prinsipnya adalah aktivitas pertukaran ide atau gagasan.</a:t>
            </a:r>
          </a:p>
          <a:p>
            <a:r>
              <a:rPr lang="en-US" smtClean="0"/>
              <a:t>kegiatan komunikasi dipahami sebagai kegiatan penyampaian dan penerimaan pesan atau ide dari satu pihak ke pihak lain, dengan tujuan untuk mencapai kesamaan pandangan atas ide yang dipertukarkan tersebut.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2">
                    <a:satMod val="200000"/>
                  </a:schemeClr>
                </a:solidFill>
                <a:latin typeface="Arial Black" panose="020B0A04020102020204" pitchFamily="34" charset="0"/>
              </a:rPr>
              <a:t>Fungsi</a:t>
            </a:r>
            <a:r>
              <a:rPr lang="en-US" sz="3200" b="1" dirty="0" smtClean="0">
                <a:solidFill>
                  <a:schemeClr val="tx2">
                    <a:satMod val="200000"/>
                  </a:schemeClr>
                </a:solidFill>
                <a:latin typeface="Arial Black" panose="020B0A04020102020204" pitchFamily="34" charset="0"/>
              </a:rPr>
              <a:t>/</a:t>
            </a:r>
            <a:r>
              <a:rPr lang="en-US" sz="3200" b="1" dirty="0" err="1" smtClean="0">
                <a:solidFill>
                  <a:schemeClr val="tx2">
                    <a:satMod val="200000"/>
                  </a:schemeClr>
                </a:solidFill>
                <a:latin typeface="Arial Black" panose="020B0A04020102020204" pitchFamily="34" charset="0"/>
              </a:rPr>
              <a:t>tujuan</a:t>
            </a:r>
            <a:r>
              <a:rPr lang="en-US" sz="3200" b="1" dirty="0" smtClean="0">
                <a:solidFill>
                  <a:schemeClr val="tx2">
                    <a:satMod val="20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satMod val="200000"/>
                  </a:schemeClr>
                </a:solidFill>
                <a:latin typeface="Arial Black" panose="020B0A04020102020204" pitchFamily="34" charset="0"/>
              </a:rPr>
              <a:t>berk</a:t>
            </a:r>
            <a:r>
              <a:rPr lang="en-US" sz="3200" b="1" dirty="0" err="1" smtClean="0">
                <a:solidFill>
                  <a:schemeClr val="tx2">
                    <a:satMod val="200000"/>
                  </a:schemeClr>
                </a:solidFill>
                <a:latin typeface="Arial Black" panose="020B0A04020102020204" pitchFamily="34" charset="0"/>
              </a:rPr>
              <a:t>omunikasi</a:t>
            </a:r>
            <a:endParaRPr lang="en-US" sz="3200" b="1" dirty="0">
              <a:solidFill>
                <a:schemeClr val="tx2">
                  <a:satMod val="20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dirty="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instruksi</a:t>
            </a:r>
            <a:r>
              <a:rPr lang="en-US" dirty="0" smtClean="0"/>
              <a:t>, </a:t>
            </a:r>
            <a:r>
              <a:rPr lang="en-US" dirty="0" err="1" smtClean="0"/>
              <a:t>persuasi</a:t>
            </a:r>
            <a:r>
              <a:rPr lang="en-US" dirty="0" smtClean="0"/>
              <a:t>, </a:t>
            </a:r>
            <a:r>
              <a:rPr lang="en-US" dirty="0" err="1" smtClean="0"/>
              <a:t>menghibur</a:t>
            </a:r>
            <a:endParaRPr lang="en-US" dirty="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/>
              <a:t>Identitas</a:t>
            </a:r>
            <a:r>
              <a:rPr lang="en-US" dirty="0" smtClean="0"/>
              <a:t>, </a:t>
            </a:r>
            <a:r>
              <a:rPr lang="en-US" dirty="0" err="1" smtClean="0"/>
              <a:t>integrasi</a:t>
            </a:r>
            <a:r>
              <a:rPr lang="en-US" dirty="0" smtClean="0"/>
              <a:t>, </a:t>
            </a:r>
            <a:r>
              <a:rPr lang="en-US" dirty="0" err="1" smtClean="0"/>
              <a:t>kognisi</a:t>
            </a:r>
            <a:r>
              <a:rPr lang="en-US" dirty="0" smtClean="0"/>
              <a:t>, </a:t>
            </a:r>
            <a:r>
              <a:rPr lang="en-US" dirty="0" err="1" smtClean="0"/>
              <a:t>solusi</a:t>
            </a:r>
            <a:endParaRPr lang="en-US" dirty="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;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/>
              <a:t>Pernyatan</a:t>
            </a:r>
            <a:r>
              <a:rPr lang="en-US" dirty="0" smtClean="0"/>
              <a:t> </a:t>
            </a:r>
            <a:r>
              <a:rPr lang="en-US" dirty="0" err="1" smtClean="0"/>
              <a:t>eksistensi</a:t>
            </a:r>
            <a:r>
              <a:rPr lang="en-US" dirty="0" smtClean="0"/>
              <a:t>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kelangsungan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endParaRPr lang="en-US" dirty="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 err="1" smtClean="0"/>
              <a:t>menghibur</a:t>
            </a:r>
            <a:r>
              <a:rPr lang="en-US" dirty="0" smtClean="0"/>
              <a:t>, </a:t>
            </a:r>
            <a:r>
              <a:rPr lang="en-US" dirty="0" err="1" smtClean="0"/>
              <a:t>mengajar</a:t>
            </a:r>
            <a:endParaRPr lang="en-US" dirty="0" smtClean="0"/>
          </a:p>
          <a:p>
            <a:pPr marL="990600" lvl="1" indent="-5334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endParaRPr lang="en-US" sz="2400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Batasan Komunikasi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Komunikasi mencakup pesan yang sengaja diarahkan oleh seseorang dan diterima oleh orang lainnya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Komunikasi mencakup semua perilaku yang </a:t>
            </a:r>
            <a:r>
              <a:rPr lang="en-US" sz="2800" b="1" smtClean="0"/>
              <a:t>bermakna bagi penerima</a:t>
            </a:r>
            <a:r>
              <a:rPr lang="en-US" sz="2800" smtClean="0"/>
              <a:t>, apakah disengaja atau tidak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Perilaku yang </a:t>
            </a:r>
            <a:r>
              <a:rPr lang="en-US" sz="2800" i="1" smtClean="0"/>
              <a:t>tidak disengaja</a:t>
            </a:r>
            <a:r>
              <a:rPr lang="en-US" sz="2800" smtClean="0"/>
              <a:t> dan </a:t>
            </a:r>
            <a:r>
              <a:rPr lang="en-US" sz="2800" i="1" smtClean="0"/>
              <a:t>tidak dipersepsi</a:t>
            </a:r>
            <a:r>
              <a:rPr lang="en-US" sz="2800" smtClean="0"/>
              <a:t> orang lain </a:t>
            </a:r>
            <a:r>
              <a:rPr lang="en-US" sz="2800" b="1" smtClean="0"/>
              <a:t>bukan</a:t>
            </a:r>
            <a:r>
              <a:rPr lang="en-US" sz="2800" smtClean="0"/>
              <a:t> termasuk komunikasi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Inti komunikasi adalah penafsiran (interpretasi) atas pesan tersebut, baik disengaja maupun tidak disengaja.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z="7200" dirty="0" err="1" smtClean="0"/>
              <a:t>Apa</a:t>
            </a:r>
            <a:r>
              <a:rPr lang="en-US" sz="7200" dirty="0" smtClean="0"/>
              <a:t> yang </a:t>
            </a:r>
            <a:r>
              <a:rPr lang="en-US" sz="7200" dirty="0" err="1" smtClean="0"/>
              <a:t>dikirimkan</a:t>
            </a:r>
            <a:r>
              <a:rPr lang="en-US" sz="7200" dirty="0" smtClean="0"/>
              <a:t> </a:t>
            </a:r>
            <a:r>
              <a:rPr lang="en-US" sz="7200" dirty="0" err="1" smtClean="0"/>
              <a:t>komunikator</a:t>
            </a:r>
            <a:r>
              <a:rPr lang="en-US" sz="7200" dirty="0" smtClean="0"/>
              <a:t> SAMA </a:t>
            </a:r>
            <a:r>
              <a:rPr lang="en-US" sz="7200" dirty="0" err="1" smtClean="0"/>
              <a:t>dengan</a:t>
            </a:r>
            <a:r>
              <a:rPr lang="en-US" sz="7200" dirty="0" smtClean="0"/>
              <a:t> </a:t>
            </a:r>
            <a:r>
              <a:rPr lang="en-US" sz="7200" dirty="0" err="1" smtClean="0"/>
              <a:t>apa</a:t>
            </a:r>
            <a:r>
              <a:rPr lang="en-US" sz="7200" dirty="0" smtClean="0"/>
              <a:t> yang </a:t>
            </a:r>
            <a:r>
              <a:rPr lang="en-US" sz="7200" dirty="0" err="1" smtClean="0"/>
              <a:t>diterima</a:t>
            </a:r>
            <a:r>
              <a:rPr lang="en-US" sz="7200" dirty="0" smtClean="0"/>
              <a:t> </a:t>
            </a:r>
            <a:r>
              <a:rPr lang="en-US" sz="7200" dirty="0" err="1" smtClean="0"/>
              <a:t>oleh</a:t>
            </a:r>
            <a:r>
              <a:rPr lang="en-US" sz="7200" dirty="0" smtClean="0"/>
              <a:t> </a:t>
            </a:r>
            <a:r>
              <a:rPr lang="en-US" sz="7200" dirty="0" err="1" smtClean="0"/>
              <a:t>komunikan</a:t>
            </a:r>
            <a:endParaRPr lang="en-US" sz="7200" dirty="0" smtClean="0"/>
          </a:p>
          <a:p>
            <a:pPr algn="ctr">
              <a:buFont typeface="Wingdings" pitchFamily="2" charset="2"/>
              <a:buNone/>
            </a:pPr>
            <a:r>
              <a:rPr lang="en-US" sz="9600" dirty="0" smtClean="0"/>
              <a:t>S/R=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Unsur Komunikasi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Komunikator</a:t>
            </a:r>
            <a:r>
              <a:rPr lang="en-US" dirty="0" smtClean="0"/>
              <a:t> : </a:t>
            </a:r>
            <a:r>
              <a:rPr lang="en-US" dirty="0" err="1" smtClean="0"/>
              <a:t>satu</a:t>
            </a:r>
            <a:r>
              <a:rPr lang="en-US" dirty="0" smtClean="0"/>
              <a:t> org, </a:t>
            </a:r>
            <a:r>
              <a:rPr lang="en-US" dirty="0" err="1" smtClean="0"/>
              <a:t>banyak</a:t>
            </a:r>
            <a:r>
              <a:rPr lang="en-US" dirty="0" smtClean="0"/>
              <a:t> org, </a:t>
            </a:r>
            <a:r>
              <a:rPr lang="en-US" dirty="0" err="1" smtClean="0"/>
              <a:t>massa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Komunikan</a:t>
            </a:r>
            <a:r>
              <a:rPr lang="en-US" dirty="0" smtClean="0"/>
              <a:t>: </a:t>
            </a:r>
            <a:r>
              <a:rPr lang="en-US" dirty="0" err="1" smtClean="0"/>
              <a:t>satu</a:t>
            </a:r>
            <a:r>
              <a:rPr lang="en-US" dirty="0" smtClean="0"/>
              <a:t> org, </a:t>
            </a:r>
            <a:r>
              <a:rPr lang="en-US" dirty="0" err="1" smtClean="0"/>
              <a:t>banyak</a:t>
            </a:r>
            <a:r>
              <a:rPr lang="en-US" dirty="0" smtClean="0"/>
              <a:t> org, </a:t>
            </a:r>
            <a:r>
              <a:rPr lang="en-US" dirty="0" err="1" smtClean="0"/>
              <a:t>massa</a:t>
            </a:r>
            <a:endParaRPr lang="en-US" dirty="0" smtClean="0"/>
          </a:p>
          <a:p>
            <a:pPr eaLnBrk="1" hangingPunct="1"/>
            <a:r>
              <a:rPr lang="en-US" dirty="0" err="1" smtClean="0"/>
              <a:t>Pesan</a:t>
            </a:r>
            <a:r>
              <a:rPr lang="en-US" dirty="0" smtClean="0"/>
              <a:t> : </a:t>
            </a:r>
            <a:r>
              <a:rPr lang="en-US" dirty="0" err="1" smtClean="0"/>
              <a:t>bentuk</a:t>
            </a:r>
            <a:r>
              <a:rPr lang="en-US" dirty="0" smtClean="0"/>
              <a:t>, </a:t>
            </a:r>
            <a:r>
              <a:rPr lang="en-US" dirty="0" err="1" smtClean="0"/>
              <a:t>makna</a:t>
            </a:r>
            <a:r>
              <a:rPr lang="en-US" dirty="0" smtClean="0"/>
              <a:t>, </a:t>
            </a:r>
            <a:r>
              <a:rPr lang="en-US" dirty="0" err="1" smtClean="0"/>
              <a:t>penyajian</a:t>
            </a:r>
            <a:endParaRPr lang="en-US" dirty="0" smtClean="0"/>
          </a:p>
          <a:p>
            <a:pPr eaLnBrk="1" hangingPunct="1"/>
            <a:r>
              <a:rPr lang="en-US" dirty="0" smtClean="0"/>
              <a:t>Media :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, media</a:t>
            </a:r>
          </a:p>
          <a:p>
            <a:pPr eaLnBrk="1" hangingPunct="1"/>
            <a:r>
              <a:rPr lang="en-US" dirty="0" err="1" smtClean="0"/>
              <a:t>Efek</a:t>
            </a:r>
            <a:r>
              <a:rPr lang="en-US" dirty="0" smtClean="0"/>
              <a:t>: </a:t>
            </a:r>
            <a:r>
              <a:rPr lang="en-US" dirty="0" err="1" smtClean="0"/>
              <a:t>kognitif</a:t>
            </a:r>
            <a:r>
              <a:rPr lang="en-US" dirty="0" smtClean="0"/>
              <a:t>, </a:t>
            </a:r>
            <a:r>
              <a:rPr lang="en-US" dirty="0" err="1" smtClean="0"/>
              <a:t>afektif</a:t>
            </a:r>
            <a:r>
              <a:rPr lang="en-US" dirty="0" smtClean="0"/>
              <a:t>, </a:t>
            </a:r>
            <a:r>
              <a:rPr lang="en-US" dirty="0" err="1" smtClean="0"/>
              <a:t>konatif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1144</TotalTime>
  <Words>356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Century Schoolbook</vt:lpstr>
      <vt:lpstr>Wingdings</vt:lpstr>
      <vt:lpstr>Wingdings 2</vt:lpstr>
      <vt:lpstr>Oriel</vt:lpstr>
      <vt:lpstr>Konsep dasar Komunikasi</vt:lpstr>
      <vt:lpstr>Pengertian Komunikasi</vt:lpstr>
      <vt:lpstr>modus komunikasi</vt:lpstr>
      <vt:lpstr>PowerPoint Presentation</vt:lpstr>
      <vt:lpstr>PowerPoint Presentation</vt:lpstr>
      <vt:lpstr>Fungsi/tujuan berkomunikasi</vt:lpstr>
      <vt:lpstr>Batasan Komunikasi</vt:lpstr>
      <vt:lpstr>Komunikasi Efektif</vt:lpstr>
      <vt:lpstr>Unsur Komunikasi</vt:lpstr>
      <vt:lpstr>Hambatan komunikasi</vt:lpstr>
      <vt:lpstr>Konteks Komunikasi</vt:lpstr>
      <vt:lpstr>Pesan Verbal</vt:lpstr>
      <vt:lpstr>Pesan Non Verbal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69</cp:revision>
  <dcterms:created xsi:type="dcterms:W3CDTF">2007-02-20T08:58:05Z</dcterms:created>
  <dcterms:modified xsi:type="dcterms:W3CDTF">2015-09-09T01:58:09Z</dcterms:modified>
</cp:coreProperties>
</file>