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D6A0-2888-4D5A-9975-B78662525C04}" type="datetimeFigureOut">
              <a:rPr lang="id-ID" smtClean="0"/>
              <a:t>09/05/2012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AC8E-1B35-4124-80DB-FC1EE5C05DF5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D6A0-2888-4D5A-9975-B78662525C04}" type="datetimeFigureOut">
              <a:rPr lang="id-ID" smtClean="0"/>
              <a:t>09/05/2012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AC8E-1B35-4124-80DB-FC1EE5C05DF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D6A0-2888-4D5A-9975-B78662525C04}" type="datetimeFigureOut">
              <a:rPr lang="id-ID" smtClean="0"/>
              <a:t>09/05/2012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AC8E-1B35-4124-80DB-FC1EE5C05DF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62400" y="6245225"/>
            <a:ext cx="43434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_______________</a:t>
            </a:r>
          </a:p>
          <a:p>
            <a:r>
              <a:rPr lang="nb-NO"/>
              <a:t>Manajemen Strategi, Ravik Karsidi, </a:t>
            </a:r>
            <a:r>
              <a:rPr lang="nb-NO" i="1"/>
              <a:t>2006</a:t>
            </a:r>
            <a:endParaRPr lang="en-US" i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43800" y="6245225"/>
            <a:ext cx="1143000" cy="476250"/>
          </a:xfrm>
        </p:spPr>
        <p:txBody>
          <a:bodyPr/>
          <a:lstStyle>
            <a:lvl1pPr>
              <a:defRPr/>
            </a:lvl1pPr>
          </a:lstStyle>
          <a:p>
            <a:fld id="{3EE66282-F937-4F0F-AE71-21DDF444B2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D6A0-2888-4D5A-9975-B78662525C04}" type="datetimeFigureOut">
              <a:rPr lang="id-ID" smtClean="0"/>
              <a:t>09/05/2012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AC8E-1B35-4124-80DB-FC1EE5C05DF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D6A0-2888-4D5A-9975-B78662525C04}" type="datetimeFigureOut">
              <a:rPr lang="id-ID" smtClean="0"/>
              <a:t>09/05/2012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AC8E-1B35-4124-80DB-FC1EE5C05DF5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D6A0-2888-4D5A-9975-B78662525C04}" type="datetimeFigureOut">
              <a:rPr lang="id-ID" smtClean="0"/>
              <a:t>09/05/2012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AC8E-1B35-4124-80DB-FC1EE5C05DF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D6A0-2888-4D5A-9975-B78662525C04}" type="datetimeFigureOut">
              <a:rPr lang="id-ID" smtClean="0"/>
              <a:t>09/05/2012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AC8E-1B35-4124-80DB-FC1EE5C05DF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D6A0-2888-4D5A-9975-B78662525C04}" type="datetimeFigureOut">
              <a:rPr lang="id-ID" smtClean="0"/>
              <a:t>09/05/2012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AC8E-1B35-4124-80DB-FC1EE5C05DF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D6A0-2888-4D5A-9975-B78662525C04}" type="datetimeFigureOut">
              <a:rPr lang="id-ID" smtClean="0"/>
              <a:t>09/05/2012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AC8E-1B35-4124-80DB-FC1EE5C05DF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D6A0-2888-4D5A-9975-B78662525C04}" type="datetimeFigureOut">
              <a:rPr lang="id-ID" smtClean="0"/>
              <a:t>09/05/2012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AC8E-1B35-4124-80DB-FC1EE5C05DF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D6A0-2888-4D5A-9975-B78662525C04}" type="datetimeFigureOut">
              <a:rPr lang="id-ID" smtClean="0"/>
              <a:t>09/05/2012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24AC8E-1B35-4124-80DB-FC1EE5C05DF5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87D6A0-2888-4D5A-9975-B78662525C04}" type="datetimeFigureOut">
              <a:rPr lang="id-ID" smtClean="0"/>
              <a:t>09/05/2012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24AC8E-1B35-4124-80DB-FC1EE5C05DF5}" type="slidenum">
              <a:rPr lang="id-ID" smtClean="0"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Langkah-langkah Strategis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Ravik Karsidi</a:t>
            </a:r>
          </a:p>
          <a:p>
            <a:r>
              <a:rPr lang="id-ID" dirty="0" smtClean="0"/>
              <a:t>2012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19D34-7923-495D-8DF0-70F55459EDCE}" type="slidenum">
              <a:rPr lang="en-US"/>
              <a:pPr/>
              <a:t>10</a:t>
            </a:fld>
            <a:endParaRPr 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46075" y="152400"/>
            <a:ext cx="1314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b="1">
                <a:effectLst>
                  <a:outerShdw blurRad="38100" dist="38100" dir="2700000" algn="tl">
                    <a:srgbClr val="C0C0C0"/>
                  </a:outerShdw>
                </a:effectLst>
              </a:rPr>
              <a:t>Langkah 5</a:t>
            </a:r>
            <a:endParaRPr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413" name="WordArt 5"/>
          <p:cNvSpPr>
            <a:spLocks noChangeArrowheads="1" noChangeShapeType="1" noTextEdit="1"/>
          </p:cNvSpPr>
          <p:nvPr/>
        </p:nvSpPr>
        <p:spPr bwMode="auto">
          <a:xfrm>
            <a:off x="457200" y="533400"/>
            <a:ext cx="807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MENGANALISA LINGKUNGAN LUAR ORGANISASI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193800" y="4191000"/>
            <a:ext cx="6502400" cy="1600200"/>
            <a:chOff x="752" y="1008"/>
            <a:chExt cx="4096" cy="1008"/>
          </a:xfrm>
        </p:grpSpPr>
        <p:sp>
          <p:nvSpPr>
            <p:cNvPr id="17415" name="Oval 7"/>
            <p:cNvSpPr>
              <a:spLocks noChangeArrowheads="1"/>
            </p:cNvSpPr>
            <p:nvPr/>
          </p:nvSpPr>
          <p:spPr bwMode="auto">
            <a:xfrm>
              <a:off x="2640" y="1008"/>
              <a:ext cx="2208" cy="10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d-ID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Dampak</a:t>
              </a:r>
            </a:p>
            <a:p>
              <a:pPr algn="ctr"/>
              <a:r>
                <a:rPr lang="id-ID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positif/peluang</a:t>
              </a:r>
            </a:p>
            <a:p>
              <a:pPr algn="ctr"/>
              <a:r>
                <a:rPr lang="id-ID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emas</a:t>
              </a:r>
              <a:endParaRPr lang="en-US" sz="24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416" name="Oval 8"/>
            <p:cNvSpPr>
              <a:spLocks noChangeArrowheads="1"/>
            </p:cNvSpPr>
            <p:nvPr/>
          </p:nvSpPr>
          <p:spPr bwMode="auto">
            <a:xfrm>
              <a:off x="752" y="1008"/>
              <a:ext cx="2208" cy="10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d-ID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Dampak</a:t>
              </a:r>
            </a:p>
            <a:p>
              <a:pPr algn="ctr"/>
              <a:r>
                <a:rPr lang="id-ID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negatif/ancaman</a:t>
              </a:r>
            </a:p>
            <a:p>
              <a:pPr algn="ctr"/>
              <a:r>
                <a:rPr lang="id-ID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serius</a:t>
              </a:r>
              <a:endParaRPr lang="en-US" sz="24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417" name="Oval 9"/>
            <p:cNvSpPr>
              <a:spLocks noChangeArrowheads="1"/>
            </p:cNvSpPr>
            <p:nvPr/>
          </p:nvSpPr>
          <p:spPr bwMode="auto">
            <a:xfrm>
              <a:off x="2672" y="1248"/>
              <a:ext cx="288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17420" name="Oval 12"/>
          <p:cNvSpPr>
            <a:spLocks noChangeArrowheads="1"/>
          </p:cNvSpPr>
          <p:nvPr/>
        </p:nvSpPr>
        <p:spPr bwMode="auto">
          <a:xfrm>
            <a:off x="5575300" y="1143000"/>
            <a:ext cx="2286000" cy="2133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d-ID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Aktor-aktor kunci</a:t>
            </a:r>
          </a:p>
          <a:p>
            <a:pPr algn="ctr"/>
            <a:r>
              <a:rPr lang="id-ID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yang berpengaruh</a:t>
            </a:r>
            <a:endParaRPr lang="en-US" b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7421" name="Oval 13"/>
          <p:cNvSpPr>
            <a:spLocks noChangeArrowheads="1"/>
          </p:cNvSpPr>
          <p:nvPr/>
        </p:nvSpPr>
        <p:spPr bwMode="auto">
          <a:xfrm>
            <a:off x="3276600" y="1143000"/>
            <a:ext cx="2286000" cy="2133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d-ID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Akar penyebab</a:t>
            </a:r>
          </a:p>
          <a:p>
            <a:pPr algn="ctr"/>
            <a:r>
              <a:rPr lang="id-ID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yang</a:t>
            </a:r>
          </a:p>
          <a:p>
            <a:pPr algn="ctr"/>
            <a:r>
              <a:rPr lang="id-ID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mempengaruhi</a:t>
            </a:r>
          </a:p>
          <a:p>
            <a:pPr algn="ctr"/>
            <a:r>
              <a:rPr lang="id-ID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isu/masalah</a:t>
            </a:r>
          </a:p>
          <a:p>
            <a:pPr algn="ctr"/>
            <a:r>
              <a:rPr lang="id-ID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utama</a:t>
            </a:r>
            <a:endParaRPr lang="en-US" b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7422" name="Oval 14"/>
          <p:cNvSpPr>
            <a:spLocks noChangeArrowheads="1"/>
          </p:cNvSpPr>
          <p:nvPr/>
        </p:nvSpPr>
        <p:spPr bwMode="auto">
          <a:xfrm>
            <a:off x="974725" y="1143000"/>
            <a:ext cx="2286000" cy="2133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d-ID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Isu/masalah</a:t>
            </a:r>
          </a:p>
          <a:p>
            <a:pPr algn="ctr"/>
            <a:r>
              <a:rPr lang="id-ID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utama dan</a:t>
            </a:r>
          </a:p>
          <a:p>
            <a:pPr algn="ctr"/>
            <a:r>
              <a:rPr lang="id-ID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kecenderungan</a:t>
            </a:r>
          </a:p>
          <a:p>
            <a:pPr algn="ctr"/>
            <a:r>
              <a:rPr lang="id-ID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nya</a:t>
            </a:r>
            <a:endParaRPr lang="en-US" b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2057400" y="3276600"/>
            <a:ext cx="457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7424" name="AutoShape 16"/>
          <p:cNvSpPr>
            <a:spLocks noChangeArrowheads="1"/>
          </p:cNvSpPr>
          <p:nvPr/>
        </p:nvSpPr>
        <p:spPr bwMode="auto">
          <a:xfrm>
            <a:off x="3733800" y="3384550"/>
            <a:ext cx="1323975" cy="1066800"/>
          </a:xfrm>
          <a:prstGeom prst="downArrow">
            <a:avLst>
              <a:gd name="adj1" fmla="val 49880"/>
              <a:gd name="adj2" fmla="val 515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ED68-05DA-4E27-A1F5-37B3B704EBDE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81000" y="212725"/>
            <a:ext cx="8229600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5125" indent="-365125">
              <a:tabLst>
                <a:tab pos="365125" algn="l"/>
              </a:tabLst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Pertanyaan Diskusi:</a:t>
            </a:r>
            <a:endParaRPr lang="id-ID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125" indent="-365125">
              <a:tabLst>
                <a:tab pos="365125" algn="l"/>
              </a:tabLst>
            </a:pPr>
            <a:endParaRPr lang="en-US" sz="1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125" indent="-365125">
              <a:buFontTx/>
              <a:buAutoNum type="arabicPeriod"/>
              <a:tabLst>
                <a:tab pos="365125" algn="l"/>
              </a:tabLst>
            </a:pPr>
            <a:r>
              <a:rPr lang="en-US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Apa kecenderungan umum mengenai situasi dan kondisi sosial,ekonomi, politik, budaya, lingkungan yang menjadi masalah dasar ?</a:t>
            </a:r>
            <a:endParaRPr lang="id-ID" sz="20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125" indent="-365125">
              <a:buFontTx/>
              <a:buAutoNum type="arabicPeriod"/>
              <a:tabLst>
                <a:tab pos="365125" algn="l"/>
              </a:tabLst>
            </a:pPr>
            <a:endParaRPr lang="en-US" sz="5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125" indent="-365125">
              <a:tabLst>
                <a:tab pos="365125" algn="l"/>
              </a:tabLst>
            </a:pPr>
            <a:r>
              <a:rPr lang="en-US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</a:t>
            </a:r>
            <a:r>
              <a:rPr lang="id-ID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Apakah akar penyebabnya</a:t>
            </a:r>
            <a:r>
              <a:rPr lang="id-ID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 termasuk kebijakan-kebijakan yang baik ditingkat lokal, nasional, dan internasional yang mempengaruhinya</a:t>
            </a:r>
            <a:r>
              <a:rPr lang="id-ID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endParaRPr lang="id-ID" sz="20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125" indent="-365125">
              <a:tabLst>
                <a:tab pos="365125" algn="l"/>
              </a:tabLst>
            </a:pPr>
            <a:endParaRPr lang="id-ID" sz="5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125" indent="-365125">
              <a:buFontTx/>
              <a:buAutoNum type="arabicPeriod" startAt="3"/>
              <a:tabLst>
                <a:tab pos="365125" algn="l"/>
              </a:tabLst>
            </a:pPr>
            <a:r>
              <a:rPr lang="en-US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Siapakah pelaku-pelaku yang turut mempengaruhi masalah tersebut</a:t>
            </a:r>
            <a:r>
              <a:rPr lang="id-ID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endParaRPr lang="id-ID" sz="20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125" indent="-365125">
              <a:buFontTx/>
              <a:buAutoNum type="arabicPeriod" startAt="3"/>
              <a:tabLst>
                <a:tab pos="365125" algn="l"/>
              </a:tabLst>
            </a:pPr>
            <a:endParaRPr lang="en-US" sz="5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125" indent="-365125">
              <a:tabLst>
                <a:tab pos="365125" algn="l"/>
              </a:tabLst>
            </a:pPr>
            <a:r>
              <a:rPr lang="sv-SE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</a:t>
            </a:r>
            <a:r>
              <a:rPr lang="id-ID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sv-SE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Adakah pengalaman-pengalaman yang berguna untuk mengatasi</a:t>
            </a:r>
            <a:r>
              <a:rPr lang="id-ID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v-SE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masalah-masalah tersebut baik pengalaman lokal, nasional dan</a:t>
            </a:r>
            <a:r>
              <a:rPr lang="id-ID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v-SE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internasional</a:t>
            </a:r>
            <a:r>
              <a:rPr lang="id-ID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v-SE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 Siapakah pelaku-pelakunya</a:t>
            </a:r>
            <a:r>
              <a:rPr lang="id-ID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v-SE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endParaRPr lang="en-US" sz="20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125" indent="-365125">
              <a:tabLst>
                <a:tab pos="365125" algn="l"/>
              </a:tabLst>
            </a:pPr>
            <a:endParaRPr lang="id-ID" sz="5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125" indent="-365125">
              <a:tabLst>
                <a:tab pos="365125" algn="l"/>
              </a:tabLst>
            </a:pPr>
            <a:r>
              <a:rPr lang="sv-SE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 </a:t>
            </a:r>
            <a:r>
              <a:rPr lang="id-ID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sv-SE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Apakah ancaman-ancaman (dampak negatif) yang ditimbulkan</a:t>
            </a:r>
            <a:r>
              <a:rPr lang="id-ID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v-SE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waktu lalu, sekarang dan masa mendatang</a:t>
            </a:r>
            <a:r>
              <a:rPr lang="id-ID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v-SE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endParaRPr lang="en-US" sz="20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125" indent="-365125">
              <a:tabLst>
                <a:tab pos="365125" algn="l"/>
              </a:tabLst>
            </a:pPr>
            <a:endParaRPr lang="id-ID" sz="5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125" indent="-365125">
              <a:tabLst>
                <a:tab pos="365125" algn="l"/>
              </a:tabLst>
            </a:pPr>
            <a:r>
              <a:rPr lang="sv-SE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 </a:t>
            </a:r>
            <a:r>
              <a:rPr lang="id-ID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sv-SE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Apakah peluang-peluang (dampak positif) yang ditimbulkan pada</a:t>
            </a:r>
            <a:r>
              <a:rPr lang="id-ID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v-SE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waktu lalu, sekarang dan masa mendatang</a:t>
            </a:r>
            <a:r>
              <a:rPr lang="id-ID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v-SE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endParaRPr lang="en-US" sz="20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125" indent="-365125">
              <a:tabLst>
                <a:tab pos="365125" algn="l"/>
              </a:tabLst>
            </a:pPr>
            <a:endParaRPr lang="id-ID" sz="5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125" indent="-365125">
              <a:tabLst>
                <a:tab pos="365125" algn="l"/>
              </a:tabLst>
            </a:pPr>
            <a:r>
              <a:rPr lang="sv-SE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7. </a:t>
            </a:r>
            <a:r>
              <a:rPr lang="id-ID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sv-SE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Hal mendasar apa yang harus dilakukan agar ancaman (dampak</a:t>
            </a:r>
            <a:r>
              <a:rPr lang="id-ID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negatif) dapat diatasi</a:t>
            </a:r>
            <a:r>
              <a:rPr lang="id-ID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30" name="Group 74"/>
          <p:cNvGraphicFramePr>
            <a:graphicFrameLocks noGrp="1"/>
          </p:cNvGraphicFramePr>
          <p:nvPr>
            <p:ph/>
          </p:nvPr>
        </p:nvGraphicFramePr>
        <p:xfrm>
          <a:off x="304800" y="914400"/>
          <a:ext cx="8382000" cy="4974591"/>
        </p:xfrm>
        <a:graphic>
          <a:graphicData uri="http://schemas.openxmlformats.org/drawingml/2006/table">
            <a:tbl>
              <a:tblPr/>
              <a:tblGrid>
                <a:gridCol w="1660525"/>
                <a:gridCol w="1133475"/>
                <a:gridCol w="1397000"/>
                <a:gridCol w="1397000"/>
                <a:gridCol w="1397000"/>
                <a:gridCol w="1397000"/>
              </a:tblGrid>
              <a:tr h="831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Isu Masalah dan Kecende-rungannya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Akar Penye-babnya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Pelaku Yang Ber-pengaruh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Ancaman yang ditimbul-kan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Peng-alaman yang berguna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Peluang yang dapat dimanfaatkan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B86C-94D7-410F-99A7-EEACCFC008BE}" type="slidenum">
              <a:rPr lang="en-US"/>
              <a:pPr/>
              <a:t>12</a:t>
            </a:fld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00025" y="152400"/>
            <a:ext cx="8162925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b="1">
                <a:effectLst>
                  <a:outerShdw blurRad="38100" dist="38100" dir="2700000" algn="tl">
                    <a:srgbClr val="C0C0C0"/>
                  </a:outerShdw>
                </a:effectLst>
              </a:rPr>
              <a:t>LEMBAR ANALISA</a:t>
            </a:r>
          </a:p>
          <a:p>
            <a:r>
              <a:rPr lang="id-ID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ISU DASAR YANG MENJADI PERHATIAN ORGANISASI</a:t>
            </a: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531" name="Text Box 75"/>
          <p:cNvSpPr txBox="1">
            <a:spLocks noChangeArrowheads="1"/>
          </p:cNvSpPr>
          <p:nvPr/>
        </p:nvSpPr>
        <p:spPr bwMode="auto">
          <a:xfrm>
            <a:off x="196850" y="5935663"/>
            <a:ext cx="715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b="1"/>
              <a:t>Rekomendasi</a:t>
            </a:r>
            <a:r>
              <a:rPr lang="id-ID"/>
              <a:t> (alternatif kebijakan mendasar yang harus dijalankan)</a:t>
            </a:r>
            <a:endParaRPr lang="en-US"/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2B9C-3854-4597-801A-061B41F775B9}" type="slidenum">
              <a:rPr lang="en-US"/>
              <a:pPr/>
              <a:t>13</a:t>
            </a:fld>
            <a:endParaRPr lang="en-US"/>
          </a:p>
        </p:txBody>
      </p:sp>
      <p:sp>
        <p:nvSpPr>
          <p:cNvPr id="20494" name="Oval 14"/>
          <p:cNvSpPr>
            <a:spLocks noChangeArrowheads="1"/>
          </p:cNvSpPr>
          <p:nvPr/>
        </p:nvSpPr>
        <p:spPr bwMode="auto">
          <a:xfrm>
            <a:off x="1295400" y="4664075"/>
            <a:ext cx="33528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id-ID" b="1">
                <a:effectLst>
                  <a:outerShdw blurRad="38100" dist="38100" dir="2700000" algn="tl">
                    <a:srgbClr val="FFFFFF"/>
                  </a:outerShdw>
                </a:effectLst>
              </a:rPr>
              <a:t>Kekuatan</a:t>
            </a:r>
          </a:p>
          <a:p>
            <a:r>
              <a:rPr lang="id-ID" b="1">
                <a:effectLst>
                  <a:outerShdw blurRad="38100" dist="38100" dir="2700000" algn="tl">
                    <a:srgbClr val="FFFFFF"/>
                  </a:outerShdw>
                </a:effectLst>
              </a:rPr>
              <a:t>Utama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495" name="Oval 15"/>
          <p:cNvSpPr>
            <a:spLocks noChangeArrowheads="1"/>
          </p:cNvSpPr>
          <p:nvPr/>
        </p:nvSpPr>
        <p:spPr bwMode="auto">
          <a:xfrm>
            <a:off x="4041775" y="4724400"/>
            <a:ext cx="33528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id-ID" b="1">
                <a:effectLst>
                  <a:outerShdw blurRad="38100" dist="38100" dir="2700000" algn="tl">
                    <a:srgbClr val="FFFFFF"/>
                  </a:outerShdw>
                </a:effectLst>
              </a:rPr>
              <a:t>Kelemahan</a:t>
            </a:r>
          </a:p>
          <a:p>
            <a:pPr algn="r"/>
            <a:r>
              <a:rPr lang="id-ID" b="1">
                <a:effectLst>
                  <a:outerShdw blurRad="38100" dist="38100" dir="2700000" algn="tl">
                    <a:srgbClr val="FFFFFF"/>
                  </a:outerShdw>
                </a:effectLst>
              </a:rPr>
              <a:t>Dasar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46075" y="228600"/>
            <a:ext cx="1314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b="1">
                <a:effectLst>
                  <a:outerShdw blurRad="38100" dist="38100" dir="2700000" algn="tl">
                    <a:srgbClr val="C0C0C0"/>
                  </a:outerShdw>
                </a:effectLst>
              </a:rPr>
              <a:t>Langkah 6</a:t>
            </a:r>
            <a:endParaRPr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5" name="WordArt 5"/>
          <p:cNvSpPr>
            <a:spLocks noChangeArrowheads="1" noChangeShapeType="1" noTextEdit="1"/>
          </p:cNvSpPr>
          <p:nvPr/>
        </p:nvSpPr>
        <p:spPr bwMode="auto">
          <a:xfrm>
            <a:off x="457200" y="609600"/>
            <a:ext cx="807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MENGANALISA LINGKUNGAN DALAM ORGANISASI</a:t>
            </a:r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5575300" y="1219200"/>
            <a:ext cx="2286000" cy="2133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d-ID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Hasil dan</a:t>
            </a:r>
          </a:p>
          <a:p>
            <a:pPr algn="ctr"/>
            <a:r>
              <a:rPr lang="id-ID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Dampak</a:t>
            </a:r>
            <a:endParaRPr lang="en-US" b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3276600" y="1219200"/>
            <a:ext cx="2286000" cy="2133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d-ID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Kebijakan dan</a:t>
            </a:r>
          </a:p>
          <a:p>
            <a:pPr algn="ctr"/>
            <a:r>
              <a:rPr lang="id-ID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Strategi</a:t>
            </a:r>
            <a:endParaRPr lang="en-US" b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974725" y="1219200"/>
            <a:ext cx="2286000" cy="2133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d-ID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Sumberdaya</a:t>
            </a:r>
          </a:p>
          <a:p>
            <a:pPr algn="ctr"/>
            <a:r>
              <a:rPr lang="id-ID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Organisasi</a:t>
            </a:r>
            <a:endParaRPr lang="en-US" b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2057400" y="3352800"/>
            <a:ext cx="457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3733800" y="3460750"/>
            <a:ext cx="1323975" cy="1066800"/>
          </a:xfrm>
          <a:prstGeom prst="downArrow">
            <a:avLst>
              <a:gd name="adj1" fmla="val 49880"/>
              <a:gd name="adj2" fmla="val 515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20492" name="Oval 12"/>
          <p:cNvSpPr>
            <a:spLocks noChangeArrowheads="1"/>
          </p:cNvSpPr>
          <p:nvPr/>
        </p:nvSpPr>
        <p:spPr bwMode="auto">
          <a:xfrm>
            <a:off x="3432175" y="4648200"/>
            <a:ext cx="19050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d-ID" b="1">
                <a:effectLst>
                  <a:outerShdw blurRad="38100" dist="38100" dir="2700000" algn="tl">
                    <a:srgbClr val="FFFFFF"/>
                  </a:outerShdw>
                </a:effectLst>
              </a:rPr>
              <a:t>Yang dapat</a:t>
            </a:r>
          </a:p>
          <a:p>
            <a:pPr algn="ctr"/>
            <a:r>
              <a:rPr lang="id-ID" b="1">
                <a:effectLst>
                  <a:outerShdw blurRad="38100" dist="38100" dir="2700000" algn="tl">
                    <a:srgbClr val="FFFFFF"/>
                  </a:outerShdw>
                </a:effectLst>
              </a:rPr>
              <a:t>Dilakukan</a:t>
            </a:r>
          </a:p>
          <a:p>
            <a:pPr algn="ctr"/>
            <a:r>
              <a:rPr lang="id-ID" b="1">
                <a:effectLst>
                  <a:outerShdw blurRad="38100" dist="38100" dir="2700000" algn="tl">
                    <a:srgbClr val="FFFFFF"/>
                  </a:outerShdw>
                </a:effectLst>
              </a:rPr>
              <a:t>Dengan baik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55B6-6092-411B-9784-3456B0D934EB}" type="slidenum">
              <a:rPr lang="en-US"/>
              <a:pPr/>
              <a:t>14</a:t>
            </a:fld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04800" y="322263"/>
            <a:ext cx="8534400" cy="588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5125" indent="-365125">
              <a:tabLst>
                <a:tab pos="365125" algn="l"/>
              </a:tabLst>
            </a:pPr>
            <a:r>
              <a:rPr lang="fi-FI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Pertanyaan kunci:</a:t>
            </a:r>
            <a:endParaRPr lang="id-ID" sz="2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65125" indent="-365125">
              <a:tabLst>
                <a:tab pos="365125" algn="l"/>
              </a:tabLst>
            </a:pPr>
            <a:endParaRPr lang="en-US" sz="1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65125" indent="-365125">
              <a:buFontTx/>
              <a:buAutoNum type="arabicPeriod"/>
              <a:tabLst>
                <a:tab pos="365125" algn="l"/>
              </a:tabLst>
            </a:pPr>
            <a:r>
              <a:rPr lang="fi-FI" sz="2300" b="1">
                <a:effectLst>
                  <a:outerShdw blurRad="38100" dist="38100" dir="2700000" algn="tl">
                    <a:srgbClr val="000000"/>
                  </a:outerShdw>
                </a:effectLst>
              </a:rPr>
              <a:t>Bagaimana kinerja organisasi selama ini</a:t>
            </a:r>
            <a:r>
              <a:rPr lang="id-ID" sz="23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fi-FI" sz="2300" b="1">
                <a:effectLst>
                  <a:outerShdw blurRad="38100" dist="38100" dir="2700000" algn="tl">
                    <a:srgbClr val="000000"/>
                  </a:outerShdw>
                </a:effectLst>
              </a:rPr>
              <a:t>? (penjelasan keberhasilan baik kuantitas dan kualitasnya) (deskripsi dan penilaian)</a:t>
            </a:r>
            <a:endParaRPr lang="id-ID" sz="23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65125" indent="-365125">
              <a:buFontTx/>
              <a:buAutoNum type="arabicPeriod"/>
              <a:tabLst>
                <a:tab pos="365125" algn="l"/>
              </a:tabLst>
            </a:pPr>
            <a:endParaRPr lang="en-US" sz="5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65125" indent="-365125">
              <a:tabLst>
                <a:tab pos="365125" algn="l"/>
              </a:tabLst>
            </a:pPr>
            <a:r>
              <a:rPr lang="fi-FI" sz="2300" b="1">
                <a:effectLst>
                  <a:outerShdw blurRad="38100" dist="38100" dir="2700000" algn="tl">
                    <a:srgbClr val="000000"/>
                  </a:outerShdw>
                </a:effectLst>
              </a:rPr>
              <a:t>2. </a:t>
            </a:r>
            <a:r>
              <a:rPr lang="id-ID" sz="2300" b="1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fi-FI" sz="2300" b="1">
                <a:effectLst>
                  <a:outerShdw blurRad="38100" dist="38100" dir="2700000" algn="tl">
                    <a:srgbClr val="000000"/>
                  </a:outerShdw>
                </a:effectLst>
              </a:rPr>
              <a:t>Sumber daya apa saja yang dimiliki dan dapat mendukung keberhasilan organisasi ? (penjelasan kuantitas dan kualitasnya tentang staf, tenaga ahli, relawan, dana, informasi, peralatan, jaringan kerja, pengalaman keberhasilan, perangkat organisasi, dsb). (deskripsi dan penilaian)</a:t>
            </a:r>
            <a:endParaRPr lang="id-ID" sz="23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65125" indent="-365125">
              <a:tabLst>
                <a:tab pos="365125" algn="l"/>
              </a:tabLst>
            </a:pPr>
            <a:endParaRPr lang="en-US" sz="5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65125" indent="-365125">
              <a:tabLst>
                <a:tab pos="365125" algn="l"/>
              </a:tabLst>
            </a:pPr>
            <a:r>
              <a:rPr lang="fi-FI" sz="2300" b="1">
                <a:effectLst>
                  <a:outerShdw blurRad="38100" dist="38100" dir="2700000" algn="tl">
                    <a:srgbClr val="000000"/>
                  </a:outerShdw>
                </a:effectLst>
              </a:rPr>
              <a:t>3. </a:t>
            </a:r>
            <a:r>
              <a:rPr lang="id-ID" sz="2300" b="1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fi-FI" sz="2300" b="1">
                <a:effectLst>
                  <a:outerShdw blurRad="38100" dist="38100" dir="2700000" algn="tl">
                    <a:srgbClr val="000000"/>
                  </a:outerShdw>
                </a:effectLst>
              </a:rPr>
              <a:t>Siste</a:t>
            </a:r>
            <a:r>
              <a:rPr lang="id-ID" sz="2300" b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fi-FI" sz="2300" b="1">
                <a:effectLst>
                  <a:outerShdw blurRad="38100" dist="38100" dir="2700000" algn="tl">
                    <a:srgbClr val="000000"/>
                  </a:outerShdw>
                </a:effectLst>
              </a:rPr>
              <a:t> management, Kebijakan dan strategi apa yang dijalankan untuk mendayagunakan sumberdaya tersebut? (deskripsi dan penilaian)</a:t>
            </a:r>
            <a:endParaRPr lang="id-ID" sz="23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65125" indent="-365125">
              <a:tabLst>
                <a:tab pos="365125" algn="l"/>
              </a:tabLst>
            </a:pPr>
            <a:endParaRPr lang="en-US" sz="5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65125" indent="-365125">
              <a:tabLst>
                <a:tab pos="365125" algn="l"/>
              </a:tabLst>
            </a:pPr>
            <a:r>
              <a:rPr lang="fi-FI" sz="2300" b="1">
                <a:effectLst>
                  <a:outerShdw blurRad="38100" dist="38100" dir="2700000" algn="tl">
                    <a:srgbClr val="000000"/>
                  </a:outerShdw>
                </a:effectLst>
              </a:rPr>
              <a:t>4. </a:t>
            </a:r>
            <a:r>
              <a:rPr lang="id-ID" sz="2300" b="1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fi-FI" sz="2300" b="1">
                <a:effectLst>
                  <a:outerShdw blurRad="38100" dist="38100" dir="2700000" algn="tl">
                    <a:srgbClr val="000000"/>
                  </a:outerShdw>
                </a:effectLst>
              </a:rPr>
              <a:t>Apakah kekuatan-kekuatan yang dimiliki  organisasi ?</a:t>
            </a:r>
            <a:endParaRPr lang="id-ID" sz="23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65125" indent="-365125">
              <a:tabLst>
                <a:tab pos="365125" algn="l"/>
              </a:tabLst>
            </a:pPr>
            <a:endParaRPr lang="fi-FI" sz="5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65125" indent="-365125">
              <a:tabLst>
                <a:tab pos="365125" algn="l"/>
              </a:tabLst>
            </a:pPr>
            <a:r>
              <a:rPr lang="fi-FI" sz="2300" b="1">
                <a:effectLst>
                  <a:outerShdw blurRad="38100" dist="38100" dir="2700000" algn="tl">
                    <a:srgbClr val="000000"/>
                  </a:outerShdw>
                </a:effectLst>
              </a:rPr>
              <a:t>5.</a:t>
            </a:r>
            <a:r>
              <a:rPr lang="id-ID" sz="2300" b="1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fi-FI" sz="2300" b="1">
                <a:effectLst>
                  <a:outerShdw blurRad="38100" dist="38100" dir="2700000" algn="tl">
                    <a:srgbClr val="000000"/>
                  </a:outerShdw>
                </a:effectLst>
              </a:rPr>
              <a:t>Apakah kelemahan-kelemahan yang dimiliki organisasi ?</a:t>
            </a:r>
            <a:r>
              <a:rPr lang="en-US" sz="23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84" name="Group 56"/>
          <p:cNvGraphicFramePr>
            <a:graphicFrameLocks noGrp="1"/>
          </p:cNvGraphicFramePr>
          <p:nvPr>
            <p:ph/>
          </p:nvPr>
        </p:nvGraphicFramePr>
        <p:xfrm>
          <a:off x="304800" y="990600"/>
          <a:ext cx="8534400" cy="5036822"/>
        </p:xfrm>
        <a:graphic>
          <a:graphicData uri="http://schemas.openxmlformats.org/drawingml/2006/table">
            <a:tbl>
              <a:tblPr/>
              <a:tblGrid>
                <a:gridCol w="1706563"/>
                <a:gridCol w="1708150"/>
                <a:gridCol w="1704975"/>
                <a:gridCol w="1662112"/>
                <a:gridCol w="17526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Kinerja (Hasil dan Dampak)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Uraian Sumber daya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Kebijakan yang Dilakukan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Kekuatan Utama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Kelemahan Dasar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48A2-AFFB-47D6-AAF2-D2F1A3797D3B}" type="slidenum">
              <a:rPr lang="en-US"/>
              <a:pPr/>
              <a:t>15</a:t>
            </a:fld>
            <a:endParaRPr lang="en-US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00025" y="198438"/>
            <a:ext cx="5891213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b="1">
                <a:effectLst>
                  <a:outerShdw blurRad="38100" dist="38100" dir="2700000" algn="tl">
                    <a:srgbClr val="C0C0C0"/>
                  </a:outerShdw>
                </a:effectLst>
              </a:rPr>
              <a:t>LEMBAR ANALISA DAN PENILAIAN</a:t>
            </a:r>
          </a:p>
          <a:p>
            <a:r>
              <a:rPr lang="id-ID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LINGKUNGAN INTERNAL ORGANISASI</a:t>
            </a: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74625" y="5999163"/>
            <a:ext cx="715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b="1"/>
              <a:t>Rekomendasi</a:t>
            </a:r>
            <a:r>
              <a:rPr lang="id-ID"/>
              <a:t> (alternatif kebijakan mendasar yang harus dijalankan)</a:t>
            </a:r>
            <a:endParaRPr lang="en-US"/>
          </a:p>
        </p:txBody>
      </p:sp>
    </p:spTree>
  </p:cSld>
  <p:clrMapOvr>
    <a:masterClrMapping/>
  </p:clrMapOvr>
  <p:transition spd="med">
    <p:push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F2E1-AF84-451F-8B3C-1C9B44AFD904}" type="slidenum">
              <a:rPr lang="en-US"/>
              <a:pPr/>
              <a:t>16</a:t>
            </a:fld>
            <a:endParaRPr lang="en-US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46075" y="141288"/>
            <a:ext cx="1314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b="1">
                <a:effectLst>
                  <a:outerShdw blurRad="38100" dist="38100" dir="2700000" algn="tl">
                    <a:srgbClr val="C0C0C0"/>
                  </a:outerShdw>
                </a:effectLst>
              </a:rPr>
              <a:t>Langkah 7</a:t>
            </a:r>
            <a:endParaRPr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557" name="WordArt 5"/>
          <p:cNvSpPr>
            <a:spLocks noChangeArrowheads="1" noChangeShapeType="1" noTextEdit="1"/>
          </p:cNvSpPr>
          <p:nvPr/>
        </p:nvSpPr>
        <p:spPr bwMode="auto">
          <a:xfrm>
            <a:off x="457200" y="522288"/>
            <a:ext cx="807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MERUMUSKAN ISU-ISU STRATEGIS ORGANISASI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33375" y="1035050"/>
            <a:ext cx="8245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d-ID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Fokus utama atau pilihan kebijakan dasar yang akan dijalankan untuk mempengaruhi perkembangan organisasi kedepan</a:t>
            </a:r>
            <a:endParaRPr lang="en-US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3352800" y="2133600"/>
            <a:ext cx="1981200" cy="1447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d-ID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Isu Strategis</a:t>
            </a:r>
            <a:endParaRPr lang="en-US" sz="2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2438400" y="3429000"/>
            <a:ext cx="1981200" cy="1447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d-ID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Goal/Tujuan</a:t>
            </a:r>
          </a:p>
          <a:p>
            <a:pPr algn="ctr"/>
            <a:r>
              <a:rPr lang="id-ID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Strategis</a:t>
            </a:r>
            <a:endParaRPr lang="en-US" sz="2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3563" name="Oval 11"/>
          <p:cNvSpPr>
            <a:spLocks noChangeArrowheads="1"/>
          </p:cNvSpPr>
          <p:nvPr/>
        </p:nvSpPr>
        <p:spPr bwMode="auto">
          <a:xfrm>
            <a:off x="4435475" y="3368675"/>
            <a:ext cx="1981200" cy="1447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d-ID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Indikator</a:t>
            </a:r>
            <a:endParaRPr lang="en-US" sz="2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5549900" y="2317750"/>
            <a:ext cx="1936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Apa pilihan</a:t>
            </a:r>
          </a:p>
          <a:p>
            <a:r>
              <a:rPr lang="id-ID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Kebijakan dasar</a:t>
            </a:r>
            <a:endParaRPr lang="en-US" b="1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567" name="AutoShape 15"/>
          <p:cNvSpPr>
            <a:spLocks noChangeArrowheads="1"/>
          </p:cNvSpPr>
          <p:nvPr/>
        </p:nvSpPr>
        <p:spPr bwMode="auto">
          <a:xfrm>
            <a:off x="4724400" y="1905000"/>
            <a:ext cx="1214438" cy="457200"/>
          </a:xfrm>
          <a:prstGeom prst="curvedDownArrow">
            <a:avLst>
              <a:gd name="adj1" fmla="val 53125"/>
              <a:gd name="adj2" fmla="val 10625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3569" name="AutoShape 17"/>
          <p:cNvSpPr>
            <a:spLocks noChangeArrowheads="1"/>
          </p:cNvSpPr>
          <p:nvPr/>
        </p:nvSpPr>
        <p:spPr bwMode="auto">
          <a:xfrm>
            <a:off x="5772150" y="4191000"/>
            <a:ext cx="1214438" cy="457200"/>
          </a:xfrm>
          <a:prstGeom prst="curvedDownArrow">
            <a:avLst>
              <a:gd name="adj1" fmla="val 53125"/>
              <a:gd name="adj2" fmla="val 10625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3571" name="AutoShape 19"/>
          <p:cNvSpPr>
            <a:spLocks noChangeArrowheads="1"/>
          </p:cNvSpPr>
          <p:nvPr/>
        </p:nvSpPr>
        <p:spPr bwMode="auto">
          <a:xfrm>
            <a:off x="3276600" y="4572000"/>
            <a:ext cx="504825" cy="1214438"/>
          </a:xfrm>
          <a:prstGeom prst="curvedLeftArrow">
            <a:avLst>
              <a:gd name="adj1" fmla="val 48113"/>
              <a:gd name="adj2" fmla="val 9622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6597650" y="4603750"/>
            <a:ext cx="23050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Kondisi yang harus</a:t>
            </a:r>
          </a:p>
          <a:p>
            <a:r>
              <a:rPr lang="id-ID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ada dan sungguh</a:t>
            </a:r>
          </a:p>
          <a:p>
            <a:r>
              <a:rPr lang="id-ID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penting</a:t>
            </a:r>
            <a:endParaRPr lang="en-US" b="1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5791200" y="5484813"/>
            <a:ext cx="316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b="1">
                <a:effectLst>
                  <a:outerShdw blurRad="38100" dist="38100" dir="2700000" algn="tl">
                    <a:srgbClr val="C0C0C0"/>
                  </a:outerShdw>
                </a:effectLst>
              </a:rPr>
              <a:t>Bisa tidak kita melakukan ?</a:t>
            </a:r>
            <a:endParaRPr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1311275" y="5133975"/>
            <a:ext cx="2025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Apa fokus utama</a:t>
            </a:r>
          </a:p>
          <a:p>
            <a:r>
              <a:rPr lang="id-ID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yang akan dituju</a:t>
            </a:r>
            <a:endParaRPr lang="en-US" b="1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260350" y="5805488"/>
            <a:ext cx="3282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b="1">
                <a:effectLst>
                  <a:outerShdw blurRad="38100" dist="38100" dir="2700000" algn="tl">
                    <a:srgbClr val="C0C0C0"/>
                  </a:outerShdw>
                </a:effectLst>
              </a:rPr>
              <a:t>Tepat tidak momentumnya ?</a:t>
            </a:r>
            <a:endParaRPr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77BC-A7AF-4CD2-A2D6-CF47861FB0D2}" type="slidenum">
              <a:rPr lang="en-US"/>
              <a:pPr/>
              <a:t>17</a:t>
            </a:fld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57200" y="215900"/>
            <a:ext cx="8229600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5125" indent="-365125">
              <a:tabLst>
                <a:tab pos="365125" algn="l"/>
              </a:tabLst>
            </a:pPr>
            <a:r>
              <a:rPr lang="fi-FI" sz="2100" b="1">
                <a:effectLst>
                  <a:outerShdw blurRad="38100" dist="38100" dir="2700000" algn="tl">
                    <a:srgbClr val="FFFFFF"/>
                  </a:outerShdw>
                </a:effectLst>
              </a:rPr>
              <a:t>Pertanyaan Diskusi:</a:t>
            </a:r>
            <a:endParaRPr lang="id-ID" sz="21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65125" indent="-365125">
              <a:tabLst>
                <a:tab pos="365125" algn="l"/>
              </a:tabLst>
            </a:pPr>
            <a:endParaRPr lang="en-US" sz="5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65125" indent="-365125">
              <a:buFontTx/>
              <a:buAutoNum type="arabicPeriod"/>
              <a:tabLst>
                <a:tab pos="365125" algn="l"/>
              </a:tabLst>
            </a:pPr>
            <a:r>
              <a:rPr lang="fi-FI" sz="21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Apakah pilihan-pilihan kebijakan mendasar (external </a:t>
            </a:r>
            <a:r>
              <a:rPr lang="id-ID" sz="21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d</a:t>
            </a:r>
            <a:r>
              <a:rPr lang="fi-FI" sz="21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an internal) yang akan di lakukan tahun-tahun mendatang</a:t>
            </a:r>
            <a:r>
              <a:rPr lang="id-ID" sz="21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 </a:t>
            </a:r>
            <a:r>
              <a:rPr lang="fi-FI" sz="21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?</a:t>
            </a:r>
            <a:endParaRPr lang="id-ID" sz="2100" b="1">
              <a:solidFill>
                <a:schemeClr val="tx2"/>
              </a:solidFill>
              <a:effectLst>
                <a:outerShdw blurRad="38100" dist="38100" dir="2700000" algn="tl">
                  <a:srgbClr val="AF273E"/>
                </a:outerShdw>
              </a:effectLst>
            </a:endParaRPr>
          </a:p>
          <a:p>
            <a:pPr marL="365125" indent="-365125">
              <a:buFontTx/>
              <a:buAutoNum type="arabicPeriod"/>
              <a:tabLst>
                <a:tab pos="365125" algn="l"/>
              </a:tabLst>
            </a:pPr>
            <a:r>
              <a:rPr lang="fi-FI" sz="21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Apakah goal/tujuan strategis masing-masing pilihan kebijakan</a:t>
            </a:r>
            <a:r>
              <a:rPr lang="id-ID" sz="21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 </a:t>
            </a:r>
            <a:r>
              <a:rPr lang="fi-FI" sz="21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?</a:t>
            </a:r>
            <a:endParaRPr lang="id-ID" sz="2100" b="1">
              <a:solidFill>
                <a:schemeClr val="tx2"/>
              </a:solidFill>
              <a:effectLst>
                <a:outerShdw blurRad="38100" dist="38100" dir="2700000" algn="tl">
                  <a:srgbClr val="AF273E"/>
                </a:outerShdw>
              </a:effectLst>
            </a:endParaRPr>
          </a:p>
          <a:p>
            <a:pPr marL="365125" indent="-365125">
              <a:buFontTx/>
              <a:buAutoNum type="arabicPeriod"/>
              <a:tabLst>
                <a:tab pos="365125" algn="l"/>
              </a:tabLst>
            </a:pPr>
            <a:r>
              <a:rPr lang="fi-FI" sz="21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Apakah indikator keberhasilan masing-masing pilihan kebijakan</a:t>
            </a:r>
            <a:r>
              <a:rPr lang="id-ID" sz="21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 </a:t>
            </a:r>
            <a:r>
              <a:rPr lang="fi-FI" sz="21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?</a:t>
            </a:r>
            <a:endParaRPr lang="id-ID" sz="2100" b="1">
              <a:solidFill>
                <a:schemeClr val="tx2"/>
              </a:solidFill>
              <a:effectLst>
                <a:outerShdw blurRad="38100" dist="38100" dir="2700000" algn="tl">
                  <a:srgbClr val="AF273E"/>
                </a:outerShdw>
              </a:effectLst>
            </a:endParaRPr>
          </a:p>
          <a:p>
            <a:pPr marL="365125" indent="-365125">
              <a:buFontTx/>
              <a:buAutoNum type="arabicPeriod"/>
              <a:tabLst>
                <a:tab pos="365125" algn="l"/>
              </a:tabLst>
            </a:pPr>
            <a:endParaRPr lang="en-US" sz="2100" b="1">
              <a:solidFill>
                <a:srgbClr val="0000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65125" indent="-365125">
              <a:tabLst>
                <a:tab pos="365125" algn="l"/>
              </a:tabLst>
            </a:pPr>
            <a:r>
              <a:rPr lang="fi-FI" sz="2100" b="1">
                <a:effectLst>
                  <a:outerShdw blurRad="38100" dist="38100" dir="2700000" algn="tl">
                    <a:srgbClr val="FFFFFF"/>
                  </a:outerShdw>
                </a:effectLst>
              </a:rPr>
              <a:t>Yang harus diperhatikan:</a:t>
            </a:r>
            <a:endParaRPr lang="id-ID" sz="21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65125" indent="-365125">
              <a:tabLst>
                <a:tab pos="365125" algn="l"/>
              </a:tabLst>
            </a:pPr>
            <a:endParaRPr lang="en-US" sz="5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65125" indent="-365125">
              <a:tabLst>
                <a:tab pos="365125" algn="l"/>
              </a:tabLst>
            </a:pPr>
            <a:r>
              <a:rPr lang="fi-FI" sz="21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1.</a:t>
            </a:r>
            <a:r>
              <a:rPr lang="id-ID" sz="2100" b="1">
                <a:solidFill>
                  <a:srgbClr val="0000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r>
              <a:rPr lang="fi-FI" sz="21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Apakah pilihan kebijakan tersebut memiliki dampak positif yang luas bila dilakukan</a:t>
            </a:r>
            <a:r>
              <a:rPr lang="id-ID" sz="21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 </a:t>
            </a:r>
            <a:r>
              <a:rPr lang="fi-FI" sz="21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? Demikian sebaliknya.</a:t>
            </a:r>
            <a:endParaRPr lang="en-US" sz="2100" b="1">
              <a:solidFill>
                <a:schemeClr val="tx2"/>
              </a:solidFill>
              <a:effectLst>
                <a:outerShdw blurRad="38100" dist="38100" dir="2700000" algn="tl">
                  <a:srgbClr val="AF273E"/>
                </a:outerShdw>
              </a:effectLst>
            </a:endParaRPr>
          </a:p>
          <a:p>
            <a:pPr marL="365125" indent="-365125">
              <a:tabLst>
                <a:tab pos="365125" algn="l"/>
              </a:tabLst>
            </a:pPr>
            <a:r>
              <a:rPr lang="fi-FI" sz="21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2. </a:t>
            </a:r>
            <a:r>
              <a:rPr lang="id-ID" sz="21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	</a:t>
            </a:r>
            <a:r>
              <a:rPr lang="fi-FI" sz="21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Apakah pilihan kebijakan tersebut bisa menjadi landasan/tahapan untuk memperluas pengaruh dimasa-masa mendatang</a:t>
            </a:r>
            <a:r>
              <a:rPr lang="id-ID" sz="21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 </a:t>
            </a:r>
            <a:r>
              <a:rPr lang="fi-FI" sz="21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?</a:t>
            </a:r>
            <a:endParaRPr lang="en-US" sz="2100" b="1">
              <a:solidFill>
                <a:schemeClr val="tx2"/>
              </a:solidFill>
              <a:effectLst>
                <a:outerShdw blurRad="38100" dist="38100" dir="2700000" algn="tl">
                  <a:srgbClr val="AF273E"/>
                </a:outerShdw>
              </a:effectLst>
            </a:endParaRPr>
          </a:p>
          <a:p>
            <a:pPr marL="365125" indent="-365125">
              <a:tabLst>
                <a:tab pos="365125" algn="l"/>
              </a:tabLst>
            </a:pPr>
            <a:r>
              <a:rPr lang="fi-FI" sz="21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3. </a:t>
            </a:r>
            <a:r>
              <a:rPr lang="id-ID" sz="21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	</a:t>
            </a:r>
            <a:r>
              <a:rPr lang="fi-FI" sz="21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Apakah pilihan kebijakan tersebut memiliki dasar-dasar pengalaman (pengetahuan, informasi, jaringan</a:t>
            </a:r>
            <a:r>
              <a:rPr lang="id-ID" sz="21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 </a:t>
            </a:r>
            <a:r>
              <a:rPr lang="fi-FI" sz="21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kerja) sehingga organisasi benar­benar mampu melakukannya</a:t>
            </a:r>
            <a:r>
              <a:rPr lang="id-ID" sz="21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 </a:t>
            </a:r>
            <a:r>
              <a:rPr lang="fi-FI" sz="21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?</a:t>
            </a:r>
          </a:p>
          <a:p>
            <a:pPr marL="365125" indent="-365125">
              <a:tabLst>
                <a:tab pos="365125" algn="l"/>
              </a:tabLst>
            </a:pPr>
            <a:r>
              <a:rPr lang="fi-FI" sz="21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4. </a:t>
            </a:r>
            <a:r>
              <a:rPr lang="id-ID" sz="21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	</a:t>
            </a:r>
            <a:r>
              <a:rPr lang="fi-FI" sz="21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Apakah pilihan kebijakan tersebut memungkinkan dilakukan </a:t>
            </a:r>
            <a:r>
              <a:rPr lang="id-ID" sz="21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d</a:t>
            </a:r>
            <a:r>
              <a:rPr lang="fi-FI" sz="21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an tepat momentumnya</a:t>
            </a:r>
            <a:r>
              <a:rPr lang="id-ID" sz="21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 </a:t>
            </a:r>
            <a:r>
              <a:rPr lang="fi-FI" sz="21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?</a:t>
            </a:r>
            <a:r>
              <a:rPr lang="en-US" sz="2100" b="1">
                <a:solidFill>
                  <a:srgbClr val="0000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24" name="Group 24"/>
          <p:cNvGraphicFramePr>
            <a:graphicFrameLocks noGrp="1"/>
          </p:cNvGraphicFramePr>
          <p:nvPr>
            <p:ph/>
          </p:nvPr>
        </p:nvGraphicFramePr>
        <p:xfrm>
          <a:off x="381000" y="1143000"/>
          <a:ext cx="8382000" cy="4953000"/>
        </p:xfrm>
        <a:graphic>
          <a:graphicData uri="http://schemas.openxmlformats.org/drawingml/2006/table">
            <a:tbl>
              <a:tblPr/>
              <a:tblGrid>
                <a:gridCol w="4191000"/>
                <a:gridCol w="4191000"/>
              </a:tblGrid>
              <a:tr h="10668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Isu Strategis I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88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Goal/Tujuan Strategis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Indikator Tujuan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9D31-1A5A-4312-AD18-86149F584DDD}" type="slidenum">
              <a:rPr lang="en-US"/>
              <a:pPr/>
              <a:t>18</a:t>
            </a:fld>
            <a:endParaRPr lang="en-US"/>
          </a:p>
        </p:txBody>
      </p:sp>
      <p:sp>
        <p:nvSpPr>
          <p:cNvPr id="25604" name="WordArt 4"/>
          <p:cNvSpPr>
            <a:spLocks noChangeArrowheads="1" noChangeShapeType="1" noTextEdit="1"/>
          </p:cNvSpPr>
          <p:nvPr/>
        </p:nvSpPr>
        <p:spPr bwMode="auto">
          <a:xfrm>
            <a:off x="304800" y="304800"/>
            <a:ext cx="3886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LEMBAR PRESENTASI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12725" y="685800"/>
            <a:ext cx="353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b="1">
                <a:effectLst>
                  <a:outerShdw blurRad="38100" dist="38100" dir="2700000" algn="tl">
                    <a:srgbClr val="C0C0C0"/>
                  </a:outerShdw>
                </a:effectLst>
              </a:rPr>
              <a:t>(Dibuat sejumlah Isu Strategis)</a:t>
            </a:r>
            <a:endParaRPr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>
    <p:push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F495-41B7-4A18-B3B7-1A5AE588BA1E}" type="slidenum">
              <a:rPr lang="en-US"/>
              <a:pPr/>
              <a:t>19</a:t>
            </a:fld>
            <a:endParaRPr lang="en-US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46075" y="141288"/>
            <a:ext cx="1314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b="1">
                <a:effectLst>
                  <a:outerShdw blurRad="38100" dist="38100" dir="2700000" algn="tl">
                    <a:srgbClr val="C0C0C0"/>
                  </a:outerShdw>
                </a:effectLst>
              </a:rPr>
              <a:t>Langkah 8</a:t>
            </a:r>
            <a:endParaRPr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29" name="WordArt 5"/>
          <p:cNvSpPr>
            <a:spLocks noChangeArrowheads="1" noChangeShapeType="1" noTextEdit="1"/>
          </p:cNvSpPr>
          <p:nvPr/>
        </p:nvSpPr>
        <p:spPr bwMode="auto">
          <a:xfrm>
            <a:off x="457200" y="522288"/>
            <a:ext cx="807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MENYUSUN STRATEGI ORGANISASI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457200" y="930275"/>
            <a:ext cx="78676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5125" indent="-365125">
              <a:tabLst>
                <a:tab pos="365125" algn="l"/>
              </a:tabLst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1.	Gambaran tahapan/langkah di titik mana kita sekarang dan darimana tindakan harus dimulai untuk mencapai perkembangan dimasa datang.</a:t>
            </a:r>
          </a:p>
          <a:p>
            <a:pPr marL="365125" indent="-365125">
              <a:tabLst>
                <a:tab pos="365125" algn="l"/>
              </a:tabLst>
            </a:pPr>
            <a:r>
              <a:rPr lang="sv-SE" b="1">
                <a:effectLst>
                  <a:outerShdw blurRad="38100" dist="38100" dir="2700000" algn="tl">
                    <a:srgbClr val="C0C0C0"/>
                  </a:outerShdw>
                </a:effectLst>
              </a:rPr>
              <a:t>2.	Berisi rumusan tujuan specifik, hasil yang akan di</a:t>
            </a:r>
            <a:r>
              <a:rPr lang="id-ID" b="1"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sv-SE" b="1">
                <a:effectLst>
                  <a:outerShdw blurRad="38100" dist="38100" dir="2700000" algn="tl">
                    <a:srgbClr val="C0C0C0"/>
                  </a:outerShdw>
                </a:effectLst>
              </a:rPr>
              <a:t>ap</a:t>
            </a:r>
            <a:r>
              <a:rPr lang="id-ID" b="1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sv-SE" b="1">
                <a:effectLst>
                  <a:outerShdw blurRad="38100" dist="38100" dir="2700000" algn="tl">
                    <a:srgbClr val="C0C0C0"/>
                  </a:outerShdw>
                </a:effectLst>
              </a:rPr>
              <a:t>i, </a:t>
            </a:r>
            <a:r>
              <a:rPr lang="id-ID" b="1">
                <a:effectLst>
                  <a:outerShdw blurRad="38100" dist="38100" dir="2700000" algn="tl">
                    <a:srgbClr val="C0C0C0"/>
                  </a:outerShdw>
                </a:effectLst>
              </a:rPr>
              <a:t>pr</a:t>
            </a:r>
            <a:r>
              <a:rPr lang="sv-SE" b="1">
                <a:effectLst>
                  <a:outerShdw blurRad="38100" dist="38100" dir="2700000" algn="tl">
                    <a:srgbClr val="C0C0C0"/>
                  </a:outerShdw>
                </a:effectLst>
              </a:rPr>
              <a:t>ogram</a:t>
            </a:r>
            <a:r>
              <a:rPr lang="id-ID" b="1">
                <a:effectLst>
                  <a:outerShdw blurRad="38100" dist="38100" dir="2700000" algn="tl">
                    <a:srgbClr val="C0C0C0"/>
                  </a:outerShdw>
                </a:effectLst>
              </a:rPr>
              <a:t> yang dilakukan untuk mencapai tujuan</a:t>
            </a:r>
            <a:endParaRPr lang="sv-SE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34" name="Oval 10"/>
          <p:cNvSpPr>
            <a:spLocks noChangeArrowheads="1"/>
          </p:cNvSpPr>
          <p:nvPr/>
        </p:nvSpPr>
        <p:spPr bwMode="auto">
          <a:xfrm>
            <a:off x="2971800" y="2590800"/>
            <a:ext cx="1676400" cy="167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d-ID" b="1">
                <a:effectLst>
                  <a:outerShdw blurRad="38100" dist="38100" dir="2700000" algn="tl">
                    <a:srgbClr val="FFFFFF"/>
                  </a:outerShdw>
                </a:effectLst>
              </a:rPr>
              <a:t>Tujuan</a:t>
            </a:r>
          </a:p>
          <a:p>
            <a:pPr algn="ctr"/>
            <a:r>
              <a:rPr lang="id-ID" b="1">
                <a:effectLst>
                  <a:outerShdw blurRad="38100" dist="38100" dir="2700000" algn="tl">
                    <a:srgbClr val="FFFFFF"/>
                  </a:outerShdw>
                </a:effectLst>
              </a:rPr>
              <a:t>Spesifik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6635" name="Oval 11"/>
          <p:cNvSpPr>
            <a:spLocks noChangeArrowheads="1"/>
          </p:cNvSpPr>
          <p:nvPr/>
        </p:nvSpPr>
        <p:spPr bwMode="auto">
          <a:xfrm>
            <a:off x="1828800" y="3810000"/>
            <a:ext cx="1676400" cy="167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d-ID" b="1">
                <a:effectLst>
                  <a:outerShdw blurRad="38100" dist="38100" dir="2700000" algn="tl">
                    <a:srgbClr val="FFFFFF"/>
                  </a:outerShdw>
                </a:effectLst>
              </a:rPr>
              <a:t>Hasil yang</a:t>
            </a:r>
          </a:p>
          <a:p>
            <a:pPr algn="ctr"/>
            <a:r>
              <a:rPr lang="id-ID" b="1">
                <a:effectLst>
                  <a:outerShdw blurRad="38100" dist="38100" dir="2700000" algn="tl">
                    <a:srgbClr val="FFFFFF"/>
                  </a:outerShdw>
                </a:effectLst>
              </a:rPr>
              <a:t>Diharapkan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6636" name="Oval 12"/>
          <p:cNvSpPr>
            <a:spLocks noChangeArrowheads="1"/>
          </p:cNvSpPr>
          <p:nvPr/>
        </p:nvSpPr>
        <p:spPr bwMode="auto">
          <a:xfrm>
            <a:off x="3473450" y="4206875"/>
            <a:ext cx="1676400" cy="167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d-ID" b="1">
                <a:effectLst>
                  <a:outerShdw blurRad="38100" dist="38100" dir="2700000" algn="tl">
                    <a:srgbClr val="FFFFFF"/>
                  </a:outerShdw>
                </a:effectLst>
              </a:rPr>
              <a:t>Program</a:t>
            </a:r>
          </a:p>
          <a:p>
            <a:pPr algn="ctr"/>
            <a:r>
              <a:rPr lang="id-ID" b="1">
                <a:effectLst>
                  <a:outerShdw blurRad="38100" dist="38100" dir="2700000" algn="tl">
                    <a:srgbClr val="FFFFFF"/>
                  </a:outerShdw>
                </a:effectLst>
              </a:rPr>
              <a:t>yang akan</a:t>
            </a:r>
          </a:p>
          <a:p>
            <a:pPr algn="ctr"/>
            <a:r>
              <a:rPr lang="id-ID" b="1">
                <a:effectLst>
                  <a:outerShdw blurRad="38100" dist="38100" dir="2700000" algn="tl">
                    <a:srgbClr val="FFFFFF"/>
                  </a:outerShdw>
                </a:effectLst>
              </a:rPr>
              <a:t>Dilakukan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6638" name="AutoShape 14"/>
          <p:cNvSpPr>
            <a:spLocks noChangeArrowheads="1"/>
          </p:cNvSpPr>
          <p:nvPr/>
        </p:nvSpPr>
        <p:spPr bwMode="auto">
          <a:xfrm>
            <a:off x="5791200" y="2286000"/>
            <a:ext cx="304800" cy="38862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7162800" y="2286000"/>
            <a:ext cx="304800" cy="38862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6641" name="Oval 17"/>
          <p:cNvSpPr>
            <a:spLocks noChangeArrowheads="1"/>
          </p:cNvSpPr>
          <p:nvPr/>
        </p:nvSpPr>
        <p:spPr bwMode="auto">
          <a:xfrm>
            <a:off x="6096000" y="5791200"/>
            <a:ext cx="10668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6642" name="Oval 18"/>
          <p:cNvSpPr>
            <a:spLocks noChangeArrowheads="1"/>
          </p:cNvSpPr>
          <p:nvPr/>
        </p:nvSpPr>
        <p:spPr bwMode="auto">
          <a:xfrm>
            <a:off x="6096000" y="5181600"/>
            <a:ext cx="10668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6643" name="Oval 19"/>
          <p:cNvSpPr>
            <a:spLocks noChangeArrowheads="1"/>
          </p:cNvSpPr>
          <p:nvPr/>
        </p:nvSpPr>
        <p:spPr bwMode="auto">
          <a:xfrm>
            <a:off x="6096000" y="4495800"/>
            <a:ext cx="10668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6646" name="Oval 22"/>
          <p:cNvSpPr>
            <a:spLocks noChangeArrowheads="1"/>
          </p:cNvSpPr>
          <p:nvPr/>
        </p:nvSpPr>
        <p:spPr bwMode="auto">
          <a:xfrm>
            <a:off x="6096000" y="2971800"/>
            <a:ext cx="10668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6647" name="Oval 23"/>
          <p:cNvSpPr>
            <a:spLocks noChangeArrowheads="1"/>
          </p:cNvSpPr>
          <p:nvPr/>
        </p:nvSpPr>
        <p:spPr bwMode="auto">
          <a:xfrm>
            <a:off x="6096000" y="3657600"/>
            <a:ext cx="10668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6248400" y="2224088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Goal</a:t>
            </a:r>
            <a:endParaRPr lang="en-US" b="1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6029325" y="4144963"/>
            <a:ext cx="11699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sz="17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Strategi 3</a:t>
            </a:r>
            <a:endParaRPr lang="en-US" sz="1700" b="1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55" name="Text Box 31"/>
          <p:cNvSpPr txBox="1">
            <a:spLocks noChangeArrowheads="1"/>
          </p:cNvSpPr>
          <p:nvPr/>
        </p:nvSpPr>
        <p:spPr bwMode="auto">
          <a:xfrm>
            <a:off x="6038850" y="4859338"/>
            <a:ext cx="11699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sz="17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Strategi 2</a:t>
            </a:r>
            <a:endParaRPr lang="en-US" sz="1700" b="1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6035675" y="5422900"/>
            <a:ext cx="11699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sz="17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Strategi 1</a:t>
            </a:r>
            <a:endParaRPr lang="en-US" sz="1700" b="1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6026150" y="3335338"/>
            <a:ext cx="11699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sz="17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Strategi 4</a:t>
            </a:r>
            <a:endParaRPr lang="en-US" sz="1700" b="1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58" name="Text Box 34"/>
          <p:cNvSpPr txBox="1">
            <a:spLocks noChangeArrowheads="1"/>
          </p:cNvSpPr>
          <p:nvPr/>
        </p:nvSpPr>
        <p:spPr bwMode="auto">
          <a:xfrm>
            <a:off x="6037263" y="2636838"/>
            <a:ext cx="1169987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sz="17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Strategi 5</a:t>
            </a:r>
            <a:endParaRPr lang="en-US" sz="1700" b="1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2" name="Picture 6" descr="businessman_flying_sm_wht[1]"/>
          <p:cNvPicPr>
            <a:picLocks noGrp="1" noChangeAspect="1" noChangeArrowheads="1" noCro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6372225" y="533400"/>
            <a:ext cx="2619375" cy="4648200"/>
          </a:xfrm>
          <a:noFill/>
          <a:ln/>
        </p:spPr>
      </p:pic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7D77-B814-4E74-892D-9A12F6CC1F69}" type="slidenum">
              <a:rPr lang="en-US"/>
              <a:pPr/>
              <a:t>2</a:t>
            </a:fld>
            <a:endParaRPr lang="en-US"/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381000" y="304800"/>
            <a:ext cx="8153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LANGKAH-LANGKAH PERENCANAAN STRATEGI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04800" y="841375"/>
            <a:ext cx="8305800" cy="548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3538" indent="-363538"/>
            <a:r>
              <a:rPr lang="pt-BR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PERSIAPAN</a:t>
            </a:r>
            <a:endParaRPr lang="en-US" sz="22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3538" indent="-363538">
              <a:buFont typeface="Wingdings" pitchFamily="2" charset="2"/>
              <a:buChar char="&lt;"/>
            </a:pPr>
            <a:r>
              <a:rPr lang="pt-BR" sz="22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Analisa Kebutuhan</a:t>
            </a:r>
            <a:endParaRPr lang="id-ID" sz="22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3538" indent="-363538">
              <a:buFont typeface="Wingdings" pitchFamily="2" charset="2"/>
              <a:buChar char="&lt;"/>
            </a:pPr>
            <a:r>
              <a:rPr lang="pt-BR" sz="22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Membangun Komitmen</a:t>
            </a:r>
            <a:endParaRPr lang="en-US" sz="22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3538" indent="-363538"/>
            <a:endParaRPr lang="id-ID" sz="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3538" indent="-363538"/>
            <a:r>
              <a:rPr lang="pt-BR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PERUMUSAN ASPEK DASAR ORGANISASI</a:t>
            </a:r>
            <a:endParaRPr lang="en-US" sz="22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3538" indent="-363538">
              <a:buFont typeface="Wingdings" pitchFamily="2" charset="2"/>
              <a:buChar char="&lt;"/>
            </a:pPr>
            <a:r>
              <a:rPr lang="fi-FI" sz="22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Analisa </a:t>
            </a:r>
            <a:r>
              <a:rPr lang="fi-FI" sz="22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stakeholders</a:t>
            </a:r>
            <a:endParaRPr lang="id-ID" sz="2200" b="1" i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3538" indent="-363538">
              <a:buFont typeface="Wingdings" pitchFamily="2" charset="2"/>
              <a:buChar char="&lt;"/>
            </a:pPr>
            <a:r>
              <a:rPr lang="fi-FI" sz="22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Perumusan mandat organisasi</a:t>
            </a:r>
            <a:endParaRPr lang="id-ID" sz="22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3538" indent="-363538">
              <a:buFont typeface="Wingdings" pitchFamily="2" charset="2"/>
              <a:buChar char="&lt;"/>
            </a:pPr>
            <a:r>
              <a:rPr lang="fi-FI" sz="22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Perumusan MISI, VISI, Nilai</a:t>
            </a:r>
            <a:endParaRPr lang="en-US" sz="22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3538" indent="-363538"/>
            <a:endParaRPr lang="id-ID" sz="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3538" indent="-363538"/>
            <a:r>
              <a:rPr lang="sv-SE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PERUMUSAN ASPEK STRATEGIS ORGANISASI</a:t>
            </a:r>
            <a:endParaRPr lang="en-US" sz="22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3538" indent="-363538">
              <a:buFont typeface="Wingdings" pitchFamily="2" charset="2"/>
              <a:buChar char="&lt;"/>
            </a:pPr>
            <a:r>
              <a:rPr lang="sv-SE" sz="22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Analisa lingkungan eksternal</a:t>
            </a:r>
            <a:endParaRPr lang="id-ID" sz="22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3538" indent="-363538">
              <a:buFont typeface="Wingdings" pitchFamily="2" charset="2"/>
              <a:buChar char="&lt;"/>
            </a:pPr>
            <a:r>
              <a:rPr lang="sv-SE" sz="22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Analisa lingkungan internal</a:t>
            </a:r>
            <a:endParaRPr lang="id-ID" sz="22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3538" indent="-363538">
              <a:buFont typeface="Wingdings" pitchFamily="2" charset="2"/>
              <a:buChar char="&lt;"/>
            </a:pPr>
            <a:r>
              <a:rPr lang="sv-SE" sz="22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Perumusan </a:t>
            </a:r>
            <a:r>
              <a:rPr lang="sv-SE" sz="22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</a:t>
            </a:r>
            <a:r>
              <a:rPr lang="id-ID" sz="22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sv-SE" sz="22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</a:t>
            </a:r>
            <a:r>
              <a:rPr lang="id-ID" sz="22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sv-SE" sz="22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strategis</a:t>
            </a:r>
            <a:endParaRPr lang="id-ID" sz="22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3538" indent="-363538">
              <a:buFont typeface="Wingdings" pitchFamily="2" charset="2"/>
              <a:buChar char="&lt;"/>
            </a:pPr>
            <a:r>
              <a:rPr lang="sv-SE" sz="22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Penyusunan strategi</a:t>
            </a:r>
            <a:endParaRPr lang="en-US" sz="22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3538" indent="-363538"/>
            <a:endParaRPr lang="id-ID" sz="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3538" indent="-363538"/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PERUMUSAN ASPEK PRAKTIS/OPERASIONAL ORGANISASI</a:t>
            </a:r>
          </a:p>
          <a:p>
            <a:pPr marL="363538" indent="-363538">
              <a:buFont typeface="Wingdings" pitchFamily="2" charset="2"/>
              <a:buChar char="&lt;"/>
            </a:pPr>
            <a:r>
              <a:rPr lang="en-US" sz="22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Rencana Kerja (</a:t>
            </a:r>
            <a:r>
              <a:rPr lang="en-US" sz="22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Workplan</a:t>
            </a:r>
            <a:r>
              <a:rPr lang="en-US" sz="22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id-ID" sz="22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3538" indent="-363538">
              <a:buFont typeface="Wingdings" pitchFamily="2" charset="2"/>
              <a:buChar char="&lt;"/>
            </a:pPr>
            <a:r>
              <a:rPr lang="en-US" sz="22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Rancana Anggaran dan Pembeayaan </a:t>
            </a:r>
          </a:p>
        </p:txBody>
      </p:sp>
    </p:spTree>
  </p:cSld>
  <p:clrMapOvr>
    <a:masterClrMapping/>
  </p:clrMapOvr>
  <p:transition spd="med">
    <p:push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8CEB-B4F4-4F51-B777-1CF1E8BECDAB}" type="slidenum">
              <a:rPr lang="en-US"/>
              <a:pPr/>
              <a:t>20</a:t>
            </a:fld>
            <a:endParaRPr lang="en-US"/>
          </a:p>
        </p:txBody>
      </p:sp>
      <p:sp>
        <p:nvSpPr>
          <p:cNvPr id="27652" name="WordArt 4"/>
          <p:cNvSpPr>
            <a:spLocks noChangeArrowheads="1" noChangeShapeType="1" noTextEdit="1"/>
          </p:cNvSpPr>
          <p:nvPr/>
        </p:nvSpPr>
        <p:spPr bwMode="auto">
          <a:xfrm>
            <a:off x="304800" y="304800"/>
            <a:ext cx="3886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LEMBAR PRESENTASI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12725" y="685800"/>
            <a:ext cx="343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b="1">
                <a:effectLst>
                  <a:outerShdw blurRad="38100" dist="38100" dir="2700000" algn="tl">
                    <a:srgbClr val="C0C0C0"/>
                  </a:outerShdw>
                </a:effectLst>
              </a:rPr>
              <a:t>(Dibuat merujuk Isu Strategis)</a:t>
            </a:r>
            <a:endParaRPr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7654" name="Group 6"/>
          <p:cNvGraphicFramePr>
            <a:graphicFrameLocks noGrp="1"/>
          </p:cNvGraphicFramePr>
          <p:nvPr/>
        </p:nvGraphicFramePr>
        <p:xfrm>
          <a:off x="381000" y="1143000"/>
          <a:ext cx="8382000" cy="4953000"/>
        </p:xfrm>
        <a:graphic>
          <a:graphicData uri="http://schemas.openxmlformats.org/drawingml/2006/table">
            <a:tbl>
              <a:tblPr/>
              <a:tblGrid>
                <a:gridCol w="4191000"/>
                <a:gridCol w="4191000"/>
              </a:tblGrid>
              <a:tr h="10668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Tujuan Spesifik I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88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Hasil konkrit yang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Diharapkan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Bentuk Kegiatan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(Program)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A0827-EC39-48E2-A130-EE69E563EDFC}" type="slidenum">
              <a:rPr lang="en-US"/>
              <a:pPr/>
              <a:t>21</a:t>
            </a:fld>
            <a:endParaRPr 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133600" y="234950"/>
            <a:ext cx="6629400" cy="441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5125" indent="-365125">
              <a:tabLst>
                <a:tab pos="365125" algn="l"/>
              </a:tabLst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Pertanyaan Diskusi:</a:t>
            </a:r>
          </a:p>
          <a:p>
            <a:pPr marL="365125" indent="-365125">
              <a:tabLst>
                <a:tab pos="365125" algn="l"/>
              </a:tabLst>
            </a:pPr>
            <a:endParaRPr lang="id-ID" sz="10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125" indent="-365125">
              <a:buFontTx/>
              <a:buAutoNum type="arabicPeriod"/>
              <a:tabLst>
                <a:tab pos="365125" algn="l"/>
              </a:tabLst>
            </a:pPr>
            <a:r>
              <a:rPr lang="en-US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Apakah </a:t>
            </a:r>
            <a:r>
              <a:rPr lang="id-ID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ujuan-tujuan specifik yang harus ditetapkan untuk mengantarkan tercapainya tujuan strategis (</a:t>
            </a:r>
            <a:r>
              <a:rPr lang="en-US" sz="24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goal</a:t>
            </a:r>
            <a:r>
              <a:rPr lang="en-US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id-ID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endParaRPr lang="id-ID" sz="24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125" indent="-365125">
              <a:buFontTx/>
              <a:buAutoNum type="arabicPeriod"/>
              <a:tabLst>
                <a:tab pos="365125" algn="l"/>
              </a:tabLst>
            </a:pPr>
            <a:endParaRPr lang="en-US" sz="5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125" indent="-365125">
              <a:buFontTx/>
              <a:buAutoNum type="arabicPeriod" startAt="2"/>
              <a:tabLst>
                <a:tab pos="365125" algn="l"/>
              </a:tabLst>
            </a:pPr>
            <a:r>
              <a:rPr lang="en-US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Apakah hasil konkrit yang diharapkan dari masing-masing tujuan tersebut yang menggambarkan terciptanya kondisi  baru</a:t>
            </a:r>
            <a:r>
              <a:rPr lang="id-ID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endParaRPr lang="id-ID" sz="24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125" indent="-365125">
              <a:buFontTx/>
              <a:buAutoNum type="arabicPeriod" startAt="2"/>
              <a:tabLst>
                <a:tab pos="365125" algn="l"/>
              </a:tabLst>
            </a:pPr>
            <a:endParaRPr lang="en-US" sz="5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125" indent="-365125">
              <a:tabLst>
                <a:tab pos="365125" algn="l"/>
              </a:tabLst>
            </a:pPr>
            <a:r>
              <a:rPr lang="sv-SE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Apakah bentuk kegiatan (program)</a:t>
            </a:r>
            <a:r>
              <a:rPr lang="id-ID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v-SE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yang harus dilakukan</a:t>
            </a:r>
            <a:r>
              <a:rPr lang="id-ID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v-SE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  <a:p>
            <a:pPr marL="365125" indent="-365125">
              <a:tabLst>
                <a:tab pos="365125" algn="l"/>
              </a:tabLst>
            </a:pPr>
            <a:endParaRPr lang="en-US" sz="24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2362200" y="4543425"/>
            <a:ext cx="6324600" cy="15525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v-SE" sz="24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Setiap pilihan strategi harus menunjukkan kerangka logis dan mengarah pada pencapaian goal, visi, misi dan tujuan dasar organisasi</a:t>
            </a:r>
            <a:endParaRPr lang="en-US" sz="2400" b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1625-04FD-42BD-A779-15AC790D0757}" type="slidenum">
              <a:rPr lang="en-US"/>
              <a:pPr/>
              <a:t>22</a:t>
            </a:fld>
            <a:endParaRPr lang="en-US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46075" y="141288"/>
            <a:ext cx="1314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b="1">
                <a:effectLst>
                  <a:outerShdw blurRad="38100" dist="38100" dir="2700000" algn="tl">
                    <a:srgbClr val="C0C0C0"/>
                  </a:outerShdw>
                </a:effectLst>
              </a:rPr>
              <a:t>Langkah 9</a:t>
            </a:r>
            <a:endParaRPr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701" name="WordArt 5"/>
          <p:cNvSpPr>
            <a:spLocks noChangeArrowheads="1" noChangeShapeType="1" noTextEdit="1"/>
          </p:cNvSpPr>
          <p:nvPr/>
        </p:nvSpPr>
        <p:spPr bwMode="auto">
          <a:xfrm>
            <a:off x="457200" y="522288"/>
            <a:ext cx="4419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RENCANA KERJA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4848225" y="533400"/>
            <a:ext cx="187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sz="2400" i="1"/>
              <a:t> (Work Plan)</a:t>
            </a:r>
            <a:endParaRPr lang="en-US" sz="2400" i="1"/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2811463" y="1219200"/>
            <a:ext cx="2362200" cy="2438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d-ID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Rencana</a:t>
            </a:r>
          </a:p>
          <a:p>
            <a:pPr algn="ctr"/>
            <a:r>
              <a:rPr lang="id-ID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Kerja</a:t>
            </a:r>
            <a:endParaRPr lang="en-US" sz="2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5110163" y="1847850"/>
            <a:ext cx="2362200" cy="2438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d-ID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Rencana</a:t>
            </a:r>
          </a:p>
          <a:p>
            <a:pPr algn="ctr"/>
            <a:r>
              <a:rPr lang="id-ID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Anggaran dan</a:t>
            </a:r>
          </a:p>
          <a:p>
            <a:pPr algn="ctr"/>
            <a:r>
              <a:rPr lang="id-ID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Pembeayaan</a:t>
            </a:r>
            <a:endParaRPr lang="en-US" sz="2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9706" name="AutoShape 10"/>
          <p:cNvSpPr>
            <a:spLocks noChangeArrowheads="1"/>
          </p:cNvSpPr>
          <p:nvPr/>
        </p:nvSpPr>
        <p:spPr bwMode="auto">
          <a:xfrm>
            <a:off x="5935663" y="3810000"/>
            <a:ext cx="381000" cy="1214438"/>
          </a:xfrm>
          <a:prstGeom prst="curvedRightArrow">
            <a:avLst>
              <a:gd name="adj1" fmla="val 63750"/>
              <a:gd name="adj2" fmla="val 1275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6300788" y="4424363"/>
            <a:ext cx="19288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sz="2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Berapa ?</a:t>
            </a:r>
          </a:p>
          <a:p>
            <a:r>
              <a:rPr lang="id-ID" sz="2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Dari mana ?</a:t>
            </a:r>
            <a:endParaRPr lang="en-US" sz="2400" b="1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708" name="AutoShape 12"/>
          <p:cNvSpPr>
            <a:spLocks noChangeArrowheads="1"/>
          </p:cNvSpPr>
          <p:nvPr/>
        </p:nvSpPr>
        <p:spPr bwMode="auto">
          <a:xfrm>
            <a:off x="2682875" y="2509838"/>
            <a:ext cx="381000" cy="2290762"/>
          </a:xfrm>
          <a:prstGeom prst="curvedRightArrow">
            <a:avLst>
              <a:gd name="adj1" fmla="val 120250"/>
              <a:gd name="adj2" fmla="val 2405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3044825" y="3886200"/>
            <a:ext cx="20970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sz="2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Apa, output</a:t>
            </a:r>
          </a:p>
          <a:p>
            <a:r>
              <a:rPr lang="id-ID" sz="2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kapan, siapa,</a:t>
            </a:r>
          </a:p>
          <a:p>
            <a:r>
              <a:rPr lang="id-ID" sz="2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pembuktian,</a:t>
            </a:r>
          </a:p>
          <a:p>
            <a:r>
              <a:rPr lang="id-ID" sz="2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asumsinya ?</a:t>
            </a:r>
            <a:endParaRPr lang="en-US" sz="2400" b="1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381000" y="3657600"/>
            <a:ext cx="1862138" cy="26479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sz="24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Ingat:</a:t>
            </a:r>
          </a:p>
          <a:p>
            <a:endParaRPr lang="id-ID" sz="2400" b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id-ID" sz="24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Spesific,</a:t>
            </a:r>
          </a:p>
          <a:p>
            <a:r>
              <a:rPr lang="id-ID" sz="24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Measurable</a:t>
            </a:r>
          </a:p>
          <a:p>
            <a:r>
              <a:rPr lang="id-ID" sz="24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Achievable</a:t>
            </a:r>
          </a:p>
          <a:p>
            <a:r>
              <a:rPr lang="id-ID" sz="24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Realistic</a:t>
            </a:r>
          </a:p>
          <a:p>
            <a:r>
              <a:rPr lang="id-ID" sz="24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Timebond</a:t>
            </a:r>
            <a:endParaRPr lang="en-US" sz="2400" b="1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11" name="Group 91"/>
          <p:cNvGraphicFramePr>
            <a:graphicFrameLocks noGrp="1"/>
          </p:cNvGraphicFramePr>
          <p:nvPr>
            <p:ph/>
          </p:nvPr>
        </p:nvGraphicFramePr>
        <p:xfrm>
          <a:off x="304800" y="838200"/>
          <a:ext cx="8534400" cy="5373892"/>
        </p:xfrm>
        <a:graphic>
          <a:graphicData uri="http://schemas.openxmlformats.org/drawingml/2006/table">
            <a:tbl>
              <a:tblPr/>
              <a:tblGrid>
                <a:gridCol w="990600"/>
                <a:gridCol w="1219200"/>
                <a:gridCol w="838200"/>
                <a:gridCol w="1066800"/>
                <a:gridCol w="914400"/>
                <a:gridCol w="1143000"/>
                <a:gridCol w="1304925"/>
                <a:gridCol w="1057275"/>
              </a:tblGrid>
              <a:tr h="1203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Tujuan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Kegiatan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Indi-kator Hasil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Waktu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Beaya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Penang.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Jawab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Sumber Pembukti-an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Asumsi Kritis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1032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2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2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2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A642-0639-49BF-91CF-BF8A566E6BC0}" type="slidenum">
              <a:rPr lang="en-US"/>
              <a:pPr/>
              <a:t>23</a:t>
            </a:fld>
            <a:endParaRPr lang="en-US"/>
          </a:p>
        </p:txBody>
      </p:sp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381000" y="293688"/>
            <a:ext cx="4419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RENCANA KERJA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4772025" y="304800"/>
            <a:ext cx="3500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sz="2400" i="1"/>
              <a:t> (Work Plan) </a:t>
            </a:r>
            <a:r>
              <a:rPr lang="id-ID" sz="2400"/>
              <a:t>Tahun .......</a:t>
            </a:r>
            <a:endParaRPr lang="en-US" sz="2400"/>
          </a:p>
        </p:txBody>
      </p:sp>
    </p:spTree>
  </p:cSld>
  <p:clrMapOvr>
    <a:masterClrMapping/>
  </p:clrMapOvr>
  <p:transition spd="med">
    <p:push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1CD2-98D9-4DE5-9437-74027F1AB2F1}" type="slidenum">
              <a:rPr lang="en-US"/>
              <a:pPr/>
              <a:t>24</a:t>
            </a:fld>
            <a:endParaRPr lang="en-US"/>
          </a:p>
        </p:txBody>
      </p:sp>
      <p:sp>
        <p:nvSpPr>
          <p:cNvPr id="31748" name="WordArt 4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7924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BEBERAPA PENGERTIAN DASAR 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288925" y="762000"/>
            <a:ext cx="8077200" cy="595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715963" indent="-715963"/>
            <a:r>
              <a:rPr lang="sv-SE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MANDATES</a:t>
            </a:r>
            <a:r>
              <a:rPr lang="sv-SE" sz="20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v-SE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Apa yang harus </a:t>
            </a:r>
            <a:r>
              <a:rPr lang="id-ID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sv-SE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 harus tidak anda lakukan.</a:t>
            </a:r>
            <a:endParaRPr lang="en-US" sz="20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15963" indent="-715963"/>
            <a:endParaRPr lang="id-ID" sz="5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15963" indent="-715963"/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STAKEHOLDERS</a:t>
            </a:r>
            <a:r>
              <a:rPr lang="id-ID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Pihak-pihak yang secara efektif mempengaruhi</a:t>
            </a:r>
            <a:r>
              <a:rPr lang="id-ID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dan dipengaruhi</a:t>
            </a:r>
          </a:p>
          <a:p>
            <a:pPr marL="715963" indent="-715963"/>
            <a:endParaRPr lang="id-ID" sz="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15963" indent="-715963"/>
            <a:r>
              <a:rPr lang="sv-SE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VISI</a:t>
            </a:r>
            <a:r>
              <a:rPr lang="id-ID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v-SE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Gambaran ideal organisasi yang akan diciptakan dalam kurun waktu tertentu</a:t>
            </a:r>
            <a:endParaRPr lang="en-US" sz="20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15963" indent="-715963"/>
            <a:endParaRPr lang="id-ID" sz="5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15963" indent="-715963"/>
            <a:r>
              <a:rPr lang="sv-SE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ISSU STRATEGIS</a:t>
            </a:r>
            <a:r>
              <a:rPr lang="id-ID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v-SE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Pilihan-pilihan kebijakan mendasar, issu kunci yang akan digarap. Fokus perhatian yang sungguh-sungguh penting.</a:t>
            </a:r>
            <a:endParaRPr lang="en-US" sz="20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15963" indent="-715963"/>
            <a:endParaRPr lang="id-ID" sz="5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15963" indent="-715963"/>
            <a:endParaRPr lang="id-ID" sz="5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15963" indent="-715963"/>
            <a:r>
              <a:rPr lang="sv-SE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TUJUAN STATEGIS</a:t>
            </a:r>
            <a:r>
              <a:rPr lang="id-ID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v-SE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Alternatif program yang akan diupayakan untuk merespon isu strategis dimasa mendatang dalam rangka mewujudkan visi</a:t>
            </a:r>
            <a:r>
              <a:rPr lang="id-ID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v-SE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organisasi.</a:t>
            </a:r>
            <a:endParaRPr lang="en-US" sz="20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15963" indent="-715963"/>
            <a:endParaRPr lang="id-ID" sz="5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15963" indent="-715963"/>
            <a:endParaRPr lang="id-ID" sz="5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15963" indent="-715963"/>
            <a:r>
              <a:rPr lang="sv-SE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STRATEGI</a:t>
            </a:r>
            <a:r>
              <a:rPr lang="id-ID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v-SE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Bagian yang menentukan dari mana kita sekarang dan mengarah pada apa yang akan anda capai dimasa mendatang.</a:t>
            </a:r>
            <a:endParaRPr lang="en-US" sz="20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15963" indent="-715963"/>
            <a:endParaRPr lang="id-ID" sz="500" b="1" u="sng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15963" indent="-715963"/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P E R E N CANAAN</a:t>
            </a:r>
            <a:r>
              <a:rPr lang="id-ID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Proses memutuskan bagaimana menempatkan strategi­strategi kedalam praktek.</a:t>
            </a:r>
            <a:endParaRPr lang="en-US" sz="2000" b="1" u="sng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15963" indent="-715963"/>
            <a:endParaRPr lang="id-ID" sz="500" b="1" u="sng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15963" indent="-715963"/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RENCANA</a:t>
            </a:r>
            <a:r>
              <a:rPr lang="id-ID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Komitment</a:t>
            </a:r>
            <a:r>
              <a:rPr lang="id-ID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untuk</a:t>
            </a:r>
            <a:r>
              <a:rPr lang="id-ID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aksi</a:t>
            </a:r>
            <a:r>
              <a:rPr lang="en-US" sz="20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8D67-07CF-410C-8260-62CB87ECEAC7}" type="slidenum">
              <a:rPr lang="en-US"/>
              <a:pPr/>
              <a:t>3</a:t>
            </a:fld>
            <a:endParaRPr 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1295400" y="1828800"/>
            <a:ext cx="6324600" cy="3657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id-ID"/>
          </a:p>
          <a:p>
            <a:pPr algn="r"/>
            <a:endParaRPr lang="id-ID"/>
          </a:p>
          <a:p>
            <a:pPr algn="r"/>
            <a:endParaRPr lang="id-ID"/>
          </a:p>
          <a:p>
            <a:pPr algn="r"/>
            <a:endParaRPr lang="id-ID"/>
          </a:p>
          <a:p>
            <a:pPr algn="r"/>
            <a:endParaRPr lang="id-ID"/>
          </a:p>
          <a:p>
            <a:pPr algn="r"/>
            <a:endParaRPr lang="id-ID"/>
          </a:p>
          <a:p>
            <a:pPr algn="r"/>
            <a:endParaRPr lang="id-ID"/>
          </a:p>
          <a:p>
            <a:pPr algn="r"/>
            <a:endParaRPr lang="id-ID"/>
          </a:p>
          <a:p>
            <a:pPr algn="r"/>
            <a:endParaRPr lang="id-ID"/>
          </a:p>
          <a:p>
            <a:pPr algn="r"/>
            <a:endParaRPr lang="id-ID"/>
          </a:p>
          <a:p>
            <a:pPr algn="r"/>
            <a:endParaRPr lang="id-ID"/>
          </a:p>
          <a:p>
            <a:pPr algn="r"/>
            <a:r>
              <a:rPr lang="id-ID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Mungkin dilakukan</a:t>
            </a:r>
            <a:endParaRPr lang="en-US" sz="2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1981200" y="1981200"/>
            <a:ext cx="4876800" cy="2895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d-ID"/>
          </a:p>
          <a:p>
            <a:pPr algn="ctr"/>
            <a:endParaRPr lang="id-ID"/>
          </a:p>
          <a:p>
            <a:pPr algn="ctr"/>
            <a:endParaRPr lang="id-ID"/>
          </a:p>
          <a:p>
            <a:pPr algn="ctr"/>
            <a:endParaRPr lang="id-ID"/>
          </a:p>
          <a:p>
            <a:pPr algn="ctr"/>
            <a:endParaRPr lang="id-ID"/>
          </a:p>
          <a:p>
            <a:pPr algn="ctr"/>
            <a:endParaRPr lang="id-ID"/>
          </a:p>
          <a:p>
            <a:pPr algn="ctr"/>
            <a:r>
              <a:rPr lang="id-ID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Harus tidak dilakukan</a:t>
            </a:r>
            <a:endParaRPr lang="en-US" sz="2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73050" y="152400"/>
            <a:ext cx="1314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b="1">
                <a:effectLst>
                  <a:outerShdw blurRad="38100" dist="38100" dir="2700000" algn="tl">
                    <a:srgbClr val="C0C0C0"/>
                  </a:outerShdw>
                </a:effectLst>
              </a:rPr>
              <a:t>Langkah 1</a:t>
            </a:r>
            <a:endParaRPr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381000" y="481013"/>
            <a:ext cx="8153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MERUMUSKAN MANDAT/TUJUAN DASAR ORGANISASI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41300" y="966788"/>
            <a:ext cx="8293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208463" indent="-4208463">
              <a:tabLst>
                <a:tab pos="4208463" algn="l"/>
              </a:tabLst>
            </a:pPr>
            <a:r>
              <a:rPr lang="id-ID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MANDAT/MAKSUD DASAR : 	</a:t>
            </a:r>
            <a:r>
              <a:rPr lang="id-ID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Apa yang harus dilakukan atau harus tidak dilakukan</a:t>
            </a:r>
            <a:endParaRPr lang="en-US" sz="24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3276600" y="2667000"/>
            <a:ext cx="2362200" cy="1295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d-ID" sz="24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Harus</a:t>
            </a:r>
          </a:p>
          <a:p>
            <a:pPr algn="ctr"/>
            <a:r>
              <a:rPr lang="id-ID" sz="24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Dilakukan</a:t>
            </a:r>
            <a:endParaRPr lang="en-US" sz="2400" b="1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11150" y="5607050"/>
            <a:ext cx="73088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d-ID" b="1">
                <a:effectLst>
                  <a:outerShdw blurRad="38100" dist="38100" dir="2700000" algn="tl">
                    <a:srgbClr val="C0C0C0"/>
                  </a:outerShdw>
                </a:effectLst>
              </a:rPr>
              <a:t>Pertanyaan Kunci:</a:t>
            </a:r>
          </a:p>
          <a:p>
            <a:r>
              <a:rPr lang="id-ID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Siapa kita ini di tengah-tengah lingkungan, situasi dan kondisi masyarakat yang menjadi perhatian organisasi ?</a:t>
            </a:r>
            <a:endParaRPr lang="en-US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20E93-F37B-4924-8BA7-943F639D311D}" type="slidenum">
              <a:rPr lang="en-US"/>
              <a:pPr/>
              <a:t>4</a:t>
            </a:fld>
            <a:endParaRPr lang="en-US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73050" y="152400"/>
            <a:ext cx="1314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b="1">
                <a:effectLst>
                  <a:outerShdw blurRad="38100" dist="38100" dir="2700000" algn="tl">
                    <a:srgbClr val="C0C0C0"/>
                  </a:outerShdw>
                </a:effectLst>
              </a:rPr>
              <a:t>Langkah 2</a:t>
            </a:r>
            <a:endParaRPr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381000" y="481013"/>
            <a:ext cx="8153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MENGANALISA STAKEHOLDERS ORGANISASI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04800" y="1081088"/>
            <a:ext cx="8510588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sv-SE" sz="2300" b="1">
                <a:effectLst>
                  <a:outerShdw blurRad="38100" dist="38100" dir="2700000" algn="tl">
                    <a:srgbClr val="C0C0C0"/>
                  </a:outerShdw>
                </a:effectLst>
              </a:rPr>
              <a:t>Kejelasan analisa ini d</a:t>
            </a:r>
            <a:r>
              <a:rPr lang="id-ID" sz="2300" b="1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sv-SE" sz="2300" b="1"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id-ID" sz="2300" b="1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sv-SE" sz="2300" b="1">
                <a:effectLst>
                  <a:outerShdw blurRad="38100" dist="38100" dir="2700000" algn="tl">
                    <a:srgbClr val="C0C0C0"/>
                  </a:outerShdw>
                </a:effectLst>
              </a:rPr>
              <a:t>t membantu memperjelas mandat</a:t>
            </a:r>
            <a:r>
              <a:rPr lang="en-US" sz="23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228600" y="4114800"/>
            <a:ext cx="81534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268288" indent="-268288"/>
            <a:r>
              <a:rPr lang="sv-SE" b="1">
                <a:effectLst>
                  <a:outerShdw blurRad="38100" dist="38100" dir="2700000" algn="tl">
                    <a:srgbClr val="C0C0C0"/>
                  </a:outerShdw>
                </a:effectLst>
              </a:rPr>
              <a:t>Pertanyaan diskusi:</a:t>
            </a:r>
            <a:endParaRPr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68288" indent="-268288">
              <a:buFontTx/>
              <a:buAutoNum type="arabicPeriod"/>
            </a:pPr>
            <a:r>
              <a:rPr lang="sv-SE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Siapa saja yang berkepentingan (mempengaruhi dan terpengaruhi) terhadap organisasi?</a:t>
            </a:r>
            <a:endParaRPr lang="en-US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68288" indent="-268288"/>
            <a:r>
              <a:rPr lang="sv-SE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	Siapa diantara mereka yang merupakan stakeholders paling dekat (inti), agak jauh, </a:t>
            </a:r>
            <a:r>
              <a:rPr lang="id-ID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sv-SE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 jauh?</a:t>
            </a:r>
            <a:endParaRPr lang="en-US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68288" indent="-268288">
              <a:buFontTx/>
              <a:buAutoNum type="arabicPeriod" startAt="3"/>
            </a:pPr>
            <a:r>
              <a:rPr lang="en-US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Bagaimana mereka akan mempengaruhi organisasi ? Dengan kata lain</a:t>
            </a:r>
            <a:endParaRPr lang="fi-FI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495800" y="3200400"/>
            <a:ext cx="31908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v-SE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Apa kepentingan mereka</a:t>
            </a:r>
            <a:r>
              <a:rPr lang="id-ID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v-SE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endParaRPr lang="id-ID" b="1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sv-SE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Bagaimana menilai</a:t>
            </a:r>
            <a:endParaRPr lang="id-ID" b="1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sv-SE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keberhasilan organisasi</a:t>
            </a:r>
            <a:r>
              <a:rPr lang="id-ID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v-SE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endParaRPr lang="en-US" b="1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381000" y="5867400"/>
            <a:ext cx="8369300" cy="609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i-FI" sz="17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Apa saja bentuk-bentuk kepentingan mereka</a:t>
            </a:r>
            <a:r>
              <a:rPr lang="id-ID" sz="17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fi-FI" sz="17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? dan ukuran-ukuran apa yang mereka pakai untuk menilai keberhasilan organisasi</a:t>
            </a:r>
            <a:r>
              <a:rPr lang="id-ID" sz="17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fi-FI" sz="17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?</a:t>
            </a:r>
            <a:endParaRPr lang="en-US" sz="1700" b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193800" y="1600200"/>
            <a:ext cx="6502400" cy="1600200"/>
            <a:chOff x="752" y="1008"/>
            <a:chExt cx="4096" cy="1008"/>
          </a:xfrm>
        </p:grpSpPr>
        <p:sp>
          <p:nvSpPr>
            <p:cNvPr id="11276" name="Oval 12"/>
            <p:cNvSpPr>
              <a:spLocks noChangeArrowheads="1"/>
            </p:cNvSpPr>
            <p:nvPr/>
          </p:nvSpPr>
          <p:spPr bwMode="auto">
            <a:xfrm>
              <a:off x="2640" y="1008"/>
              <a:ext cx="2208" cy="10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d-ID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Bagaimana</a:t>
              </a:r>
            </a:p>
            <a:p>
              <a:pPr algn="ctr"/>
              <a:r>
                <a:rPr lang="id-ID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Cara</a:t>
              </a:r>
            </a:p>
            <a:p>
              <a:pPr algn="ctr"/>
              <a:r>
                <a:rPr lang="id-ID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Mempengaruhi ?</a:t>
              </a:r>
              <a:endParaRPr lang="en-US" sz="24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275" name="Oval 11"/>
            <p:cNvSpPr>
              <a:spLocks noChangeArrowheads="1"/>
            </p:cNvSpPr>
            <p:nvPr/>
          </p:nvSpPr>
          <p:spPr bwMode="auto">
            <a:xfrm>
              <a:off x="752" y="1008"/>
              <a:ext cx="2208" cy="10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d-ID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Siapa yang akan</a:t>
              </a:r>
            </a:p>
            <a:p>
              <a:pPr algn="ctr"/>
              <a:r>
                <a:rPr lang="id-ID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Mempengaruhi</a:t>
              </a:r>
            </a:p>
            <a:p>
              <a:pPr algn="ctr"/>
              <a:r>
                <a:rPr lang="id-ID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Organisasi ?</a:t>
              </a:r>
              <a:endParaRPr lang="en-US" sz="24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277" name="Oval 13"/>
            <p:cNvSpPr>
              <a:spLocks noChangeArrowheads="1"/>
            </p:cNvSpPr>
            <p:nvPr/>
          </p:nvSpPr>
          <p:spPr bwMode="auto">
            <a:xfrm>
              <a:off x="2672" y="1248"/>
              <a:ext cx="288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1247775" y="3200400"/>
            <a:ext cx="2765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v-SE" b="1" i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Stakeholders</a:t>
            </a:r>
            <a:r>
              <a:rPr lang="sv-SE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inti, sedang dan jauh</a:t>
            </a:r>
            <a:endParaRPr lang="en-US" b="1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81" name="AutoShape 17"/>
          <p:cNvSpPr>
            <a:spLocks noChangeArrowheads="1"/>
          </p:cNvSpPr>
          <p:nvPr/>
        </p:nvSpPr>
        <p:spPr bwMode="auto">
          <a:xfrm>
            <a:off x="790575" y="2362200"/>
            <a:ext cx="504825" cy="1447800"/>
          </a:xfrm>
          <a:prstGeom prst="curvedRightArrow">
            <a:avLst>
              <a:gd name="adj1" fmla="val 57358"/>
              <a:gd name="adj2" fmla="val 11471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1282" name="AutoShape 18"/>
          <p:cNvSpPr>
            <a:spLocks noChangeArrowheads="1"/>
          </p:cNvSpPr>
          <p:nvPr/>
        </p:nvSpPr>
        <p:spPr bwMode="auto">
          <a:xfrm>
            <a:off x="7467600" y="2286000"/>
            <a:ext cx="457200" cy="1676400"/>
          </a:xfrm>
          <a:prstGeom prst="curvedLeftArrow">
            <a:avLst>
              <a:gd name="adj1" fmla="val 73333"/>
              <a:gd name="adj2" fmla="val 14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42" name="Group 54"/>
          <p:cNvGraphicFramePr>
            <a:graphicFrameLocks noGrp="1"/>
          </p:cNvGraphicFramePr>
          <p:nvPr>
            <p:ph/>
          </p:nvPr>
        </p:nvGraphicFramePr>
        <p:xfrm>
          <a:off x="381000" y="850900"/>
          <a:ext cx="8229600" cy="5285423"/>
        </p:xfrm>
        <a:graphic>
          <a:graphicData uri="http://schemas.openxmlformats.org/drawingml/2006/table">
            <a:tbl>
              <a:tblPr/>
              <a:tblGrid>
                <a:gridCol w="685800"/>
                <a:gridCol w="2819400"/>
                <a:gridCol w="2362200"/>
                <a:gridCol w="2362200"/>
              </a:tblGrid>
              <a:tr h="715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No.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Stakeholder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Kepentingan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Ukuran Yang Digunakan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1114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7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4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6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9EFF-55CD-4869-AF4B-4BDCD93C31F9}" type="slidenum">
              <a:rPr lang="en-US"/>
              <a:pPr/>
              <a:t>5</a:t>
            </a:fld>
            <a:endParaRPr lang="en-US"/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381000" y="328613"/>
            <a:ext cx="3276600" cy="357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Lembar Presentasi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8870-ABA3-451D-B93B-25119F9918CB}" type="slidenum">
              <a:rPr lang="en-US"/>
              <a:pPr/>
              <a:t>6</a:t>
            </a:fld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22275" y="152400"/>
            <a:ext cx="1314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b="1">
                <a:effectLst>
                  <a:outerShdw blurRad="38100" dist="38100" dir="2700000" algn="tl">
                    <a:srgbClr val="C0C0C0"/>
                  </a:outerShdw>
                </a:effectLst>
              </a:rPr>
              <a:t>Langkah 3</a:t>
            </a:r>
            <a:endParaRPr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533400" y="533400"/>
            <a:ext cx="800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i-FI" sz="3600" kern="1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MERUMUSKAN MISI DAN NILAI DASAR ORGANISASI</a:t>
            </a:r>
            <a:endParaRPr lang="id-ID" sz="3600" kern="10">
              <a:ln w="9525">
                <a:solidFill>
                  <a:srgbClr val="000099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57200" y="1066800"/>
            <a:ext cx="81534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5125" indent="-365125">
              <a:tabLst>
                <a:tab pos="365125" algn="l"/>
              </a:tabLst>
            </a:pPr>
            <a:r>
              <a:rPr lang="fi-FI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Misi menggambarkan:</a:t>
            </a: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125" indent="-365125">
              <a:tabLst>
                <a:tab pos="365125" algn="l"/>
              </a:tabLst>
            </a:pPr>
            <a:r>
              <a:rPr lang="fi-FI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	Pandangan dasar organisasi dimana segala sumberdaya dan gerak diorientasikan</a:t>
            </a:r>
            <a:endParaRPr lang="en-US" sz="24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125" indent="-365125">
              <a:tabLst>
                <a:tab pos="365125" algn="l"/>
              </a:tabLst>
            </a:pPr>
            <a:r>
              <a:rPr lang="fi-FI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	Apa yang akan digarap oleh organi</a:t>
            </a:r>
            <a:r>
              <a:rPr lang="id-ID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fi-FI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id-ID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fi-FI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id-ID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i-FI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(mengapa organisasi perlu eksis</a:t>
            </a:r>
            <a:r>
              <a:rPr lang="id-ID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i-FI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?)</a:t>
            </a:r>
            <a:endParaRPr lang="en-US" sz="24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125" indent="-365125">
              <a:buFontTx/>
              <a:buAutoNum type="arabicPeriod" startAt="3"/>
              <a:tabLst>
                <a:tab pos="365125" algn="l"/>
              </a:tabLst>
            </a:pPr>
            <a:r>
              <a:rPr lang="fi-FI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Siapa yang akan diuntungkan oleh kerja-kerja organisasi</a:t>
            </a:r>
            <a:r>
              <a:rPr lang="id-ID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i-FI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(siapa yang akan dilayani</a:t>
            </a:r>
            <a:r>
              <a:rPr lang="id-ID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i-FI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?)</a:t>
            </a:r>
            <a:endParaRPr lang="id-ID" sz="24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125" indent="-365125">
              <a:buFontTx/>
              <a:buAutoNum type="arabicPeriod" startAt="3"/>
              <a:tabLst>
                <a:tab pos="365125" algn="l"/>
              </a:tabLst>
            </a:pPr>
            <a:r>
              <a:rPr lang="fi-FI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Metode/kegiatan utama yang akan digunakan untuk</a:t>
            </a:r>
            <a:r>
              <a:rPr lang="id-ID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i-FI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mencapai tujuan dasar. </a:t>
            </a:r>
            <a:endParaRPr lang="en-US" sz="24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1752600" y="4495800"/>
            <a:ext cx="6858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fi-FI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Pertanyaan Diskusi:</a:t>
            </a: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buFontTx/>
              <a:buAutoNum type="arabicPeriod"/>
            </a:pPr>
            <a:r>
              <a:rPr lang="fi-FI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Mengapa organisasi perlu eksis</a:t>
            </a:r>
            <a:r>
              <a:rPr lang="id-ID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i-FI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endParaRPr lang="en-US" sz="24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/>
            <a:r>
              <a:rPr lang="en-US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	Siapa yang akan dilayani</a:t>
            </a:r>
            <a:r>
              <a:rPr lang="id-ID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  <a:p>
            <a:pPr marL="342900" indent="-342900"/>
            <a:r>
              <a:rPr lang="en-US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	Pelayanan apa yang akan dilakukan</a:t>
            </a:r>
            <a:r>
              <a:rPr lang="id-ID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  <a:p>
            <a:pPr marL="342900" indent="-342900"/>
            <a:r>
              <a:rPr lang="en-US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	Bagaimana pelayanan itu akan diberikan</a:t>
            </a:r>
            <a:r>
              <a:rPr lang="id-ID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r>
              <a:rPr lang="en-US" sz="2400"/>
              <a:t> 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1882-D718-469A-9294-96CFD71965F7}" type="slidenum">
              <a:rPr lang="en-US"/>
              <a:pPr/>
              <a:t>7</a:t>
            </a:fld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0" y="1828800"/>
            <a:ext cx="1676400" cy="3581400"/>
            <a:chOff x="0" y="1152"/>
            <a:chExt cx="1056" cy="2256"/>
          </a:xfrm>
        </p:grpSpPr>
        <p:pic>
          <p:nvPicPr>
            <p:cNvPr id="14343" name="Picture 7" descr="graduation_girl_pedestal_philosophy_lg_wm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1152"/>
              <a:ext cx="1056" cy="2256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20" y="2640"/>
              <a:ext cx="960" cy="7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519238" y="1676400"/>
            <a:ext cx="7243762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41325" indent="-441325">
              <a:buFontTx/>
              <a:buAutoNum type="arabicPeriod"/>
              <a:tabLst>
                <a:tab pos="441325" algn="l"/>
              </a:tabLst>
            </a:pPr>
            <a:r>
              <a:rPr lang="sv-SE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Dapat memberikan petunjuk (</a:t>
            </a:r>
            <a:r>
              <a:rPr lang="sv-SE" sz="24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direction</a:t>
            </a:r>
            <a:r>
              <a:rPr lang="sv-SE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id-ID" sz="24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41325" indent="-441325">
              <a:buFontTx/>
              <a:buAutoNum type="arabicPeriod"/>
              <a:tabLst>
                <a:tab pos="441325" algn="l"/>
              </a:tabLst>
            </a:pPr>
            <a:endParaRPr lang="en-US" sz="5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41325" indent="-441325">
              <a:buFontTx/>
              <a:buAutoNum type="arabicPeriod" startAt="2"/>
              <a:tabLst>
                <a:tab pos="441325" algn="l"/>
              </a:tabLst>
            </a:pPr>
            <a:r>
              <a:rPr lang="sv-SE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Ringkas/singkat dan bermakna</a:t>
            </a:r>
            <a:endParaRPr lang="id-ID" sz="24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41325" indent="-441325">
              <a:buFontTx/>
              <a:buAutoNum type="arabicPeriod" startAt="2"/>
              <a:tabLst>
                <a:tab pos="441325" algn="l"/>
              </a:tabLst>
            </a:pPr>
            <a:endParaRPr lang="en-US" sz="5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41325" indent="-441325">
              <a:buFontTx/>
              <a:buAutoNum type="arabicPeriod" startAt="3"/>
              <a:tabLst>
                <a:tab pos="441325" algn="l"/>
              </a:tabLst>
            </a:pPr>
            <a:r>
              <a:rPr lang="sv-SE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Mudah dipahami dan dapat dikomunikasikan</a:t>
            </a:r>
            <a:r>
              <a:rPr lang="id-ID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v-SE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kepa</a:t>
            </a:r>
            <a:r>
              <a:rPr lang="id-ID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sv-SE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siapapun</a:t>
            </a:r>
            <a:endParaRPr lang="id-ID" sz="24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41325" indent="-441325">
              <a:buFontTx/>
              <a:buAutoNum type="arabicPeriod" startAt="3"/>
              <a:tabLst>
                <a:tab pos="441325" algn="l"/>
              </a:tabLst>
            </a:pPr>
            <a:endParaRPr lang="en-US" sz="5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41325" indent="-441325">
              <a:buFontTx/>
              <a:buAutoNum type="arabicPeriod" startAt="4"/>
              <a:tabLst>
                <a:tab pos="441325" algn="l"/>
              </a:tabLst>
            </a:pPr>
            <a:r>
              <a:rPr lang="sv-SE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Mengandung motivasi </a:t>
            </a:r>
            <a:r>
              <a:rPr lang="id-ID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sv-SE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 membantu orang</a:t>
            </a:r>
            <a:r>
              <a:rPr lang="id-ID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v-SE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lain sepat memahami tujuan dasar</a:t>
            </a:r>
            <a:r>
              <a:rPr lang="id-ID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i-FI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organisasi</a:t>
            </a:r>
            <a:endParaRPr lang="id-ID" sz="24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41325" indent="-441325">
              <a:buFontTx/>
              <a:buAutoNum type="arabicPeriod" startAt="4"/>
              <a:tabLst>
                <a:tab pos="441325" algn="l"/>
              </a:tabLst>
            </a:pPr>
            <a:endParaRPr lang="en-US" sz="5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41325" indent="-441325">
              <a:buFontTx/>
              <a:buAutoNum type="arabicPeriod" startAt="5"/>
              <a:tabLst>
                <a:tab pos="441325" algn="l"/>
              </a:tabLst>
            </a:pPr>
            <a:r>
              <a:rPr lang="fi-FI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Mengidentifikasikan pada tujuan utama</a:t>
            </a:r>
            <a:r>
              <a:rPr lang="id-ID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i-FI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organisasi</a:t>
            </a:r>
            <a:endParaRPr lang="id-ID" sz="24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41325" indent="-441325">
              <a:buFontTx/>
              <a:buAutoNum type="arabicPeriod" startAt="5"/>
              <a:tabLst>
                <a:tab pos="441325" algn="l"/>
              </a:tabLst>
            </a:pPr>
            <a:endParaRPr lang="en-US" sz="5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41325" indent="-441325">
              <a:tabLst>
                <a:tab pos="441325" algn="l"/>
              </a:tabLst>
            </a:pPr>
            <a:r>
              <a:rPr lang="en-US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	Mengekspresikan nilai-nilai/prinsip-prinsip</a:t>
            </a:r>
            <a:r>
              <a:rPr lang="id-ID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organisasi </a:t>
            </a:r>
          </a:p>
        </p:txBody>
      </p:sp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304800" y="914400"/>
            <a:ext cx="64008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PERNYATAAN MISI YANG EFEKTIF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6689725" y="1081088"/>
            <a:ext cx="2028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Memiliki ciri:</a:t>
            </a: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>
    <p:push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B8587-1E30-4A9B-8452-4379566A5544}" type="slidenum">
              <a:rPr lang="en-US"/>
              <a:pPr/>
              <a:t>8</a:t>
            </a:fld>
            <a:endParaRPr 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28600" y="228600"/>
            <a:ext cx="1314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 b="1">
                <a:effectLst>
                  <a:outerShdw blurRad="38100" dist="38100" dir="2700000" algn="tl">
                    <a:srgbClr val="C0C0C0"/>
                  </a:outerShdw>
                </a:effectLst>
              </a:rPr>
              <a:t>Langkah 4</a:t>
            </a:r>
            <a:endParaRPr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339725" y="609600"/>
            <a:ext cx="4572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PERUMUSAN VISI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057400" y="1089025"/>
            <a:ext cx="6659563" cy="493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1325" indent="-441325">
              <a:tabLst>
                <a:tab pos="441325" algn="l"/>
              </a:tabLst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Pengertian:</a:t>
            </a:r>
            <a:endParaRPr lang="id-ID" sz="2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41325" indent="-441325">
              <a:tabLst>
                <a:tab pos="441325" algn="l"/>
              </a:tabLst>
            </a:pPr>
            <a:endParaRPr lang="en-US" sz="1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41325" indent="-441325">
              <a:buFontTx/>
              <a:buAutoNum type="arabicPeriod"/>
              <a:tabLst>
                <a:tab pos="441325" algn="l"/>
              </a:tabLst>
            </a:pPr>
            <a:r>
              <a:rPr lang="en-US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Mimpi organisasi dapat dipenuhi (diaadakan),</a:t>
            </a:r>
            <a:r>
              <a:rPr lang="id-ID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bukan fantasi;</a:t>
            </a:r>
            <a:endParaRPr lang="id-ID" sz="24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41325" indent="-441325">
              <a:buFontTx/>
              <a:buAutoNum type="arabicPeriod"/>
              <a:tabLst>
                <a:tab pos="441325" algn="l"/>
              </a:tabLst>
            </a:pPr>
            <a:endParaRPr lang="en-US" sz="5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41325" indent="-441325">
              <a:buFontTx/>
              <a:buAutoNum type="arabicPeriod" startAt="2"/>
              <a:tabLst>
                <a:tab pos="441325" algn="l"/>
              </a:tabLst>
            </a:pPr>
            <a:r>
              <a:rPr lang="en-US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Gambaran keberhasilan ideal bagaimana organisasi akan</a:t>
            </a:r>
            <a:r>
              <a:rPr lang="id-ID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diarahkan untuk tahun-tahun mendatang;</a:t>
            </a:r>
            <a:endParaRPr lang="id-ID" sz="24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41325" indent="-441325">
              <a:buFontTx/>
              <a:buAutoNum type="arabicPeriod" startAt="2"/>
              <a:tabLst>
                <a:tab pos="441325" algn="l"/>
              </a:tabLst>
            </a:pPr>
            <a:endParaRPr lang="en-US" sz="5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41325" indent="-441325">
              <a:buFontTx/>
              <a:buAutoNum type="arabicPeriod" startAt="4"/>
              <a:tabLst>
                <a:tab pos="441325" algn="l"/>
              </a:tabLst>
            </a:pPr>
            <a:r>
              <a:rPr lang="fi-FI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Mimpi keberhasilan itu didasarkan nilai-nilai yang diyakini;</a:t>
            </a:r>
            <a:endParaRPr lang="id-ID" sz="24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41325" indent="-441325">
              <a:buFontTx/>
              <a:buAutoNum type="arabicPeriod" startAt="4"/>
              <a:tabLst>
                <a:tab pos="441325" algn="l"/>
              </a:tabLst>
            </a:pPr>
            <a:endParaRPr lang="en-US" sz="5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41325" indent="-441325">
              <a:buFontTx/>
              <a:buAutoNum type="arabicPeriod" startAt="5"/>
              <a:tabLst>
                <a:tab pos="441325" algn="l"/>
              </a:tabLst>
            </a:pPr>
            <a:r>
              <a:rPr lang="fi-FI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Mimpi keberhasilan mengarah langsung pada tujuan dasar organisasi;</a:t>
            </a:r>
            <a:endParaRPr lang="id-ID" sz="24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41325" indent="-441325">
              <a:buFontTx/>
              <a:buAutoNum type="arabicPeriod" startAt="5"/>
              <a:tabLst>
                <a:tab pos="441325" algn="l"/>
              </a:tabLst>
            </a:pPr>
            <a:endParaRPr lang="en-US" sz="5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41325" indent="-441325">
              <a:tabLst>
                <a:tab pos="441325" algn="l"/>
              </a:tabLst>
            </a:pPr>
            <a:r>
              <a:rPr lang="fi-FI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	Dilandasi kesejatian, kejujuran, kesungguhan </a:t>
            </a:r>
            <a:r>
              <a:rPr lang="id-ID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fi-FI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 keikhlasan.</a:t>
            </a:r>
            <a:endParaRPr lang="en-US" sz="24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1600200"/>
            <a:ext cx="2057400" cy="5181600"/>
            <a:chOff x="0" y="1152"/>
            <a:chExt cx="1056" cy="2256"/>
          </a:xfrm>
        </p:grpSpPr>
        <p:pic>
          <p:nvPicPr>
            <p:cNvPr id="15369" name="Picture 9" descr="graduation_girl_pedestal_philosophy_lg_wm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1152"/>
              <a:ext cx="1056" cy="2256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5370" name="Rectangle 10"/>
            <p:cNvSpPr>
              <a:spLocks noChangeArrowheads="1"/>
            </p:cNvSpPr>
            <p:nvPr/>
          </p:nvSpPr>
          <p:spPr bwMode="auto">
            <a:xfrm>
              <a:off x="20" y="2640"/>
              <a:ext cx="960" cy="7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C82C9-8310-4037-A214-7763EFF5181A}" type="slidenum">
              <a:rPr lang="en-US"/>
              <a:pPr/>
              <a:t>9</a:t>
            </a:fld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49250" y="231775"/>
            <a:ext cx="8413750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5125" indent="-365125">
              <a:tabLst>
                <a:tab pos="365125" algn="l"/>
              </a:tabLst>
            </a:pPr>
            <a:r>
              <a:rPr lang="fi-FI" sz="2200" b="1">
                <a:effectLst>
                  <a:outerShdw blurRad="38100" dist="38100" dir="2700000" algn="tl">
                    <a:srgbClr val="FFFFFF"/>
                  </a:outerShdw>
                </a:effectLst>
              </a:rPr>
              <a:t>Ciri-ciri Pernyataan Visi yang efektif:</a:t>
            </a:r>
            <a:endParaRPr lang="id-ID" sz="2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65125" indent="-365125">
              <a:tabLst>
                <a:tab pos="365125" algn="l"/>
              </a:tabLst>
            </a:pPr>
            <a:endParaRPr lang="en-US" sz="500" b="1">
              <a:solidFill>
                <a:srgbClr val="0000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65125" indent="-365125">
              <a:tabLst>
                <a:tab pos="365125" algn="l"/>
              </a:tabLst>
            </a:pPr>
            <a:r>
              <a:rPr lang="fi-FI" sz="22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1.	Mengilhami kerja-kerja organisasi;</a:t>
            </a:r>
            <a:endParaRPr lang="en-US" sz="2200" b="1">
              <a:solidFill>
                <a:schemeClr val="tx2"/>
              </a:solidFill>
              <a:effectLst>
                <a:outerShdw blurRad="38100" dist="38100" dir="2700000" algn="tl">
                  <a:srgbClr val="AF273E"/>
                </a:outerShdw>
              </a:effectLst>
            </a:endParaRPr>
          </a:p>
          <a:p>
            <a:pPr marL="365125" indent="-365125">
              <a:tabLst>
                <a:tab pos="365125" algn="l"/>
              </a:tabLst>
            </a:pPr>
            <a:r>
              <a:rPr lang="sv-SE" sz="22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2.	Menjadi titik dasar organisasi bergerak kedepan</a:t>
            </a:r>
            <a:endParaRPr lang="en-US" sz="2200" b="1">
              <a:solidFill>
                <a:schemeClr val="tx2"/>
              </a:solidFill>
              <a:effectLst>
                <a:outerShdw blurRad="38100" dist="38100" dir="2700000" algn="tl">
                  <a:srgbClr val="AF273E"/>
                </a:outerShdw>
              </a:effectLst>
            </a:endParaRPr>
          </a:p>
          <a:p>
            <a:pPr marL="365125" indent="-365125">
              <a:tabLst>
                <a:tab pos="365125" algn="l"/>
              </a:tabLst>
            </a:pPr>
            <a:r>
              <a:rPr lang="fi-FI" sz="22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3.	Membantu mengarahkan kemana arah organisasi bekerja;</a:t>
            </a:r>
            <a:endParaRPr lang="en-US" sz="2200" b="1">
              <a:solidFill>
                <a:schemeClr val="tx2"/>
              </a:solidFill>
              <a:effectLst>
                <a:outerShdw blurRad="38100" dist="38100" dir="2700000" algn="tl">
                  <a:srgbClr val="AF273E"/>
                </a:outerShdw>
              </a:effectLst>
            </a:endParaRPr>
          </a:p>
          <a:p>
            <a:pPr marL="365125" indent="-365125">
              <a:tabLst>
                <a:tab pos="365125" algn="l"/>
              </a:tabLst>
            </a:pPr>
            <a:r>
              <a:rPr lang="sv-SE" sz="22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4.	Membantu mengambil keputusan tantang apa yang akan dan tidak</a:t>
            </a:r>
            <a:r>
              <a:rPr lang="id-ID" sz="22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 </a:t>
            </a:r>
            <a:r>
              <a:rPr lang="fi-FI" sz="22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akan dilakukan organisasi;</a:t>
            </a:r>
            <a:endParaRPr lang="en-US" sz="2200" b="1">
              <a:solidFill>
                <a:schemeClr val="tx2"/>
              </a:solidFill>
              <a:effectLst>
                <a:outerShdw blurRad="38100" dist="38100" dir="2700000" algn="tl">
                  <a:srgbClr val="AF273E"/>
                </a:outerShdw>
              </a:effectLst>
            </a:endParaRPr>
          </a:p>
          <a:p>
            <a:pPr marL="365125" indent="-365125">
              <a:tabLst>
                <a:tab pos="365125" algn="l"/>
              </a:tabLst>
            </a:pPr>
            <a:r>
              <a:rPr lang="fi-FI" sz="22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5.	Memungkin organisasi menyusun petunjuk kerja yang benar;</a:t>
            </a:r>
            <a:endParaRPr lang="en-US" sz="2200" b="1">
              <a:solidFill>
                <a:schemeClr val="tx2"/>
              </a:solidFill>
              <a:effectLst>
                <a:outerShdw blurRad="38100" dist="38100" dir="2700000" algn="tl">
                  <a:srgbClr val="AF273E"/>
                </a:outerShdw>
              </a:effectLst>
            </a:endParaRPr>
          </a:p>
          <a:p>
            <a:pPr marL="365125" indent="-365125">
              <a:buFontTx/>
              <a:buAutoNum type="arabicPeriod" startAt="6"/>
              <a:tabLst>
                <a:tab pos="365125" algn="l"/>
              </a:tabLst>
            </a:pPr>
            <a:r>
              <a:rPr lang="fi-FI" sz="22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Membantu organisasi dalam menilai clan mengukur perkembangan dalam waktu yang panjang</a:t>
            </a:r>
            <a:r>
              <a:rPr lang="id-ID" sz="22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;</a:t>
            </a:r>
          </a:p>
          <a:p>
            <a:pPr marL="365125" indent="-365125">
              <a:buFontTx/>
              <a:buAutoNum type="arabicPeriod" startAt="6"/>
              <a:tabLst>
                <a:tab pos="365125" algn="l"/>
              </a:tabLst>
            </a:pPr>
            <a:r>
              <a:rPr lang="sv-SE" sz="22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Rumusan singkat, tegas, </a:t>
            </a:r>
            <a:r>
              <a:rPr lang="id-ID" sz="22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d</a:t>
            </a:r>
            <a:r>
              <a:rPr lang="sv-SE" sz="22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an lugas</a:t>
            </a:r>
            <a:r>
              <a:rPr lang="id-ID" sz="22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;</a:t>
            </a:r>
            <a:endParaRPr lang="en-US" sz="2200" b="1">
              <a:solidFill>
                <a:schemeClr val="tx2"/>
              </a:solidFill>
              <a:effectLst>
                <a:outerShdw blurRad="38100" dist="38100" dir="2700000" algn="tl">
                  <a:srgbClr val="AF273E"/>
                </a:outerShdw>
              </a:effectLst>
            </a:endParaRPr>
          </a:p>
          <a:p>
            <a:pPr marL="365125" indent="-365125">
              <a:tabLst>
                <a:tab pos="365125" algn="l"/>
              </a:tabLst>
            </a:pPr>
            <a:r>
              <a:rPr lang="fi-FI" sz="22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8.	Mudah dipahami siapapun.</a:t>
            </a:r>
            <a:endParaRPr lang="en-US" sz="2200" b="1">
              <a:solidFill>
                <a:schemeClr val="tx2"/>
              </a:solidFill>
              <a:effectLst>
                <a:outerShdw blurRad="38100" dist="38100" dir="2700000" algn="tl">
                  <a:srgbClr val="AF273E"/>
                </a:outerShdw>
              </a:effectLst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52425" y="4495800"/>
            <a:ext cx="8305800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5125" indent="-365125">
              <a:tabLst>
                <a:tab pos="365125" algn="l"/>
              </a:tabLst>
            </a:pPr>
            <a:r>
              <a:rPr lang="fi-FI" sz="2200" b="1">
                <a:effectLst>
                  <a:outerShdw blurRad="38100" dist="38100" dir="2700000" algn="tl">
                    <a:srgbClr val="FFFFFF"/>
                  </a:outerShdw>
                </a:effectLst>
              </a:rPr>
              <a:t>Pertanyaan Diskusi:</a:t>
            </a:r>
            <a:endParaRPr lang="id-ID" sz="2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65125" indent="-365125">
              <a:tabLst>
                <a:tab pos="365125" algn="l"/>
              </a:tabLst>
            </a:pPr>
            <a:endParaRPr lang="en-US" sz="5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65125" indent="-365125">
              <a:tabLst>
                <a:tab pos="365125" algn="l"/>
              </a:tabLst>
            </a:pPr>
            <a:r>
              <a:rPr lang="fi-FI" sz="22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1.	Keberhasilan ideal apa yang akan diwujudkan organisasi dalam waktu 3-5 tahun mendatang</a:t>
            </a:r>
            <a:r>
              <a:rPr lang="id-ID" sz="22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 </a:t>
            </a:r>
            <a:r>
              <a:rPr lang="fi-FI" sz="22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?</a:t>
            </a:r>
            <a:endParaRPr lang="en-US" sz="2200" b="1">
              <a:solidFill>
                <a:schemeClr val="tx2"/>
              </a:solidFill>
              <a:effectLst>
                <a:outerShdw blurRad="38100" dist="38100" dir="2700000" algn="tl">
                  <a:srgbClr val="AF273E"/>
                </a:outerShdw>
              </a:effectLst>
            </a:endParaRPr>
          </a:p>
          <a:p>
            <a:pPr marL="365125" indent="-365125">
              <a:tabLst>
                <a:tab pos="365125" algn="l"/>
              </a:tabLst>
            </a:pPr>
            <a:r>
              <a:rPr lang="fi-FI" sz="22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2.	Apa yang unik/alternatif dari keberhasilan yang hendak diwujudkan itu dibanding dengan yang lain</a:t>
            </a:r>
            <a:r>
              <a:rPr lang="id-ID" sz="22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 </a:t>
            </a:r>
            <a:r>
              <a:rPr lang="fi-FI" sz="22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?</a:t>
            </a:r>
            <a:endParaRPr lang="en-US" sz="2200" b="1">
              <a:solidFill>
                <a:schemeClr val="tx2"/>
              </a:solidFill>
              <a:effectLst>
                <a:outerShdw blurRad="38100" dist="38100" dir="2700000" algn="tl">
                  <a:srgbClr val="AF273E"/>
                </a:outerShdw>
              </a:effectLst>
            </a:endParaRPr>
          </a:p>
          <a:p>
            <a:pPr marL="365125" indent="-365125">
              <a:tabLst>
                <a:tab pos="365125" algn="l"/>
              </a:tabLst>
            </a:pPr>
            <a:r>
              <a:rPr lang="en-US" sz="2200" b="1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3.	Apa slogan organisasi 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</TotalTime>
  <Words>888</Words>
  <Application>Microsoft Office PowerPoint</Application>
  <PresentationFormat>On-screen Show (4:3)</PresentationFormat>
  <Paragraphs>339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Langkah-langkah Strategis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Langkah-langkah Strategis</dc:title>
  <dc:creator>User</dc:creator>
  <cp:lastModifiedBy>User</cp:lastModifiedBy>
  <cp:revision>2</cp:revision>
  <dcterms:created xsi:type="dcterms:W3CDTF">2012-05-09T06:32:08Z</dcterms:created>
  <dcterms:modified xsi:type="dcterms:W3CDTF">2012-05-09T07:07:34Z</dcterms:modified>
</cp:coreProperties>
</file>