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5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0C2778E-043F-4488-BD13-D8B5E8EF2BC7}" type="datetimeFigureOut">
              <a:rPr lang="id-ID" smtClean="0"/>
              <a:t>09/05/2012</a:t>
            </a:fld>
            <a:endParaRPr lang="id-ID"/>
          </a:p>
        </p:txBody>
      </p:sp>
      <p:sp>
        <p:nvSpPr>
          <p:cNvPr id="20" name="Footer Placeholder 19"/>
          <p:cNvSpPr>
            <a:spLocks noGrp="1"/>
          </p:cNvSpPr>
          <p:nvPr>
            <p:ph type="ftr" sz="quarter" idx="11"/>
          </p:nvPr>
        </p:nvSpPr>
        <p:spPr/>
        <p:txBody>
          <a:bodyPr/>
          <a:lstStyle>
            <a:extLst/>
          </a:lstStyle>
          <a:p>
            <a:endParaRPr lang="id-ID"/>
          </a:p>
        </p:txBody>
      </p:sp>
      <p:sp>
        <p:nvSpPr>
          <p:cNvPr id="10" name="Slide Number Placeholder 9"/>
          <p:cNvSpPr>
            <a:spLocks noGrp="1"/>
          </p:cNvSpPr>
          <p:nvPr>
            <p:ph type="sldNum" sz="quarter" idx="12"/>
          </p:nvPr>
        </p:nvSpPr>
        <p:spPr/>
        <p:txBody>
          <a:bodyPr/>
          <a:lstStyle>
            <a:extLst/>
          </a:lstStyle>
          <a:p>
            <a:fld id="{6A7960E3-20CA-4EC0-9286-9F4FF34BD665}" type="slidenum">
              <a:rPr lang="id-ID" smtClean="0"/>
              <a:t>‹#›</a:t>
            </a:fld>
            <a:endParaRPr lang="id-ID"/>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C2778E-043F-4488-BD13-D8B5E8EF2BC7}" type="datetimeFigureOut">
              <a:rPr lang="id-ID" smtClean="0"/>
              <a:t>09/05/2012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6A7960E3-20CA-4EC0-9286-9F4FF34BD665}"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C2778E-043F-4488-BD13-D8B5E8EF2BC7}" type="datetimeFigureOut">
              <a:rPr lang="id-ID" smtClean="0"/>
              <a:t>09/05/2012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6A7960E3-20CA-4EC0-9286-9F4FF34BD665}" type="slidenum">
              <a:rPr lang="id-ID" smtClean="0"/>
              <a:t>‹#›</a:t>
            </a:fld>
            <a:endParaRPr lang="id-I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962400" y="6245225"/>
            <a:ext cx="4343400" cy="476250"/>
          </a:xfrm>
        </p:spPr>
        <p:txBody>
          <a:bodyPr/>
          <a:lstStyle>
            <a:lvl1pPr>
              <a:defRPr/>
            </a:lvl1pPr>
          </a:lstStyle>
          <a:p>
            <a:r>
              <a:rPr lang="nb-NO"/>
              <a:t>_______________</a:t>
            </a:r>
          </a:p>
          <a:p>
            <a:r>
              <a:rPr lang="nb-NO"/>
              <a:t>Manajemen Strategi, Ravik Karsidi, </a:t>
            </a:r>
            <a:r>
              <a:rPr lang="nb-NO" i="1"/>
              <a:t>2006</a:t>
            </a:r>
            <a:endParaRPr lang="en-US" i="1"/>
          </a:p>
        </p:txBody>
      </p:sp>
      <p:sp>
        <p:nvSpPr>
          <p:cNvPr id="5" name="Slide Number Placeholder 4"/>
          <p:cNvSpPr>
            <a:spLocks noGrp="1"/>
          </p:cNvSpPr>
          <p:nvPr>
            <p:ph type="sldNum" sz="quarter" idx="12"/>
          </p:nvPr>
        </p:nvSpPr>
        <p:spPr>
          <a:xfrm>
            <a:off x="7543800" y="6245225"/>
            <a:ext cx="1143000" cy="476250"/>
          </a:xfrm>
        </p:spPr>
        <p:txBody>
          <a:bodyPr/>
          <a:lstStyle>
            <a:lvl1pPr>
              <a:defRPr/>
            </a:lvl1pPr>
          </a:lstStyle>
          <a:p>
            <a:fld id="{3EE66282-F937-4F0F-AE71-21DDF444B234}" type="slidenum">
              <a:rPr lang="en-US"/>
              <a:pPr/>
              <a:t>‹#›</a:t>
            </a:fld>
            <a:endParaRPr lang="en-US"/>
          </a:p>
        </p:txBody>
      </p:sp>
    </p:spTree>
  </p:cSld>
  <p:clrMapOvr>
    <a:masterClrMapping/>
  </p:clrMapOvr>
  <p:transition spd="med">
    <p:push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C2778E-043F-4488-BD13-D8B5E8EF2BC7}" type="datetimeFigureOut">
              <a:rPr lang="id-ID" smtClean="0"/>
              <a:t>09/05/2012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6A7960E3-20CA-4EC0-9286-9F4FF34BD665}"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0C2778E-043F-4488-BD13-D8B5E8EF2BC7}" type="datetimeFigureOut">
              <a:rPr lang="id-ID" smtClean="0"/>
              <a:t>09/05/2012</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6A7960E3-20CA-4EC0-9286-9F4FF34BD665}" type="slidenum">
              <a:rPr lang="id-ID" smtClean="0"/>
              <a:t>‹#›</a:t>
            </a:fld>
            <a:endParaRPr lang="id-ID"/>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0C2778E-043F-4488-BD13-D8B5E8EF2BC7}" type="datetimeFigureOut">
              <a:rPr lang="id-ID" smtClean="0"/>
              <a:t>09/05/2012</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6A7960E3-20CA-4EC0-9286-9F4FF34BD665}"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0C2778E-043F-4488-BD13-D8B5E8EF2BC7}" type="datetimeFigureOut">
              <a:rPr lang="id-ID" smtClean="0"/>
              <a:t>09/05/2012</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6A7960E3-20CA-4EC0-9286-9F4FF34BD665}"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0C2778E-043F-4488-BD13-D8B5E8EF2BC7}" type="datetimeFigureOut">
              <a:rPr lang="id-ID" smtClean="0"/>
              <a:t>09/05/2012</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6A7960E3-20CA-4EC0-9286-9F4FF34BD665}"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0C2778E-043F-4488-BD13-D8B5E8EF2BC7}" type="datetimeFigureOut">
              <a:rPr lang="id-ID" smtClean="0"/>
              <a:t>09/05/2012</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6A7960E3-20CA-4EC0-9286-9F4FF34BD665}" type="slidenum">
              <a:rPr lang="id-ID" smtClean="0"/>
              <a:t>‹#›</a:t>
            </a:fld>
            <a:endParaRPr lang="id-ID"/>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0C2778E-043F-4488-BD13-D8B5E8EF2BC7}" type="datetimeFigureOut">
              <a:rPr lang="id-ID" smtClean="0"/>
              <a:t>09/05/2012</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6A7960E3-20CA-4EC0-9286-9F4FF34BD665}"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0C2778E-043F-4488-BD13-D8B5E8EF2BC7}" type="datetimeFigureOut">
              <a:rPr lang="id-ID" smtClean="0"/>
              <a:t>09/05/2012</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6A7960E3-20CA-4EC0-9286-9F4FF34BD665}" type="slidenum">
              <a:rPr lang="id-ID" smtClean="0"/>
              <a:t>‹#›</a:t>
            </a:fld>
            <a:endParaRPr lang="id-ID"/>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C2778E-043F-4488-BD13-D8B5E8EF2BC7}" type="datetimeFigureOut">
              <a:rPr lang="id-ID" smtClean="0"/>
              <a:t>09/05/2012</a:t>
            </a:fld>
            <a:endParaRPr lang="id-ID"/>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d-ID"/>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A7960E3-20CA-4EC0-9286-9F4FF34BD665}" type="slidenum">
              <a:rPr lang="id-ID" smtClean="0"/>
              <a:t>‹#›</a:t>
            </a:fld>
            <a:endParaRPr lang="id-ID"/>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Perencanaan Strategis dan Perubahan</a:t>
            </a:r>
            <a:endParaRPr lang="id-ID" dirty="0"/>
          </a:p>
        </p:txBody>
      </p:sp>
      <p:sp>
        <p:nvSpPr>
          <p:cNvPr id="3" name="Subtitle 2"/>
          <p:cNvSpPr>
            <a:spLocks noGrp="1"/>
          </p:cNvSpPr>
          <p:nvPr>
            <p:ph type="subTitle" idx="1"/>
          </p:nvPr>
        </p:nvSpPr>
        <p:spPr/>
        <p:txBody>
          <a:bodyPr/>
          <a:lstStyle/>
          <a:p>
            <a:r>
              <a:rPr lang="id-ID" dirty="0" smtClean="0"/>
              <a:t>Ravik Karsidi </a:t>
            </a:r>
          </a:p>
          <a:p>
            <a:r>
              <a:rPr lang="id-ID" dirty="0" smtClean="0"/>
              <a:t>2012</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BD718A5-B538-4102-B2A2-5C5A98833CFC}" type="slidenum">
              <a:rPr lang="en-US"/>
              <a:pPr/>
              <a:t>10</a:t>
            </a:fld>
            <a:endParaRPr lang="en-US"/>
          </a:p>
        </p:txBody>
      </p:sp>
      <p:sp>
        <p:nvSpPr>
          <p:cNvPr id="48132" name="WordArt 4"/>
          <p:cNvSpPr>
            <a:spLocks noChangeArrowheads="1" noChangeShapeType="1" noTextEdit="1"/>
          </p:cNvSpPr>
          <p:nvPr/>
        </p:nvSpPr>
        <p:spPr bwMode="auto">
          <a:xfrm>
            <a:off x="304800" y="228600"/>
            <a:ext cx="6019800" cy="457200"/>
          </a:xfrm>
          <a:prstGeom prst="rect">
            <a:avLst/>
          </a:prstGeom>
        </p:spPr>
        <p:txBody>
          <a:bodyPr wrap="none" fromWordArt="1">
            <a:prstTxWarp prst="textPlain">
              <a:avLst>
                <a:gd name="adj" fmla="val 50000"/>
              </a:avLst>
            </a:prstTxWarp>
          </a:bodyPr>
          <a:lstStyle/>
          <a:p>
            <a:pPr algn="ctr"/>
            <a:r>
              <a:rPr lang="id-ID" sz="3600" kern="10">
                <a:ln w="9525">
                  <a:solidFill>
                    <a:schemeClr val="tx1"/>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TIPE-TIPE STRATEGI</a:t>
            </a:r>
          </a:p>
        </p:txBody>
      </p:sp>
      <p:sp>
        <p:nvSpPr>
          <p:cNvPr id="48133" name="Text Box 5"/>
          <p:cNvSpPr txBox="1">
            <a:spLocks noChangeArrowheads="1"/>
          </p:cNvSpPr>
          <p:nvPr/>
        </p:nvSpPr>
        <p:spPr bwMode="auto">
          <a:xfrm>
            <a:off x="228600" y="762000"/>
            <a:ext cx="8458200" cy="5695950"/>
          </a:xfrm>
          <a:prstGeom prst="rect">
            <a:avLst/>
          </a:prstGeom>
          <a:noFill/>
          <a:ln w="9525">
            <a:noFill/>
            <a:miter lim="800000"/>
            <a:headEnd/>
            <a:tailEnd/>
          </a:ln>
          <a:effectLst/>
        </p:spPr>
        <p:txBody>
          <a:bodyPr>
            <a:spAutoFit/>
          </a:bodyPr>
          <a:lstStyle/>
          <a:p>
            <a:pPr marL="457200" indent="-441325">
              <a:buFont typeface="Wingdings" pitchFamily="2" charset="2"/>
              <a:buNone/>
            </a:pPr>
            <a:r>
              <a:rPr lang="en-US" sz="2100" b="1">
                <a:solidFill>
                  <a:srgbClr val="00FF00"/>
                </a:solidFill>
                <a:effectLst>
                  <a:outerShdw blurRad="38100" dist="38100" dir="2700000" algn="tl">
                    <a:srgbClr val="000000"/>
                  </a:outerShdw>
                </a:effectLst>
              </a:rPr>
              <a:t>STRATEGI MANAJEMEN</a:t>
            </a:r>
            <a:r>
              <a:rPr lang="en-US" sz="2100" b="1">
                <a:effectLst>
                  <a:outerShdw blurRad="38100" dist="38100" dir="2700000" algn="tl">
                    <a:srgbClr val="000000"/>
                  </a:outerShdw>
                </a:effectLst>
              </a:rPr>
              <a:t> meliputi strategi yang dapat dilakukan oleh manajemen dengan orientasi pengembangan strategi secara makro misalnya: strategi pengembangan produk, strategi penerapan harga, strategi akuisi, strategi pengembangan pasar, strategi mengenai keuangan dan sebagainya</a:t>
            </a:r>
          </a:p>
          <a:p>
            <a:pPr marL="457200" indent="-441325">
              <a:buFont typeface="Wingdings" pitchFamily="2" charset="2"/>
              <a:buNone/>
            </a:pPr>
            <a:endParaRPr lang="en-US" sz="500" b="1">
              <a:effectLst>
                <a:outerShdw blurRad="38100" dist="38100" dir="2700000" algn="tl">
                  <a:srgbClr val="000000"/>
                </a:outerShdw>
              </a:effectLst>
            </a:endParaRPr>
          </a:p>
          <a:p>
            <a:pPr marL="457200" indent="-441325">
              <a:buFont typeface="Wingdings" pitchFamily="2" charset="2"/>
              <a:buNone/>
            </a:pPr>
            <a:r>
              <a:rPr lang="en-US" sz="2100" b="1">
                <a:solidFill>
                  <a:srgbClr val="00FF00"/>
                </a:solidFill>
                <a:effectLst>
                  <a:outerShdw blurRad="38100" dist="38100" dir="2700000" algn="tl">
                    <a:srgbClr val="000000"/>
                  </a:outerShdw>
                </a:effectLst>
              </a:rPr>
              <a:t>STRATEGI INVESTASI</a:t>
            </a:r>
            <a:r>
              <a:rPr lang="en-US" sz="2100" b="1">
                <a:effectLst>
                  <a:outerShdw blurRad="38100" dist="38100" dir="2700000" algn="tl">
                    <a:srgbClr val="000000"/>
                  </a:outerShdw>
                </a:effectLst>
              </a:rPr>
              <a:t> merupakan kegiatan yang berorientasi pada investasi </a:t>
            </a:r>
            <a:r>
              <a:rPr lang="en-US" sz="2100" b="1">
                <a:effectLst>
                  <a:outerShdw blurRad="38100" dist="38100" dir="2700000" algn="tl">
                    <a:srgbClr val="000000"/>
                  </a:outerShdw>
                </a:effectLst>
                <a:sym typeface="Wingdings" pitchFamily="2" charset="2"/>
              </a:rPr>
              <a:t> apakah perusahaan ingin melakukan strategi pertumbuhan yang agresif atau berusaha mengadakan penetrasi pasar, strategi bertahan, strategi pembangunan kembali suatu divisi baru atau strategi divestasi, dan sebagainya</a:t>
            </a:r>
            <a:endParaRPr lang="en-US" sz="2100" b="1">
              <a:effectLst>
                <a:outerShdw blurRad="38100" dist="38100" dir="2700000" algn="tl">
                  <a:srgbClr val="000000"/>
                </a:outerShdw>
              </a:effectLst>
            </a:endParaRPr>
          </a:p>
          <a:p>
            <a:pPr marL="457200" indent="-441325">
              <a:buFont typeface="Wingdings" pitchFamily="2" charset="2"/>
              <a:buNone/>
            </a:pPr>
            <a:endParaRPr lang="en-US" sz="500" b="1">
              <a:effectLst>
                <a:outerShdw blurRad="38100" dist="38100" dir="2700000" algn="tl">
                  <a:srgbClr val="000000"/>
                </a:outerShdw>
              </a:effectLst>
            </a:endParaRPr>
          </a:p>
          <a:p>
            <a:pPr marL="457200" indent="-441325">
              <a:buFont typeface="Wingdings" pitchFamily="2" charset="2"/>
              <a:buNone/>
            </a:pPr>
            <a:r>
              <a:rPr lang="en-US" sz="2100" b="1">
                <a:solidFill>
                  <a:srgbClr val="00FF00"/>
                </a:solidFill>
                <a:effectLst>
                  <a:outerShdw blurRad="38100" dist="38100" dir="2700000" algn="tl">
                    <a:srgbClr val="000000"/>
                  </a:outerShdw>
                </a:effectLst>
              </a:rPr>
              <a:t>STRATEGI BISNIS</a:t>
            </a:r>
            <a:r>
              <a:rPr lang="en-US" sz="2100" b="1">
                <a:effectLst>
                  <a:outerShdw blurRad="38100" dist="38100" dir="2700000" algn="tl">
                    <a:srgbClr val="000000"/>
                  </a:outerShdw>
                </a:effectLst>
              </a:rPr>
              <a:t> disebut juga strategi bisnis secara fungsional karena berorientasi pada fungsi-fungsi kegiatan manajemen, misalnya strategi pemasaran, strategi produksi atau operasional, strategi distribusi, strategi organisasi, dan strategi-strategi yang berhubungan dengan keuangan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5"/>
          <p:cNvSpPr>
            <a:spLocks noGrp="1"/>
          </p:cNvSpPr>
          <p:nvPr>
            <p:ph type="sldNum" sz="quarter" idx="12"/>
          </p:nvPr>
        </p:nvSpPr>
        <p:spPr/>
        <p:txBody>
          <a:bodyPr/>
          <a:lstStyle/>
          <a:p>
            <a:fld id="{CFC67566-F544-4781-B439-B08F0F8F671B}" type="slidenum">
              <a:rPr lang="en-US"/>
              <a:pPr/>
              <a:t>11</a:t>
            </a:fld>
            <a:endParaRPr lang="en-US"/>
          </a:p>
        </p:txBody>
      </p:sp>
      <p:sp>
        <p:nvSpPr>
          <p:cNvPr id="49160" name="WordArt 8"/>
          <p:cNvSpPr>
            <a:spLocks noChangeArrowheads="1" noChangeShapeType="1" noTextEdit="1"/>
          </p:cNvSpPr>
          <p:nvPr/>
        </p:nvSpPr>
        <p:spPr bwMode="auto">
          <a:xfrm>
            <a:off x="365125" y="831850"/>
            <a:ext cx="2514600" cy="228600"/>
          </a:xfrm>
          <a:prstGeom prst="rect">
            <a:avLst/>
          </a:prstGeom>
        </p:spPr>
        <p:txBody>
          <a:bodyPr wrap="none" fromWordArt="1">
            <a:prstTxWarp prst="textPlain">
              <a:avLst>
                <a:gd name="adj" fmla="val 50000"/>
              </a:avLst>
            </a:prstTxWarp>
          </a:bodyPr>
          <a:lstStyle/>
          <a:p>
            <a:pPr algn="ctr"/>
            <a:r>
              <a:rPr lang="id-ID" sz="3600" kern="10">
                <a:ln w="9525">
                  <a:solidFill>
                    <a:srgbClr val="000099"/>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ANALISIS SITUASI</a:t>
            </a:r>
          </a:p>
        </p:txBody>
      </p:sp>
      <p:sp>
        <p:nvSpPr>
          <p:cNvPr id="49161" name="WordArt 9"/>
          <p:cNvSpPr>
            <a:spLocks noChangeArrowheads="1" noChangeShapeType="1" noTextEdit="1"/>
          </p:cNvSpPr>
          <p:nvPr/>
        </p:nvSpPr>
        <p:spPr bwMode="auto">
          <a:xfrm>
            <a:off x="6096000" y="841375"/>
            <a:ext cx="2514600" cy="228600"/>
          </a:xfrm>
          <a:prstGeom prst="rect">
            <a:avLst/>
          </a:prstGeom>
        </p:spPr>
        <p:txBody>
          <a:bodyPr wrap="none" fromWordArt="1">
            <a:prstTxWarp prst="textPlain">
              <a:avLst>
                <a:gd name="adj" fmla="val 50000"/>
              </a:avLst>
            </a:prstTxWarp>
          </a:bodyPr>
          <a:lstStyle/>
          <a:p>
            <a:pPr algn="ctr"/>
            <a:r>
              <a:rPr lang="id-ID" sz="3600" kern="10">
                <a:ln w="9525">
                  <a:solidFill>
                    <a:srgbClr val="000099"/>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ANALISIS LEMBAGA</a:t>
            </a:r>
          </a:p>
        </p:txBody>
      </p:sp>
      <p:sp>
        <p:nvSpPr>
          <p:cNvPr id="49162" name="Text Box 10"/>
          <p:cNvSpPr txBox="1">
            <a:spLocks noChangeArrowheads="1"/>
          </p:cNvSpPr>
          <p:nvPr/>
        </p:nvSpPr>
        <p:spPr bwMode="auto">
          <a:xfrm>
            <a:off x="5257800" y="1212850"/>
            <a:ext cx="3244850" cy="650875"/>
          </a:xfrm>
          <a:prstGeom prst="rect">
            <a:avLst/>
          </a:prstGeom>
          <a:noFill/>
          <a:ln w="9525">
            <a:solidFill>
              <a:srgbClr val="000099"/>
            </a:solidFill>
            <a:miter lim="800000"/>
            <a:headEnd/>
            <a:tailEnd/>
          </a:ln>
          <a:effectLst/>
        </p:spPr>
        <p:txBody>
          <a:bodyPr>
            <a:spAutoFit/>
          </a:bodyPr>
          <a:lstStyle/>
          <a:p>
            <a:r>
              <a:rPr lang="en-US" b="1"/>
              <a:t>Mengatahui Strategi</a:t>
            </a:r>
          </a:p>
          <a:p>
            <a:r>
              <a:rPr lang="en-US" b="1"/>
              <a:t>Perusahaan</a:t>
            </a:r>
          </a:p>
        </p:txBody>
      </p:sp>
      <p:sp>
        <p:nvSpPr>
          <p:cNvPr id="49163" name="Text Box 11"/>
          <p:cNvSpPr txBox="1">
            <a:spLocks noChangeArrowheads="1"/>
          </p:cNvSpPr>
          <p:nvPr/>
        </p:nvSpPr>
        <p:spPr bwMode="auto">
          <a:xfrm>
            <a:off x="5257800" y="2203450"/>
            <a:ext cx="3244850" cy="2024063"/>
          </a:xfrm>
          <a:prstGeom prst="rect">
            <a:avLst/>
          </a:prstGeom>
          <a:noFill/>
          <a:ln w="9525">
            <a:solidFill>
              <a:srgbClr val="000099"/>
            </a:solidFill>
            <a:miter lim="800000"/>
            <a:headEnd/>
            <a:tailEnd/>
          </a:ln>
          <a:effectLst/>
        </p:spPr>
        <p:txBody>
          <a:bodyPr>
            <a:spAutoFit/>
          </a:bodyPr>
          <a:lstStyle/>
          <a:p>
            <a:pPr>
              <a:tabLst>
                <a:tab pos="1493838" algn="l"/>
              </a:tabLst>
            </a:pPr>
            <a:r>
              <a:rPr lang="en-US" b="1"/>
              <a:t>Tentukan	Tentukan</a:t>
            </a:r>
          </a:p>
          <a:p>
            <a:pPr>
              <a:tabLst>
                <a:tab pos="1493838" algn="l"/>
              </a:tabLst>
            </a:pPr>
            <a:r>
              <a:rPr lang="en-US" b="1"/>
              <a:t>Dan	dan</a:t>
            </a:r>
          </a:p>
          <a:p>
            <a:pPr>
              <a:tabLst>
                <a:tab pos="1493838" algn="l"/>
              </a:tabLst>
            </a:pPr>
            <a:r>
              <a:rPr lang="en-US" b="1"/>
              <a:t>Evaluasi	evaluasi</a:t>
            </a:r>
          </a:p>
          <a:p>
            <a:pPr>
              <a:tabLst>
                <a:tab pos="1493838" algn="l"/>
              </a:tabLst>
            </a:pPr>
            <a:r>
              <a:rPr lang="en-US" b="1"/>
              <a:t>lingkungan	</a:t>
            </a:r>
            <a:r>
              <a:rPr lang="en-US" b="1">
                <a:solidFill>
                  <a:srgbClr val="000099"/>
                </a:solidFill>
              </a:rPr>
              <a:t>KEKUATAN</a:t>
            </a:r>
          </a:p>
          <a:p>
            <a:pPr>
              <a:tabLst>
                <a:tab pos="1493838" algn="l"/>
              </a:tabLst>
            </a:pPr>
            <a:r>
              <a:rPr lang="en-US" b="1">
                <a:solidFill>
                  <a:srgbClr val="000099"/>
                </a:solidFill>
              </a:rPr>
              <a:t>PELUANG	</a:t>
            </a:r>
            <a:r>
              <a:rPr lang="en-US" b="1"/>
              <a:t>dan</a:t>
            </a:r>
          </a:p>
          <a:p>
            <a:pPr>
              <a:tabLst>
                <a:tab pos="1493838" algn="l"/>
              </a:tabLst>
            </a:pPr>
            <a:r>
              <a:rPr lang="en-US" b="1"/>
              <a:t>dan	</a:t>
            </a:r>
            <a:r>
              <a:rPr lang="en-US" b="1">
                <a:solidFill>
                  <a:srgbClr val="000099"/>
                </a:solidFill>
              </a:rPr>
              <a:t>KELEMAHAN</a:t>
            </a:r>
          </a:p>
          <a:p>
            <a:pPr>
              <a:tabLst>
                <a:tab pos="1493838" algn="l"/>
              </a:tabLst>
            </a:pPr>
            <a:r>
              <a:rPr lang="en-US" b="1">
                <a:solidFill>
                  <a:srgbClr val="000099"/>
                </a:solidFill>
              </a:rPr>
              <a:t>ANCAMAN</a:t>
            </a:r>
          </a:p>
        </p:txBody>
      </p:sp>
      <p:sp>
        <p:nvSpPr>
          <p:cNvPr id="49165" name="Text Box 13"/>
          <p:cNvSpPr txBox="1">
            <a:spLocks noChangeArrowheads="1"/>
          </p:cNvSpPr>
          <p:nvPr/>
        </p:nvSpPr>
        <p:spPr bwMode="auto">
          <a:xfrm>
            <a:off x="234950" y="166688"/>
            <a:ext cx="5219700" cy="519112"/>
          </a:xfrm>
          <a:prstGeom prst="rect">
            <a:avLst/>
          </a:prstGeom>
          <a:noFill/>
          <a:ln w="9525">
            <a:noFill/>
            <a:miter lim="800000"/>
            <a:headEnd/>
            <a:tailEnd/>
          </a:ln>
          <a:effectLst/>
        </p:spPr>
        <p:txBody>
          <a:bodyPr wrap="none">
            <a:spAutoFit/>
          </a:bodyPr>
          <a:lstStyle/>
          <a:p>
            <a:r>
              <a:rPr lang="en-US" sz="2800" b="1">
                <a:effectLst>
                  <a:outerShdw blurRad="38100" dist="38100" dir="2700000" algn="tl">
                    <a:srgbClr val="C0C0C0"/>
                  </a:outerShdw>
                </a:effectLst>
              </a:rPr>
              <a:t>DIAGRAM PROSES ANALISIS</a:t>
            </a:r>
          </a:p>
        </p:txBody>
      </p:sp>
      <p:sp>
        <p:nvSpPr>
          <p:cNvPr id="49166" name="Text Box 14"/>
          <p:cNvSpPr txBox="1">
            <a:spLocks noChangeArrowheads="1"/>
          </p:cNvSpPr>
          <p:nvPr/>
        </p:nvSpPr>
        <p:spPr bwMode="auto">
          <a:xfrm>
            <a:off x="5257800" y="4572000"/>
            <a:ext cx="3244850" cy="650875"/>
          </a:xfrm>
          <a:prstGeom prst="rect">
            <a:avLst/>
          </a:prstGeom>
          <a:noFill/>
          <a:ln w="9525">
            <a:solidFill>
              <a:srgbClr val="000099"/>
            </a:solidFill>
            <a:miter lim="800000"/>
            <a:headEnd/>
            <a:tailEnd/>
          </a:ln>
          <a:effectLst/>
        </p:spPr>
        <p:txBody>
          <a:bodyPr>
            <a:spAutoFit/>
          </a:bodyPr>
          <a:lstStyle/>
          <a:p>
            <a:r>
              <a:rPr lang="en-US" b="1"/>
              <a:t>Analisis masalah yang perlu mendapat perhatian</a:t>
            </a:r>
          </a:p>
        </p:txBody>
      </p:sp>
      <p:sp>
        <p:nvSpPr>
          <p:cNvPr id="49167" name="Text Box 15"/>
          <p:cNvSpPr txBox="1">
            <a:spLocks noChangeArrowheads="1"/>
          </p:cNvSpPr>
          <p:nvPr/>
        </p:nvSpPr>
        <p:spPr bwMode="auto">
          <a:xfrm>
            <a:off x="5257800" y="5597525"/>
            <a:ext cx="3244850" cy="650875"/>
          </a:xfrm>
          <a:prstGeom prst="rect">
            <a:avLst/>
          </a:prstGeom>
          <a:noFill/>
          <a:ln w="9525">
            <a:solidFill>
              <a:srgbClr val="000099"/>
            </a:solidFill>
            <a:miter lim="800000"/>
            <a:headEnd/>
            <a:tailEnd/>
          </a:ln>
          <a:effectLst/>
        </p:spPr>
        <p:txBody>
          <a:bodyPr>
            <a:spAutoFit/>
          </a:bodyPr>
          <a:lstStyle/>
          <a:p>
            <a:r>
              <a:rPr lang="en-US" b="1"/>
              <a:t>Tentukan alternatif dan pilihan strategi</a:t>
            </a:r>
          </a:p>
        </p:txBody>
      </p:sp>
      <p:sp>
        <p:nvSpPr>
          <p:cNvPr id="49168" name="Line 16"/>
          <p:cNvSpPr>
            <a:spLocks noChangeShapeType="1"/>
          </p:cNvSpPr>
          <p:nvPr/>
        </p:nvSpPr>
        <p:spPr bwMode="auto">
          <a:xfrm>
            <a:off x="1584325" y="1524000"/>
            <a:ext cx="3657600" cy="0"/>
          </a:xfrm>
          <a:prstGeom prst="line">
            <a:avLst/>
          </a:prstGeom>
          <a:noFill/>
          <a:ln w="28575">
            <a:solidFill>
              <a:schemeClr val="tx1"/>
            </a:solidFill>
            <a:round/>
            <a:headEnd/>
            <a:tailEnd type="triangle" w="med" len="med"/>
          </a:ln>
          <a:effectLst/>
        </p:spPr>
        <p:txBody>
          <a:bodyPr/>
          <a:lstStyle/>
          <a:p>
            <a:endParaRPr lang="id-ID"/>
          </a:p>
        </p:txBody>
      </p:sp>
      <p:sp>
        <p:nvSpPr>
          <p:cNvPr id="49169" name="Text Box 17"/>
          <p:cNvSpPr txBox="1">
            <a:spLocks noChangeArrowheads="1"/>
          </p:cNvSpPr>
          <p:nvPr/>
        </p:nvSpPr>
        <p:spPr bwMode="auto">
          <a:xfrm>
            <a:off x="425450" y="1212850"/>
            <a:ext cx="1158875" cy="650875"/>
          </a:xfrm>
          <a:prstGeom prst="rect">
            <a:avLst/>
          </a:prstGeom>
          <a:noFill/>
          <a:ln w="9525">
            <a:solidFill>
              <a:srgbClr val="000099"/>
            </a:solidFill>
            <a:miter lim="800000"/>
            <a:headEnd/>
            <a:tailEnd/>
          </a:ln>
          <a:effectLst/>
        </p:spPr>
        <p:txBody>
          <a:bodyPr wrap="none">
            <a:spAutoFit/>
          </a:bodyPr>
          <a:lstStyle/>
          <a:p>
            <a:r>
              <a:rPr lang="en-US" b="1"/>
              <a:t>Jelaskan</a:t>
            </a:r>
          </a:p>
          <a:p>
            <a:r>
              <a:rPr lang="en-US" b="1"/>
              <a:t>Situasi</a:t>
            </a:r>
          </a:p>
        </p:txBody>
      </p:sp>
      <p:sp>
        <p:nvSpPr>
          <p:cNvPr id="49170" name="Text Box 18"/>
          <p:cNvSpPr txBox="1">
            <a:spLocks noChangeArrowheads="1"/>
          </p:cNvSpPr>
          <p:nvPr/>
        </p:nvSpPr>
        <p:spPr bwMode="auto">
          <a:xfrm>
            <a:off x="412750" y="2286000"/>
            <a:ext cx="1120775" cy="2847975"/>
          </a:xfrm>
          <a:prstGeom prst="rect">
            <a:avLst/>
          </a:prstGeom>
          <a:noFill/>
          <a:ln w="9525">
            <a:solidFill>
              <a:srgbClr val="000099"/>
            </a:solidFill>
            <a:miter lim="800000"/>
            <a:headEnd/>
            <a:tailEnd/>
          </a:ln>
          <a:effectLst/>
        </p:spPr>
        <p:txBody>
          <a:bodyPr wrap="none">
            <a:spAutoFit/>
          </a:bodyPr>
          <a:lstStyle/>
          <a:p>
            <a:endParaRPr lang="en-US" b="1"/>
          </a:p>
          <a:p>
            <a:endParaRPr lang="en-US" b="1"/>
          </a:p>
          <a:p>
            <a:endParaRPr lang="en-US" b="1"/>
          </a:p>
          <a:p>
            <a:endParaRPr lang="en-US" b="1"/>
          </a:p>
          <a:p>
            <a:r>
              <a:rPr lang="en-US" b="1"/>
              <a:t>Evaluasi</a:t>
            </a:r>
          </a:p>
          <a:p>
            <a:r>
              <a:rPr lang="en-US" b="1"/>
              <a:t>Situasi</a:t>
            </a:r>
          </a:p>
          <a:p>
            <a:endParaRPr lang="en-US" b="1"/>
          </a:p>
          <a:p>
            <a:endParaRPr lang="en-US" b="1"/>
          </a:p>
          <a:p>
            <a:endParaRPr lang="en-US" b="1"/>
          </a:p>
          <a:p>
            <a:endParaRPr lang="en-US" b="1"/>
          </a:p>
        </p:txBody>
      </p:sp>
      <p:sp>
        <p:nvSpPr>
          <p:cNvPr id="49171" name="Text Box 19"/>
          <p:cNvSpPr txBox="1">
            <a:spLocks noChangeArrowheads="1"/>
          </p:cNvSpPr>
          <p:nvPr/>
        </p:nvSpPr>
        <p:spPr bwMode="auto">
          <a:xfrm>
            <a:off x="425450" y="5562600"/>
            <a:ext cx="1958975" cy="650875"/>
          </a:xfrm>
          <a:prstGeom prst="rect">
            <a:avLst/>
          </a:prstGeom>
          <a:noFill/>
          <a:ln w="9525">
            <a:solidFill>
              <a:srgbClr val="000099"/>
            </a:solidFill>
            <a:miter lim="800000"/>
            <a:headEnd/>
            <a:tailEnd/>
          </a:ln>
          <a:effectLst/>
        </p:spPr>
        <p:txBody>
          <a:bodyPr wrap="none">
            <a:spAutoFit/>
          </a:bodyPr>
          <a:lstStyle/>
          <a:p>
            <a:r>
              <a:rPr lang="en-US" b="1"/>
              <a:t>Cari pemecahan</a:t>
            </a:r>
          </a:p>
          <a:p>
            <a:r>
              <a:rPr lang="en-US" b="1"/>
              <a:t>masalah</a:t>
            </a:r>
          </a:p>
        </p:txBody>
      </p:sp>
      <p:sp>
        <p:nvSpPr>
          <p:cNvPr id="49172" name="Line 20"/>
          <p:cNvSpPr>
            <a:spLocks noChangeShapeType="1"/>
          </p:cNvSpPr>
          <p:nvPr/>
        </p:nvSpPr>
        <p:spPr bwMode="auto">
          <a:xfrm flipH="1">
            <a:off x="1524000" y="3124200"/>
            <a:ext cx="3733800" cy="0"/>
          </a:xfrm>
          <a:prstGeom prst="line">
            <a:avLst/>
          </a:prstGeom>
          <a:noFill/>
          <a:ln w="28575">
            <a:solidFill>
              <a:schemeClr val="tx1"/>
            </a:solidFill>
            <a:round/>
            <a:headEnd/>
            <a:tailEnd type="triangle" w="med" len="med"/>
          </a:ln>
          <a:effectLst/>
        </p:spPr>
        <p:txBody>
          <a:bodyPr/>
          <a:lstStyle/>
          <a:p>
            <a:endParaRPr lang="id-ID"/>
          </a:p>
        </p:txBody>
      </p:sp>
      <p:sp>
        <p:nvSpPr>
          <p:cNvPr id="49173" name="Line 21"/>
          <p:cNvSpPr>
            <a:spLocks noChangeShapeType="1"/>
          </p:cNvSpPr>
          <p:nvPr/>
        </p:nvSpPr>
        <p:spPr bwMode="auto">
          <a:xfrm>
            <a:off x="1524000" y="4876800"/>
            <a:ext cx="3733800" cy="0"/>
          </a:xfrm>
          <a:prstGeom prst="line">
            <a:avLst/>
          </a:prstGeom>
          <a:noFill/>
          <a:ln w="28575">
            <a:solidFill>
              <a:schemeClr val="tx1"/>
            </a:solidFill>
            <a:round/>
            <a:headEnd/>
            <a:tailEnd type="triangle" w="med" len="med"/>
          </a:ln>
          <a:effectLst/>
        </p:spPr>
        <p:txBody>
          <a:bodyPr/>
          <a:lstStyle/>
          <a:p>
            <a:endParaRPr lang="id-ID"/>
          </a:p>
        </p:txBody>
      </p:sp>
      <p:sp>
        <p:nvSpPr>
          <p:cNvPr id="49174" name="Line 22"/>
          <p:cNvSpPr>
            <a:spLocks noChangeShapeType="1"/>
          </p:cNvSpPr>
          <p:nvPr/>
        </p:nvSpPr>
        <p:spPr bwMode="auto">
          <a:xfrm>
            <a:off x="2422525" y="5867400"/>
            <a:ext cx="2819400" cy="0"/>
          </a:xfrm>
          <a:prstGeom prst="line">
            <a:avLst/>
          </a:prstGeom>
          <a:noFill/>
          <a:ln w="28575">
            <a:solidFill>
              <a:schemeClr val="tx1"/>
            </a:solidFill>
            <a:round/>
            <a:headEnd/>
            <a:tailEnd type="triangle" w="med" len="med"/>
          </a:ln>
          <a:effectLst/>
        </p:spPr>
        <p:txBody>
          <a:bodyPr/>
          <a:lstStyle/>
          <a:p>
            <a:endParaRPr lang="id-ID"/>
          </a:p>
        </p:txBody>
      </p:sp>
      <p:sp>
        <p:nvSpPr>
          <p:cNvPr id="49175" name="Line 23"/>
          <p:cNvSpPr>
            <a:spLocks noChangeShapeType="1"/>
          </p:cNvSpPr>
          <p:nvPr/>
        </p:nvSpPr>
        <p:spPr bwMode="auto">
          <a:xfrm>
            <a:off x="993775" y="1905000"/>
            <a:ext cx="0" cy="381000"/>
          </a:xfrm>
          <a:prstGeom prst="line">
            <a:avLst/>
          </a:prstGeom>
          <a:noFill/>
          <a:ln w="28575">
            <a:solidFill>
              <a:schemeClr val="tx1"/>
            </a:solidFill>
            <a:round/>
            <a:headEnd/>
            <a:tailEnd type="triangle" w="med" len="med"/>
          </a:ln>
          <a:effectLst/>
        </p:spPr>
        <p:txBody>
          <a:bodyPr/>
          <a:lstStyle/>
          <a:p>
            <a:endParaRPr lang="id-ID"/>
          </a:p>
        </p:txBody>
      </p:sp>
      <p:sp>
        <p:nvSpPr>
          <p:cNvPr id="49176" name="Line 24"/>
          <p:cNvSpPr>
            <a:spLocks noChangeShapeType="1"/>
          </p:cNvSpPr>
          <p:nvPr/>
        </p:nvSpPr>
        <p:spPr bwMode="auto">
          <a:xfrm>
            <a:off x="990600" y="5165725"/>
            <a:ext cx="0" cy="381000"/>
          </a:xfrm>
          <a:prstGeom prst="line">
            <a:avLst/>
          </a:prstGeom>
          <a:noFill/>
          <a:ln w="28575">
            <a:solidFill>
              <a:schemeClr val="tx1"/>
            </a:solidFill>
            <a:round/>
            <a:headEnd/>
            <a:tailEnd type="triangle" w="med" len="med"/>
          </a:ln>
          <a:effectLst/>
        </p:spPr>
        <p:txBody>
          <a:bodyPr/>
          <a:lstStyle/>
          <a:p>
            <a:endParaRPr lang="id-ID"/>
          </a:p>
        </p:txBody>
      </p:sp>
      <p:sp>
        <p:nvSpPr>
          <p:cNvPr id="49180" name="Line 28"/>
          <p:cNvSpPr>
            <a:spLocks noChangeShapeType="1"/>
          </p:cNvSpPr>
          <p:nvPr/>
        </p:nvSpPr>
        <p:spPr bwMode="auto">
          <a:xfrm>
            <a:off x="5867400" y="1889125"/>
            <a:ext cx="0" cy="304800"/>
          </a:xfrm>
          <a:prstGeom prst="line">
            <a:avLst/>
          </a:prstGeom>
          <a:noFill/>
          <a:ln w="28575">
            <a:solidFill>
              <a:schemeClr val="tx1"/>
            </a:solidFill>
            <a:round/>
            <a:headEnd/>
            <a:tailEnd type="triangle" w="med" len="med"/>
          </a:ln>
          <a:effectLst/>
        </p:spPr>
        <p:txBody>
          <a:bodyPr/>
          <a:lstStyle/>
          <a:p>
            <a:endParaRPr lang="id-ID"/>
          </a:p>
        </p:txBody>
      </p:sp>
      <p:sp>
        <p:nvSpPr>
          <p:cNvPr id="49181" name="Line 29"/>
          <p:cNvSpPr>
            <a:spLocks noChangeShapeType="1"/>
          </p:cNvSpPr>
          <p:nvPr/>
        </p:nvSpPr>
        <p:spPr bwMode="auto">
          <a:xfrm>
            <a:off x="7315200" y="1889125"/>
            <a:ext cx="0" cy="304800"/>
          </a:xfrm>
          <a:prstGeom prst="line">
            <a:avLst/>
          </a:prstGeom>
          <a:noFill/>
          <a:ln w="28575">
            <a:solidFill>
              <a:schemeClr val="tx1"/>
            </a:solidFill>
            <a:round/>
            <a:headEnd/>
            <a:tailEnd type="triangle" w="med" len="med"/>
          </a:ln>
          <a:effectLst/>
        </p:spPr>
        <p:txBody>
          <a:bodyPr/>
          <a:lstStyle/>
          <a:p>
            <a:endParaRPr lang="id-ID"/>
          </a:p>
        </p:txBody>
      </p:sp>
      <p:sp>
        <p:nvSpPr>
          <p:cNvPr id="49184" name="Line 32"/>
          <p:cNvSpPr>
            <a:spLocks noChangeShapeType="1"/>
          </p:cNvSpPr>
          <p:nvPr/>
        </p:nvSpPr>
        <p:spPr bwMode="auto">
          <a:xfrm>
            <a:off x="5867400" y="4254500"/>
            <a:ext cx="0" cy="304800"/>
          </a:xfrm>
          <a:prstGeom prst="line">
            <a:avLst/>
          </a:prstGeom>
          <a:noFill/>
          <a:ln w="28575">
            <a:solidFill>
              <a:schemeClr val="tx1"/>
            </a:solidFill>
            <a:round/>
            <a:headEnd/>
            <a:tailEnd type="triangle" w="med" len="med"/>
          </a:ln>
          <a:effectLst/>
        </p:spPr>
        <p:txBody>
          <a:bodyPr/>
          <a:lstStyle/>
          <a:p>
            <a:endParaRPr lang="id-ID"/>
          </a:p>
        </p:txBody>
      </p:sp>
      <p:sp>
        <p:nvSpPr>
          <p:cNvPr id="49185" name="Line 33"/>
          <p:cNvSpPr>
            <a:spLocks noChangeShapeType="1"/>
          </p:cNvSpPr>
          <p:nvPr/>
        </p:nvSpPr>
        <p:spPr bwMode="auto">
          <a:xfrm>
            <a:off x="7315200" y="4254500"/>
            <a:ext cx="0" cy="304800"/>
          </a:xfrm>
          <a:prstGeom prst="line">
            <a:avLst/>
          </a:prstGeom>
          <a:noFill/>
          <a:ln w="28575">
            <a:solidFill>
              <a:schemeClr val="tx1"/>
            </a:solidFill>
            <a:round/>
            <a:headEnd/>
            <a:tailEnd type="triangle" w="med" len="med"/>
          </a:ln>
          <a:effectLst/>
        </p:spPr>
        <p:txBody>
          <a:bodyPr/>
          <a:lstStyle/>
          <a:p>
            <a:endParaRPr lang="id-ID"/>
          </a:p>
        </p:txBody>
      </p:sp>
      <p:sp>
        <p:nvSpPr>
          <p:cNvPr id="49186" name="Line 34"/>
          <p:cNvSpPr>
            <a:spLocks noChangeShapeType="1"/>
          </p:cNvSpPr>
          <p:nvPr/>
        </p:nvSpPr>
        <p:spPr bwMode="auto">
          <a:xfrm>
            <a:off x="5867400" y="5257800"/>
            <a:ext cx="0" cy="304800"/>
          </a:xfrm>
          <a:prstGeom prst="line">
            <a:avLst/>
          </a:prstGeom>
          <a:noFill/>
          <a:ln w="28575">
            <a:solidFill>
              <a:schemeClr val="tx1"/>
            </a:solidFill>
            <a:round/>
            <a:headEnd/>
            <a:tailEnd type="triangle" w="med" len="med"/>
          </a:ln>
          <a:effectLst/>
        </p:spPr>
        <p:txBody>
          <a:bodyPr/>
          <a:lstStyle/>
          <a:p>
            <a:endParaRPr lang="id-ID"/>
          </a:p>
        </p:txBody>
      </p:sp>
      <p:sp>
        <p:nvSpPr>
          <p:cNvPr id="49187" name="Line 35"/>
          <p:cNvSpPr>
            <a:spLocks noChangeShapeType="1"/>
          </p:cNvSpPr>
          <p:nvPr/>
        </p:nvSpPr>
        <p:spPr bwMode="auto">
          <a:xfrm>
            <a:off x="7315200" y="5257800"/>
            <a:ext cx="0" cy="304800"/>
          </a:xfrm>
          <a:prstGeom prst="line">
            <a:avLst/>
          </a:prstGeom>
          <a:noFill/>
          <a:ln w="28575">
            <a:solidFill>
              <a:schemeClr val="tx1"/>
            </a:solidFill>
            <a:round/>
            <a:headEnd/>
            <a:tailEnd type="triangle" w="med" len="med"/>
          </a:ln>
          <a:effectLst/>
        </p:spPr>
        <p:txBody>
          <a:bodyPr/>
          <a:lstStyle/>
          <a:p>
            <a:endParaRPr lang="id-ID"/>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797FBF2-71E4-45C8-98B9-DA95CD9B32E0}" type="slidenum">
              <a:rPr lang="en-US"/>
              <a:pPr/>
              <a:t>12</a:t>
            </a:fld>
            <a:endParaRPr lang="en-US"/>
          </a:p>
        </p:txBody>
      </p:sp>
      <p:sp>
        <p:nvSpPr>
          <p:cNvPr id="51204" name="WordArt 4"/>
          <p:cNvSpPr>
            <a:spLocks noChangeArrowheads="1" noChangeShapeType="1" noTextEdit="1"/>
          </p:cNvSpPr>
          <p:nvPr/>
        </p:nvSpPr>
        <p:spPr bwMode="auto">
          <a:xfrm>
            <a:off x="304800" y="304800"/>
            <a:ext cx="7696200" cy="533400"/>
          </a:xfrm>
          <a:prstGeom prst="rect">
            <a:avLst/>
          </a:prstGeom>
        </p:spPr>
        <p:txBody>
          <a:bodyPr wrap="none" fromWordArt="1">
            <a:prstTxWarp prst="textPlain">
              <a:avLst>
                <a:gd name="adj" fmla="val 50000"/>
              </a:avLst>
            </a:prstTxWarp>
          </a:bodyPr>
          <a:lstStyle/>
          <a:p>
            <a:pPr algn="ctr"/>
            <a:r>
              <a:rPr lang="id-ID" sz="3600" kern="10">
                <a:ln w="9525">
                  <a:solidFill>
                    <a:schemeClr val="tx1"/>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KERANGKA ANALISIS KASUS</a:t>
            </a:r>
          </a:p>
        </p:txBody>
      </p:sp>
      <p:sp>
        <p:nvSpPr>
          <p:cNvPr id="51205" name="Text Box 5"/>
          <p:cNvSpPr txBox="1">
            <a:spLocks noChangeArrowheads="1"/>
          </p:cNvSpPr>
          <p:nvPr/>
        </p:nvSpPr>
        <p:spPr bwMode="auto">
          <a:xfrm>
            <a:off x="228600" y="1104900"/>
            <a:ext cx="7924800" cy="5295900"/>
          </a:xfrm>
          <a:prstGeom prst="rect">
            <a:avLst/>
          </a:prstGeom>
          <a:noFill/>
          <a:ln w="9525">
            <a:noFill/>
            <a:miter lim="800000"/>
            <a:headEnd/>
            <a:tailEnd/>
          </a:ln>
          <a:effectLst/>
        </p:spPr>
        <p:txBody>
          <a:bodyPr>
            <a:spAutoFit/>
          </a:bodyPr>
          <a:lstStyle/>
          <a:p>
            <a:pPr marL="1431925" indent="-1416050">
              <a:buFont typeface="Wingdings" pitchFamily="2" charset="2"/>
              <a:buNone/>
              <a:tabLst>
                <a:tab pos="1431925" algn="l"/>
              </a:tabLst>
            </a:pPr>
            <a:r>
              <a:rPr lang="en-US" sz="2400" b="1">
                <a:solidFill>
                  <a:srgbClr val="00FF00"/>
                </a:solidFill>
                <a:effectLst>
                  <a:outerShdw blurRad="38100" dist="38100" dir="2700000" algn="tl">
                    <a:srgbClr val="000000"/>
                  </a:outerShdw>
                </a:effectLst>
              </a:rPr>
              <a:t>TAHAP 1</a:t>
            </a:r>
            <a:r>
              <a:rPr lang="en-US" sz="2400" b="1">
                <a:effectLst>
                  <a:outerShdw blurRad="38100" dist="38100" dir="2700000" algn="tl">
                    <a:srgbClr val="000000"/>
                  </a:outerShdw>
                </a:effectLst>
              </a:rPr>
              <a:t> 	memahami situasi dan informasi yang ada</a:t>
            </a:r>
          </a:p>
          <a:p>
            <a:pPr marL="1431925" indent="-1416050">
              <a:buFont typeface="Wingdings" pitchFamily="2" charset="2"/>
              <a:buNone/>
              <a:tabLst>
                <a:tab pos="1431925" algn="l"/>
              </a:tabLst>
            </a:pPr>
            <a:endParaRPr lang="en-US" sz="1000" b="1">
              <a:effectLst>
                <a:outerShdw blurRad="38100" dist="38100" dir="2700000" algn="tl">
                  <a:srgbClr val="000000"/>
                </a:outerShdw>
              </a:effectLst>
            </a:endParaRPr>
          </a:p>
          <a:p>
            <a:pPr marL="1431925" indent="-1416050">
              <a:buFont typeface="Wingdings" pitchFamily="2" charset="2"/>
              <a:buNone/>
              <a:tabLst>
                <a:tab pos="1431925" algn="l"/>
              </a:tabLst>
            </a:pPr>
            <a:r>
              <a:rPr lang="en-US" sz="2400" b="1">
                <a:solidFill>
                  <a:srgbClr val="00FF00"/>
                </a:solidFill>
                <a:effectLst>
                  <a:outerShdw blurRad="38100" dist="38100" dir="2700000" algn="tl">
                    <a:srgbClr val="000000"/>
                  </a:outerShdw>
                </a:effectLst>
              </a:rPr>
              <a:t>TAHAP 2</a:t>
            </a:r>
            <a:r>
              <a:rPr lang="en-US" sz="2400" b="1">
                <a:effectLst>
                  <a:outerShdw blurRad="38100" dist="38100" dir="2700000" algn="tl">
                    <a:srgbClr val="000000"/>
                  </a:outerShdw>
                </a:effectLst>
              </a:rPr>
              <a:t> 	memahami permasalahan yang terjadi. Baik masalah yang bersifat umum maupun spesifik</a:t>
            </a:r>
          </a:p>
          <a:p>
            <a:pPr marL="1431925" indent="-1416050">
              <a:buFont typeface="Wingdings" pitchFamily="2" charset="2"/>
              <a:buNone/>
              <a:tabLst>
                <a:tab pos="1431925" algn="l"/>
              </a:tabLst>
            </a:pPr>
            <a:endParaRPr lang="en-US" sz="1000" b="1">
              <a:effectLst>
                <a:outerShdw blurRad="38100" dist="38100" dir="2700000" algn="tl">
                  <a:srgbClr val="000000"/>
                </a:outerShdw>
              </a:effectLst>
            </a:endParaRPr>
          </a:p>
          <a:p>
            <a:pPr marL="1431925" indent="-1416050">
              <a:buFont typeface="Wingdings" pitchFamily="2" charset="2"/>
              <a:buNone/>
              <a:tabLst>
                <a:tab pos="1431925" algn="l"/>
              </a:tabLst>
            </a:pPr>
            <a:r>
              <a:rPr lang="en-US" sz="2400" b="1">
                <a:solidFill>
                  <a:srgbClr val="00FF00"/>
                </a:solidFill>
                <a:effectLst>
                  <a:outerShdw blurRad="38100" dist="38100" dir="2700000" algn="tl">
                    <a:srgbClr val="000000"/>
                  </a:outerShdw>
                </a:effectLst>
              </a:rPr>
              <a:t>TAHAP 3</a:t>
            </a:r>
            <a:r>
              <a:rPr lang="en-US" sz="2400" b="1">
                <a:effectLst>
                  <a:outerShdw blurRad="38100" dist="38100" dir="2700000" algn="tl">
                    <a:srgbClr val="000000"/>
                  </a:outerShdw>
                </a:effectLst>
              </a:rPr>
              <a:t> 	Menciptakan berbagai alternatif dan memberikan berbagai alternatif pemecahan masalah</a:t>
            </a:r>
          </a:p>
          <a:p>
            <a:pPr marL="1431925" indent="-1416050">
              <a:buFont typeface="Wingdings" pitchFamily="2" charset="2"/>
              <a:buNone/>
              <a:tabLst>
                <a:tab pos="1431925" algn="l"/>
              </a:tabLst>
            </a:pPr>
            <a:endParaRPr lang="en-US" sz="1000" b="1">
              <a:effectLst>
                <a:outerShdw blurRad="38100" dist="38100" dir="2700000" algn="tl">
                  <a:srgbClr val="000000"/>
                </a:outerShdw>
              </a:effectLst>
            </a:endParaRPr>
          </a:p>
          <a:p>
            <a:pPr marL="1431925" indent="-1416050">
              <a:buFont typeface="Wingdings" pitchFamily="2" charset="2"/>
              <a:buNone/>
              <a:tabLst>
                <a:tab pos="1431925" algn="l"/>
              </a:tabLst>
            </a:pPr>
            <a:r>
              <a:rPr lang="en-US" sz="2400" b="1">
                <a:solidFill>
                  <a:srgbClr val="00FF00"/>
                </a:solidFill>
                <a:effectLst>
                  <a:outerShdw blurRad="38100" dist="38100" dir="2700000" algn="tl">
                    <a:srgbClr val="000000"/>
                  </a:outerShdw>
                </a:effectLst>
              </a:rPr>
              <a:t>TAHAP 4</a:t>
            </a:r>
            <a:r>
              <a:rPr lang="en-US" sz="2400" b="1">
                <a:solidFill>
                  <a:srgbClr val="000099"/>
                </a:solidFill>
                <a:effectLst>
                  <a:outerShdw blurRad="38100" dist="38100" dir="2700000" algn="tl">
                    <a:srgbClr val="000000"/>
                  </a:outerShdw>
                </a:effectLst>
              </a:rPr>
              <a:t>	</a:t>
            </a:r>
            <a:r>
              <a:rPr lang="en-US" sz="2400" b="1">
                <a:effectLst>
                  <a:outerShdw blurRad="38100" dist="38100" dir="2700000" algn="tl">
                    <a:srgbClr val="000000"/>
                  </a:outerShdw>
                </a:effectLst>
              </a:rPr>
              <a:t>Evaluasi pilihan alternatif dan pilih alternatif yang terbaik. Caranya dengan membahas sisi pro maupun kontra dan memberikan bobot dan skor untuk masing-masing alternatif dan sebutkan kemungkinan yang akan terjadi</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fld id="{8C412731-CEE2-46E9-A56F-A393FB35C9EB}" type="slidenum">
              <a:rPr lang="en-US"/>
              <a:pPr/>
              <a:t>2</a:t>
            </a:fld>
            <a:endParaRPr lang="en-US"/>
          </a:p>
        </p:txBody>
      </p:sp>
      <p:grpSp>
        <p:nvGrpSpPr>
          <p:cNvPr id="2" name="Group 10"/>
          <p:cNvGrpSpPr>
            <a:grpSpLocks/>
          </p:cNvGrpSpPr>
          <p:nvPr/>
        </p:nvGrpSpPr>
        <p:grpSpPr bwMode="auto">
          <a:xfrm>
            <a:off x="0" y="1447800"/>
            <a:ext cx="1905000" cy="5410200"/>
            <a:chOff x="0" y="912"/>
            <a:chExt cx="1200" cy="3408"/>
          </a:xfrm>
        </p:grpSpPr>
        <p:pic>
          <p:nvPicPr>
            <p:cNvPr id="32775" name="Picture 7" descr="graduation_girl_pedestal_biology_lg_wm[1]"/>
            <p:cNvPicPr>
              <a:picLocks noChangeAspect="1" noChangeArrowheads="1" noCrop="1"/>
            </p:cNvPicPr>
            <p:nvPr/>
          </p:nvPicPr>
          <p:blipFill>
            <a:blip r:embed="rId2"/>
            <a:srcRect/>
            <a:stretch>
              <a:fillRect/>
            </a:stretch>
          </p:blipFill>
          <p:spPr bwMode="auto">
            <a:xfrm>
              <a:off x="0" y="912"/>
              <a:ext cx="1200" cy="3408"/>
            </a:xfrm>
            <a:prstGeom prst="rect">
              <a:avLst/>
            </a:prstGeom>
            <a:noFill/>
            <a:ln/>
            <a:effectLst/>
          </p:spPr>
        </p:pic>
        <p:sp>
          <p:nvSpPr>
            <p:cNvPr id="32777" name="Rectangle 9"/>
            <p:cNvSpPr>
              <a:spLocks noChangeArrowheads="1"/>
            </p:cNvSpPr>
            <p:nvPr/>
          </p:nvSpPr>
          <p:spPr bwMode="auto">
            <a:xfrm>
              <a:off x="0" y="3168"/>
              <a:ext cx="1104" cy="1152"/>
            </a:xfrm>
            <a:prstGeom prst="rect">
              <a:avLst/>
            </a:prstGeom>
            <a:solidFill>
              <a:schemeClr val="bg1"/>
            </a:solidFill>
            <a:ln w="9525">
              <a:solidFill>
                <a:schemeClr val="bg1"/>
              </a:solidFill>
              <a:miter lim="800000"/>
              <a:headEnd/>
              <a:tailEnd/>
            </a:ln>
            <a:effectLst/>
          </p:spPr>
          <p:txBody>
            <a:bodyPr wrap="none" anchor="ctr"/>
            <a:lstStyle/>
            <a:p>
              <a:endParaRPr lang="id-ID"/>
            </a:p>
          </p:txBody>
        </p:sp>
      </p:grpSp>
      <p:sp>
        <p:nvSpPr>
          <p:cNvPr id="32772" name="WordArt 4"/>
          <p:cNvSpPr>
            <a:spLocks noChangeArrowheads="1" noChangeShapeType="1" noTextEdit="1"/>
          </p:cNvSpPr>
          <p:nvPr/>
        </p:nvSpPr>
        <p:spPr bwMode="auto">
          <a:xfrm>
            <a:off x="304800" y="685800"/>
            <a:ext cx="5334000" cy="457200"/>
          </a:xfrm>
          <a:prstGeom prst="rect">
            <a:avLst/>
          </a:prstGeom>
        </p:spPr>
        <p:txBody>
          <a:bodyPr wrap="none" fromWordArt="1">
            <a:prstTxWarp prst="textPlain">
              <a:avLst>
                <a:gd name="adj" fmla="val 50000"/>
              </a:avLst>
            </a:prstTxWarp>
          </a:bodyPr>
          <a:lstStyle/>
          <a:p>
            <a:pPr algn="ctr"/>
            <a:r>
              <a:rPr lang="id-ID" sz="3600" kern="10">
                <a:ln w="9525">
                  <a:solidFill>
                    <a:srgbClr val="000099"/>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PENGERTIAN PERUBAHAN</a:t>
            </a:r>
          </a:p>
        </p:txBody>
      </p:sp>
      <p:sp>
        <p:nvSpPr>
          <p:cNvPr id="32773" name="Text Box 5"/>
          <p:cNvSpPr txBox="1">
            <a:spLocks noChangeArrowheads="1"/>
          </p:cNvSpPr>
          <p:nvPr/>
        </p:nvSpPr>
        <p:spPr bwMode="auto">
          <a:xfrm>
            <a:off x="1676400" y="1846263"/>
            <a:ext cx="7010400" cy="4021137"/>
          </a:xfrm>
          <a:prstGeom prst="rect">
            <a:avLst/>
          </a:prstGeom>
          <a:noFill/>
          <a:ln w="9525">
            <a:noFill/>
            <a:miter lim="800000"/>
            <a:headEnd/>
            <a:tailEnd/>
          </a:ln>
          <a:effectLst/>
        </p:spPr>
        <p:txBody>
          <a:bodyPr>
            <a:spAutoFit/>
          </a:bodyPr>
          <a:lstStyle/>
          <a:p>
            <a:pPr marL="441325" indent="-441325">
              <a:buFont typeface="Wingdings" pitchFamily="2" charset="2"/>
              <a:buChar char="?"/>
            </a:pPr>
            <a:r>
              <a:rPr lang="id-ID" sz="2800" b="1">
                <a:effectLst>
                  <a:outerShdw blurRad="38100" dist="38100" dir="2700000" algn="tl">
                    <a:srgbClr val="C0C0C0"/>
                  </a:outerShdw>
                </a:effectLst>
              </a:rPr>
              <a:t>MENGKONTRUKSI</a:t>
            </a:r>
          </a:p>
          <a:p>
            <a:pPr marL="441325" indent="-441325">
              <a:buFont typeface="Wingdings" pitchFamily="2" charset="2"/>
              <a:buChar char="?"/>
            </a:pPr>
            <a:endParaRPr lang="id-ID" sz="1000" b="1">
              <a:effectLst>
                <a:outerShdw blurRad="38100" dist="38100" dir="2700000" algn="tl">
                  <a:srgbClr val="C0C0C0"/>
                </a:outerShdw>
              </a:effectLst>
            </a:endParaRPr>
          </a:p>
          <a:p>
            <a:pPr marL="441325" indent="-441325">
              <a:buFont typeface="Wingdings" pitchFamily="2" charset="2"/>
              <a:buChar char="?"/>
            </a:pPr>
            <a:r>
              <a:rPr lang="id-ID" sz="2800" b="1">
                <a:effectLst>
                  <a:outerShdw blurRad="38100" dist="38100" dir="2700000" algn="tl">
                    <a:srgbClr val="C0C0C0"/>
                  </a:outerShdw>
                </a:effectLst>
              </a:rPr>
              <a:t>MENGADAPTASI</a:t>
            </a:r>
          </a:p>
          <a:p>
            <a:pPr marL="441325" indent="-441325">
              <a:buFont typeface="Wingdings" pitchFamily="2" charset="2"/>
              <a:buChar char="?"/>
            </a:pPr>
            <a:endParaRPr lang="id-ID" sz="1000" b="1">
              <a:effectLst>
                <a:outerShdw blurRad="38100" dist="38100" dir="2700000" algn="tl">
                  <a:srgbClr val="C0C0C0"/>
                </a:outerShdw>
              </a:effectLst>
            </a:endParaRPr>
          </a:p>
          <a:p>
            <a:pPr marL="441325" indent="-441325">
              <a:buFont typeface="Wingdings" pitchFamily="2" charset="2"/>
              <a:buChar char="?"/>
            </a:pPr>
            <a:r>
              <a:rPr lang="id-ID" sz="2800" b="1">
                <a:effectLst>
                  <a:outerShdw blurRad="38100" dist="38100" dir="2700000" algn="tl">
                    <a:srgbClr val="C0C0C0"/>
                  </a:outerShdw>
                </a:effectLst>
              </a:rPr>
              <a:t>MENGUBAH ORGANISASI</a:t>
            </a:r>
            <a:br>
              <a:rPr lang="id-ID" sz="2800" b="1">
                <a:effectLst>
                  <a:outerShdw blurRad="38100" dist="38100" dir="2700000" algn="tl">
                    <a:srgbClr val="C0C0C0"/>
                  </a:outerShdw>
                </a:effectLst>
              </a:rPr>
            </a:br>
            <a:r>
              <a:rPr lang="id-ID" sz="2400" b="1">
                <a:effectLst>
                  <a:outerShdw blurRad="38100" dist="38100" dir="2700000" algn="tl">
                    <a:srgbClr val="C0C0C0"/>
                  </a:outerShdw>
                </a:effectLst>
                <a:sym typeface="Wingdings" pitchFamily="2" charset="2"/>
              </a:rPr>
              <a:t> SESUAI DENGAN ASPIRASI MANUSIAWI</a:t>
            </a:r>
          </a:p>
          <a:p>
            <a:pPr marL="441325" indent="-441325">
              <a:buFont typeface="Wingdings" pitchFamily="2" charset="2"/>
              <a:buChar char="?"/>
            </a:pPr>
            <a:endParaRPr lang="id-ID" sz="1000" b="1">
              <a:effectLst>
                <a:outerShdw blurRad="38100" dist="38100" dir="2700000" algn="tl">
                  <a:srgbClr val="C0C0C0"/>
                </a:outerShdw>
              </a:effectLst>
              <a:sym typeface="Wingdings" pitchFamily="2" charset="2"/>
            </a:endParaRPr>
          </a:p>
          <a:p>
            <a:pPr marL="441325" indent="-441325">
              <a:buFont typeface="Wingdings" pitchFamily="2" charset="2"/>
              <a:buChar char="?"/>
            </a:pPr>
            <a:r>
              <a:rPr lang="id-ID" sz="2400" b="1">
                <a:effectLst>
                  <a:outerShdw blurRad="38100" dist="38100" dir="2700000" algn="tl">
                    <a:srgbClr val="C0C0C0"/>
                  </a:outerShdw>
                </a:effectLst>
                <a:sym typeface="Wingdings" pitchFamily="2" charset="2"/>
              </a:rPr>
              <a:t>MENGORGANISIR USAHA MANUSIA SECARA EFEKTIF  STRUKTUR TERSPESIALISASI  PADA LINGKUNGAN YANG CEPAT BERUBAH  MASIH MEMELIHARA INTEGRITAS SISTEM</a:t>
            </a:r>
            <a:endParaRPr lang="en-US" sz="2400" b="1">
              <a:effectLst>
                <a:outerShdw blurRad="38100" dist="38100" dir="2700000" algn="tl">
                  <a:srgbClr val="C0C0C0"/>
                </a:outerShdw>
              </a:effectLst>
            </a:endParaRPr>
          </a:p>
        </p:txBody>
      </p:sp>
      <p:sp>
        <p:nvSpPr>
          <p:cNvPr id="32774" name="Text Box 6"/>
          <p:cNvSpPr txBox="1">
            <a:spLocks noChangeArrowheads="1"/>
          </p:cNvSpPr>
          <p:nvPr/>
        </p:nvSpPr>
        <p:spPr bwMode="auto">
          <a:xfrm>
            <a:off x="1676400" y="1273175"/>
            <a:ext cx="5899150" cy="519113"/>
          </a:xfrm>
          <a:prstGeom prst="rect">
            <a:avLst/>
          </a:prstGeom>
          <a:noFill/>
          <a:ln w="9525">
            <a:noFill/>
            <a:miter lim="800000"/>
            <a:headEnd/>
            <a:tailEnd/>
          </a:ln>
          <a:effectLst/>
        </p:spPr>
        <p:txBody>
          <a:bodyPr wrap="none">
            <a:spAutoFit/>
          </a:bodyPr>
          <a:lstStyle/>
          <a:p>
            <a:r>
              <a:rPr lang="id-ID" sz="2800" b="1">
                <a:effectLst>
                  <a:outerShdw blurRad="38100" dist="38100" dir="2700000" algn="tl">
                    <a:srgbClr val="C0C0C0"/>
                  </a:outerShdw>
                </a:effectLst>
              </a:rPr>
              <a:t>ADALAH BELAJAR BAGAIMANA:</a:t>
            </a:r>
            <a:endParaRPr lang="en-US" sz="2800" b="1">
              <a:effectLst>
                <a:outerShdw blurRad="38100" dist="38100" dir="2700000" algn="tl">
                  <a:srgbClr val="C0C0C0"/>
                </a:outerShdw>
              </a:effectLst>
            </a:endParaRPr>
          </a:p>
        </p:txBody>
      </p:sp>
    </p:spTree>
  </p:cSld>
  <p:clrMapOvr>
    <a:masterClrMapping/>
  </p:clrMapOvr>
  <p:transition spd="med">
    <p:push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9" name="Picture 7" descr="lingkungan"/>
          <p:cNvPicPr>
            <a:picLocks noGrp="1" noChangeAspect="1" noChangeArrowheads="1"/>
          </p:cNvPicPr>
          <p:nvPr>
            <p:ph/>
          </p:nvPr>
        </p:nvPicPr>
        <p:blipFill>
          <a:blip r:embed="rId2"/>
          <a:srcRect/>
          <a:stretch>
            <a:fillRect/>
          </a:stretch>
        </p:blipFill>
        <p:spPr>
          <a:xfrm>
            <a:off x="304800" y="2133600"/>
            <a:ext cx="1508125" cy="3733800"/>
          </a:xfrm>
          <a:noFill/>
          <a:ln/>
        </p:spPr>
      </p:pic>
      <p:sp>
        <p:nvSpPr>
          <p:cNvPr id="8" name="Slide Number Placeholder 4"/>
          <p:cNvSpPr>
            <a:spLocks noGrp="1"/>
          </p:cNvSpPr>
          <p:nvPr>
            <p:ph type="sldNum" sz="quarter" idx="12"/>
          </p:nvPr>
        </p:nvSpPr>
        <p:spPr/>
        <p:txBody>
          <a:bodyPr/>
          <a:lstStyle/>
          <a:p>
            <a:fld id="{880F9F5A-57C5-4942-BC84-A2F16D56C326}" type="slidenum">
              <a:rPr lang="en-US"/>
              <a:pPr/>
              <a:t>3</a:t>
            </a:fld>
            <a:endParaRPr lang="en-US"/>
          </a:p>
        </p:txBody>
      </p:sp>
      <p:sp>
        <p:nvSpPr>
          <p:cNvPr id="33796" name="WordArt 4"/>
          <p:cNvSpPr>
            <a:spLocks noChangeArrowheads="1" noChangeShapeType="1" noTextEdit="1"/>
          </p:cNvSpPr>
          <p:nvPr/>
        </p:nvSpPr>
        <p:spPr bwMode="auto">
          <a:xfrm>
            <a:off x="304800" y="1504950"/>
            <a:ext cx="5334000" cy="457200"/>
          </a:xfrm>
          <a:prstGeom prst="rect">
            <a:avLst/>
          </a:prstGeom>
        </p:spPr>
        <p:txBody>
          <a:bodyPr wrap="none" fromWordArt="1">
            <a:prstTxWarp prst="textPlain">
              <a:avLst>
                <a:gd name="adj" fmla="val 50000"/>
              </a:avLst>
            </a:prstTxWarp>
          </a:bodyPr>
          <a:lstStyle/>
          <a:p>
            <a:pPr algn="ctr"/>
            <a:r>
              <a:rPr lang="id-ID" sz="3600" kern="10">
                <a:ln w="9525">
                  <a:solidFill>
                    <a:srgbClr val="000099"/>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PERUBAHAN SUATU SISTEM</a:t>
            </a:r>
          </a:p>
        </p:txBody>
      </p:sp>
      <p:sp>
        <p:nvSpPr>
          <p:cNvPr id="33797" name="Text Box 5"/>
          <p:cNvSpPr txBox="1">
            <a:spLocks noChangeArrowheads="1"/>
          </p:cNvSpPr>
          <p:nvPr/>
        </p:nvSpPr>
        <p:spPr bwMode="auto">
          <a:xfrm>
            <a:off x="5622925" y="1565275"/>
            <a:ext cx="1962150" cy="519113"/>
          </a:xfrm>
          <a:prstGeom prst="rect">
            <a:avLst/>
          </a:prstGeom>
          <a:noFill/>
          <a:ln w="9525">
            <a:noFill/>
            <a:miter lim="800000"/>
            <a:headEnd/>
            <a:tailEnd/>
          </a:ln>
          <a:effectLst/>
        </p:spPr>
        <p:txBody>
          <a:bodyPr wrap="none">
            <a:spAutoFit/>
          </a:bodyPr>
          <a:lstStyle/>
          <a:p>
            <a:r>
              <a:rPr lang="id-ID" sz="2800" b="1" i="1">
                <a:effectLst>
                  <a:outerShdw blurRad="38100" dist="38100" dir="2700000" algn="tl">
                    <a:srgbClr val="C0C0C0"/>
                  </a:outerShdw>
                </a:effectLst>
              </a:rPr>
              <a:t>MELIPUTI:</a:t>
            </a:r>
            <a:endParaRPr lang="en-US" sz="2800" b="1" i="1">
              <a:effectLst>
                <a:outerShdw blurRad="38100" dist="38100" dir="2700000" algn="tl">
                  <a:srgbClr val="C0C0C0"/>
                </a:outerShdw>
              </a:effectLst>
            </a:endParaRPr>
          </a:p>
        </p:txBody>
      </p:sp>
      <p:sp>
        <p:nvSpPr>
          <p:cNvPr id="33798" name="Text Box 6"/>
          <p:cNvSpPr txBox="1">
            <a:spLocks noChangeArrowheads="1"/>
          </p:cNvSpPr>
          <p:nvPr/>
        </p:nvSpPr>
        <p:spPr bwMode="auto">
          <a:xfrm>
            <a:off x="1752600" y="2284413"/>
            <a:ext cx="7010400" cy="1677987"/>
          </a:xfrm>
          <a:prstGeom prst="rect">
            <a:avLst/>
          </a:prstGeom>
          <a:noFill/>
          <a:ln w="9525">
            <a:noFill/>
            <a:miter lim="800000"/>
            <a:headEnd/>
            <a:tailEnd/>
          </a:ln>
          <a:effectLst/>
        </p:spPr>
        <p:txBody>
          <a:bodyPr>
            <a:spAutoFit/>
          </a:bodyPr>
          <a:lstStyle/>
          <a:p>
            <a:pPr marL="441325" indent="-441325">
              <a:buFont typeface="Wingdings" pitchFamily="2" charset="2"/>
              <a:buChar char="?"/>
            </a:pPr>
            <a:r>
              <a:rPr lang="id-ID" sz="2800" b="1">
                <a:effectLst>
                  <a:outerShdw blurRad="38100" dist="38100" dir="2700000" algn="tl">
                    <a:srgbClr val="C0C0C0"/>
                  </a:outerShdw>
                </a:effectLst>
              </a:rPr>
              <a:t>TUJUAN DAN SARANA</a:t>
            </a:r>
          </a:p>
          <a:p>
            <a:pPr marL="441325" indent="-441325">
              <a:buFont typeface="Wingdings" pitchFamily="2" charset="2"/>
              <a:buChar char="?"/>
            </a:pPr>
            <a:endParaRPr lang="id-ID" sz="1000" b="1">
              <a:effectLst>
                <a:outerShdw blurRad="38100" dist="38100" dir="2700000" algn="tl">
                  <a:srgbClr val="C0C0C0"/>
                </a:outerShdw>
              </a:effectLst>
            </a:endParaRPr>
          </a:p>
          <a:p>
            <a:pPr marL="441325" indent="-441325">
              <a:buFont typeface="Wingdings" pitchFamily="2" charset="2"/>
              <a:buChar char="?"/>
            </a:pPr>
            <a:r>
              <a:rPr lang="id-ID" sz="2800" b="1">
                <a:effectLst>
                  <a:outerShdw blurRad="38100" dist="38100" dir="2700000" algn="tl">
                    <a:srgbClr val="C0C0C0"/>
                  </a:outerShdw>
                </a:effectLst>
              </a:rPr>
              <a:t>STRUKTUR DAN PROSES</a:t>
            </a:r>
          </a:p>
          <a:p>
            <a:pPr marL="441325" indent="-441325">
              <a:buFont typeface="Wingdings" pitchFamily="2" charset="2"/>
              <a:buChar char="?"/>
            </a:pPr>
            <a:endParaRPr lang="id-ID" sz="1000" b="1">
              <a:effectLst>
                <a:outerShdw blurRad="38100" dist="38100" dir="2700000" algn="tl">
                  <a:srgbClr val="C0C0C0"/>
                </a:outerShdw>
              </a:effectLst>
            </a:endParaRPr>
          </a:p>
          <a:p>
            <a:pPr marL="441325" indent="-441325">
              <a:buFont typeface="Wingdings" pitchFamily="2" charset="2"/>
              <a:buChar char="?"/>
            </a:pPr>
            <a:r>
              <a:rPr lang="id-ID" sz="2800" b="1" i="1">
                <a:effectLst>
                  <a:outerShdw blurRad="38100" dist="38100" dir="2700000" algn="tl">
                    <a:srgbClr val="C0C0C0"/>
                  </a:outerShdw>
                </a:effectLst>
              </a:rPr>
              <a:t>EQUILIBRIUM</a:t>
            </a:r>
            <a:r>
              <a:rPr lang="id-ID" sz="2800" b="1">
                <a:effectLst>
                  <a:outerShdw blurRad="38100" dist="38100" dir="2700000" algn="tl">
                    <a:srgbClr val="C0C0C0"/>
                  </a:outerShdw>
                </a:effectLst>
              </a:rPr>
              <a:t> YANG DINAMIS</a:t>
            </a:r>
            <a:endParaRPr lang="en-US" sz="2400" b="1">
              <a:effectLst>
                <a:outerShdw blurRad="38100" dist="38100" dir="2700000" algn="tl">
                  <a:srgbClr val="C0C0C0"/>
                </a:outerShdw>
              </a:effectLst>
            </a:endParaRPr>
          </a:p>
        </p:txBody>
      </p:sp>
    </p:spTree>
  </p:cSld>
  <p:clrMapOvr>
    <a:masterClrMapping/>
  </p:clrMapOvr>
  <p:transition spd="med">
    <p:push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E7021013-15AA-4120-9AC7-DA58E8C94506}" type="slidenum">
              <a:rPr lang="en-US"/>
              <a:pPr/>
              <a:t>4</a:t>
            </a:fld>
            <a:endParaRPr lang="en-US"/>
          </a:p>
        </p:txBody>
      </p:sp>
      <p:sp>
        <p:nvSpPr>
          <p:cNvPr id="34820" name="WordArt 4"/>
          <p:cNvSpPr>
            <a:spLocks noChangeArrowheads="1" noChangeShapeType="1" noTextEdit="1"/>
          </p:cNvSpPr>
          <p:nvPr/>
        </p:nvSpPr>
        <p:spPr bwMode="auto">
          <a:xfrm>
            <a:off x="304800" y="533400"/>
            <a:ext cx="5334000" cy="457200"/>
          </a:xfrm>
          <a:prstGeom prst="rect">
            <a:avLst/>
          </a:prstGeom>
        </p:spPr>
        <p:txBody>
          <a:bodyPr wrap="none" fromWordArt="1">
            <a:prstTxWarp prst="textPlain">
              <a:avLst>
                <a:gd name="adj" fmla="val 50000"/>
              </a:avLst>
            </a:prstTxWarp>
          </a:bodyPr>
          <a:lstStyle/>
          <a:p>
            <a:pPr algn="ctr"/>
            <a:r>
              <a:rPr lang="id-ID" sz="3600" kern="10">
                <a:ln w="9525">
                  <a:solidFill>
                    <a:srgbClr val="000099"/>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SUMBER PERUBAHAN</a:t>
            </a:r>
          </a:p>
        </p:txBody>
      </p:sp>
      <p:sp>
        <p:nvSpPr>
          <p:cNvPr id="34821" name="Text Box 5"/>
          <p:cNvSpPr txBox="1">
            <a:spLocks noChangeArrowheads="1"/>
          </p:cNvSpPr>
          <p:nvPr/>
        </p:nvSpPr>
        <p:spPr bwMode="auto">
          <a:xfrm>
            <a:off x="5622925" y="593725"/>
            <a:ext cx="1962150" cy="519113"/>
          </a:xfrm>
          <a:prstGeom prst="rect">
            <a:avLst/>
          </a:prstGeom>
          <a:noFill/>
          <a:ln w="9525">
            <a:noFill/>
            <a:miter lim="800000"/>
            <a:headEnd/>
            <a:tailEnd/>
          </a:ln>
          <a:effectLst/>
        </p:spPr>
        <p:txBody>
          <a:bodyPr wrap="none">
            <a:spAutoFit/>
          </a:bodyPr>
          <a:lstStyle/>
          <a:p>
            <a:r>
              <a:rPr lang="id-ID" sz="2800" b="1" i="1">
                <a:effectLst>
                  <a:outerShdw blurRad="38100" dist="38100" dir="2700000" algn="tl">
                    <a:srgbClr val="C0C0C0"/>
                  </a:outerShdw>
                </a:effectLst>
              </a:rPr>
              <a:t>MELIPUTI:</a:t>
            </a:r>
            <a:endParaRPr lang="en-US" sz="2800" b="1" i="1">
              <a:effectLst>
                <a:outerShdw blurRad="38100" dist="38100" dir="2700000" algn="tl">
                  <a:srgbClr val="C0C0C0"/>
                </a:outerShdw>
              </a:effectLst>
            </a:endParaRPr>
          </a:p>
        </p:txBody>
      </p:sp>
      <p:sp>
        <p:nvSpPr>
          <p:cNvPr id="34822" name="Text Box 6"/>
          <p:cNvSpPr txBox="1">
            <a:spLocks noChangeArrowheads="1"/>
          </p:cNvSpPr>
          <p:nvPr/>
        </p:nvSpPr>
        <p:spPr bwMode="auto">
          <a:xfrm>
            <a:off x="1752600" y="1312863"/>
            <a:ext cx="7010400" cy="2379662"/>
          </a:xfrm>
          <a:prstGeom prst="rect">
            <a:avLst/>
          </a:prstGeom>
          <a:noFill/>
          <a:ln w="9525">
            <a:noFill/>
            <a:miter lim="800000"/>
            <a:headEnd/>
            <a:tailEnd/>
          </a:ln>
          <a:effectLst/>
        </p:spPr>
        <p:txBody>
          <a:bodyPr>
            <a:spAutoFit/>
          </a:bodyPr>
          <a:lstStyle/>
          <a:p>
            <a:pPr marL="441325" indent="-441325">
              <a:buFont typeface="Wingdings" pitchFamily="2" charset="2"/>
              <a:buChar char="?"/>
            </a:pPr>
            <a:r>
              <a:rPr lang="en-US" sz="2800" b="1">
                <a:effectLst>
                  <a:outerShdw blurRad="38100" dist="38100" dir="2700000" algn="tl">
                    <a:srgbClr val="C0C0C0"/>
                  </a:outerShdw>
                </a:effectLst>
              </a:rPr>
              <a:t>SUMBER PERUBAHAN YANG BERASAL DARI LINGKUNGAN</a:t>
            </a:r>
            <a:endParaRPr lang="id-ID" sz="2800" b="1">
              <a:effectLst>
                <a:outerShdw blurRad="38100" dist="38100" dir="2700000" algn="tl">
                  <a:srgbClr val="C0C0C0"/>
                </a:outerShdw>
              </a:effectLst>
            </a:endParaRPr>
          </a:p>
          <a:p>
            <a:pPr marL="441325" indent="-441325">
              <a:buFont typeface="Wingdings" pitchFamily="2" charset="2"/>
              <a:buChar char="?"/>
            </a:pPr>
            <a:endParaRPr lang="id-ID" sz="1000" b="1">
              <a:effectLst>
                <a:outerShdw blurRad="38100" dist="38100" dir="2700000" algn="tl">
                  <a:srgbClr val="C0C0C0"/>
                </a:outerShdw>
              </a:effectLst>
            </a:endParaRPr>
          </a:p>
          <a:p>
            <a:pPr marL="441325" indent="-441325">
              <a:buFont typeface="Wingdings" pitchFamily="2" charset="2"/>
              <a:buChar char="?"/>
            </a:pPr>
            <a:r>
              <a:rPr lang="en-US" sz="2800" b="1">
                <a:effectLst>
                  <a:outerShdw blurRad="38100" dist="38100" dir="2700000" algn="tl">
                    <a:srgbClr val="C0C0C0"/>
                  </a:outerShdw>
                </a:effectLst>
              </a:rPr>
              <a:t>SUMBER PERUBAHAN YANG BERASAL DARI SISTEM INTERNAL, </a:t>
            </a:r>
            <a:r>
              <a:rPr lang="en-US" sz="2800" b="1" i="1">
                <a:solidFill>
                  <a:srgbClr val="000099"/>
                </a:solidFill>
                <a:effectLst>
                  <a:outerShdw blurRad="38100" dist="38100" dir="2700000" algn="tl">
                    <a:srgbClr val="C0C0C0"/>
                  </a:outerShdw>
                </a:effectLst>
              </a:rPr>
              <a:t>YAITU</a:t>
            </a:r>
            <a:r>
              <a:rPr lang="en-US" sz="2800" b="1">
                <a:solidFill>
                  <a:srgbClr val="000099"/>
                </a:solidFill>
                <a:effectLst>
                  <a:outerShdw blurRad="38100" dist="38100" dir="2700000" algn="tl">
                    <a:srgbClr val="C0C0C0"/>
                  </a:outerShdw>
                </a:effectLst>
              </a:rPr>
              <a:t>:</a:t>
            </a:r>
            <a:endParaRPr lang="id-ID" sz="1000" b="1">
              <a:solidFill>
                <a:srgbClr val="000099"/>
              </a:solidFill>
              <a:effectLst>
                <a:outerShdw blurRad="38100" dist="38100" dir="2700000" algn="tl">
                  <a:srgbClr val="C0C0C0"/>
                </a:outerShdw>
              </a:effectLst>
            </a:endParaRPr>
          </a:p>
        </p:txBody>
      </p:sp>
      <p:sp>
        <p:nvSpPr>
          <p:cNvPr id="34823" name="Rectangle 7"/>
          <p:cNvSpPr>
            <a:spLocks noChangeArrowheads="1"/>
          </p:cNvSpPr>
          <p:nvPr/>
        </p:nvSpPr>
        <p:spPr bwMode="auto">
          <a:xfrm>
            <a:off x="2254250" y="3706813"/>
            <a:ext cx="6356350" cy="2532062"/>
          </a:xfrm>
          <a:prstGeom prst="rect">
            <a:avLst/>
          </a:prstGeom>
          <a:noFill/>
          <a:ln w="9525">
            <a:noFill/>
            <a:miter lim="800000"/>
            <a:headEnd/>
            <a:tailEnd/>
          </a:ln>
          <a:effectLst/>
        </p:spPr>
        <p:txBody>
          <a:bodyPr>
            <a:spAutoFit/>
          </a:bodyPr>
          <a:lstStyle/>
          <a:p>
            <a:pPr marL="393700" indent="-393700">
              <a:buFontTx/>
              <a:buAutoNum type="arabicPeriod"/>
            </a:pPr>
            <a:r>
              <a:rPr lang="en-US" sz="2800" b="1">
                <a:solidFill>
                  <a:srgbClr val="000099"/>
                </a:solidFill>
                <a:effectLst>
                  <a:outerShdw blurRad="38100" dist="38100" dir="2700000" algn="tl">
                    <a:srgbClr val="C0C0C0"/>
                  </a:outerShdw>
                </a:effectLst>
              </a:rPr>
              <a:t>SUBSISTEM TUJUAN DAN NILAI</a:t>
            </a:r>
          </a:p>
          <a:p>
            <a:pPr marL="393700" indent="-393700">
              <a:buFontTx/>
              <a:buAutoNum type="arabicPeriod"/>
            </a:pPr>
            <a:endParaRPr lang="en-US" sz="500" b="1">
              <a:solidFill>
                <a:srgbClr val="000099"/>
              </a:solidFill>
              <a:effectLst>
                <a:outerShdw blurRad="38100" dist="38100" dir="2700000" algn="tl">
                  <a:srgbClr val="C0C0C0"/>
                </a:outerShdw>
              </a:effectLst>
            </a:endParaRPr>
          </a:p>
          <a:p>
            <a:pPr marL="393700" indent="-393700">
              <a:buFontTx/>
              <a:buAutoNum type="arabicPeriod"/>
            </a:pPr>
            <a:r>
              <a:rPr lang="en-US" sz="2800" b="1">
                <a:solidFill>
                  <a:srgbClr val="000099"/>
                </a:solidFill>
                <a:effectLst>
                  <a:outerShdw blurRad="38100" dist="38100" dir="2700000" algn="tl">
                    <a:srgbClr val="C0C0C0"/>
                  </a:outerShdw>
                </a:effectLst>
              </a:rPr>
              <a:t>SUBSISTEM TEKNIS</a:t>
            </a:r>
          </a:p>
          <a:p>
            <a:pPr marL="393700" indent="-393700">
              <a:buFontTx/>
              <a:buAutoNum type="arabicPeriod"/>
            </a:pPr>
            <a:endParaRPr lang="en-US" sz="500" b="1">
              <a:solidFill>
                <a:srgbClr val="000099"/>
              </a:solidFill>
              <a:effectLst>
                <a:outerShdw blurRad="38100" dist="38100" dir="2700000" algn="tl">
                  <a:srgbClr val="C0C0C0"/>
                </a:outerShdw>
              </a:effectLst>
            </a:endParaRPr>
          </a:p>
          <a:p>
            <a:pPr marL="393700" indent="-393700">
              <a:buFontTx/>
              <a:buAutoNum type="arabicPeriod"/>
            </a:pPr>
            <a:r>
              <a:rPr lang="en-US" sz="2800" b="1">
                <a:solidFill>
                  <a:srgbClr val="000099"/>
                </a:solidFill>
                <a:effectLst>
                  <a:outerShdw blurRad="38100" dist="38100" dir="2700000" algn="tl">
                    <a:srgbClr val="C0C0C0"/>
                  </a:outerShdw>
                </a:effectLst>
              </a:rPr>
              <a:t>SUBSISTEM STRUKTURAL</a:t>
            </a:r>
          </a:p>
          <a:p>
            <a:pPr marL="393700" indent="-393700">
              <a:buFontTx/>
              <a:buAutoNum type="arabicPeriod"/>
            </a:pPr>
            <a:endParaRPr lang="en-US" sz="500" b="1">
              <a:solidFill>
                <a:srgbClr val="000099"/>
              </a:solidFill>
              <a:effectLst>
                <a:outerShdw blurRad="38100" dist="38100" dir="2700000" algn="tl">
                  <a:srgbClr val="C0C0C0"/>
                </a:outerShdw>
              </a:effectLst>
            </a:endParaRPr>
          </a:p>
          <a:p>
            <a:pPr marL="393700" indent="-393700">
              <a:buFontTx/>
              <a:buAutoNum type="arabicPeriod"/>
            </a:pPr>
            <a:r>
              <a:rPr lang="en-US" sz="2800" b="1">
                <a:solidFill>
                  <a:srgbClr val="000099"/>
                </a:solidFill>
                <a:effectLst>
                  <a:outerShdw blurRad="38100" dist="38100" dir="2700000" algn="tl">
                    <a:srgbClr val="C0C0C0"/>
                  </a:outerShdw>
                </a:effectLst>
              </a:rPr>
              <a:t>SUBSISTEM PSIKOSOSIAL</a:t>
            </a:r>
          </a:p>
          <a:p>
            <a:pPr marL="393700" indent="-393700">
              <a:buFontTx/>
              <a:buAutoNum type="arabicPeriod"/>
            </a:pPr>
            <a:endParaRPr lang="en-US" sz="500" b="1">
              <a:solidFill>
                <a:srgbClr val="000099"/>
              </a:solidFill>
              <a:effectLst>
                <a:outerShdw blurRad="38100" dist="38100" dir="2700000" algn="tl">
                  <a:srgbClr val="C0C0C0"/>
                </a:outerShdw>
              </a:effectLst>
            </a:endParaRPr>
          </a:p>
          <a:p>
            <a:pPr marL="393700" indent="-393700">
              <a:buFontTx/>
              <a:buAutoNum type="arabicPeriod"/>
            </a:pPr>
            <a:r>
              <a:rPr lang="en-US" sz="2800" b="1">
                <a:solidFill>
                  <a:srgbClr val="000099"/>
                </a:solidFill>
                <a:effectLst>
                  <a:outerShdw blurRad="38100" dist="38100" dir="2700000" algn="tl">
                    <a:srgbClr val="C0C0C0"/>
                  </a:outerShdw>
                </a:effectLst>
              </a:rPr>
              <a:t>SUBSISTEM MANAJERIAL</a:t>
            </a:r>
          </a:p>
        </p:txBody>
      </p:sp>
      <p:grpSp>
        <p:nvGrpSpPr>
          <p:cNvPr id="2" name="Group 11"/>
          <p:cNvGrpSpPr>
            <a:grpSpLocks/>
          </p:cNvGrpSpPr>
          <p:nvPr/>
        </p:nvGrpSpPr>
        <p:grpSpPr bwMode="auto">
          <a:xfrm>
            <a:off x="15875" y="1600200"/>
            <a:ext cx="1828800" cy="3886200"/>
            <a:chOff x="0" y="1008"/>
            <a:chExt cx="1152" cy="2448"/>
          </a:xfrm>
        </p:grpSpPr>
        <p:pic>
          <p:nvPicPr>
            <p:cNvPr id="34824" name="Picture 8" descr="disk_media_revolution_sm_wm[1]"/>
            <p:cNvPicPr>
              <a:picLocks noChangeAspect="1" noChangeArrowheads="1" noCrop="1"/>
            </p:cNvPicPr>
            <p:nvPr/>
          </p:nvPicPr>
          <p:blipFill>
            <a:blip r:embed="rId2"/>
            <a:srcRect/>
            <a:stretch>
              <a:fillRect/>
            </a:stretch>
          </p:blipFill>
          <p:spPr bwMode="auto">
            <a:xfrm>
              <a:off x="0" y="1008"/>
              <a:ext cx="1152" cy="2448"/>
            </a:xfrm>
            <a:prstGeom prst="rect">
              <a:avLst/>
            </a:prstGeom>
            <a:noFill/>
            <a:ln/>
            <a:effectLst/>
          </p:spPr>
        </p:pic>
        <p:sp>
          <p:nvSpPr>
            <p:cNvPr id="34826" name="Rectangle 10"/>
            <p:cNvSpPr>
              <a:spLocks noChangeArrowheads="1"/>
            </p:cNvSpPr>
            <p:nvPr/>
          </p:nvSpPr>
          <p:spPr bwMode="auto">
            <a:xfrm>
              <a:off x="0" y="2880"/>
              <a:ext cx="1152" cy="576"/>
            </a:xfrm>
            <a:prstGeom prst="rect">
              <a:avLst/>
            </a:prstGeom>
            <a:solidFill>
              <a:schemeClr val="bg1"/>
            </a:solidFill>
            <a:ln w="9525">
              <a:solidFill>
                <a:schemeClr val="bg1"/>
              </a:solidFill>
              <a:miter lim="800000"/>
              <a:headEnd/>
              <a:tailEnd/>
            </a:ln>
            <a:effectLst/>
          </p:spPr>
          <p:txBody>
            <a:bodyPr wrap="none" anchor="ctr"/>
            <a:lstStyle/>
            <a:p>
              <a:endParaRPr lang="id-ID"/>
            </a:p>
          </p:txBody>
        </p:sp>
      </p:grpSp>
    </p:spTree>
  </p:cSld>
  <p:clrMapOvr>
    <a:masterClrMapping/>
  </p:clrMapOvr>
  <p:transition spd="med">
    <p:push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5"/>
          <p:cNvSpPr>
            <a:spLocks noGrp="1"/>
          </p:cNvSpPr>
          <p:nvPr>
            <p:ph type="sldNum" sz="quarter" idx="12"/>
          </p:nvPr>
        </p:nvSpPr>
        <p:spPr/>
        <p:txBody>
          <a:bodyPr/>
          <a:lstStyle/>
          <a:p>
            <a:fld id="{AA29E5EC-F22E-4703-96CF-B8F22412C5AD}" type="slidenum">
              <a:rPr lang="en-US"/>
              <a:pPr/>
              <a:t>5</a:t>
            </a:fld>
            <a:endParaRPr lang="en-US"/>
          </a:p>
        </p:txBody>
      </p:sp>
      <p:sp>
        <p:nvSpPr>
          <p:cNvPr id="35844" name="WordArt 4"/>
          <p:cNvSpPr>
            <a:spLocks noChangeArrowheads="1" noChangeShapeType="1" noTextEdit="1"/>
          </p:cNvSpPr>
          <p:nvPr/>
        </p:nvSpPr>
        <p:spPr bwMode="auto">
          <a:xfrm>
            <a:off x="762000" y="381000"/>
            <a:ext cx="7315200" cy="457200"/>
          </a:xfrm>
          <a:prstGeom prst="rect">
            <a:avLst/>
          </a:prstGeom>
        </p:spPr>
        <p:txBody>
          <a:bodyPr wrap="none" fromWordArt="1">
            <a:prstTxWarp prst="textPlain">
              <a:avLst>
                <a:gd name="adj" fmla="val 50000"/>
              </a:avLst>
            </a:prstTxWarp>
          </a:bodyPr>
          <a:lstStyle/>
          <a:p>
            <a:pPr algn="ctr"/>
            <a:r>
              <a:rPr lang="id-ID" sz="3600" kern="10">
                <a:ln w="9525">
                  <a:solidFill>
                    <a:srgbClr val="000099"/>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BAGAN UNSUR PENGAWASAN</a:t>
            </a:r>
          </a:p>
        </p:txBody>
      </p:sp>
      <p:sp>
        <p:nvSpPr>
          <p:cNvPr id="35846" name="Text Box 6"/>
          <p:cNvSpPr txBox="1">
            <a:spLocks noChangeArrowheads="1"/>
          </p:cNvSpPr>
          <p:nvPr/>
        </p:nvSpPr>
        <p:spPr bwMode="auto">
          <a:xfrm>
            <a:off x="3255963" y="1258888"/>
            <a:ext cx="2413000" cy="831850"/>
          </a:xfrm>
          <a:prstGeom prst="rect">
            <a:avLst/>
          </a:prstGeom>
          <a:noFill/>
          <a:ln w="9525">
            <a:solidFill>
              <a:srgbClr val="000099"/>
            </a:solidFill>
            <a:miter lim="800000"/>
            <a:headEnd/>
            <a:tailEnd/>
          </a:ln>
          <a:effectLst/>
        </p:spPr>
        <p:txBody>
          <a:bodyPr wrap="none">
            <a:spAutoFit/>
          </a:bodyPr>
          <a:lstStyle/>
          <a:p>
            <a:pPr algn="ctr"/>
            <a:r>
              <a:rPr lang="en-US" sz="2400" b="1">
                <a:effectLst>
                  <a:outerShdw blurRad="38100" dist="38100" dir="2700000" algn="tl">
                    <a:srgbClr val="C0C0C0"/>
                  </a:outerShdw>
                </a:effectLst>
              </a:rPr>
              <a:t>(3)</a:t>
            </a:r>
          </a:p>
          <a:p>
            <a:pPr algn="ctr"/>
            <a:r>
              <a:rPr lang="en-US" sz="2400" b="1">
                <a:effectLst>
                  <a:outerShdw blurRad="38100" dist="38100" dir="2700000" algn="tl">
                    <a:srgbClr val="C0C0C0"/>
                  </a:outerShdw>
                </a:effectLst>
              </a:rPr>
              <a:t>KOMPARATOR</a:t>
            </a:r>
          </a:p>
        </p:txBody>
      </p:sp>
      <p:sp>
        <p:nvSpPr>
          <p:cNvPr id="35847" name="Text Box 7"/>
          <p:cNvSpPr txBox="1">
            <a:spLocks noChangeArrowheads="1"/>
          </p:cNvSpPr>
          <p:nvPr/>
        </p:nvSpPr>
        <p:spPr bwMode="auto">
          <a:xfrm>
            <a:off x="2470150" y="3879850"/>
            <a:ext cx="4006850" cy="2292350"/>
          </a:xfrm>
          <a:prstGeom prst="rect">
            <a:avLst/>
          </a:prstGeom>
          <a:noFill/>
          <a:ln w="9525">
            <a:solidFill>
              <a:srgbClr val="000099"/>
            </a:solidFill>
            <a:miter lim="800000"/>
            <a:headEnd/>
            <a:tailEnd/>
          </a:ln>
          <a:effectLst/>
        </p:spPr>
        <p:txBody>
          <a:bodyPr wrap="none">
            <a:spAutoFit/>
          </a:bodyPr>
          <a:lstStyle/>
          <a:p>
            <a:pPr algn="ctr"/>
            <a:r>
              <a:rPr lang="en-US" sz="2400" b="1">
                <a:effectLst>
                  <a:outerShdw blurRad="38100" dist="38100" dir="2700000" algn="tl">
                    <a:srgbClr val="C0C0C0"/>
                  </a:outerShdw>
                </a:effectLst>
              </a:rPr>
              <a:t>(1)</a:t>
            </a:r>
          </a:p>
          <a:p>
            <a:pPr algn="ctr"/>
            <a:r>
              <a:rPr lang="en-US" sz="2400" b="1">
                <a:effectLst>
                  <a:outerShdw blurRad="38100" dist="38100" dir="2700000" algn="tl">
                    <a:srgbClr val="C0C0C0"/>
                  </a:outerShdw>
                </a:effectLst>
              </a:rPr>
              <a:t>KARAKTERISTIK/TUJUAN</a:t>
            </a:r>
          </a:p>
          <a:p>
            <a:pPr algn="ctr"/>
            <a:r>
              <a:rPr lang="en-US" sz="2400" b="1">
                <a:effectLst>
                  <a:outerShdw blurRad="38100" dist="38100" dir="2700000" algn="tl">
                    <a:srgbClr val="C0C0C0"/>
                  </a:outerShdw>
                </a:effectLst>
              </a:rPr>
              <a:t>SASARAN/OUTPUT</a:t>
            </a:r>
          </a:p>
          <a:p>
            <a:pPr algn="ctr"/>
            <a:endParaRPr lang="en-US" sz="2400" b="1">
              <a:effectLst>
                <a:outerShdw blurRad="38100" dist="38100" dir="2700000" algn="tl">
                  <a:srgbClr val="C0C0C0"/>
                </a:outerShdw>
              </a:effectLst>
            </a:endParaRPr>
          </a:p>
          <a:p>
            <a:pPr algn="ctr"/>
            <a:r>
              <a:rPr lang="en-US" sz="2400" b="1">
                <a:effectLst>
                  <a:outerShdw blurRad="38100" dist="38100" dir="2700000" algn="tl">
                    <a:srgbClr val="C0C0C0"/>
                  </a:outerShdw>
                </a:effectLst>
              </a:rPr>
              <a:t>SISTEM OPERASI</a:t>
            </a:r>
          </a:p>
          <a:p>
            <a:pPr algn="ctr"/>
            <a:r>
              <a:rPr lang="en-US" sz="2400" b="1">
                <a:effectLst>
                  <a:outerShdw blurRad="38100" dist="38100" dir="2700000" algn="tl">
                    <a:srgbClr val="C0C0C0"/>
                  </a:outerShdw>
                </a:effectLst>
              </a:rPr>
              <a:t>(TRANSFORMASI)</a:t>
            </a:r>
          </a:p>
        </p:txBody>
      </p:sp>
      <p:sp>
        <p:nvSpPr>
          <p:cNvPr id="35849" name="AutoShape 9"/>
          <p:cNvSpPr>
            <a:spLocks noChangeArrowheads="1"/>
          </p:cNvSpPr>
          <p:nvPr/>
        </p:nvSpPr>
        <p:spPr bwMode="auto">
          <a:xfrm>
            <a:off x="1066800" y="5089525"/>
            <a:ext cx="3505200" cy="228600"/>
          </a:xfrm>
          <a:prstGeom prst="rightArrow">
            <a:avLst>
              <a:gd name="adj1" fmla="val 50000"/>
              <a:gd name="adj2" fmla="val 383333"/>
            </a:avLst>
          </a:prstGeom>
          <a:solidFill>
            <a:schemeClr val="accent1"/>
          </a:solidFill>
          <a:ln w="9525">
            <a:solidFill>
              <a:schemeClr val="tx1"/>
            </a:solidFill>
            <a:miter lim="800000"/>
            <a:headEnd/>
            <a:tailEnd/>
          </a:ln>
          <a:effectLst>
            <a:outerShdw dist="107763" dir="8100000" algn="ctr" rotWithShape="0">
              <a:schemeClr val="bg2">
                <a:alpha val="50000"/>
              </a:schemeClr>
            </a:outerShdw>
          </a:effectLst>
        </p:spPr>
        <p:txBody>
          <a:bodyPr wrap="none" anchor="ctr"/>
          <a:lstStyle/>
          <a:p>
            <a:endParaRPr lang="id-ID"/>
          </a:p>
        </p:txBody>
      </p:sp>
      <p:sp>
        <p:nvSpPr>
          <p:cNvPr id="35850" name="AutoShape 10"/>
          <p:cNvSpPr>
            <a:spLocks noChangeArrowheads="1"/>
          </p:cNvSpPr>
          <p:nvPr/>
        </p:nvSpPr>
        <p:spPr bwMode="auto">
          <a:xfrm>
            <a:off x="6477000" y="5089525"/>
            <a:ext cx="2057400" cy="244475"/>
          </a:xfrm>
          <a:prstGeom prst="rightArrow">
            <a:avLst>
              <a:gd name="adj1" fmla="val 50000"/>
              <a:gd name="adj2" fmla="val 210390"/>
            </a:avLst>
          </a:prstGeom>
          <a:solidFill>
            <a:schemeClr val="accent1"/>
          </a:solidFill>
          <a:ln w="9525">
            <a:solidFill>
              <a:schemeClr val="tx1"/>
            </a:solidFill>
            <a:miter lim="800000"/>
            <a:headEnd/>
            <a:tailEnd/>
          </a:ln>
          <a:effectLst>
            <a:outerShdw dist="107763" dir="8100000" algn="ctr" rotWithShape="0">
              <a:schemeClr val="bg2">
                <a:alpha val="50000"/>
              </a:schemeClr>
            </a:outerShdw>
          </a:effectLst>
        </p:spPr>
        <p:txBody>
          <a:bodyPr wrap="none" anchor="ctr"/>
          <a:lstStyle/>
          <a:p>
            <a:endParaRPr lang="id-ID"/>
          </a:p>
        </p:txBody>
      </p:sp>
      <p:sp>
        <p:nvSpPr>
          <p:cNvPr id="35851" name="WordArt 11"/>
          <p:cNvSpPr>
            <a:spLocks noChangeArrowheads="1" noChangeShapeType="1" noTextEdit="1"/>
          </p:cNvSpPr>
          <p:nvPr/>
        </p:nvSpPr>
        <p:spPr bwMode="auto">
          <a:xfrm>
            <a:off x="1219200" y="4800600"/>
            <a:ext cx="1066800" cy="266700"/>
          </a:xfrm>
          <a:prstGeom prst="rect">
            <a:avLst/>
          </a:prstGeom>
        </p:spPr>
        <p:txBody>
          <a:bodyPr wrap="none" fromWordArt="1">
            <a:prstTxWarp prst="textPlain">
              <a:avLst>
                <a:gd name="adj" fmla="val 50000"/>
              </a:avLst>
            </a:prstTxWarp>
          </a:bodyPr>
          <a:lstStyle/>
          <a:p>
            <a:pPr algn="ctr"/>
            <a:r>
              <a:rPr lang="id-ID" sz="3600" kern="10">
                <a:ln w="9525">
                  <a:solidFill>
                    <a:srgbClr val="000099"/>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INPUT</a:t>
            </a:r>
          </a:p>
        </p:txBody>
      </p:sp>
      <p:sp>
        <p:nvSpPr>
          <p:cNvPr id="35852" name="WordArt 12"/>
          <p:cNvSpPr>
            <a:spLocks noChangeArrowheads="1" noChangeShapeType="1" noTextEdit="1"/>
          </p:cNvSpPr>
          <p:nvPr/>
        </p:nvSpPr>
        <p:spPr bwMode="auto">
          <a:xfrm>
            <a:off x="6705600" y="4800600"/>
            <a:ext cx="1066800" cy="266700"/>
          </a:xfrm>
          <a:prstGeom prst="rect">
            <a:avLst/>
          </a:prstGeom>
        </p:spPr>
        <p:txBody>
          <a:bodyPr wrap="none" fromWordArt="1">
            <a:prstTxWarp prst="textPlain">
              <a:avLst>
                <a:gd name="adj" fmla="val 50000"/>
              </a:avLst>
            </a:prstTxWarp>
          </a:bodyPr>
          <a:lstStyle/>
          <a:p>
            <a:pPr algn="ctr"/>
            <a:r>
              <a:rPr lang="id-ID" sz="3600" kern="10">
                <a:ln w="9525">
                  <a:solidFill>
                    <a:srgbClr val="000099"/>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OUTPUT</a:t>
            </a:r>
          </a:p>
        </p:txBody>
      </p:sp>
      <p:sp>
        <p:nvSpPr>
          <p:cNvPr id="35854" name="WordArt 14"/>
          <p:cNvSpPr>
            <a:spLocks noChangeArrowheads="1" noChangeShapeType="1" noTextEdit="1"/>
          </p:cNvSpPr>
          <p:nvPr/>
        </p:nvSpPr>
        <p:spPr bwMode="auto">
          <a:xfrm>
            <a:off x="2667000" y="2819400"/>
            <a:ext cx="3581400" cy="228600"/>
          </a:xfrm>
          <a:prstGeom prst="rect">
            <a:avLst/>
          </a:prstGeom>
        </p:spPr>
        <p:txBody>
          <a:bodyPr wrap="none" fromWordArt="1">
            <a:prstTxWarp prst="textPlain">
              <a:avLst>
                <a:gd name="adj" fmla="val 50000"/>
              </a:avLst>
            </a:prstTxWarp>
          </a:bodyPr>
          <a:lstStyle/>
          <a:p>
            <a:pPr algn="ctr"/>
            <a:r>
              <a:rPr lang="id-ID" sz="3600" kern="10">
                <a:ln w="9525">
                  <a:solidFill>
                    <a:srgbClr val="000099"/>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PROGRAM PENYESUAIAN</a:t>
            </a:r>
          </a:p>
        </p:txBody>
      </p:sp>
      <p:sp>
        <p:nvSpPr>
          <p:cNvPr id="35855" name="Line 15"/>
          <p:cNvSpPr>
            <a:spLocks noChangeShapeType="1"/>
          </p:cNvSpPr>
          <p:nvPr/>
        </p:nvSpPr>
        <p:spPr bwMode="auto">
          <a:xfrm>
            <a:off x="4419600" y="2133600"/>
            <a:ext cx="0" cy="609600"/>
          </a:xfrm>
          <a:prstGeom prst="line">
            <a:avLst/>
          </a:prstGeom>
          <a:noFill/>
          <a:ln w="38100">
            <a:solidFill>
              <a:schemeClr val="tx1"/>
            </a:solidFill>
            <a:prstDash val="dash"/>
            <a:round/>
            <a:headEnd/>
            <a:tailEnd/>
          </a:ln>
          <a:effectLst/>
        </p:spPr>
        <p:txBody>
          <a:bodyPr/>
          <a:lstStyle/>
          <a:p>
            <a:endParaRPr lang="id-ID"/>
          </a:p>
        </p:txBody>
      </p:sp>
      <p:sp>
        <p:nvSpPr>
          <p:cNvPr id="35856" name="Line 16"/>
          <p:cNvSpPr>
            <a:spLocks noChangeShapeType="1"/>
          </p:cNvSpPr>
          <p:nvPr/>
        </p:nvSpPr>
        <p:spPr bwMode="auto">
          <a:xfrm>
            <a:off x="4419600" y="3124200"/>
            <a:ext cx="0" cy="685800"/>
          </a:xfrm>
          <a:prstGeom prst="line">
            <a:avLst/>
          </a:prstGeom>
          <a:noFill/>
          <a:ln w="38100">
            <a:solidFill>
              <a:schemeClr val="tx1"/>
            </a:solidFill>
            <a:prstDash val="dash"/>
            <a:round/>
            <a:headEnd/>
            <a:tailEnd type="triangle" w="med" len="med"/>
          </a:ln>
          <a:effectLst/>
        </p:spPr>
        <p:txBody>
          <a:bodyPr/>
          <a:lstStyle/>
          <a:p>
            <a:endParaRPr lang="id-ID"/>
          </a:p>
        </p:txBody>
      </p:sp>
      <p:sp>
        <p:nvSpPr>
          <p:cNvPr id="35857" name="Text Box 17"/>
          <p:cNvSpPr txBox="1">
            <a:spLocks noChangeArrowheads="1"/>
          </p:cNvSpPr>
          <p:nvPr/>
        </p:nvSpPr>
        <p:spPr bwMode="auto">
          <a:xfrm>
            <a:off x="7053263" y="2514600"/>
            <a:ext cx="1481137" cy="831850"/>
          </a:xfrm>
          <a:prstGeom prst="rect">
            <a:avLst/>
          </a:prstGeom>
          <a:noFill/>
          <a:ln w="9525">
            <a:solidFill>
              <a:srgbClr val="000099"/>
            </a:solidFill>
            <a:miter lim="800000"/>
            <a:headEnd/>
            <a:tailEnd/>
          </a:ln>
          <a:effectLst/>
        </p:spPr>
        <p:txBody>
          <a:bodyPr wrap="none">
            <a:spAutoFit/>
          </a:bodyPr>
          <a:lstStyle/>
          <a:p>
            <a:pPr algn="ctr"/>
            <a:r>
              <a:rPr lang="en-US" sz="2400" b="1">
                <a:effectLst>
                  <a:outerShdw blurRad="38100" dist="38100" dir="2700000" algn="tl">
                    <a:srgbClr val="C0C0C0"/>
                  </a:outerShdw>
                </a:effectLst>
              </a:rPr>
              <a:t>(2)</a:t>
            </a:r>
          </a:p>
          <a:p>
            <a:pPr algn="ctr"/>
            <a:r>
              <a:rPr lang="en-US" sz="2400" b="1">
                <a:effectLst>
                  <a:outerShdw blurRad="38100" dist="38100" dir="2700000" algn="tl">
                    <a:srgbClr val="C0C0C0"/>
                  </a:outerShdw>
                </a:effectLst>
              </a:rPr>
              <a:t>SENSOR</a:t>
            </a:r>
          </a:p>
        </p:txBody>
      </p:sp>
      <p:sp>
        <p:nvSpPr>
          <p:cNvPr id="35858" name="Text Box 18"/>
          <p:cNvSpPr txBox="1">
            <a:spLocks noChangeArrowheads="1"/>
          </p:cNvSpPr>
          <p:nvPr/>
        </p:nvSpPr>
        <p:spPr bwMode="auto">
          <a:xfrm>
            <a:off x="381000" y="2520950"/>
            <a:ext cx="1835150" cy="831850"/>
          </a:xfrm>
          <a:prstGeom prst="rect">
            <a:avLst/>
          </a:prstGeom>
          <a:noFill/>
          <a:ln w="9525">
            <a:solidFill>
              <a:srgbClr val="000099"/>
            </a:solidFill>
            <a:miter lim="800000"/>
            <a:headEnd/>
            <a:tailEnd/>
          </a:ln>
          <a:effectLst/>
        </p:spPr>
        <p:txBody>
          <a:bodyPr wrap="none">
            <a:spAutoFit/>
          </a:bodyPr>
          <a:lstStyle/>
          <a:p>
            <a:pPr algn="ctr"/>
            <a:r>
              <a:rPr lang="en-US" sz="2400" b="1">
                <a:effectLst>
                  <a:outerShdw blurRad="38100" dist="38100" dir="2700000" algn="tl">
                    <a:srgbClr val="C0C0C0"/>
                  </a:outerShdw>
                </a:effectLst>
              </a:rPr>
              <a:t>(4)</a:t>
            </a:r>
            <a:endParaRPr lang="en-US" sz="2400" b="1" i="1">
              <a:effectLst>
                <a:outerShdw blurRad="38100" dist="38100" dir="2700000" algn="tl">
                  <a:srgbClr val="C0C0C0"/>
                </a:outerShdw>
              </a:effectLst>
            </a:endParaRPr>
          </a:p>
          <a:p>
            <a:pPr algn="ctr"/>
            <a:r>
              <a:rPr lang="en-US" sz="2400" b="1" i="1">
                <a:effectLst>
                  <a:outerShdw blurRad="38100" dist="38100" dir="2700000" algn="tl">
                    <a:srgbClr val="C0C0C0"/>
                  </a:outerShdw>
                </a:effectLst>
              </a:rPr>
              <a:t>EFFECTOR</a:t>
            </a:r>
          </a:p>
        </p:txBody>
      </p:sp>
      <p:sp>
        <p:nvSpPr>
          <p:cNvPr id="35859" name="Line 19"/>
          <p:cNvSpPr>
            <a:spLocks noChangeShapeType="1"/>
          </p:cNvSpPr>
          <p:nvPr/>
        </p:nvSpPr>
        <p:spPr bwMode="auto">
          <a:xfrm>
            <a:off x="1295400" y="3429000"/>
            <a:ext cx="1066800" cy="914400"/>
          </a:xfrm>
          <a:prstGeom prst="line">
            <a:avLst/>
          </a:prstGeom>
          <a:noFill/>
          <a:ln w="38100">
            <a:solidFill>
              <a:schemeClr val="tx1"/>
            </a:solidFill>
            <a:round/>
            <a:headEnd/>
            <a:tailEnd type="triangle" w="med" len="med"/>
          </a:ln>
          <a:effectLst/>
        </p:spPr>
        <p:txBody>
          <a:bodyPr/>
          <a:lstStyle/>
          <a:p>
            <a:endParaRPr lang="id-ID"/>
          </a:p>
        </p:txBody>
      </p:sp>
      <p:sp>
        <p:nvSpPr>
          <p:cNvPr id="35860" name="Line 20"/>
          <p:cNvSpPr>
            <a:spLocks noChangeShapeType="1"/>
          </p:cNvSpPr>
          <p:nvPr/>
        </p:nvSpPr>
        <p:spPr bwMode="auto">
          <a:xfrm flipH="1">
            <a:off x="1295400" y="1600200"/>
            <a:ext cx="1905000" cy="838200"/>
          </a:xfrm>
          <a:prstGeom prst="line">
            <a:avLst/>
          </a:prstGeom>
          <a:noFill/>
          <a:ln w="38100">
            <a:solidFill>
              <a:schemeClr val="tx1"/>
            </a:solidFill>
            <a:round/>
            <a:headEnd/>
            <a:tailEnd type="triangle" w="med" len="med"/>
          </a:ln>
          <a:effectLst/>
        </p:spPr>
        <p:txBody>
          <a:bodyPr/>
          <a:lstStyle/>
          <a:p>
            <a:endParaRPr lang="id-ID"/>
          </a:p>
        </p:txBody>
      </p:sp>
      <p:sp>
        <p:nvSpPr>
          <p:cNvPr id="35861" name="Line 21"/>
          <p:cNvSpPr>
            <a:spLocks noChangeShapeType="1"/>
          </p:cNvSpPr>
          <p:nvPr/>
        </p:nvSpPr>
        <p:spPr bwMode="auto">
          <a:xfrm flipV="1">
            <a:off x="6553200" y="3352800"/>
            <a:ext cx="1295400" cy="1066800"/>
          </a:xfrm>
          <a:prstGeom prst="line">
            <a:avLst/>
          </a:prstGeom>
          <a:noFill/>
          <a:ln w="38100">
            <a:solidFill>
              <a:schemeClr val="tx1"/>
            </a:solidFill>
            <a:round/>
            <a:headEnd/>
            <a:tailEnd type="triangle" w="med" len="med"/>
          </a:ln>
          <a:effectLst/>
        </p:spPr>
        <p:txBody>
          <a:bodyPr/>
          <a:lstStyle/>
          <a:p>
            <a:endParaRPr lang="id-ID"/>
          </a:p>
        </p:txBody>
      </p:sp>
      <p:sp>
        <p:nvSpPr>
          <p:cNvPr id="35862" name="Line 22"/>
          <p:cNvSpPr>
            <a:spLocks noChangeShapeType="1"/>
          </p:cNvSpPr>
          <p:nvPr/>
        </p:nvSpPr>
        <p:spPr bwMode="auto">
          <a:xfrm flipH="1" flipV="1">
            <a:off x="5715000" y="1676400"/>
            <a:ext cx="2057400" cy="762000"/>
          </a:xfrm>
          <a:prstGeom prst="line">
            <a:avLst/>
          </a:prstGeom>
          <a:noFill/>
          <a:ln w="38100">
            <a:solidFill>
              <a:schemeClr val="tx1"/>
            </a:solidFill>
            <a:round/>
            <a:headEnd/>
            <a:tailEnd type="triangle" w="med" len="med"/>
          </a:ln>
          <a:effectLst/>
        </p:spPr>
        <p:txBody>
          <a:bodyPr/>
          <a:lstStyle/>
          <a:p>
            <a:endParaRPr lang="id-ID"/>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4"/>
          <p:cNvSpPr>
            <a:spLocks noGrp="1"/>
          </p:cNvSpPr>
          <p:nvPr>
            <p:ph type="sldNum" sz="quarter" idx="12"/>
          </p:nvPr>
        </p:nvSpPr>
        <p:spPr/>
        <p:txBody>
          <a:bodyPr/>
          <a:lstStyle/>
          <a:p>
            <a:fld id="{670DF8E4-FDFD-423F-B78F-F932C0240C8A}" type="slidenum">
              <a:rPr lang="en-US"/>
              <a:pPr/>
              <a:t>6</a:t>
            </a:fld>
            <a:endParaRPr lang="en-US"/>
          </a:p>
        </p:txBody>
      </p:sp>
      <p:sp>
        <p:nvSpPr>
          <p:cNvPr id="36942" name="Text Box 78"/>
          <p:cNvSpPr txBox="1">
            <a:spLocks noChangeArrowheads="1"/>
          </p:cNvSpPr>
          <p:nvPr/>
        </p:nvSpPr>
        <p:spPr bwMode="auto">
          <a:xfrm>
            <a:off x="6311900" y="4038600"/>
            <a:ext cx="1504950" cy="641350"/>
          </a:xfrm>
          <a:prstGeom prst="rect">
            <a:avLst/>
          </a:prstGeom>
          <a:solidFill>
            <a:schemeClr val="bg1"/>
          </a:solidFill>
          <a:ln w="9525">
            <a:noFill/>
            <a:miter lim="800000"/>
            <a:headEnd/>
            <a:tailEnd/>
          </a:ln>
          <a:effectLst/>
        </p:spPr>
        <p:txBody>
          <a:bodyPr wrap="none">
            <a:spAutoFit/>
          </a:bodyPr>
          <a:lstStyle/>
          <a:p>
            <a:pPr algn="r"/>
            <a:r>
              <a:rPr lang="en-US" b="1">
                <a:solidFill>
                  <a:srgbClr val="000099"/>
                </a:solidFill>
                <a:effectLst>
                  <a:outerShdw blurRad="38100" dist="38100" dir="2700000" algn="tl">
                    <a:srgbClr val="C0C0C0"/>
                  </a:outerShdw>
                </a:effectLst>
              </a:rPr>
              <a:t>Saluran</a:t>
            </a:r>
          </a:p>
          <a:p>
            <a:pPr algn="r"/>
            <a:r>
              <a:rPr lang="en-US" b="1">
                <a:solidFill>
                  <a:srgbClr val="000099"/>
                </a:solidFill>
                <a:effectLst>
                  <a:outerShdw blurRad="38100" dist="38100" dir="2700000" algn="tl">
                    <a:srgbClr val="C0C0C0"/>
                  </a:outerShdw>
                </a:effectLst>
              </a:rPr>
              <a:t>Pengukuran</a:t>
            </a:r>
          </a:p>
        </p:txBody>
      </p:sp>
      <p:sp>
        <p:nvSpPr>
          <p:cNvPr id="36941" name="Text Box 77"/>
          <p:cNvSpPr txBox="1">
            <a:spLocks noChangeArrowheads="1"/>
          </p:cNvSpPr>
          <p:nvPr/>
        </p:nvSpPr>
        <p:spPr bwMode="auto">
          <a:xfrm>
            <a:off x="1035050" y="4006850"/>
            <a:ext cx="1568450" cy="641350"/>
          </a:xfrm>
          <a:prstGeom prst="rect">
            <a:avLst/>
          </a:prstGeom>
          <a:solidFill>
            <a:schemeClr val="bg1"/>
          </a:solidFill>
          <a:ln w="9525">
            <a:noFill/>
            <a:miter lim="800000"/>
            <a:headEnd/>
            <a:tailEnd/>
          </a:ln>
          <a:effectLst/>
        </p:spPr>
        <p:txBody>
          <a:bodyPr wrap="none">
            <a:spAutoFit/>
          </a:bodyPr>
          <a:lstStyle/>
          <a:p>
            <a:r>
              <a:rPr lang="en-US" b="1">
                <a:solidFill>
                  <a:srgbClr val="000099"/>
                </a:solidFill>
                <a:effectLst>
                  <a:outerShdw blurRad="38100" dist="38100" dir="2700000" algn="tl">
                    <a:srgbClr val="C0C0C0"/>
                  </a:outerShdw>
                </a:effectLst>
              </a:rPr>
              <a:t>Saluran</a:t>
            </a:r>
          </a:p>
          <a:p>
            <a:r>
              <a:rPr lang="en-US" b="1">
                <a:solidFill>
                  <a:srgbClr val="000099"/>
                </a:solidFill>
                <a:effectLst>
                  <a:outerShdw blurRad="38100" dist="38100" dir="2700000" algn="tl">
                    <a:srgbClr val="C0C0C0"/>
                  </a:outerShdw>
                </a:effectLst>
              </a:rPr>
              <a:t>Pengawasan</a:t>
            </a:r>
          </a:p>
        </p:txBody>
      </p:sp>
      <p:sp>
        <p:nvSpPr>
          <p:cNvPr id="36868" name="WordArt 4"/>
          <p:cNvSpPr>
            <a:spLocks noChangeArrowheads="1" noChangeShapeType="1" noTextEdit="1"/>
          </p:cNvSpPr>
          <p:nvPr/>
        </p:nvSpPr>
        <p:spPr bwMode="auto">
          <a:xfrm>
            <a:off x="762000" y="381000"/>
            <a:ext cx="7315200" cy="457200"/>
          </a:xfrm>
          <a:prstGeom prst="rect">
            <a:avLst/>
          </a:prstGeom>
        </p:spPr>
        <p:txBody>
          <a:bodyPr wrap="none" fromWordArt="1">
            <a:prstTxWarp prst="textPlain">
              <a:avLst>
                <a:gd name="adj" fmla="val 50000"/>
              </a:avLst>
            </a:prstTxWarp>
          </a:bodyPr>
          <a:lstStyle/>
          <a:p>
            <a:pPr algn="ctr"/>
            <a:r>
              <a:rPr lang="id-ID" sz="3600" kern="10">
                <a:ln w="9525">
                  <a:solidFill>
                    <a:srgbClr val="000099"/>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SIKLUS PROSES PENGAWASAN</a:t>
            </a:r>
          </a:p>
        </p:txBody>
      </p:sp>
      <p:sp>
        <p:nvSpPr>
          <p:cNvPr id="36869" name="Text Box 5"/>
          <p:cNvSpPr txBox="1">
            <a:spLocks noChangeArrowheads="1"/>
          </p:cNvSpPr>
          <p:nvPr/>
        </p:nvSpPr>
        <p:spPr bwMode="auto">
          <a:xfrm>
            <a:off x="3355975" y="1454150"/>
            <a:ext cx="2124075" cy="831850"/>
          </a:xfrm>
          <a:prstGeom prst="rect">
            <a:avLst/>
          </a:prstGeom>
          <a:noFill/>
          <a:ln w="9525">
            <a:solidFill>
              <a:srgbClr val="000099"/>
            </a:solidFill>
            <a:miter lim="800000"/>
            <a:headEnd/>
            <a:tailEnd/>
          </a:ln>
          <a:effectLst/>
        </p:spPr>
        <p:txBody>
          <a:bodyPr wrap="none">
            <a:spAutoFit/>
          </a:bodyPr>
          <a:lstStyle/>
          <a:p>
            <a:pPr algn="ctr"/>
            <a:r>
              <a:rPr lang="en-US" sz="2400" b="1">
                <a:effectLst>
                  <a:outerShdw blurRad="38100" dist="38100" dir="2700000" algn="tl">
                    <a:srgbClr val="C0C0C0"/>
                  </a:outerShdw>
                </a:effectLst>
              </a:rPr>
              <a:t>PROSESOR</a:t>
            </a:r>
          </a:p>
          <a:p>
            <a:pPr algn="ctr"/>
            <a:r>
              <a:rPr lang="en-US" sz="2400" b="1">
                <a:effectLst>
                  <a:outerShdw blurRad="38100" dist="38100" dir="2700000" algn="tl">
                    <a:srgbClr val="C0C0C0"/>
                  </a:outerShdw>
                </a:effectLst>
              </a:rPr>
              <a:t>(PENGOLAH)</a:t>
            </a:r>
          </a:p>
        </p:txBody>
      </p:sp>
      <p:sp>
        <p:nvSpPr>
          <p:cNvPr id="36870" name="Text Box 6"/>
          <p:cNvSpPr txBox="1">
            <a:spLocks noChangeArrowheads="1"/>
          </p:cNvSpPr>
          <p:nvPr/>
        </p:nvSpPr>
        <p:spPr bwMode="auto">
          <a:xfrm>
            <a:off x="7011988" y="1649413"/>
            <a:ext cx="1446212" cy="466725"/>
          </a:xfrm>
          <a:prstGeom prst="rect">
            <a:avLst/>
          </a:prstGeom>
          <a:noFill/>
          <a:ln w="9525">
            <a:solidFill>
              <a:srgbClr val="000099"/>
            </a:solidFill>
            <a:miter lim="800000"/>
            <a:headEnd/>
            <a:tailEnd/>
          </a:ln>
          <a:effectLst/>
        </p:spPr>
        <p:txBody>
          <a:bodyPr wrap="none">
            <a:spAutoFit/>
          </a:bodyPr>
          <a:lstStyle/>
          <a:p>
            <a:pPr algn="ctr"/>
            <a:r>
              <a:rPr lang="en-US" sz="2400" b="1">
                <a:effectLst>
                  <a:outerShdw blurRad="38100" dist="38100" dir="2700000" algn="tl">
                    <a:srgbClr val="C0C0C0"/>
                  </a:outerShdw>
                </a:effectLst>
              </a:rPr>
              <a:t>OUTPUT</a:t>
            </a:r>
          </a:p>
        </p:txBody>
      </p:sp>
      <p:sp>
        <p:nvSpPr>
          <p:cNvPr id="36871" name="Text Box 7"/>
          <p:cNvSpPr txBox="1">
            <a:spLocks noChangeArrowheads="1"/>
          </p:cNvSpPr>
          <p:nvPr/>
        </p:nvSpPr>
        <p:spPr bwMode="auto">
          <a:xfrm>
            <a:off x="568325" y="1646238"/>
            <a:ext cx="1108075" cy="466725"/>
          </a:xfrm>
          <a:prstGeom prst="rect">
            <a:avLst/>
          </a:prstGeom>
          <a:noFill/>
          <a:ln w="9525">
            <a:solidFill>
              <a:srgbClr val="000099"/>
            </a:solidFill>
            <a:miter lim="800000"/>
            <a:headEnd/>
            <a:tailEnd/>
          </a:ln>
          <a:effectLst/>
        </p:spPr>
        <p:txBody>
          <a:bodyPr wrap="none">
            <a:spAutoFit/>
          </a:bodyPr>
          <a:lstStyle/>
          <a:p>
            <a:pPr algn="ctr"/>
            <a:r>
              <a:rPr lang="en-US" sz="2400" b="1">
                <a:effectLst>
                  <a:outerShdw blurRad="38100" dist="38100" dir="2700000" algn="tl">
                    <a:srgbClr val="C0C0C0"/>
                  </a:outerShdw>
                </a:effectLst>
              </a:rPr>
              <a:t>INPUT</a:t>
            </a:r>
            <a:endParaRPr lang="en-US" sz="2400" b="1" i="1">
              <a:effectLst>
                <a:outerShdw blurRad="38100" dist="38100" dir="2700000" algn="tl">
                  <a:srgbClr val="C0C0C0"/>
                </a:outerShdw>
              </a:effectLst>
            </a:endParaRPr>
          </a:p>
        </p:txBody>
      </p:sp>
      <p:sp>
        <p:nvSpPr>
          <p:cNvPr id="36922" name="Arc 58"/>
          <p:cNvSpPr>
            <a:spLocks/>
          </p:cNvSpPr>
          <p:nvPr/>
        </p:nvSpPr>
        <p:spPr bwMode="auto">
          <a:xfrm rot="10800000">
            <a:off x="609600" y="3054350"/>
            <a:ext cx="7929563" cy="3200400"/>
          </a:xfrm>
          <a:custGeom>
            <a:avLst/>
            <a:gdLst>
              <a:gd name="G0" fmla="+- 21078 0 0"/>
              <a:gd name="G1" fmla="+- 21600 0 0"/>
              <a:gd name="G2" fmla="+- 21600 0 0"/>
              <a:gd name="T0" fmla="*/ 0 w 42201"/>
              <a:gd name="T1" fmla="*/ 16881 h 21600"/>
              <a:gd name="T2" fmla="*/ 42201 w 42201"/>
              <a:gd name="T3" fmla="*/ 17087 h 21600"/>
              <a:gd name="T4" fmla="*/ 21078 w 42201"/>
              <a:gd name="T5" fmla="*/ 21600 h 21600"/>
            </a:gdLst>
            <a:ahLst/>
            <a:cxnLst>
              <a:cxn ang="0">
                <a:pos x="T0" y="T1"/>
              </a:cxn>
              <a:cxn ang="0">
                <a:pos x="T2" y="T3"/>
              </a:cxn>
              <a:cxn ang="0">
                <a:pos x="T4" y="T5"/>
              </a:cxn>
            </a:cxnLst>
            <a:rect l="0" t="0" r="r" b="b"/>
            <a:pathLst>
              <a:path w="42201" h="21600" fill="none" extrusionOk="0">
                <a:moveTo>
                  <a:pt x="-1" y="16880"/>
                </a:moveTo>
                <a:cubicBezTo>
                  <a:pt x="2208" y="7014"/>
                  <a:pt x="10966" y="-1"/>
                  <a:pt x="21078" y="0"/>
                </a:cubicBezTo>
                <a:cubicBezTo>
                  <a:pt x="31268" y="0"/>
                  <a:pt x="40072" y="7121"/>
                  <a:pt x="42201" y="17086"/>
                </a:cubicBezTo>
              </a:path>
              <a:path w="42201" h="21600" stroke="0" extrusionOk="0">
                <a:moveTo>
                  <a:pt x="-1" y="16880"/>
                </a:moveTo>
                <a:cubicBezTo>
                  <a:pt x="2208" y="7014"/>
                  <a:pt x="10966" y="-1"/>
                  <a:pt x="21078" y="0"/>
                </a:cubicBezTo>
                <a:cubicBezTo>
                  <a:pt x="31268" y="0"/>
                  <a:pt x="40072" y="7121"/>
                  <a:pt x="42201" y="17086"/>
                </a:cubicBezTo>
                <a:lnTo>
                  <a:pt x="21078" y="21600"/>
                </a:lnTo>
                <a:close/>
              </a:path>
            </a:pathLst>
          </a:custGeom>
          <a:noFill/>
          <a:ln w="28575">
            <a:solidFill>
              <a:srgbClr val="CC3300"/>
            </a:solidFill>
            <a:prstDash val="dash"/>
            <a:round/>
            <a:headEnd/>
            <a:tailEnd/>
          </a:ln>
          <a:effectLst/>
        </p:spPr>
        <p:txBody>
          <a:bodyPr wrap="none" anchor="ctr"/>
          <a:lstStyle/>
          <a:p>
            <a:endParaRPr lang="id-ID"/>
          </a:p>
        </p:txBody>
      </p:sp>
      <p:sp>
        <p:nvSpPr>
          <p:cNvPr id="36925" name="Arc 61"/>
          <p:cNvSpPr>
            <a:spLocks/>
          </p:cNvSpPr>
          <p:nvPr/>
        </p:nvSpPr>
        <p:spPr bwMode="auto">
          <a:xfrm>
            <a:off x="657225" y="2606675"/>
            <a:ext cx="7848600" cy="1828800"/>
          </a:xfrm>
          <a:custGeom>
            <a:avLst/>
            <a:gdLst>
              <a:gd name="G0" fmla="+- 19465 0 0"/>
              <a:gd name="G1" fmla="+- 21600 0 0"/>
              <a:gd name="G2" fmla="+- 21600 0 0"/>
              <a:gd name="T0" fmla="*/ 0 w 39728"/>
              <a:gd name="T1" fmla="*/ 12237 h 21600"/>
              <a:gd name="T2" fmla="*/ 39728 w 39728"/>
              <a:gd name="T3" fmla="*/ 14118 h 21600"/>
              <a:gd name="T4" fmla="*/ 19465 w 39728"/>
              <a:gd name="T5" fmla="*/ 21600 h 21600"/>
            </a:gdLst>
            <a:ahLst/>
            <a:cxnLst>
              <a:cxn ang="0">
                <a:pos x="T0" y="T1"/>
              </a:cxn>
              <a:cxn ang="0">
                <a:pos x="T2" y="T3"/>
              </a:cxn>
              <a:cxn ang="0">
                <a:pos x="T4" y="T5"/>
              </a:cxn>
            </a:cxnLst>
            <a:rect l="0" t="0" r="r" b="b"/>
            <a:pathLst>
              <a:path w="39728" h="21600" fill="none" extrusionOk="0">
                <a:moveTo>
                  <a:pt x="-1" y="12236"/>
                </a:moveTo>
                <a:cubicBezTo>
                  <a:pt x="3597" y="4756"/>
                  <a:pt x="11164" y="-1"/>
                  <a:pt x="19465" y="0"/>
                </a:cubicBezTo>
                <a:cubicBezTo>
                  <a:pt x="28508" y="0"/>
                  <a:pt x="36595" y="5634"/>
                  <a:pt x="39727" y="14118"/>
                </a:cubicBezTo>
              </a:path>
              <a:path w="39728" h="21600" stroke="0" extrusionOk="0">
                <a:moveTo>
                  <a:pt x="-1" y="12236"/>
                </a:moveTo>
                <a:cubicBezTo>
                  <a:pt x="3597" y="4756"/>
                  <a:pt x="11164" y="-1"/>
                  <a:pt x="19465" y="0"/>
                </a:cubicBezTo>
                <a:cubicBezTo>
                  <a:pt x="28508" y="0"/>
                  <a:pt x="36595" y="5634"/>
                  <a:pt x="39727" y="14118"/>
                </a:cubicBezTo>
                <a:lnTo>
                  <a:pt x="19465" y="21600"/>
                </a:lnTo>
                <a:close/>
              </a:path>
            </a:pathLst>
          </a:custGeom>
          <a:noFill/>
          <a:ln w="28575">
            <a:solidFill>
              <a:srgbClr val="CC3300"/>
            </a:solidFill>
            <a:prstDash val="dash"/>
            <a:round/>
            <a:headEnd/>
            <a:tailEnd/>
          </a:ln>
          <a:effectLst/>
        </p:spPr>
        <p:txBody>
          <a:bodyPr wrap="none" anchor="ctr"/>
          <a:lstStyle/>
          <a:p>
            <a:endParaRPr lang="id-ID"/>
          </a:p>
        </p:txBody>
      </p:sp>
      <p:sp>
        <p:nvSpPr>
          <p:cNvPr id="36926" name="Text Box 62"/>
          <p:cNvSpPr txBox="1">
            <a:spLocks noChangeArrowheads="1"/>
          </p:cNvSpPr>
          <p:nvPr/>
        </p:nvSpPr>
        <p:spPr bwMode="auto">
          <a:xfrm>
            <a:off x="3203575" y="3800475"/>
            <a:ext cx="2413000" cy="466725"/>
          </a:xfrm>
          <a:prstGeom prst="rect">
            <a:avLst/>
          </a:prstGeom>
          <a:noFill/>
          <a:ln w="9525">
            <a:solidFill>
              <a:srgbClr val="000099"/>
            </a:solidFill>
            <a:miter lim="800000"/>
            <a:headEnd/>
            <a:tailEnd/>
          </a:ln>
          <a:effectLst/>
        </p:spPr>
        <p:txBody>
          <a:bodyPr wrap="none">
            <a:spAutoFit/>
          </a:bodyPr>
          <a:lstStyle/>
          <a:p>
            <a:pPr algn="ctr"/>
            <a:r>
              <a:rPr lang="en-US" sz="2400" b="1">
                <a:effectLst>
                  <a:outerShdw blurRad="38100" dist="38100" dir="2700000" algn="tl">
                    <a:srgbClr val="C0C0C0"/>
                  </a:outerShdw>
                </a:effectLst>
              </a:rPr>
              <a:t>KOMPARATOR</a:t>
            </a:r>
          </a:p>
        </p:txBody>
      </p:sp>
      <p:sp>
        <p:nvSpPr>
          <p:cNvPr id="36927" name="Text Box 63"/>
          <p:cNvSpPr txBox="1">
            <a:spLocks noChangeArrowheads="1"/>
          </p:cNvSpPr>
          <p:nvPr/>
        </p:nvSpPr>
        <p:spPr bwMode="auto">
          <a:xfrm>
            <a:off x="2811463" y="5029200"/>
            <a:ext cx="3211512" cy="466725"/>
          </a:xfrm>
          <a:prstGeom prst="rect">
            <a:avLst/>
          </a:prstGeom>
          <a:noFill/>
          <a:ln w="9525">
            <a:solidFill>
              <a:srgbClr val="000099"/>
            </a:solidFill>
            <a:miter lim="800000"/>
            <a:headEnd/>
            <a:tailEnd/>
          </a:ln>
          <a:effectLst/>
        </p:spPr>
        <p:txBody>
          <a:bodyPr wrap="none">
            <a:spAutoFit/>
          </a:bodyPr>
          <a:lstStyle/>
          <a:p>
            <a:pPr algn="ctr"/>
            <a:r>
              <a:rPr lang="en-US" sz="2400" b="1">
                <a:effectLst>
                  <a:outerShdw blurRad="38100" dist="38100" dir="2700000" algn="tl">
                    <a:srgbClr val="C0C0C0"/>
                  </a:outerShdw>
                </a:effectLst>
              </a:rPr>
              <a:t>TUJUAN (STANDAR)</a:t>
            </a:r>
          </a:p>
        </p:txBody>
      </p:sp>
      <p:sp>
        <p:nvSpPr>
          <p:cNvPr id="36928" name="Line 64"/>
          <p:cNvSpPr>
            <a:spLocks noChangeShapeType="1"/>
          </p:cNvSpPr>
          <p:nvPr/>
        </p:nvSpPr>
        <p:spPr bwMode="auto">
          <a:xfrm>
            <a:off x="7696200" y="2133600"/>
            <a:ext cx="0" cy="1905000"/>
          </a:xfrm>
          <a:prstGeom prst="line">
            <a:avLst/>
          </a:prstGeom>
          <a:noFill/>
          <a:ln w="38100">
            <a:solidFill>
              <a:schemeClr val="tx1"/>
            </a:solidFill>
            <a:round/>
            <a:headEnd/>
            <a:tailEnd/>
          </a:ln>
          <a:effectLst/>
        </p:spPr>
        <p:txBody>
          <a:bodyPr/>
          <a:lstStyle/>
          <a:p>
            <a:endParaRPr lang="id-ID"/>
          </a:p>
        </p:txBody>
      </p:sp>
      <p:sp>
        <p:nvSpPr>
          <p:cNvPr id="36929" name="Line 65"/>
          <p:cNvSpPr>
            <a:spLocks noChangeShapeType="1"/>
          </p:cNvSpPr>
          <p:nvPr/>
        </p:nvSpPr>
        <p:spPr bwMode="auto">
          <a:xfrm flipH="1">
            <a:off x="5638800" y="4038600"/>
            <a:ext cx="2057400" cy="0"/>
          </a:xfrm>
          <a:prstGeom prst="line">
            <a:avLst/>
          </a:prstGeom>
          <a:noFill/>
          <a:ln w="38100">
            <a:solidFill>
              <a:schemeClr val="tx1"/>
            </a:solidFill>
            <a:round/>
            <a:headEnd/>
            <a:tailEnd type="triangle" w="med" len="med"/>
          </a:ln>
          <a:effectLst/>
        </p:spPr>
        <p:txBody>
          <a:bodyPr/>
          <a:lstStyle/>
          <a:p>
            <a:endParaRPr lang="id-ID"/>
          </a:p>
        </p:txBody>
      </p:sp>
      <p:sp>
        <p:nvSpPr>
          <p:cNvPr id="36931" name="Line 67"/>
          <p:cNvSpPr>
            <a:spLocks noChangeShapeType="1"/>
          </p:cNvSpPr>
          <p:nvPr/>
        </p:nvSpPr>
        <p:spPr bwMode="auto">
          <a:xfrm>
            <a:off x="1676400" y="1860550"/>
            <a:ext cx="1676400" cy="0"/>
          </a:xfrm>
          <a:prstGeom prst="line">
            <a:avLst/>
          </a:prstGeom>
          <a:noFill/>
          <a:ln w="38100">
            <a:solidFill>
              <a:schemeClr val="tx1"/>
            </a:solidFill>
            <a:round/>
            <a:headEnd/>
            <a:tailEnd/>
          </a:ln>
          <a:effectLst/>
        </p:spPr>
        <p:txBody>
          <a:bodyPr/>
          <a:lstStyle/>
          <a:p>
            <a:endParaRPr lang="id-ID"/>
          </a:p>
        </p:txBody>
      </p:sp>
      <p:sp>
        <p:nvSpPr>
          <p:cNvPr id="36933" name="Line 69"/>
          <p:cNvSpPr>
            <a:spLocks noChangeShapeType="1"/>
          </p:cNvSpPr>
          <p:nvPr/>
        </p:nvSpPr>
        <p:spPr bwMode="auto">
          <a:xfrm flipH="1">
            <a:off x="5486400" y="1828800"/>
            <a:ext cx="1524000" cy="0"/>
          </a:xfrm>
          <a:prstGeom prst="line">
            <a:avLst/>
          </a:prstGeom>
          <a:noFill/>
          <a:ln w="38100">
            <a:solidFill>
              <a:schemeClr val="tx1"/>
            </a:solidFill>
            <a:round/>
            <a:headEnd/>
            <a:tailEnd/>
          </a:ln>
          <a:effectLst/>
        </p:spPr>
        <p:txBody>
          <a:bodyPr/>
          <a:lstStyle/>
          <a:p>
            <a:endParaRPr lang="id-ID"/>
          </a:p>
        </p:txBody>
      </p:sp>
      <p:sp>
        <p:nvSpPr>
          <p:cNvPr id="36934" name="AutoShape 70"/>
          <p:cNvSpPr>
            <a:spLocks noChangeArrowheads="1"/>
          </p:cNvSpPr>
          <p:nvPr/>
        </p:nvSpPr>
        <p:spPr bwMode="auto">
          <a:xfrm>
            <a:off x="4114800" y="4311650"/>
            <a:ext cx="533400" cy="609600"/>
          </a:xfrm>
          <a:prstGeom prst="upArrow">
            <a:avLst>
              <a:gd name="adj1" fmla="val 50000"/>
              <a:gd name="adj2" fmla="val 41836"/>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endParaRPr lang="id-ID"/>
          </a:p>
        </p:txBody>
      </p:sp>
      <p:sp>
        <p:nvSpPr>
          <p:cNvPr id="36937" name="Line 73"/>
          <p:cNvSpPr>
            <a:spLocks noChangeShapeType="1"/>
          </p:cNvSpPr>
          <p:nvPr/>
        </p:nvSpPr>
        <p:spPr bwMode="auto">
          <a:xfrm flipV="1">
            <a:off x="1066800" y="2133600"/>
            <a:ext cx="0" cy="1905000"/>
          </a:xfrm>
          <a:prstGeom prst="line">
            <a:avLst/>
          </a:prstGeom>
          <a:noFill/>
          <a:ln w="38100">
            <a:solidFill>
              <a:schemeClr val="tx1"/>
            </a:solidFill>
            <a:round/>
            <a:headEnd/>
            <a:tailEnd type="triangle" w="med" len="med"/>
          </a:ln>
          <a:effectLst/>
        </p:spPr>
        <p:txBody>
          <a:bodyPr/>
          <a:lstStyle/>
          <a:p>
            <a:endParaRPr lang="id-ID"/>
          </a:p>
        </p:txBody>
      </p:sp>
      <p:sp>
        <p:nvSpPr>
          <p:cNvPr id="36938" name="Line 74"/>
          <p:cNvSpPr>
            <a:spLocks noChangeShapeType="1"/>
          </p:cNvSpPr>
          <p:nvPr/>
        </p:nvSpPr>
        <p:spPr bwMode="auto">
          <a:xfrm>
            <a:off x="1066800" y="4022725"/>
            <a:ext cx="2133600" cy="0"/>
          </a:xfrm>
          <a:prstGeom prst="line">
            <a:avLst/>
          </a:prstGeom>
          <a:noFill/>
          <a:ln w="38100">
            <a:solidFill>
              <a:schemeClr val="tx1"/>
            </a:solidFill>
            <a:round/>
            <a:headEnd/>
            <a:tailEnd/>
          </a:ln>
          <a:effectLst/>
        </p:spPr>
        <p:txBody>
          <a:bodyPr/>
          <a:lstStyle/>
          <a:p>
            <a:endParaRPr lang="id-ID"/>
          </a:p>
        </p:txBody>
      </p:sp>
      <p:sp>
        <p:nvSpPr>
          <p:cNvPr id="36940" name="Text Box 76"/>
          <p:cNvSpPr txBox="1">
            <a:spLocks noChangeArrowheads="1"/>
          </p:cNvSpPr>
          <p:nvPr/>
        </p:nvSpPr>
        <p:spPr bwMode="auto">
          <a:xfrm>
            <a:off x="3352800" y="5835650"/>
            <a:ext cx="2089150" cy="641350"/>
          </a:xfrm>
          <a:prstGeom prst="rect">
            <a:avLst/>
          </a:prstGeom>
          <a:solidFill>
            <a:schemeClr val="bg1"/>
          </a:solidFill>
          <a:ln w="9525">
            <a:noFill/>
            <a:miter lim="800000"/>
            <a:headEnd/>
            <a:tailEnd/>
          </a:ln>
          <a:effectLst/>
        </p:spPr>
        <p:txBody>
          <a:bodyPr wrap="none">
            <a:spAutoFit/>
          </a:bodyPr>
          <a:lstStyle/>
          <a:p>
            <a:pPr algn="ctr"/>
            <a:r>
              <a:rPr lang="en-US" b="1" i="1">
                <a:effectLst>
                  <a:outerShdw blurRad="38100" dist="38100" dir="2700000" algn="tl">
                    <a:srgbClr val="C0C0C0"/>
                  </a:outerShdw>
                </a:effectLst>
              </a:rPr>
              <a:t>Putaran feedback</a:t>
            </a:r>
          </a:p>
          <a:p>
            <a:pPr algn="ctr"/>
            <a:r>
              <a:rPr lang="en-US" b="1">
                <a:effectLst>
                  <a:outerShdw blurRad="38100" dist="38100" dir="2700000" algn="tl">
                    <a:srgbClr val="C0C0C0"/>
                  </a:outerShdw>
                </a:effectLst>
              </a:rPr>
              <a:t>(Umpan Balik)</a:t>
            </a:r>
          </a:p>
        </p:txBody>
      </p:sp>
    </p:spTree>
  </p:cSld>
  <p:clrMapOvr>
    <a:masterClrMapping/>
  </p:clrMapOvr>
  <p:transition spd="med">
    <p:push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68FB268-5D32-4265-B7B5-EDB3A5B39747}" type="slidenum">
              <a:rPr lang="en-US"/>
              <a:pPr/>
              <a:t>7</a:t>
            </a:fld>
            <a:endParaRPr lang="en-US"/>
          </a:p>
        </p:txBody>
      </p:sp>
      <p:sp>
        <p:nvSpPr>
          <p:cNvPr id="45060" name="WordArt 4"/>
          <p:cNvSpPr>
            <a:spLocks noChangeArrowheads="1" noChangeShapeType="1" noTextEdit="1"/>
          </p:cNvSpPr>
          <p:nvPr/>
        </p:nvSpPr>
        <p:spPr bwMode="auto">
          <a:xfrm>
            <a:off x="2209800" y="1295400"/>
            <a:ext cx="6553200" cy="609600"/>
          </a:xfrm>
          <a:prstGeom prst="rect">
            <a:avLst/>
          </a:prstGeom>
        </p:spPr>
        <p:txBody>
          <a:bodyPr wrap="none" fromWordArt="1">
            <a:prstTxWarp prst="textPlain">
              <a:avLst>
                <a:gd name="adj" fmla="val 50000"/>
              </a:avLst>
            </a:prstTxWarp>
          </a:bodyPr>
          <a:lstStyle/>
          <a:p>
            <a:pPr algn="ctr"/>
            <a:r>
              <a:rPr lang="id-ID" sz="3600" kern="10">
                <a:ln w="9525">
                  <a:solidFill>
                    <a:srgbClr val="000099"/>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DEFINISI PERENCANAAN STRATEGIS</a:t>
            </a:r>
          </a:p>
        </p:txBody>
      </p:sp>
      <p:sp>
        <p:nvSpPr>
          <p:cNvPr id="45061" name="Text Box 5"/>
          <p:cNvSpPr txBox="1">
            <a:spLocks noChangeArrowheads="1"/>
          </p:cNvSpPr>
          <p:nvPr/>
        </p:nvSpPr>
        <p:spPr bwMode="auto">
          <a:xfrm>
            <a:off x="2362200" y="2100263"/>
            <a:ext cx="6096000" cy="3508375"/>
          </a:xfrm>
          <a:prstGeom prst="rect">
            <a:avLst/>
          </a:prstGeom>
          <a:noFill/>
          <a:ln w="9525">
            <a:noFill/>
            <a:miter lim="800000"/>
            <a:headEnd/>
            <a:tailEnd/>
          </a:ln>
          <a:effectLst/>
        </p:spPr>
        <p:txBody>
          <a:bodyPr>
            <a:spAutoFit/>
          </a:bodyPr>
          <a:lstStyle/>
          <a:p>
            <a:r>
              <a:rPr lang="en-US" sz="2800" b="1">
                <a:solidFill>
                  <a:srgbClr val="000099"/>
                </a:solidFill>
                <a:effectLst>
                  <a:outerShdw blurRad="38100" dist="38100" dir="2700000" algn="tl">
                    <a:srgbClr val="C0C0C0"/>
                  </a:outerShdw>
                </a:effectLst>
              </a:rPr>
              <a:t>Proses analisis, perumusan dan evaluasi strategi-strategi, dengan TUJUAN UTAMA agar perusahaan dapat melihat secara obyektif kondisi-kondisi internal dan eksternal sehingga perusahaan dapat mengantisipasi perubahan lingkungan eksternal</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544A99C-0FD8-4976-B9E0-831BCCCE4E9E}" type="slidenum">
              <a:rPr lang="en-US"/>
              <a:pPr/>
              <a:t>8</a:t>
            </a:fld>
            <a:endParaRPr lang="en-US"/>
          </a:p>
        </p:txBody>
      </p:sp>
      <p:sp>
        <p:nvSpPr>
          <p:cNvPr id="46084" name="WordArt 4"/>
          <p:cNvSpPr>
            <a:spLocks noChangeArrowheads="1" noChangeShapeType="1" noTextEdit="1"/>
          </p:cNvSpPr>
          <p:nvPr/>
        </p:nvSpPr>
        <p:spPr bwMode="auto">
          <a:xfrm>
            <a:off x="304800" y="304800"/>
            <a:ext cx="5867400" cy="457200"/>
          </a:xfrm>
          <a:prstGeom prst="rect">
            <a:avLst/>
          </a:prstGeom>
        </p:spPr>
        <p:txBody>
          <a:bodyPr wrap="none" fromWordArt="1">
            <a:prstTxWarp prst="textPlain">
              <a:avLst>
                <a:gd name="adj" fmla="val 50000"/>
              </a:avLst>
            </a:prstTxWarp>
          </a:bodyPr>
          <a:lstStyle/>
          <a:p>
            <a:pPr algn="ctr"/>
            <a:r>
              <a:rPr lang="id-ID" sz="3600" kern="10">
                <a:ln w="9525">
                  <a:solidFill>
                    <a:schemeClr val="tx2"/>
                  </a:solid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KONSEP STRATEGI</a:t>
            </a:r>
          </a:p>
        </p:txBody>
      </p:sp>
      <p:sp>
        <p:nvSpPr>
          <p:cNvPr id="46085" name="Text Box 5"/>
          <p:cNvSpPr txBox="1">
            <a:spLocks noChangeArrowheads="1"/>
          </p:cNvSpPr>
          <p:nvPr/>
        </p:nvSpPr>
        <p:spPr bwMode="auto">
          <a:xfrm>
            <a:off x="228600" y="914400"/>
            <a:ext cx="8458200" cy="5527675"/>
          </a:xfrm>
          <a:prstGeom prst="rect">
            <a:avLst/>
          </a:prstGeom>
          <a:noFill/>
          <a:ln w="9525">
            <a:noFill/>
            <a:miter lim="800000"/>
            <a:headEnd/>
            <a:tailEnd/>
          </a:ln>
          <a:effectLst/>
        </p:spPr>
        <p:txBody>
          <a:bodyPr>
            <a:spAutoFit/>
          </a:bodyPr>
          <a:lstStyle/>
          <a:p>
            <a:pPr marL="457200" indent="-441325">
              <a:buFont typeface="Wingdings" pitchFamily="2" charset="2"/>
              <a:buNone/>
            </a:pPr>
            <a:r>
              <a:rPr lang="en-US" sz="2100" b="1">
                <a:solidFill>
                  <a:schemeClr val="tx2"/>
                </a:solidFill>
                <a:effectLst>
                  <a:outerShdw blurRad="38100" dist="38100" dir="2700000" algn="tl">
                    <a:srgbClr val="AF273E"/>
                  </a:outerShdw>
                </a:effectLst>
              </a:rPr>
              <a:t>CHANDLER (1962)</a:t>
            </a:r>
            <a:r>
              <a:rPr lang="en-US" sz="2100" b="1">
                <a:effectLst>
                  <a:outerShdw blurRad="38100" dist="38100" dir="2700000" algn="tl">
                    <a:srgbClr val="FFFFFF"/>
                  </a:outerShdw>
                </a:effectLst>
              </a:rPr>
              <a:t> </a:t>
            </a:r>
            <a:r>
              <a:rPr lang="en-US" sz="2100" b="1">
                <a:solidFill>
                  <a:srgbClr val="00FF00"/>
                </a:solidFill>
                <a:effectLst>
                  <a:outerShdw blurRad="38100" dist="38100" dir="2700000" algn="tl">
                    <a:srgbClr val="FFFFFF"/>
                  </a:outerShdw>
                </a:effectLst>
              </a:rPr>
              <a:t>Strategi merupakan alat untuk mencapai tujuan perusahaan dalam kaitannya dengan tujuan jangka panjang, program tindaklanjut, serta prioritas alokasi  sumber daya</a:t>
            </a:r>
          </a:p>
          <a:p>
            <a:pPr marL="457200" indent="-441325">
              <a:buFont typeface="Wingdings" pitchFamily="2" charset="2"/>
              <a:buNone/>
            </a:pPr>
            <a:endParaRPr lang="en-US" sz="500" b="1">
              <a:effectLst>
                <a:outerShdw blurRad="38100" dist="38100" dir="2700000" algn="tl">
                  <a:srgbClr val="FFFFFF"/>
                </a:outerShdw>
              </a:effectLst>
            </a:endParaRPr>
          </a:p>
          <a:p>
            <a:pPr marL="457200" indent="-441325">
              <a:buFont typeface="Wingdings" pitchFamily="2" charset="2"/>
              <a:buNone/>
            </a:pPr>
            <a:r>
              <a:rPr lang="en-US" sz="2100" b="1">
                <a:solidFill>
                  <a:schemeClr val="tx2"/>
                </a:solidFill>
                <a:effectLst>
                  <a:outerShdw blurRad="38100" dist="38100" dir="2700000" algn="tl">
                    <a:srgbClr val="AF273E"/>
                  </a:outerShdw>
                </a:effectLst>
              </a:rPr>
              <a:t>LEARNED, CHRISTENSEN, ANDREWS, DAN GUTH (1965)</a:t>
            </a:r>
            <a:r>
              <a:rPr lang="en-US" sz="2100" b="1">
                <a:effectLst>
                  <a:outerShdw blurRad="38100" dist="38100" dir="2700000" algn="tl">
                    <a:srgbClr val="FFFFFF"/>
                  </a:outerShdw>
                </a:effectLst>
              </a:rPr>
              <a:t> </a:t>
            </a:r>
            <a:r>
              <a:rPr lang="en-US" sz="2100" b="1">
                <a:solidFill>
                  <a:srgbClr val="00FF00"/>
                </a:solidFill>
                <a:effectLst>
                  <a:outerShdw blurRad="38100" dist="38100" dir="2700000" algn="tl">
                    <a:srgbClr val="FFFFFF"/>
                  </a:outerShdw>
                </a:effectLst>
              </a:rPr>
              <a:t>Strategi merupakan alat untuk menciptakan keunggulan bersaing. Dengan demikian salah satu fokus strategi adalah memutuskan apakah bisnis tersebut harus ada atau tidak ada</a:t>
            </a:r>
          </a:p>
          <a:p>
            <a:pPr marL="457200" indent="-441325">
              <a:buFont typeface="Wingdings" pitchFamily="2" charset="2"/>
              <a:buNone/>
            </a:pPr>
            <a:endParaRPr lang="en-US" sz="500" b="1">
              <a:effectLst>
                <a:outerShdw blurRad="38100" dist="38100" dir="2700000" algn="tl">
                  <a:srgbClr val="FFFFFF"/>
                </a:outerShdw>
              </a:effectLst>
            </a:endParaRPr>
          </a:p>
          <a:p>
            <a:pPr marL="457200" indent="-441325">
              <a:buFont typeface="Wingdings" pitchFamily="2" charset="2"/>
              <a:buNone/>
            </a:pPr>
            <a:r>
              <a:rPr lang="en-US" sz="2100" b="1">
                <a:solidFill>
                  <a:schemeClr val="tx2"/>
                </a:solidFill>
                <a:effectLst>
                  <a:outerShdw blurRad="38100" dist="38100" dir="2700000" algn="tl">
                    <a:srgbClr val="AF273E"/>
                  </a:outerShdw>
                </a:effectLst>
              </a:rPr>
              <a:t>ARGYRIS (1985), MINTZBERG (1979), STEINER DAN MINER (1977)</a:t>
            </a:r>
            <a:r>
              <a:rPr lang="en-US" sz="2100" b="1">
                <a:effectLst>
                  <a:outerShdw blurRad="38100" dist="38100" dir="2700000" algn="tl">
                    <a:srgbClr val="FFFFFF"/>
                  </a:outerShdw>
                </a:effectLst>
              </a:rPr>
              <a:t> </a:t>
            </a:r>
            <a:r>
              <a:rPr lang="en-US" sz="2100" b="1">
                <a:solidFill>
                  <a:srgbClr val="00FF00"/>
                </a:solidFill>
                <a:effectLst>
                  <a:outerShdw blurRad="38100" dist="38100" dir="2700000" algn="tl">
                    <a:srgbClr val="FFFFFF"/>
                  </a:outerShdw>
                </a:effectLst>
              </a:rPr>
              <a:t>Strategi merupakan respon secara terus menerus maupun adatif terhadap peluang dan ancaman eksternal serta kekuatan dan kelemahan internal yang dapat mempengaruhi organisasi</a:t>
            </a:r>
          </a:p>
          <a:p>
            <a:pPr marL="457200" indent="-441325">
              <a:buFont typeface="Wingdings" pitchFamily="2" charset="2"/>
              <a:buNone/>
            </a:pPr>
            <a:endParaRPr lang="en-US" sz="500" b="1">
              <a:effectLst>
                <a:outerShdw blurRad="38100" dist="38100" dir="2700000" algn="tl">
                  <a:srgbClr val="FFFFFF"/>
                </a:outerShdw>
              </a:effectLst>
            </a:endParaRPr>
          </a:p>
          <a:p>
            <a:pPr marL="457200" indent="-441325">
              <a:buFont typeface="Wingdings" pitchFamily="2" charset="2"/>
              <a:buNone/>
            </a:pPr>
            <a:r>
              <a:rPr lang="en-US" sz="2100" b="1">
                <a:solidFill>
                  <a:schemeClr val="tx2"/>
                </a:solidFill>
                <a:effectLst>
                  <a:outerShdw blurRad="38100" dist="38100" dir="2700000" algn="tl">
                    <a:srgbClr val="AF273E"/>
                  </a:outerShdw>
                </a:effectLst>
              </a:rPr>
              <a:t>PORTER (1985)</a:t>
            </a:r>
            <a:r>
              <a:rPr lang="en-US" sz="2100" b="1">
                <a:effectLst>
                  <a:outerShdw blurRad="38100" dist="38100" dir="2700000" algn="tl">
                    <a:srgbClr val="FFFFFF"/>
                  </a:outerShdw>
                </a:effectLst>
              </a:rPr>
              <a:t> </a:t>
            </a:r>
            <a:r>
              <a:rPr lang="en-US" sz="2100" b="1">
                <a:solidFill>
                  <a:srgbClr val="00FF00"/>
                </a:solidFill>
                <a:effectLst>
                  <a:outerShdw blurRad="38100" dist="38100" dir="2700000" algn="tl">
                    <a:srgbClr val="FFFFFF"/>
                  </a:outerShdw>
                </a:effectLst>
              </a:rPr>
              <a:t>Strategi adalah alat yang sangat penting untuk mencapai keunggulan bersaing</a:t>
            </a:r>
          </a:p>
          <a:p>
            <a:pPr marL="457200" indent="-441325">
              <a:buFont typeface="Wingdings" pitchFamily="2" charset="2"/>
              <a:buNone/>
            </a:pPr>
            <a:endParaRPr lang="en-US" sz="500" b="1">
              <a:effectLst>
                <a:outerShdw blurRad="38100" dist="38100" dir="2700000" algn="tl">
                  <a:srgbClr val="FFFFFF"/>
                </a:outerShdw>
              </a:effectLst>
            </a:endParaRPr>
          </a:p>
          <a:p>
            <a:pPr marL="457200" indent="-441325">
              <a:buFont typeface="Wingdings" pitchFamily="2" charset="2"/>
              <a:buNone/>
            </a:pPr>
            <a:r>
              <a:rPr lang="en-US" sz="2100" b="1">
                <a:solidFill>
                  <a:schemeClr val="tx2"/>
                </a:solidFill>
                <a:effectLst>
                  <a:outerShdw blurRad="38100" dist="38100" dir="2700000" algn="tl">
                    <a:srgbClr val="AF273E"/>
                  </a:outerShdw>
                </a:effectLst>
              </a:rPr>
              <a:t>ANDREWS (1980), CHAFFE (1985)</a:t>
            </a:r>
            <a:r>
              <a:rPr lang="en-US" sz="2100" b="1">
                <a:effectLst>
                  <a:outerShdw blurRad="38100" dist="38100" dir="2700000" algn="tl">
                    <a:srgbClr val="FFFFFF"/>
                  </a:outerShdw>
                </a:effectLst>
              </a:rPr>
              <a:t> </a:t>
            </a:r>
            <a:r>
              <a:rPr lang="en-US" sz="2100" b="1">
                <a:solidFill>
                  <a:srgbClr val="00FF00"/>
                </a:solidFill>
                <a:effectLst>
                  <a:outerShdw blurRad="38100" dist="38100" dir="2700000" algn="tl">
                    <a:srgbClr val="FFFFFF"/>
                  </a:outerShdw>
                </a:effectLst>
              </a:rPr>
              <a:t>Strategi adalah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6DFD7B4-D14F-4944-B875-9B553147465F}" type="slidenum">
              <a:rPr lang="en-US"/>
              <a:pPr/>
              <a:t>9</a:t>
            </a:fld>
            <a:endParaRPr lang="en-US"/>
          </a:p>
        </p:txBody>
      </p:sp>
      <p:sp>
        <p:nvSpPr>
          <p:cNvPr id="47108" name="Text Box 4"/>
          <p:cNvSpPr txBox="1">
            <a:spLocks noChangeArrowheads="1"/>
          </p:cNvSpPr>
          <p:nvPr/>
        </p:nvSpPr>
        <p:spPr bwMode="auto">
          <a:xfrm>
            <a:off x="228600" y="304800"/>
            <a:ext cx="8458200" cy="5938838"/>
          </a:xfrm>
          <a:prstGeom prst="rect">
            <a:avLst/>
          </a:prstGeom>
          <a:noFill/>
          <a:ln w="9525">
            <a:noFill/>
            <a:miter lim="800000"/>
            <a:headEnd/>
            <a:tailEnd/>
          </a:ln>
          <a:effectLst/>
        </p:spPr>
        <p:txBody>
          <a:bodyPr>
            <a:spAutoFit/>
          </a:bodyPr>
          <a:lstStyle/>
          <a:p>
            <a:pPr marL="457200" indent="-441325">
              <a:buFont typeface="Wingdings" pitchFamily="2" charset="2"/>
              <a:buNone/>
            </a:pPr>
            <a:r>
              <a:rPr lang="en-US" sz="2200" b="1">
                <a:solidFill>
                  <a:schemeClr val="tx2"/>
                </a:solidFill>
                <a:effectLst>
                  <a:outerShdw blurRad="38100" dist="38100" dir="2700000" algn="tl">
                    <a:srgbClr val="AF273E"/>
                  </a:outerShdw>
                </a:effectLst>
              </a:rPr>
              <a:t>ANDREWS (1980), CHAFFE (1985)</a:t>
            </a:r>
            <a:r>
              <a:rPr lang="en-US" sz="2200" b="1">
                <a:effectLst>
                  <a:outerShdw blurRad="38100" dist="38100" dir="2700000" algn="tl">
                    <a:srgbClr val="FFFFFF"/>
                  </a:outerShdw>
                </a:effectLst>
              </a:rPr>
              <a:t> </a:t>
            </a:r>
            <a:r>
              <a:rPr lang="en-US" sz="2200" b="1">
                <a:solidFill>
                  <a:srgbClr val="00FF00"/>
                </a:solidFill>
                <a:effectLst>
                  <a:outerShdw blurRad="38100" dist="38100" dir="2700000" algn="tl">
                    <a:srgbClr val="FFFFFF"/>
                  </a:outerShdw>
                </a:effectLst>
              </a:rPr>
              <a:t>Strategi adalah kekuatan motivasi untuk stakeholders, debtholders, manajer, karyawan, konsumen, komunitas, pemerintah, dan sebagainya, yang baik secara langsung maupun tidak langsung menerima keuntungan atau biaya yang ditimbulkan oleh semua tindakan yang dilakukan oleh perusahaan</a:t>
            </a:r>
          </a:p>
          <a:p>
            <a:pPr marL="457200" indent="-441325">
              <a:buFont typeface="Wingdings" pitchFamily="2" charset="2"/>
              <a:buNone/>
            </a:pPr>
            <a:endParaRPr lang="en-US" sz="1000" b="1">
              <a:effectLst>
                <a:outerShdw blurRad="38100" dist="38100" dir="2700000" algn="tl">
                  <a:srgbClr val="FFFFFF"/>
                </a:outerShdw>
              </a:effectLst>
            </a:endParaRPr>
          </a:p>
          <a:p>
            <a:pPr marL="457200" indent="-441325">
              <a:buFont typeface="Wingdings" pitchFamily="2" charset="2"/>
              <a:buNone/>
            </a:pPr>
            <a:r>
              <a:rPr lang="en-US" sz="2200" b="1">
                <a:solidFill>
                  <a:schemeClr val="tx2"/>
                </a:solidFill>
                <a:effectLst>
                  <a:outerShdw blurRad="38100" dist="38100" dir="2700000" algn="tl">
                    <a:srgbClr val="AF273E"/>
                  </a:outerShdw>
                </a:effectLst>
              </a:rPr>
              <a:t>HAMEL DAN PRAHALAD (1995)</a:t>
            </a:r>
            <a:r>
              <a:rPr lang="en-US" sz="2200" b="1">
                <a:effectLst>
                  <a:outerShdw blurRad="38100" dist="38100" dir="2700000" algn="tl">
                    <a:srgbClr val="FFFFFF"/>
                  </a:outerShdw>
                </a:effectLst>
              </a:rPr>
              <a:t> Strategi merupakan tindakan yang bersifat </a:t>
            </a:r>
            <a:r>
              <a:rPr lang="en-US" sz="2200" b="1" i="1">
                <a:effectLst>
                  <a:outerShdw blurRad="38100" dist="38100" dir="2700000" algn="tl">
                    <a:srgbClr val="FFFFFF"/>
                  </a:outerShdw>
                </a:effectLst>
              </a:rPr>
              <a:t>incremental</a:t>
            </a:r>
            <a:r>
              <a:rPr lang="en-US" sz="2200" b="1">
                <a:effectLst>
                  <a:outerShdw blurRad="38100" dist="38100" dir="2700000" algn="tl">
                    <a:srgbClr val="FFFFFF"/>
                  </a:outerShdw>
                </a:effectLst>
              </a:rPr>
              <a:t> (senantiasa meningkat) dan terus menerus dan dilakukan berdasarkan sudut pandang tentang apa yang diharapkan oleh para pelanggan di masa depan. Dengan demikian perencanaan strategi hampir selalu dimulai dari “apa yang dapat terjadi”, bukan dimulai dari “apa yang terjadi”. Terjadinya kecepatan inovasi pasar baru dan perubahan pola konsumen memerlukan kompetensi inti (</a:t>
            </a:r>
            <a:r>
              <a:rPr lang="en-US" sz="2200" b="1" i="1">
                <a:effectLst>
                  <a:outerShdw blurRad="38100" dist="38100" dir="2700000" algn="tl">
                    <a:srgbClr val="FFFFFF"/>
                  </a:outerShdw>
                </a:effectLst>
              </a:rPr>
              <a:t>core competencies</a:t>
            </a:r>
            <a:r>
              <a:rPr lang="en-US" sz="2200" b="1">
                <a:effectLst>
                  <a:outerShdw blurRad="38100" dist="38100" dir="2700000" algn="tl">
                    <a:srgbClr val="FFFFFF"/>
                  </a:outerShdw>
                </a:effectLst>
              </a:rPr>
              <a:t>). Perusahaan perlu mencari kompetensi inti di dalam bisnis yang dilakukan.</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30</TotalTime>
  <Words>563</Words>
  <Application>Microsoft Office PowerPoint</Application>
  <PresentationFormat>On-screen Show (4:3)</PresentationFormat>
  <Paragraphs>128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Solstice</vt:lpstr>
      <vt:lpstr>Perencanaan Strategis dan Perubahan</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Perencanaan Strategis dan Perubahan</dc:title>
  <dc:creator>User</dc:creator>
  <cp:lastModifiedBy>User</cp:lastModifiedBy>
  <cp:revision>2</cp:revision>
  <dcterms:created xsi:type="dcterms:W3CDTF">2012-05-09T06:37:23Z</dcterms:created>
  <dcterms:modified xsi:type="dcterms:W3CDTF">2012-05-09T07:07:59Z</dcterms:modified>
</cp:coreProperties>
</file>