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75F308-9879-436D-92BE-71BA30FB08BE}" type="datetimeFigureOut">
              <a:rPr lang="id-ID" smtClean="0"/>
              <a:t>12/04/2013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2FCB9-7EF4-4314-B813-C7EE636B0BDE}"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1035D9-247D-41A2-86AF-B330D42FFFB6}" type="slidenum">
              <a:rPr lang="id-ID" smtClean="0"/>
              <a:pPr fontAlgn="base">
                <a:spcBef>
                  <a:spcPct val="0"/>
                </a:spcBef>
                <a:spcAft>
                  <a:spcPct val="0"/>
                </a:spcAft>
                <a:defRPr/>
              </a:pPr>
              <a:t>14</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31E6DAC-9355-481F-8C26-8156CF12EC38}" type="datetimeFigureOut">
              <a:rPr lang="id-ID" smtClean="0"/>
              <a:pPr/>
              <a:t>12/04/2013</a:t>
            </a:fld>
            <a:endParaRPr lang="id-ID"/>
          </a:p>
        </p:txBody>
      </p:sp>
      <p:sp>
        <p:nvSpPr>
          <p:cNvPr id="17" name="Footer Placeholder 16"/>
          <p:cNvSpPr>
            <a:spLocks noGrp="1"/>
          </p:cNvSpPr>
          <p:nvPr>
            <p:ph type="ftr" sz="quarter" idx="11"/>
          </p:nvPr>
        </p:nvSpPr>
        <p:spPr>
          <a:xfrm>
            <a:off x="2898648" y="6355080"/>
            <a:ext cx="3474720" cy="365760"/>
          </a:xfrm>
        </p:spPr>
        <p:txBody>
          <a:bodyPr/>
          <a:lstStyle/>
          <a:p>
            <a:endParaRPr lang="id-ID"/>
          </a:p>
        </p:txBody>
      </p:sp>
      <p:sp>
        <p:nvSpPr>
          <p:cNvPr id="29" name="Slide Number Placeholder 28"/>
          <p:cNvSpPr>
            <a:spLocks noGrp="1"/>
          </p:cNvSpPr>
          <p:nvPr>
            <p:ph type="sldNum" sz="quarter" idx="12"/>
          </p:nvPr>
        </p:nvSpPr>
        <p:spPr>
          <a:xfrm>
            <a:off x="1216152" y="6355080"/>
            <a:ext cx="1219200" cy="365760"/>
          </a:xfrm>
        </p:spPr>
        <p:txBody>
          <a:bodyPr/>
          <a:lstStyle/>
          <a:p>
            <a:fld id="{456192B2-DA76-4A2E-8F90-E14B3FA8B3CC}" type="slidenum">
              <a:rPr lang="id-ID" smtClean="0"/>
              <a:pPr/>
              <a:t>‹#›</a:t>
            </a:fld>
            <a:endParaRPr lang="id-ID"/>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6192B2-DA76-4A2E-8F90-E14B3FA8B3C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6192B2-DA76-4A2E-8F90-E14B3FA8B3CC}" type="slidenum">
              <a:rPr lang="id-ID" smtClean="0"/>
              <a:pPr/>
              <a:t>‹#›</a:t>
            </a:fld>
            <a:endParaRPr lang="id-ID"/>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6192B2-DA76-4A2E-8F90-E14B3FA8B3CC}" type="slidenum">
              <a:rPr lang="id-ID" smtClean="0"/>
              <a:pPr/>
              <a:t>‹#›</a:t>
            </a:fld>
            <a:endParaRPr lang="id-ID"/>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31E6DAC-9355-481F-8C26-8156CF12EC38}" type="datetimeFigureOut">
              <a:rPr lang="id-ID" smtClean="0"/>
              <a:pPr/>
              <a:t>12/04/2013</a:t>
            </a:fld>
            <a:endParaRPr lang="id-ID"/>
          </a:p>
        </p:txBody>
      </p:sp>
      <p:sp>
        <p:nvSpPr>
          <p:cNvPr id="5" name="Footer Placeholder 4"/>
          <p:cNvSpPr>
            <a:spLocks noGrp="1"/>
          </p:cNvSpPr>
          <p:nvPr>
            <p:ph type="ftr" sz="quarter" idx="11"/>
          </p:nvPr>
        </p:nvSpPr>
        <p:spPr>
          <a:xfrm>
            <a:off x="2898648" y="6355080"/>
            <a:ext cx="3474720" cy="365760"/>
          </a:xfrm>
        </p:spPr>
        <p:txBody>
          <a:bodyPr/>
          <a:lstStyle/>
          <a:p>
            <a:endParaRPr lang="id-ID"/>
          </a:p>
        </p:txBody>
      </p:sp>
      <p:sp>
        <p:nvSpPr>
          <p:cNvPr id="6" name="Slide Number Placeholder 5"/>
          <p:cNvSpPr>
            <a:spLocks noGrp="1"/>
          </p:cNvSpPr>
          <p:nvPr>
            <p:ph type="sldNum" sz="quarter" idx="12"/>
          </p:nvPr>
        </p:nvSpPr>
        <p:spPr>
          <a:xfrm>
            <a:off x="1069848" y="6355080"/>
            <a:ext cx="1520952" cy="365760"/>
          </a:xfrm>
        </p:spPr>
        <p:txBody>
          <a:bodyPr/>
          <a:lstStyle/>
          <a:p>
            <a:fld id="{456192B2-DA76-4A2E-8F90-E14B3FA8B3CC}" type="slidenum">
              <a:rPr lang="id-ID" smtClean="0"/>
              <a:pPr/>
              <a:t>‹#›</a:t>
            </a:fld>
            <a:endParaRPr lang="id-ID"/>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6192B2-DA76-4A2E-8F90-E14B3FA8B3CC}" type="slidenum">
              <a:rPr lang="id-ID" smtClean="0"/>
              <a:pPr/>
              <a:t>‹#›</a:t>
            </a:fld>
            <a:endParaRPr lang="id-ID"/>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56192B2-DA76-4A2E-8F90-E14B3FA8B3CC}" type="slidenum">
              <a:rPr lang="id-ID" smtClean="0"/>
              <a:pPr/>
              <a:t>‹#›</a:t>
            </a:fld>
            <a:endParaRPr lang="id-ID"/>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56192B2-DA76-4A2E-8F90-E14B3FA8B3CC}" type="slidenum">
              <a:rPr lang="id-ID" smtClean="0"/>
              <a:pPr/>
              <a:t>‹#›</a:t>
            </a:fld>
            <a:endParaRPr lang="id-ID"/>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56192B2-DA76-4A2E-8F90-E14B3FA8B3CC}" type="slidenum">
              <a:rPr lang="id-ID" smtClean="0"/>
              <a:pPr/>
              <a:t>‹#›</a:t>
            </a:fld>
            <a:endParaRPr lang="id-ID"/>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6192B2-DA76-4A2E-8F90-E14B3FA8B3CC}" type="slidenum">
              <a:rPr lang="id-ID" smtClean="0"/>
              <a:pPr/>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1E6DAC-9355-481F-8C26-8156CF12EC38}" type="datetimeFigureOut">
              <a:rPr lang="id-ID" smtClean="0"/>
              <a:pPr/>
              <a:t>12/04/2013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6192B2-DA76-4A2E-8F90-E14B3FA8B3CC}" type="slidenum">
              <a:rPr lang="id-ID" smtClean="0"/>
              <a:pPr/>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31E6DAC-9355-481F-8C26-8156CF12EC38}" type="datetimeFigureOut">
              <a:rPr lang="id-ID" smtClean="0"/>
              <a:pPr/>
              <a:t>12/04/2013</a:t>
            </a:fld>
            <a:endParaRPr lang="id-ID"/>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56192B2-DA76-4A2E-8F90-E14B3FA8B3CC}" type="slidenum">
              <a:rPr lang="id-ID" smtClean="0"/>
              <a:pPr/>
              <a:t>‹#›</a:t>
            </a:fld>
            <a:endParaRPr lang="id-ID"/>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PARADIGMA PENDIDIKAN</a:t>
            </a:r>
            <a:br>
              <a:rPr lang="id-ID" dirty="0" smtClean="0"/>
            </a:br>
            <a:r>
              <a:rPr lang="id-ID" dirty="0" smtClean="0"/>
              <a:t>(Bahan Kuliah </a:t>
            </a:r>
            <a:r>
              <a:rPr lang="id-ID" dirty="0" smtClean="0"/>
              <a:t>Perubahan Sosial)</a:t>
            </a:r>
            <a:endParaRPr lang="id-ID" dirty="0"/>
          </a:p>
        </p:txBody>
      </p:sp>
      <p:sp>
        <p:nvSpPr>
          <p:cNvPr id="3" name="Subtitle 2"/>
          <p:cNvSpPr>
            <a:spLocks noGrp="1"/>
          </p:cNvSpPr>
          <p:nvPr>
            <p:ph type="subTitle" idx="1"/>
          </p:nvPr>
        </p:nvSpPr>
        <p:spPr>
          <a:xfrm>
            <a:off x="1259632" y="5013176"/>
            <a:ext cx="6400800" cy="1198984"/>
          </a:xfrm>
        </p:spPr>
        <p:txBody>
          <a:bodyPr/>
          <a:lstStyle/>
          <a:p>
            <a:r>
              <a:rPr lang="id-ID" dirty="0" smtClean="0"/>
              <a:t>Ravik Karsidi</a:t>
            </a:r>
          </a:p>
          <a:p>
            <a:r>
              <a:rPr lang="id-ID" dirty="0" smtClean="0"/>
              <a:t>2013</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6176" y="6237312"/>
            <a:ext cx="2664296" cy="432048"/>
          </a:xfrm>
        </p:spPr>
        <p:txBody>
          <a:bodyPr>
            <a:normAutofit fontScale="90000"/>
          </a:bodyPr>
          <a:lstStyle/>
          <a:p>
            <a:r>
              <a:rPr lang="id-ID" sz="1800" dirty="0" smtClean="0"/>
              <a:t>(William F.O’neil, 1981)</a:t>
            </a:r>
            <a:endParaRPr lang="id-ID" sz="1800" dirty="0"/>
          </a:p>
        </p:txBody>
      </p:sp>
      <p:graphicFrame>
        <p:nvGraphicFramePr>
          <p:cNvPr id="5" name="Content Placeholder 3"/>
          <p:cNvGraphicFramePr>
            <a:graphicFrameLocks noGrp="1"/>
          </p:cNvGraphicFramePr>
          <p:nvPr>
            <p:ph sz="quarter" idx="1"/>
          </p:nvPr>
        </p:nvGraphicFramePr>
        <p:xfrm>
          <a:off x="179511" y="188640"/>
          <a:ext cx="8784976" cy="5636449"/>
        </p:xfrm>
        <a:graphic>
          <a:graphicData uri="http://schemas.openxmlformats.org/drawingml/2006/table">
            <a:tbl>
              <a:tblPr firstRow="1" bandRow="1">
                <a:tableStyleId>{5C22544A-7EE6-4342-B048-85BDC9FD1C3A}</a:tableStyleId>
              </a:tblPr>
              <a:tblGrid>
                <a:gridCol w="1296145"/>
                <a:gridCol w="1872208"/>
                <a:gridCol w="2736304"/>
                <a:gridCol w="2880319"/>
              </a:tblGrid>
              <a:tr h="620255">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4996369">
                <a:tc>
                  <a:txBody>
                    <a:bodyPr/>
                    <a:lstStyle/>
                    <a:p>
                      <a:pPr marL="342900" indent="-342900">
                        <a:buFont typeface="+mj-lt"/>
                        <a:buAutoNum type="arabicPeriod" startAt="6"/>
                      </a:pPr>
                      <a:r>
                        <a:rPr lang="id-ID" dirty="0" smtClean="0"/>
                        <a:t>Konsep hidup</a:t>
                      </a:r>
                      <a:endParaRPr lang="id-ID" dirty="0"/>
                    </a:p>
                  </a:txBody>
                  <a:tcPr/>
                </a:tc>
                <a:tc>
                  <a:txBody>
                    <a:bodyPr/>
                    <a:lstStyle/>
                    <a:p>
                      <a:pPr marL="342900" indent="-342900">
                        <a:buFont typeface="+mj-lt"/>
                        <a:buAutoNum type="arabicPeriod"/>
                      </a:pPr>
                      <a:r>
                        <a:rPr lang="id-ID" dirty="0" smtClean="0"/>
                        <a:t>Manusia harus dapat</a:t>
                      </a:r>
                      <a:r>
                        <a:rPr lang="id-ID" baseline="0" dirty="0" smtClean="0"/>
                        <a:t> menerima takdir.</a:t>
                      </a:r>
                    </a:p>
                    <a:p>
                      <a:pPr marL="342900" indent="-342900">
                        <a:buFont typeface="+mj-lt"/>
                        <a:buAutoNum type="arabicPeriod"/>
                      </a:pPr>
                      <a:r>
                        <a:rPr lang="id-ID" baseline="0" dirty="0" smtClean="0"/>
                        <a:t>Manusia cenderung hidup fatalistic.</a:t>
                      </a:r>
                      <a:endParaRPr lang="id-ID" dirty="0"/>
                    </a:p>
                  </a:txBody>
                  <a:tcPr/>
                </a:tc>
                <a:tc>
                  <a:txBody>
                    <a:bodyPr/>
                    <a:lstStyle/>
                    <a:p>
                      <a:pPr marL="342900" indent="-342900">
                        <a:buFont typeface="Arial" pitchFamily="34" charset="0"/>
                        <a:buChar char="•"/>
                      </a:pPr>
                      <a:r>
                        <a:rPr lang="id-ID" dirty="0" smtClean="0"/>
                        <a:t>Manusia harus berfungsi secara universal, yaitu model ideal yang</a:t>
                      </a:r>
                      <a:r>
                        <a:rPr lang="id-ID" baseline="0" dirty="0" smtClean="0"/>
                        <a:t> berupa </a:t>
                      </a:r>
                      <a:r>
                        <a:rPr lang="id-ID" i="1" baseline="0" dirty="0" smtClean="0"/>
                        <a:t>“rationalis liberalism” </a:t>
                      </a:r>
                      <a:r>
                        <a:rPr lang="id-ID" i="0" baseline="0" dirty="0" smtClean="0"/>
                        <a:t> (1. Manusia punya potensi intelektual yang sama, 2. Tatanan alam dan norma sosial harus dapat ditangkap dengan akal, 3. Pandangan Individualis, yaitu anggapan bahwa manusia adalah automatic dan otonom.)</a:t>
                      </a:r>
                      <a:endParaRPr lang="id-ID" i="1" dirty="0"/>
                    </a:p>
                  </a:txBody>
                  <a:tcPr/>
                </a:tc>
                <a:tc>
                  <a:txBody>
                    <a:bodyPr/>
                    <a:lstStyle/>
                    <a:p>
                      <a:pPr marL="342900" indent="-342900">
                        <a:buFont typeface="Arial" pitchFamily="34" charset="0"/>
                        <a:buChar char="•"/>
                      </a:pPr>
                      <a:r>
                        <a:rPr lang="id-ID" dirty="0" smtClean="0"/>
                        <a:t>Perjuangan hidup</a:t>
                      </a:r>
                      <a:r>
                        <a:rPr lang="id-ID" baseline="0" dirty="0" smtClean="0"/>
                        <a:t> individu dapat pula menjadi bagian dari perjuangan kelompok manusia untuk mengatasi ketidakadilan yang ada di sekitarnya.</a:t>
                      </a:r>
                      <a:endParaRPr lang="id-ID"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0192" y="6237312"/>
            <a:ext cx="2592288" cy="432048"/>
          </a:xfrm>
        </p:spPr>
        <p:txBody>
          <a:bodyPr>
            <a:normAutofit fontScale="90000"/>
          </a:bodyPr>
          <a:lstStyle/>
          <a:p>
            <a:r>
              <a:rPr lang="id-ID" sz="1800" dirty="0" smtClean="0"/>
              <a:t>(William F.O’neil, 1981)</a:t>
            </a:r>
            <a:endParaRPr lang="id-ID" sz="1800" dirty="0"/>
          </a:p>
        </p:txBody>
      </p:sp>
      <p:graphicFrame>
        <p:nvGraphicFramePr>
          <p:cNvPr id="5" name="Content Placeholder 3"/>
          <p:cNvGraphicFramePr>
            <a:graphicFrameLocks noGrp="1"/>
          </p:cNvGraphicFramePr>
          <p:nvPr>
            <p:ph sz="quarter" idx="1"/>
          </p:nvPr>
        </p:nvGraphicFramePr>
        <p:xfrm>
          <a:off x="179511" y="188640"/>
          <a:ext cx="8784976" cy="5508337"/>
        </p:xfrm>
        <a:graphic>
          <a:graphicData uri="http://schemas.openxmlformats.org/drawingml/2006/table">
            <a:tbl>
              <a:tblPr firstRow="1" bandRow="1">
                <a:tableStyleId>{5C22544A-7EE6-4342-B048-85BDC9FD1C3A}</a:tableStyleId>
              </a:tblPr>
              <a:tblGrid>
                <a:gridCol w="1296145"/>
                <a:gridCol w="2160240"/>
                <a:gridCol w="2736304"/>
                <a:gridCol w="2592287"/>
              </a:tblGrid>
              <a:tr h="604351">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4868257">
                <a:tc>
                  <a:txBody>
                    <a:bodyPr/>
                    <a:lstStyle/>
                    <a:p>
                      <a:pPr marL="342900" indent="-342900">
                        <a:buFont typeface="+mj-lt"/>
                        <a:buAutoNum type="arabicPeriod" startAt="7"/>
                      </a:pPr>
                      <a:r>
                        <a:rPr lang="id-ID" dirty="0" smtClean="0"/>
                        <a:t>Sekolah</a:t>
                      </a:r>
                      <a:endParaRPr lang="id-ID" dirty="0"/>
                    </a:p>
                  </a:txBody>
                  <a:tcPr/>
                </a:tc>
                <a:tc>
                  <a:txBody>
                    <a:bodyPr/>
                    <a:lstStyle/>
                    <a:p>
                      <a:pPr marL="342900" indent="-342900">
                        <a:buFont typeface="+mj-lt"/>
                        <a:buAutoNum type="arabicPeriod"/>
                      </a:pPr>
                      <a:r>
                        <a:rPr lang="id-ID" dirty="0" smtClean="0"/>
                        <a:t>Lembaga sekolah dibentuk untuk memahami ajaran Tuhan tentang ketidakadilan dan ketidaksederajatan.</a:t>
                      </a:r>
                    </a:p>
                    <a:p>
                      <a:pPr marL="342900" indent="-342900">
                        <a:buFont typeface="+mj-lt"/>
                        <a:buAutoNum type="arabicPeriod"/>
                      </a:pPr>
                      <a:r>
                        <a:rPr lang="id-ID" dirty="0" smtClean="0"/>
                        <a:t>Manusia</a:t>
                      </a:r>
                      <a:r>
                        <a:rPr lang="id-ID" baseline="0" dirty="0" smtClean="0"/>
                        <a:t> harus mau belajar dan mampu bekerja keras untuk mencapai kebahagiaan dan kebebasannya</a:t>
                      </a:r>
                      <a:endParaRPr lang="id-ID" dirty="0"/>
                    </a:p>
                  </a:txBody>
                  <a:tcPr/>
                </a:tc>
                <a:tc>
                  <a:txBody>
                    <a:bodyPr/>
                    <a:lstStyle/>
                    <a:p>
                      <a:pPr marL="342900" indent="-342900">
                        <a:buFont typeface="+mj-lt"/>
                        <a:buAutoNum type="arabicPeriod"/>
                      </a:pPr>
                      <a:r>
                        <a:rPr lang="id-ID" dirty="0" smtClean="0"/>
                        <a:t>Lembaga sekolah dibentuk sebagai ajang kompetisi individual ditengah masyarakatnya.</a:t>
                      </a:r>
                    </a:p>
                    <a:p>
                      <a:pPr marL="342900" indent="-342900">
                        <a:buFont typeface="+mj-lt"/>
                        <a:buAutoNum type="arabicPeriod"/>
                      </a:pPr>
                      <a:r>
                        <a:rPr lang="id-ID" dirty="0" smtClean="0"/>
                        <a:t>Pendidikan dilakukan seumur hidup, dengan konsep “andragogy” membuat manusia dewasa memperbaiki kemampuannya</a:t>
                      </a:r>
                      <a:r>
                        <a:rPr lang="id-ID" baseline="0" dirty="0" smtClean="0"/>
                        <a:t> melalui training management, kewiraswastaan, dll.</a:t>
                      </a:r>
                      <a:endParaRPr lang="id-ID" dirty="0"/>
                    </a:p>
                  </a:txBody>
                  <a:tcPr/>
                </a:tc>
                <a:tc>
                  <a:txBody>
                    <a:bodyPr/>
                    <a:lstStyle/>
                    <a:p>
                      <a:pPr marL="342900" indent="-342900">
                        <a:buFont typeface="Arial" pitchFamily="34" charset="0"/>
                        <a:buChar char="•"/>
                      </a:pPr>
                      <a:r>
                        <a:rPr lang="id-ID" dirty="0" smtClean="0"/>
                        <a:t>Pada umumnya lembaa sekolah didirikan untuk mengukuhkan “status quo”.</a:t>
                      </a:r>
                      <a:endParaRPr lang="id-ID"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84" y="-78957"/>
            <a:ext cx="8892480" cy="990600"/>
          </a:xfrm>
        </p:spPr>
        <p:txBody>
          <a:bodyPr>
            <a:normAutofit fontScale="90000"/>
          </a:bodyPr>
          <a:lstStyle/>
          <a:p>
            <a:r>
              <a:rPr lang="id-ID" b="1" dirty="0" smtClean="0"/>
              <a:t>3 Aspek penting pola berpikir paradigmatik :</a:t>
            </a:r>
            <a:endParaRPr lang="id-ID" b="1" dirty="0"/>
          </a:p>
        </p:txBody>
      </p:sp>
      <p:sp>
        <p:nvSpPr>
          <p:cNvPr id="3" name="Content Placeholder 2"/>
          <p:cNvSpPr>
            <a:spLocks noGrp="1"/>
          </p:cNvSpPr>
          <p:nvPr>
            <p:ph sz="quarter" idx="1"/>
          </p:nvPr>
        </p:nvSpPr>
        <p:spPr/>
        <p:txBody>
          <a:bodyPr/>
          <a:lstStyle/>
          <a:p>
            <a:pPr marL="514350" indent="-514350">
              <a:buFont typeface="+mj-lt"/>
              <a:buAutoNum type="arabicPeriod"/>
            </a:pPr>
            <a:r>
              <a:rPr lang="id-ID" dirty="0" smtClean="0"/>
              <a:t>Teori-teori pendidikan yang dipakai untuk mengkaji permasalahan pendidikan yang terjadi di tanah air.</a:t>
            </a:r>
          </a:p>
          <a:p>
            <a:pPr marL="514350" indent="-514350">
              <a:buFont typeface="+mj-lt"/>
              <a:buAutoNum type="arabicPeriod"/>
            </a:pPr>
            <a:r>
              <a:rPr lang="id-ID" dirty="0" smtClean="0"/>
              <a:t>Implikasi paradigmatik </a:t>
            </a:r>
          </a:p>
          <a:p>
            <a:pPr marL="514350" indent="-514350">
              <a:buFont typeface="+mj-lt"/>
              <a:buAutoNum type="arabicPeriod"/>
            </a:pPr>
            <a:r>
              <a:rPr lang="id-ID" dirty="0" smtClean="0"/>
              <a:t>Metode pendekatan</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KONSEP “CONSCIENTIZATION”</a:t>
            </a:r>
            <a:br>
              <a:rPr lang="id-ID" dirty="0" smtClean="0"/>
            </a:br>
            <a:r>
              <a:rPr lang="id-ID" dirty="0" smtClean="0"/>
              <a:t>(Paolo Freire)</a:t>
            </a:r>
            <a:endParaRPr lang="id-ID" dirty="0"/>
          </a:p>
        </p:txBody>
      </p:sp>
      <p:sp>
        <p:nvSpPr>
          <p:cNvPr id="3" name="Content Placeholder 2"/>
          <p:cNvSpPr>
            <a:spLocks noGrp="1"/>
          </p:cNvSpPr>
          <p:nvPr>
            <p:ph sz="quarter" idx="1"/>
          </p:nvPr>
        </p:nvSpPr>
        <p:spPr/>
        <p:txBody>
          <a:bodyPr/>
          <a:lstStyle/>
          <a:p>
            <a:pPr marL="514350" indent="-514350">
              <a:buFont typeface="+mj-lt"/>
              <a:buAutoNum type="arabicPeriod"/>
            </a:pPr>
            <a:r>
              <a:rPr lang="id-ID" dirty="0" smtClean="0"/>
              <a:t>Kesadaran Magis </a:t>
            </a:r>
            <a:r>
              <a:rPr lang="id-ID" i="1" dirty="0" smtClean="0"/>
              <a:t>(magical consciousness) </a:t>
            </a:r>
            <a:endParaRPr lang="id-ID" dirty="0" smtClean="0"/>
          </a:p>
          <a:p>
            <a:pPr marL="514350" indent="-514350">
              <a:buFont typeface="+mj-lt"/>
              <a:buAutoNum type="arabicPeriod"/>
            </a:pPr>
            <a:r>
              <a:rPr lang="id-ID" dirty="0" smtClean="0"/>
              <a:t>Kesadaran Naif </a:t>
            </a:r>
            <a:r>
              <a:rPr lang="id-ID" i="1" dirty="0" smtClean="0"/>
              <a:t>(naival consciousness)</a:t>
            </a:r>
          </a:p>
          <a:p>
            <a:pPr marL="514350" indent="-514350">
              <a:buFont typeface="+mj-lt"/>
              <a:buAutoNum type="arabicPeriod"/>
            </a:pPr>
            <a:r>
              <a:rPr lang="id-ID" smtClean="0"/>
              <a:t>Kesadaran Kritis </a:t>
            </a:r>
            <a:r>
              <a:rPr lang="id-ID" i="1" smtClean="0"/>
              <a:t>(critical consciousness)</a:t>
            </a:r>
            <a:endParaRPr lang="id-ID" dirty="0" smtClean="0"/>
          </a:p>
          <a:p>
            <a:pPr marL="514350" indent="-514350">
              <a:buNone/>
            </a:pP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B93D8FA-26DE-4C37-9F6D-3513F4DD8A2E}" type="slidenum">
              <a:rPr lang="en-US"/>
              <a:pPr>
                <a:defRPr/>
              </a:pPr>
              <a:t>14</a:t>
            </a:fld>
            <a:endParaRPr lang="en-US"/>
          </a:p>
        </p:txBody>
      </p:sp>
      <p:sp>
        <p:nvSpPr>
          <p:cNvPr id="5" name="Content Placeholder 2"/>
          <p:cNvSpPr>
            <a:spLocks noGrp="1"/>
          </p:cNvSpPr>
          <p:nvPr>
            <p:ph idx="1"/>
          </p:nvPr>
        </p:nvSpPr>
        <p:spPr>
          <a:xfrm>
            <a:off x="2214546" y="2786058"/>
            <a:ext cx="6275040" cy="1161818"/>
          </a:xfrm>
          <a:noFill/>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2500" lnSpcReduction="20000"/>
          </a:bodyPr>
          <a:lstStyle/>
          <a:p>
            <a:pPr marL="365760" indent="-283464" algn="ctr" eaLnBrk="1" fontAlgn="auto" hangingPunct="1">
              <a:spcAft>
                <a:spcPts val="0"/>
              </a:spcAft>
              <a:buFont typeface="Wingdings 2"/>
              <a:buNone/>
              <a:defRPr/>
            </a:pPr>
            <a:r>
              <a:rPr lang="en-US" sz="8800" b="1" dirty="0" err="1" smtClean="0">
                <a:solidFill>
                  <a:srgbClr val="0070C0"/>
                </a:solidFill>
                <a:latin typeface="Pristina" pitchFamily="66" charset="0"/>
              </a:rPr>
              <a:t>Terimakasih</a:t>
            </a:r>
            <a:endParaRPr lang="en-US" sz="8800" b="1" dirty="0">
              <a:solidFill>
                <a:srgbClr val="0070C0"/>
              </a:solidFill>
              <a:latin typeface="Pristina" pitchFamily="66"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Masalah-Masalah Pendidikan</a:t>
            </a:r>
            <a:endParaRPr lang="id-ID" dirty="0"/>
          </a:p>
        </p:txBody>
      </p:sp>
      <p:sp>
        <p:nvSpPr>
          <p:cNvPr id="3" name="Content Placeholder 2"/>
          <p:cNvSpPr>
            <a:spLocks noGrp="1"/>
          </p:cNvSpPr>
          <p:nvPr>
            <p:ph sz="quarter" idx="1"/>
          </p:nvPr>
        </p:nvSpPr>
        <p:spPr/>
        <p:txBody>
          <a:bodyPr>
            <a:normAutofit/>
          </a:bodyPr>
          <a:lstStyle/>
          <a:p>
            <a:pPr>
              <a:buNone/>
            </a:pPr>
            <a:r>
              <a:rPr lang="id-ID" dirty="0"/>
              <a:t>	</a:t>
            </a:r>
            <a:r>
              <a:rPr lang="id-ID" dirty="0" smtClean="0"/>
              <a:t>Seringkali dicermati sebagai masalah teknis belajar dan mengajar dalam ruang lingkup kelas yang sangat terbatas, yang dikelola dengan pendekatan yang sangat positivism. Sehingga memunculkan parameter dalam bentuk arus murid, angka partisipasi, angka kelulusan, angka drop-out dan pencapaian rerata Nilai Ujian Akhir Sekolah.</a:t>
            </a:r>
          </a:p>
          <a:p>
            <a:pPr>
              <a:buNone/>
            </a:pPr>
            <a:r>
              <a:rPr lang="id-ID" dirty="0"/>
              <a:t>	</a:t>
            </a:r>
            <a:r>
              <a:rPr lang="id-ID" dirty="0" smtClean="0"/>
              <a:t>Pada akhirnya akan terkesan teknis sehingga penyelesaiannya sangat tergantung pada treatment mekanis yang diberikan, misalnya masalah peningkatan mutu pendidikan, pengadaan sarana pelatihan, penambahan buku-buku paket dan perbaikan peralatan laboratorium.</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id-ID" dirty="0"/>
              <a:t>	</a:t>
            </a:r>
            <a:r>
              <a:rPr lang="id-ID" dirty="0" smtClean="0"/>
              <a:t>Jarang sekali masalah pendidikan dicermati dalam bentuk kekuatan kelembagaan sekolah, interaksi kelembagaan sekolah dengan masyarakat, intevensi birokasi pendidikan, pengaruh kelembagaan pendidikan tradisional dan bentuk-bentuk swadaya masyarakat dalam upaya peningkatan kegiatan pendidikan.</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412776"/>
            <a:ext cx="8568952" cy="5112568"/>
          </a:xfrm>
        </p:spPr>
        <p:txBody>
          <a:bodyPr>
            <a:normAutofit/>
          </a:bodyPr>
          <a:lstStyle/>
          <a:p>
            <a:pPr>
              <a:buNone/>
            </a:pPr>
            <a:r>
              <a:rPr lang="id-ID" dirty="0" smtClean="0"/>
              <a:t>	Masalah pendidikan dapat dilihat dengan jelas lewat pengkajian metodologi sosial dengan memanfaatkan kerangka pengembangan perubahan sosial. Hal itu tampaknya tidak pernah didekati sebagai kekuatan ideologi-sosial yang dimiliki oleh kekuatan besar di dalam suatu masyarakat. Sehingga sering muncul fenomena tentang pendidikan di masyarakat misalnya, sekolah murah, sekolah unggulan, sekolah favorit, sekolah kebangsaan, sekolah untuk anak berbakat, dll.</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7906"/>
            <a:ext cx="8784976" cy="1143000"/>
          </a:xfrm>
        </p:spPr>
        <p:txBody>
          <a:bodyPr>
            <a:noAutofit/>
          </a:bodyPr>
          <a:lstStyle/>
          <a:p>
            <a:r>
              <a:rPr lang="id-ID" sz="3200" dirty="0" smtClean="0"/>
              <a:t>Tabel Paradigma Pendidikan</a:t>
            </a:r>
            <a:br>
              <a:rPr lang="id-ID" sz="3200" dirty="0" smtClean="0"/>
            </a:br>
            <a:r>
              <a:rPr lang="id-ID" sz="2800" dirty="0" smtClean="0"/>
              <a:t>(William F.O’neil, 1981)</a:t>
            </a:r>
            <a:endParaRPr lang="id-ID" sz="3200" dirty="0"/>
          </a:p>
        </p:txBody>
      </p:sp>
      <p:graphicFrame>
        <p:nvGraphicFramePr>
          <p:cNvPr id="4" name="Content Placeholder 3"/>
          <p:cNvGraphicFramePr>
            <a:graphicFrameLocks noGrp="1"/>
          </p:cNvGraphicFramePr>
          <p:nvPr>
            <p:ph sz="quarter" idx="1"/>
          </p:nvPr>
        </p:nvGraphicFramePr>
        <p:xfrm>
          <a:off x="179511" y="1204249"/>
          <a:ext cx="8784976" cy="5599274"/>
        </p:xfrm>
        <a:graphic>
          <a:graphicData uri="http://schemas.openxmlformats.org/drawingml/2006/table">
            <a:tbl>
              <a:tblPr firstRow="1" bandRow="1">
                <a:tableStyleId>{5C22544A-7EE6-4342-B048-85BDC9FD1C3A}</a:tableStyleId>
              </a:tblPr>
              <a:tblGrid>
                <a:gridCol w="1944217"/>
                <a:gridCol w="2232248"/>
                <a:gridCol w="2160240"/>
                <a:gridCol w="2448271"/>
              </a:tblGrid>
              <a:tr h="342013">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4959194">
                <a:tc>
                  <a:txBody>
                    <a:bodyPr/>
                    <a:lstStyle/>
                    <a:p>
                      <a:pPr marL="342900" indent="-342900">
                        <a:buFont typeface="+mj-lt"/>
                        <a:buAutoNum type="arabicPeriod"/>
                      </a:pPr>
                      <a:r>
                        <a:rPr lang="id-ID" dirty="0" smtClean="0"/>
                        <a:t>Dasar Filosofi</a:t>
                      </a:r>
                      <a:endParaRPr lang="id-ID" dirty="0"/>
                    </a:p>
                  </a:txBody>
                  <a:tcPr/>
                </a:tc>
                <a:tc>
                  <a:txBody>
                    <a:bodyPr/>
                    <a:lstStyle/>
                    <a:p>
                      <a:pPr marL="342900" indent="-342900">
                        <a:buFont typeface="+mj-lt"/>
                        <a:buAutoNum type="arabicPeriod"/>
                      </a:pPr>
                      <a:r>
                        <a:rPr lang="id-ID" dirty="0" smtClean="0"/>
                        <a:t>Menurut hukum alam manusia memiliki kedudukan yang tidak sederajad.</a:t>
                      </a:r>
                    </a:p>
                    <a:p>
                      <a:pPr marL="342900" indent="-342900">
                        <a:buFont typeface="+mj-lt"/>
                        <a:buAutoNum type="arabicPeriod"/>
                      </a:pPr>
                      <a:r>
                        <a:rPr lang="id-ID" dirty="0" smtClean="0"/>
                        <a:t>Kehidupan</a:t>
                      </a:r>
                      <a:r>
                        <a:rPr lang="id-ID" baseline="0" dirty="0" smtClean="0"/>
                        <a:t> manusia merupaka takdir Tuhan.</a:t>
                      </a:r>
                      <a:endParaRPr lang="id-ID" dirty="0"/>
                    </a:p>
                  </a:txBody>
                  <a:tcPr/>
                </a:tc>
                <a:tc>
                  <a:txBody>
                    <a:bodyPr/>
                    <a:lstStyle/>
                    <a:p>
                      <a:pPr marL="342900" indent="-342900">
                        <a:buFont typeface="+mj-lt"/>
                        <a:buAutoNum type="arabicPeriod"/>
                      </a:pPr>
                      <a:r>
                        <a:rPr lang="id-ID" dirty="0" smtClean="0"/>
                        <a:t>Liberalisme.</a:t>
                      </a:r>
                    </a:p>
                    <a:p>
                      <a:pPr marL="342900" indent="-342900">
                        <a:buFont typeface="+mj-lt"/>
                        <a:buAutoNum type="arabicPeriod"/>
                      </a:pPr>
                      <a:r>
                        <a:rPr lang="id-ID" dirty="0" smtClean="0"/>
                        <a:t>Humanisme.</a:t>
                      </a:r>
                    </a:p>
                    <a:p>
                      <a:pPr marL="342900" indent="-342900">
                        <a:buFont typeface="+mj-lt"/>
                        <a:buAutoNum type="arabicPeriod"/>
                      </a:pPr>
                      <a:r>
                        <a:rPr lang="id-ID" dirty="0" smtClean="0"/>
                        <a:t>Individualisme.</a:t>
                      </a:r>
                    </a:p>
                    <a:p>
                      <a:pPr marL="342900" indent="-342900">
                        <a:buFont typeface="+mj-lt"/>
                        <a:buAutoNum type="arabicPeriod"/>
                      </a:pPr>
                      <a:r>
                        <a:rPr lang="id-ID" dirty="0" smtClean="0"/>
                        <a:t>Positivisme.</a:t>
                      </a:r>
                    </a:p>
                    <a:p>
                      <a:pPr marL="342900" indent="-342900">
                        <a:buFont typeface="+mj-lt"/>
                        <a:buAutoNum type="arabicPeriod"/>
                      </a:pPr>
                      <a:r>
                        <a:rPr lang="id-ID" dirty="0" smtClean="0"/>
                        <a:t>Pendidikan steril dengan dinamika masyarakat, bebas nilai (a-politis).</a:t>
                      </a:r>
                      <a:endParaRPr lang="id-ID" dirty="0"/>
                    </a:p>
                  </a:txBody>
                  <a:tcPr/>
                </a:tc>
                <a:tc>
                  <a:txBody>
                    <a:bodyPr/>
                    <a:lstStyle/>
                    <a:p>
                      <a:pPr marL="342900" indent="-342900">
                        <a:buFont typeface="+mj-lt"/>
                        <a:buAutoNum type="arabicPeriod"/>
                      </a:pPr>
                      <a:r>
                        <a:rPr lang="id-ID" dirty="0" smtClean="0"/>
                        <a:t>Manusia  harus berjuang</a:t>
                      </a:r>
                      <a:r>
                        <a:rPr lang="id-ID" baseline="0" dirty="0" smtClean="0"/>
                        <a:t> dalam hidupnya untuk mengatasi belenggu masyarakatnya (pada hakikatnya manusia itu baik, tetapi masyarakat yang membuat ia jelek).</a:t>
                      </a:r>
                    </a:p>
                    <a:p>
                      <a:pPr marL="342900" indent="-342900">
                        <a:buFont typeface="+mj-lt"/>
                        <a:buAutoNum type="arabicPeriod"/>
                      </a:pPr>
                      <a:r>
                        <a:rPr lang="id-ID" baseline="0" dirty="0" smtClean="0"/>
                        <a:t>Menghendaki perubahan struktur secara fundamental dalam politik ekonomi dimana pendidikan itu berada.</a:t>
                      </a:r>
                      <a:endParaRPr lang="id-ID"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8184" y="6379738"/>
            <a:ext cx="2812628" cy="432048"/>
          </a:xfrm>
        </p:spPr>
        <p:txBody>
          <a:bodyPr>
            <a:normAutofit/>
          </a:bodyPr>
          <a:lstStyle/>
          <a:p>
            <a:r>
              <a:rPr lang="id-ID" sz="1800" dirty="0" smtClean="0"/>
              <a:t>(William F.O’neil, 1981)</a:t>
            </a:r>
            <a:endParaRPr lang="id-ID" sz="1800" dirty="0"/>
          </a:p>
        </p:txBody>
      </p:sp>
      <p:graphicFrame>
        <p:nvGraphicFramePr>
          <p:cNvPr id="5" name="Content Placeholder 3"/>
          <p:cNvGraphicFramePr>
            <a:graphicFrameLocks noGrp="1"/>
          </p:cNvGraphicFramePr>
          <p:nvPr>
            <p:ph sz="quarter" idx="1"/>
          </p:nvPr>
        </p:nvGraphicFramePr>
        <p:xfrm>
          <a:off x="179511" y="188640"/>
          <a:ext cx="8784976" cy="6120680"/>
        </p:xfrm>
        <a:graphic>
          <a:graphicData uri="http://schemas.openxmlformats.org/drawingml/2006/table">
            <a:tbl>
              <a:tblPr firstRow="1" bandRow="1">
                <a:tableStyleId>{5C22544A-7EE6-4342-B048-85BDC9FD1C3A}</a:tableStyleId>
              </a:tblPr>
              <a:tblGrid>
                <a:gridCol w="1296145"/>
                <a:gridCol w="1872208"/>
                <a:gridCol w="2736304"/>
                <a:gridCol w="2880319"/>
              </a:tblGrid>
              <a:tr h="675919">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5444761">
                <a:tc>
                  <a:txBody>
                    <a:bodyPr/>
                    <a:lstStyle/>
                    <a:p>
                      <a:pPr marL="342900" indent="-342900">
                        <a:buFont typeface="+mj-lt"/>
                        <a:buAutoNum type="arabicPeriod" startAt="2"/>
                      </a:pPr>
                      <a:r>
                        <a:rPr lang="id-ID" dirty="0" smtClean="0"/>
                        <a:t>Perubahan</a:t>
                      </a:r>
                      <a:r>
                        <a:rPr lang="id-ID" baseline="0" dirty="0" smtClean="0"/>
                        <a:t> Sosial/Perencanan</a:t>
                      </a:r>
                      <a:endParaRPr lang="id-ID" dirty="0"/>
                    </a:p>
                  </a:txBody>
                  <a:tcPr/>
                </a:tc>
                <a:tc>
                  <a:txBody>
                    <a:bodyPr/>
                    <a:lstStyle/>
                    <a:p>
                      <a:pPr marL="342900" indent="-342900">
                        <a:buFont typeface="+mj-lt"/>
                        <a:buAutoNum type="arabicPeriod"/>
                      </a:pPr>
                      <a:r>
                        <a:rPr lang="id-ID" dirty="0" smtClean="0"/>
                        <a:t>Perencanaan dan perubahan</a:t>
                      </a:r>
                      <a:r>
                        <a:rPr lang="id-ID" baseline="0" dirty="0" smtClean="0"/>
                        <a:t> sosial tidak bisa direncanakan.</a:t>
                      </a:r>
                    </a:p>
                    <a:p>
                      <a:pPr marL="342900" indent="-342900">
                        <a:buFont typeface="+mj-lt"/>
                        <a:buAutoNum type="arabicPeriod"/>
                      </a:pPr>
                      <a:r>
                        <a:rPr lang="id-ID" baseline="0" dirty="0" smtClean="0"/>
                        <a:t>Perubahan membuat orang menjadi sengsara.</a:t>
                      </a:r>
                    </a:p>
                    <a:p>
                      <a:pPr marL="342900" indent="-342900">
                        <a:buFont typeface="+mj-lt"/>
                        <a:buAutoNum type="arabicPeriod"/>
                      </a:pPr>
                      <a:r>
                        <a:rPr lang="id-ID" dirty="0" smtClean="0"/>
                        <a:t>Rakyat tidak memiliki kekuasaan atau kekuatan.</a:t>
                      </a:r>
                      <a:endParaRPr lang="id-ID" dirty="0"/>
                    </a:p>
                  </a:txBody>
                  <a:tcPr/>
                </a:tc>
                <a:tc>
                  <a:txBody>
                    <a:bodyPr/>
                    <a:lstStyle/>
                    <a:p>
                      <a:pPr marL="342900" indent="-342900">
                        <a:buFont typeface="+mj-lt"/>
                        <a:buAutoNum type="arabicPeriod"/>
                      </a:pPr>
                      <a:r>
                        <a:rPr lang="id-ID" dirty="0" smtClean="0"/>
                        <a:t>Perencanaan dan perubahan sosial harus di-upayakan oleh masyarakat dan negara dengan kemampuan yang maksimal.</a:t>
                      </a:r>
                    </a:p>
                    <a:p>
                      <a:pPr marL="342900" indent="-342900">
                        <a:buFont typeface="+mj-lt"/>
                        <a:buAutoNum type="arabicPeriod"/>
                      </a:pPr>
                      <a:r>
                        <a:rPr lang="id-ID" dirty="0" smtClean="0"/>
                        <a:t>Pendidikan merupakan perencanaan masyarakat, sebagai investasi jangka waktu tertentu sehingga peningkatan metodologi pengajaran dan pelatihan perlu ditingkatkan supaya tercapai hasil yang efisien, efektif dan partisipatif.</a:t>
                      </a:r>
                      <a:endParaRPr lang="id-ID" dirty="0"/>
                    </a:p>
                  </a:txBody>
                  <a:tcPr/>
                </a:tc>
                <a:tc>
                  <a:txBody>
                    <a:bodyPr/>
                    <a:lstStyle/>
                    <a:p>
                      <a:pPr marL="342900" indent="-342900">
                        <a:buFont typeface="+mj-lt"/>
                        <a:buAutoNum type="arabicPeriod"/>
                      </a:pPr>
                      <a:r>
                        <a:rPr lang="id-ID" dirty="0" smtClean="0"/>
                        <a:t>Pendidikan adalah refleksi kritis terhadap </a:t>
                      </a:r>
                      <a:r>
                        <a:rPr lang="id-ID" i="1" dirty="0" smtClean="0"/>
                        <a:t>“the dominant ideology” </a:t>
                      </a:r>
                      <a:r>
                        <a:rPr lang="id-ID" i="0" dirty="0" smtClean="0"/>
                        <a:t>yg dapat membawa kepada transformasi sosial.</a:t>
                      </a:r>
                    </a:p>
                    <a:p>
                      <a:pPr marL="342900" indent="-342900">
                        <a:buFont typeface="+mj-lt"/>
                        <a:buAutoNum type="arabicPeriod"/>
                      </a:pPr>
                      <a:r>
                        <a:rPr lang="id-ID" i="0" dirty="0" smtClean="0"/>
                        <a:t>Perencanaan dan perubahan sosial merupakan</a:t>
                      </a:r>
                      <a:r>
                        <a:rPr lang="id-ID" i="0" baseline="0" dirty="0" smtClean="0"/>
                        <a:t> visi kritis dan tidak bisa bersikap netral dan membuat jarak (detachment), perencanaan harus memihak aktif dalam kehidupan rakyat kecil yg tertindas dalam sistem untuk dapat menciptakan  sistem baru yg adil.</a:t>
                      </a:r>
                      <a:endParaRPr lang="id-ID"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5388" y="6425952"/>
            <a:ext cx="2668612" cy="432048"/>
          </a:xfrm>
        </p:spPr>
        <p:txBody>
          <a:bodyPr>
            <a:normAutofit fontScale="90000"/>
          </a:bodyPr>
          <a:lstStyle/>
          <a:p>
            <a:r>
              <a:rPr lang="id-ID" sz="1800" dirty="0" smtClean="0"/>
              <a:t>(William F.O’neil, 1981)</a:t>
            </a:r>
            <a:endParaRPr lang="id-ID" sz="1800" dirty="0"/>
          </a:p>
        </p:txBody>
      </p:sp>
      <p:graphicFrame>
        <p:nvGraphicFramePr>
          <p:cNvPr id="5" name="Content Placeholder 3"/>
          <p:cNvGraphicFramePr>
            <a:graphicFrameLocks noGrp="1"/>
          </p:cNvGraphicFramePr>
          <p:nvPr>
            <p:ph sz="quarter" idx="1"/>
          </p:nvPr>
        </p:nvGraphicFramePr>
        <p:xfrm>
          <a:off x="179511" y="188640"/>
          <a:ext cx="8784976" cy="3906937"/>
        </p:xfrm>
        <a:graphic>
          <a:graphicData uri="http://schemas.openxmlformats.org/drawingml/2006/table">
            <a:tbl>
              <a:tblPr firstRow="1" bandRow="1">
                <a:tableStyleId>{5C22544A-7EE6-4342-B048-85BDC9FD1C3A}</a:tableStyleId>
              </a:tblPr>
              <a:tblGrid>
                <a:gridCol w="1584177"/>
                <a:gridCol w="1944216"/>
                <a:gridCol w="2664296"/>
                <a:gridCol w="2592287"/>
              </a:tblGrid>
              <a:tr h="405551">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3266857">
                <a:tc>
                  <a:txBody>
                    <a:bodyPr/>
                    <a:lstStyle/>
                    <a:p>
                      <a:pPr marL="342900" indent="-342900">
                        <a:buFont typeface="+mj-lt"/>
                        <a:buAutoNum type="arabicPeriod" startAt="3"/>
                      </a:pPr>
                      <a:r>
                        <a:rPr lang="id-ID" dirty="0" smtClean="0"/>
                        <a:t>Hukum alam</a:t>
                      </a:r>
                      <a:endParaRPr lang="id-ID" dirty="0"/>
                    </a:p>
                  </a:txBody>
                  <a:tcPr/>
                </a:tc>
                <a:tc>
                  <a:txBody>
                    <a:bodyPr/>
                    <a:lstStyle/>
                    <a:p>
                      <a:pPr marL="342900" indent="-342900">
                        <a:buFont typeface="+mj-lt"/>
                        <a:buNone/>
                      </a:pPr>
                      <a:r>
                        <a:rPr lang="id-ID" dirty="0" smtClean="0"/>
                        <a:t>      Nasib manusia/masyarakat</a:t>
                      </a:r>
                      <a:r>
                        <a:rPr lang="id-ID" baseline="0" dirty="0" smtClean="0"/>
                        <a:t> sudah ditentukan Tuhan.</a:t>
                      </a:r>
                      <a:endParaRPr lang="id-ID" dirty="0"/>
                    </a:p>
                  </a:txBody>
                  <a:tcPr/>
                </a:tc>
                <a:tc>
                  <a:txBody>
                    <a:bodyPr/>
                    <a:lstStyle/>
                    <a:p>
                      <a:pPr marL="342900" indent="-342900">
                        <a:buFont typeface="+mj-lt"/>
                        <a:buNone/>
                      </a:pPr>
                      <a:r>
                        <a:rPr lang="id-ID" dirty="0" smtClean="0"/>
                        <a:t>       Manusia memiliki kedudukan yang tidak sama, harus ada usaha yang teratur dan sistematis.</a:t>
                      </a:r>
                      <a:endParaRPr lang="id-ID" dirty="0"/>
                    </a:p>
                  </a:txBody>
                  <a:tcPr/>
                </a:tc>
                <a:tc>
                  <a:txBody>
                    <a:bodyPr/>
                    <a:lstStyle/>
                    <a:p>
                      <a:pPr marL="342900" indent="-342900">
                        <a:buFont typeface="+mj-lt"/>
                        <a:buNone/>
                      </a:pPr>
                      <a:r>
                        <a:rPr lang="id-ID" dirty="0" smtClean="0"/>
                        <a:t>       Siapa yang mampu dan mau berjuang mengatasi masalah, merekalah yang akan menikmati keberuntungannya.</a:t>
                      </a:r>
                      <a:endParaRPr lang="id-ID"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8184" y="6379738"/>
            <a:ext cx="2812628" cy="432048"/>
          </a:xfrm>
        </p:spPr>
        <p:txBody>
          <a:bodyPr>
            <a:normAutofit/>
          </a:bodyPr>
          <a:lstStyle/>
          <a:p>
            <a:r>
              <a:rPr lang="id-ID" sz="1800" dirty="0" smtClean="0"/>
              <a:t>(William F.O’neil, 1981)</a:t>
            </a:r>
            <a:endParaRPr lang="id-ID" sz="1800" dirty="0"/>
          </a:p>
        </p:txBody>
      </p:sp>
      <p:graphicFrame>
        <p:nvGraphicFramePr>
          <p:cNvPr id="5" name="Content Placeholder 3"/>
          <p:cNvGraphicFramePr>
            <a:graphicFrameLocks noGrp="1"/>
          </p:cNvGraphicFramePr>
          <p:nvPr>
            <p:ph sz="quarter" idx="1"/>
          </p:nvPr>
        </p:nvGraphicFramePr>
        <p:xfrm>
          <a:off x="179511" y="188640"/>
          <a:ext cx="8784976" cy="4419385"/>
        </p:xfrm>
        <a:graphic>
          <a:graphicData uri="http://schemas.openxmlformats.org/drawingml/2006/table">
            <a:tbl>
              <a:tblPr firstRow="1" bandRow="1">
                <a:tableStyleId>{5C22544A-7EE6-4342-B048-85BDC9FD1C3A}</a:tableStyleId>
              </a:tblPr>
              <a:tblGrid>
                <a:gridCol w="1368153"/>
                <a:gridCol w="1800200"/>
                <a:gridCol w="2736304"/>
                <a:gridCol w="2880319"/>
              </a:tblGrid>
              <a:tr h="469167">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3779305">
                <a:tc>
                  <a:txBody>
                    <a:bodyPr/>
                    <a:lstStyle/>
                    <a:p>
                      <a:pPr marL="342900" indent="-342900">
                        <a:buFont typeface="+mj-lt"/>
                        <a:buAutoNum type="arabicPeriod" startAt="4"/>
                      </a:pPr>
                      <a:r>
                        <a:rPr lang="id-ID" dirty="0" smtClean="0"/>
                        <a:t>Konsekuensi</a:t>
                      </a:r>
                      <a:endParaRPr lang="id-ID" dirty="0"/>
                    </a:p>
                  </a:txBody>
                  <a:tcPr/>
                </a:tc>
                <a:tc>
                  <a:txBody>
                    <a:bodyPr/>
                    <a:lstStyle/>
                    <a:p>
                      <a:pPr marL="342900" indent="-342900">
                        <a:buFont typeface="+mj-lt"/>
                        <a:buAutoNum type="arabicPeriod"/>
                      </a:pPr>
                      <a:r>
                        <a:rPr lang="id-ID" dirty="0" smtClean="0"/>
                        <a:t>Subjek/aktor/pelaku bertindak sesuai dengan nasibnya (bisa menjadi kaya, pinter, berpengaruh, miskin, jahat, dll).</a:t>
                      </a:r>
                      <a:endParaRPr lang="id-ID" dirty="0"/>
                    </a:p>
                  </a:txBody>
                  <a:tcPr/>
                </a:tc>
                <a:tc>
                  <a:txBody>
                    <a:bodyPr/>
                    <a:lstStyle/>
                    <a:p>
                      <a:pPr marL="342900" indent="-342900">
                        <a:buFont typeface="+mj-lt"/>
                        <a:buAutoNum type="arabicPeriod"/>
                      </a:pPr>
                      <a:r>
                        <a:rPr lang="id-ID" dirty="0" smtClean="0"/>
                        <a:t>Manusia harus diberi hak hidup, hak berusaha dan hak untuk mementukan masa depannya sendiri.</a:t>
                      </a:r>
                    </a:p>
                    <a:p>
                      <a:pPr marL="342900" indent="-342900">
                        <a:buFont typeface="+mj-lt"/>
                        <a:buAutoNum type="arabicPeriod"/>
                      </a:pPr>
                      <a:r>
                        <a:rPr lang="id-ID" dirty="0" smtClean="0"/>
                        <a:t>Masyarakat dianggap tidak stabil karena memiliki interese yang tidak sama.</a:t>
                      </a:r>
                      <a:endParaRPr lang="id-ID" dirty="0"/>
                    </a:p>
                  </a:txBody>
                  <a:tcPr/>
                </a:tc>
                <a:tc>
                  <a:txBody>
                    <a:bodyPr/>
                    <a:lstStyle/>
                    <a:p>
                      <a:pPr marL="342900" indent="-342900">
                        <a:buFont typeface="+mj-lt"/>
                        <a:buNone/>
                      </a:pPr>
                      <a:r>
                        <a:rPr lang="id-ID" dirty="0" smtClean="0"/>
                        <a:t>      Ada kepentingan ideologi yang menguasai proses pendidikan. Ideologi itu bisa berasal dari Negara (state) atau pemilik modal</a:t>
                      </a:r>
                      <a:r>
                        <a:rPr lang="id-ID" baseline="0" dirty="0" smtClean="0"/>
                        <a:t> yang berhasrat terhadap dominsai masyarakat.</a:t>
                      </a:r>
                      <a:endParaRPr lang="id-ID"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2200" y="6313636"/>
            <a:ext cx="2668612" cy="432048"/>
          </a:xfrm>
        </p:spPr>
        <p:txBody>
          <a:bodyPr>
            <a:normAutofit fontScale="90000"/>
          </a:bodyPr>
          <a:lstStyle/>
          <a:p>
            <a:r>
              <a:rPr lang="id-ID" sz="1800" dirty="0" smtClean="0"/>
              <a:t>(William F.O’neil, 1981)</a:t>
            </a:r>
            <a:endParaRPr lang="id-ID" sz="1800" dirty="0"/>
          </a:p>
        </p:txBody>
      </p:sp>
      <p:graphicFrame>
        <p:nvGraphicFramePr>
          <p:cNvPr id="5" name="Content Placeholder 3"/>
          <p:cNvGraphicFramePr>
            <a:graphicFrameLocks noGrp="1"/>
          </p:cNvGraphicFramePr>
          <p:nvPr>
            <p:ph sz="quarter" idx="1"/>
          </p:nvPr>
        </p:nvGraphicFramePr>
        <p:xfrm>
          <a:off x="179511" y="188640"/>
          <a:ext cx="8784976" cy="5252113"/>
        </p:xfrm>
        <a:graphic>
          <a:graphicData uri="http://schemas.openxmlformats.org/drawingml/2006/table">
            <a:tbl>
              <a:tblPr firstRow="1" bandRow="1">
                <a:tableStyleId>{5C22544A-7EE6-4342-B048-85BDC9FD1C3A}</a:tableStyleId>
              </a:tblPr>
              <a:tblGrid>
                <a:gridCol w="1296145"/>
                <a:gridCol w="1872208"/>
                <a:gridCol w="2736304"/>
                <a:gridCol w="2880319"/>
              </a:tblGrid>
              <a:tr h="572543">
                <a:tc>
                  <a:txBody>
                    <a:bodyPr/>
                    <a:lstStyle/>
                    <a:p>
                      <a:pPr algn="ctr"/>
                      <a:r>
                        <a:rPr lang="id-ID" dirty="0" smtClean="0"/>
                        <a:t>Paradigma/Unsur</a:t>
                      </a:r>
                      <a:endParaRPr lang="id-ID" dirty="0"/>
                    </a:p>
                  </a:txBody>
                  <a:tcPr/>
                </a:tc>
                <a:tc>
                  <a:txBody>
                    <a:bodyPr/>
                    <a:lstStyle/>
                    <a:p>
                      <a:pPr algn="ctr"/>
                      <a:r>
                        <a:rPr lang="id-ID" dirty="0" smtClean="0"/>
                        <a:t>Konservatif</a:t>
                      </a:r>
                      <a:endParaRPr lang="id-ID" dirty="0"/>
                    </a:p>
                  </a:txBody>
                  <a:tcPr/>
                </a:tc>
                <a:tc>
                  <a:txBody>
                    <a:bodyPr/>
                    <a:lstStyle/>
                    <a:p>
                      <a:pPr algn="ctr"/>
                      <a:r>
                        <a:rPr lang="id-ID" dirty="0" smtClean="0"/>
                        <a:t>Liberal</a:t>
                      </a:r>
                      <a:endParaRPr lang="id-ID" dirty="0"/>
                    </a:p>
                  </a:txBody>
                  <a:tcPr/>
                </a:tc>
                <a:tc>
                  <a:txBody>
                    <a:bodyPr/>
                    <a:lstStyle/>
                    <a:p>
                      <a:pPr algn="ctr"/>
                      <a:r>
                        <a:rPr lang="id-ID" dirty="0" smtClean="0"/>
                        <a:t>Radikal/Kritis</a:t>
                      </a:r>
                      <a:endParaRPr lang="id-ID" dirty="0"/>
                    </a:p>
                  </a:txBody>
                  <a:tcPr/>
                </a:tc>
              </a:tr>
              <a:tr h="4612033">
                <a:tc>
                  <a:txBody>
                    <a:bodyPr/>
                    <a:lstStyle/>
                    <a:p>
                      <a:pPr marL="342900" indent="-342900">
                        <a:buFont typeface="+mj-lt"/>
                        <a:buAutoNum type="arabicPeriod" startAt="5"/>
                      </a:pPr>
                      <a:r>
                        <a:rPr lang="id-ID" dirty="0" smtClean="0"/>
                        <a:t>Pengembangan sikap</a:t>
                      </a:r>
                      <a:endParaRPr lang="id-ID" dirty="0"/>
                    </a:p>
                  </a:txBody>
                  <a:tcPr/>
                </a:tc>
                <a:tc>
                  <a:txBody>
                    <a:bodyPr/>
                    <a:lstStyle/>
                    <a:p>
                      <a:pPr marL="342900" indent="-342900">
                        <a:buFont typeface="+mj-lt"/>
                        <a:buAutoNum type="arabicPeriod"/>
                      </a:pPr>
                      <a:r>
                        <a:rPr lang="id-ID" dirty="0" smtClean="0"/>
                        <a:t>Orang harus mau menerima nasibnya dengan “pasrah”.</a:t>
                      </a:r>
                    </a:p>
                    <a:p>
                      <a:pPr marL="342900" indent="-342900">
                        <a:buFont typeface="+mj-lt"/>
                        <a:buAutoNum type="arabicPeriod"/>
                      </a:pPr>
                      <a:r>
                        <a:rPr lang="id-ID" dirty="0" smtClean="0"/>
                        <a:t>Orang hidup harus  dapat menciptakan</a:t>
                      </a:r>
                      <a:r>
                        <a:rPr lang="id-ID" baseline="0" dirty="0" smtClean="0"/>
                        <a:t> harmoni (Tuhan, alam dan manusia)</a:t>
                      </a:r>
                      <a:endParaRPr lang="id-ID" dirty="0"/>
                    </a:p>
                  </a:txBody>
                  <a:tcPr/>
                </a:tc>
                <a:tc>
                  <a:txBody>
                    <a:bodyPr/>
                    <a:lstStyle/>
                    <a:p>
                      <a:pPr marL="342900" indent="-342900">
                        <a:buFont typeface="+mj-lt"/>
                        <a:buAutoNum type="arabicPeriod"/>
                      </a:pPr>
                      <a:r>
                        <a:rPr lang="id-ID" dirty="0" smtClean="0"/>
                        <a:t>Orang harus memiliki kebutuhan untuk maju (achievement), andaikata berniat mengubah hidupnya.</a:t>
                      </a:r>
                    </a:p>
                    <a:p>
                      <a:pPr marL="342900" indent="-342900">
                        <a:buFont typeface="+mj-lt"/>
                        <a:buAutoNum type="arabicPeriod"/>
                      </a:pPr>
                      <a:r>
                        <a:rPr lang="id-ID" dirty="0" smtClean="0"/>
                        <a:t>Pendidikan harus mampu mengembangkan kemampuan anak didik, melindungi hak dan memberi kebebasan berpikir untuk menentukan pendapatnya.</a:t>
                      </a:r>
                      <a:endParaRPr lang="id-ID" dirty="0"/>
                    </a:p>
                  </a:txBody>
                  <a:tcPr/>
                </a:tc>
                <a:tc>
                  <a:txBody>
                    <a:bodyPr/>
                    <a:lstStyle/>
                    <a:p>
                      <a:pPr marL="342900" indent="-342900">
                        <a:buFont typeface="+mj-lt"/>
                        <a:buAutoNum type="arabicPeriod"/>
                      </a:pPr>
                      <a:r>
                        <a:rPr lang="id-ID" dirty="0" smtClean="0"/>
                        <a:t>Tugas utama pendidikan adalah beusaha menciptakan manusia kembali sebagai manusia akibat proses “dehumanisasi” karena sistem dan struktur yang tidak adil.</a:t>
                      </a:r>
                    </a:p>
                    <a:p>
                      <a:pPr marL="342900" indent="-342900">
                        <a:buFont typeface="+mj-lt"/>
                        <a:buAutoNum type="arabicPeriod"/>
                      </a:pPr>
                      <a:r>
                        <a:rPr lang="id-ID" dirty="0" smtClean="0"/>
                        <a:t>Perombakan nasib manusia harus bersikap</a:t>
                      </a:r>
                      <a:r>
                        <a:rPr lang="id-ID" baseline="0" dirty="0" smtClean="0"/>
                        <a:t>  radikal (meskipun bukan merupakan revolusi)</a:t>
                      </a:r>
                      <a:endParaRPr lang="id-ID"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348</TotalTime>
  <Words>679</Words>
  <Application>Microsoft Office PowerPoint</Application>
  <PresentationFormat>On-screen Show (4:3)</PresentationFormat>
  <Paragraphs>99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Origin</vt:lpstr>
      <vt:lpstr>PARADIGMA PENDIDIKAN (Bahan Kuliah Perubahan Sosial)</vt:lpstr>
      <vt:lpstr>Masalah-Masalah Pendidikan</vt:lpstr>
      <vt:lpstr>Slide 3</vt:lpstr>
      <vt:lpstr>Slide 4</vt:lpstr>
      <vt:lpstr>Tabel Paradigma Pendidikan (William F.O’neil, 1981)</vt:lpstr>
      <vt:lpstr>(William F.O’neil, 1981)</vt:lpstr>
      <vt:lpstr>(William F.O’neil, 1981)</vt:lpstr>
      <vt:lpstr>(William F.O’neil, 1981)</vt:lpstr>
      <vt:lpstr>(William F.O’neil, 1981)</vt:lpstr>
      <vt:lpstr>(William F.O’neil, 1981)</vt:lpstr>
      <vt:lpstr>(William F.O’neil, 1981)</vt:lpstr>
      <vt:lpstr>3 Aspek penting pola berpikir paradigmatik :</vt:lpstr>
      <vt:lpstr>KONSEP “CONSCIENTIZATION” (Paolo Freire)</vt:lpstr>
      <vt:lpstr>Slide 14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PARADIGMA PENDIDIKAN (Kuliah Perubahan Sosial)</dc:title>
  <dc:creator>Sekre Rektor</dc:creator>
  <cp:lastModifiedBy>Sekre Rektor</cp:lastModifiedBy>
  <cp:revision>41</cp:revision>
  <dcterms:created xsi:type="dcterms:W3CDTF">2013-04-11T02:47:08Z</dcterms:created>
  <dcterms:modified xsi:type="dcterms:W3CDTF">2013-04-12T02:07:35Z</dcterms:modified>
</cp:coreProperties>
</file>