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7D84AF-6184-4938-A00D-08A3D33E6919}" type="datetimeFigureOut">
              <a:rPr lang="id-ID" smtClean="0"/>
              <a:pPr/>
              <a:t>12/04/2013</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E4A4DD6-B600-4B12-9ADC-3F0A8477DE5E}" type="slidenum">
              <a:rPr lang="id-ID" smtClean="0"/>
              <a:pPr/>
              <a:t>‹#›</a:t>
            </a:fld>
            <a:endParaRPr lang="id-ID"/>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CDFAB1-1732-4523-8869-F96F7C4C4B23}" type="datetimeFigureOut">
              <a:rPr lang="id-ID" smtClean="0"/>
              <a:t>12/04/2013</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CE4DED-AC7E-4FB4-BF3D-E9DE57564CEA}"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86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1035D9-247D-41A2-86AF-B330D42FFFB6}" type="slidenum">
              <a:rPr lang="id-ID" smtClean="0"/>
              <a:pPr fontAlgn="base">
                <a:spcBef>
                  <a:spcPct val="0"/>
                </a:spcBef>
                <a:spcAft>
                  <a:spcPct val="0"/>
                </a:spcAft>
                <a:defRPr/>
              </a:pPr>
              <a:t>12</a:t>
            </a:fld>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6F4E35C9-1FBD-4C1E-8E79-8AF40F749F38}" type="datetimeFigureOut">
              <a:rPr lang="id-ID" smtClean="0"/>
              <a:pPr/>
              <a:t>12/04/2013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38BEEB6-B9E1-42D5-9BC8-117D6672C59A}" type="slidenum">
              <a:rPr lang="id-ID" smtClean="0"/>
              <a:pPr/>
              <a:t>‹#›</a:t>
            </a:fld>
            <a:endParaRPr lang="id-ID"/>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4E35C9-1FBD-4C1E-8E79-8AF40F749F38}" type="datetimeFigureOut">
              <a:rPr lang="id-ID" smtClean="0"/>
              <a:pPr/>
              <a:t>12/04/2013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38BEEB6-B9E1-42D5-9BC8-117D6672C59A}"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4E35C9-1FBD-4C1E-8E79-8AF40F749F38}" type="datetimeFigureOut">
              <a:rPr lang="id-ID" smtClean="0"/>
              <a:pPr/>
              <a:t>12/04/2013</a:t>
            </a:fld>
            <a:endParaRPr lang="id-ID"/>
          </a:p>
        </p:txBody>
      </p:sp>
      <p:sp>
        <p:nvSpPr>
          <p:cNvPr id="5" name="Footer Placeholder 4"/>
          <p:cNvSpPr>
            <a:spLocks noGrp="1"/>
          </p:cNvSpPr>
          <p:nvPr>
            <p:ph type="ftr" sz="quarter" idx="11"/>
          </p:nvPr>
        </p:nvSpPr>
        <p:spPr>
          <a:xfrm>
            <a:off x="2640597" y="6377459"/>
            <a:ext cx="3836404" cy="365125"/>
          </a:xfrm>
        </p:spPr>
        <p:txBody>
          <a:bodyPr/>
          <a:lstStyle/>
          <a:p>
            <a:endParaRPr lang="id-ID"/>
          </a:p>
        </p:txBody>
      </p:sp>
      <p:sp>
        <p:nvSpPr>
          <p:cNvPr id="6" name="Slide Number Placeholder 5"/>
          <p:cNvSpPr>
            <a:spLocks noGrp="1"/>
          </p:cNvSpPr>
          <p:nvPr>
            <p:ph type="sldNum" sz="quarter" idx="12"/>
          </p:nvPr>
        </p:nvSpPr>
        <p:spPr/>
        <p:txBody>
          <a:bodyPr/>
          <a:lstStyle/>
          <a:p>
            <a:fld id="{638BEEB6-B9E1-42D5-9BC8-117D6672C59A}"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4E35C9-1FBD-4C1E-8E79-8AF40F749F38}" type="datetimeFigureOut">
              <a:rPr lang="id-ID" smtClean="0"/>
              <a:pPr/>
              <a:t>12/04/2013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38BEEB6-B9E1-42D5-9BC8-117D6672C59A}"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F4E35C9-1FBD-4C1E-8E79-8AF40F749F38}" type="datetimeFigureOut">
              <a:rPr lang="id-ID" smtClean="0"/>
              <a:pPr/>
              <a:t>12/04/2013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38BEEB6-B9E1-42D5-9BC8-117D6672C59A}"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F4E35C9-1FBD-4C1E-8E79-8AF40F749F38}" type="datetimeFigureOut">
              <a:rPr lang="id-ID" smtClean="0"/>
              <a:pPr/>
              <a:t>12/04/2013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38BEEB6-B9E1-42D5-9BC8-117D6672C59A}"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F4E35C9-1FBD-4C1E-8E79-8AF40F749F38}" type="datetimeFigureOut">
              <a:rPr lang="id-ID" smtClean="0"/>
              <a:pPr/>
              <a:t>12/04/2013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38BEEB6-B9E1-42D5-9BC8-117D6672C59A}"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F4E35C9-1FBD-4C1E-8E79-8AF40F749F38}" type="datetimeFigureOut">
              <a:rPr lang="id-ID" smtClean="0"/>
              <a:pPr/>
              <a:t>12/04/2013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38BEEB6-B9E1-42D5-9BC8-117D6672C59A}"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4E35C9-1FBD-4C1E-8E79-8AF40F749F38}" type="datetimeFigureOut">
              <a:rPr lang="id-ID" smtClean="0"/>
              <a:pPr/>
              <a:t>12/04/2013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38BEEB6-B9E1-42D5-9BC8-117D6672C59A}"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F4E35C9-1FBD-4C1E-8E79-8AF40F749F38}" type="datetimeFigureOut">
              <a:rPr lang="id-ID" smtClean="0"/>
              <a:pPr/>
              <a:t>12/04/2013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38BEEB6-B9E1-42D5-9BC8-117D6672C59A}" type="slidenum">
              <a:rPr lang="id-ID" smtClean="0"/>
              <a:pPr/>
              <a:t>‹#›</a:t>
            </a:fld>
            <a:endParaRPr lang="id-ID"/>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6F4E35C9-1FBD-4C1E-8E79-8AF40F749F38}" type="datetimeFigureOut">
              <a:rPr lang="id-ID" smtClean="0"/>
              <a:pPr/>
              <a:t>12/04/2013</a:t>
            </a:fld>
            <a:endParaRPr lang="id-ID"/>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id-ID"/>
          </a:p>
        </p:txBody>
      </p:sp>
      <p:sp>
        <p:nvSpPr>
          <p:cNvPr id="7" name="Slide Number Placeholder 6"/>
          <p:cNvSpPr>
            <a:spLocks noGrp="1"/>
          </p:cNvSpPr>
          <p:nvPr>
            <p:ph type="sldNum" sz="quarter" idx="12"/>
          </p:nvPr>
        </p:nvSpPr>
        <p:spPr>
          <a:xfrm>
            <a:off x="8339328" y="1170432"/>
            <a:ext cx="733864" cy="201168"/>
          </a:xfrm>
        </p:spPr>
        <p:txBody>
          <a:bodyPr/>
          <a:lstStyle/>
          <a:p>
            <a:fld id="{638BEEB6-B9E1-42D5-9BC8-117D6672C59A}"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F4E35C9-1FBD-4C1E-8E79-8AF40F749F38}" type="datetimeFigureOut">
              <a:rPr lang="id-ID" smtClean="0"/>
              <a:pPr/>
              <a:t>12/04/2013</a:t>
            </a:fld>
            <a:endParaRPr lang="id-ID"/>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id-ID"/>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638BEEB6-B9E1-42D5-9BC8-117D6672C59A}"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844825"/>
            <a:ext cx="8568952" cy="1755626"/>
          </a:xfrm>
        </p:spPr>
        <p:txBody>
          <a:bodyPr>
            <a:normAutofit fontScale="90000"/>
          </a:bodyPr>
          <a:lstStyle/>
          <a:p>
            <a:r>
              <a:rPr lang="id-ID" sz="4200" dirty="0" smtClean="0"/>
              <a:t>REFORMASI SOSIAL DALAM PENDIDIKAN</a:t>
            </a:r>
            <a:r>
              <a:rPr lang="id-ID" dirty="0" smtClean="0"/>
              <a:t/>
            </a:r>
            <a:br>
              <a:rPr lang="id-ID" dirty="0" smtClean="0"/>
            </a:br>
            <a:r>
              <a:rPr lang="id-ID" sz="3600" dirty="0" smtClean="0"/>
              <a:t>(Bahan Kuliah Sosiologi Pendidikan)</a:t>
            </a:r>
            <a:endParaRPr lang="id-ID" dirty="0"/>
          </a:p>
        </p:txBody>
      </p:sp>
      <p:sp>
        <p:nvSpPr>
          <p:cNvPr id="3" name="Subtitle 2"/>
          <p:cNvSpPr>
            <a:spLocks noGrp="1"/>
          </p:cNvSpPr>
          <p:nvPr>
            <p:ph type="subTitle" idx="1"/>
          </p:nvPr>
        </p:nvSpPr>
        <p:spPr>
          <a:xfrm>
            <a:off x="251520" y="5085184"/>
            <a:ext cx="8077200" cy="1499616"/>
          </a:xfrm>
        </p:spPr>
        <p:txBody>
          <a:bodyPr/>
          <a:lstStyle/>
          <a:p>
            <a:r>
              <a:rPr lang="id-ID" dirty="0" smtClean="0">
                <a:solidFill>
                  <a:srgbClr val="FFFF00"/>
                </a:solidFill>
              </a:rPr>
              <a:t>Ravik Karsidi</a:t>
            </a:r>
          </a:p>
          <a:p>
            <a:r>
              <a:rPr lang="id-ID" dirty="0" smtClean="0">
                <a:solidFill>
                  <a:srgbClr val="FFFF00"/>
                </a:solidFill>
              </a:rPr>
              <a:t>2013</a:t>
            </a:r>
            <a:endParaRPr lang="id-ID"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52128"/>
          </a:xfrm>
        </p:spPr>
        <p:txBody>
          <a:bodyPr>
            <a:normAutofit fontScale="90000"/>
          </a:bodyPr>
          <a:lstStyle/>
          <a:p>
            <a:r>
              <a:rPr lang="id-ID" dirty="0" smtClean="0"/>
              <a:t>Gambaran sifat “penindas” secara keseluruhan menurut Freire :</a:t>
            </a:r>
            <a:endParaRPr lang="id-ID" dirty="0"/>
          </a:p>
        </p:txBody>
      </p:sp>
      <p:sp>
        <p:nvSpPr>
          <p:cNvPr id="3" name="Content Placeholder 2"/>
          <p:cNvSpPr>
            <a:spLocks noGrp="1"/>
          </p:cNvSpPr>
          <p:nvPr>
            <p:ph idx="1"/>
          </p:nvPr>
        </p:nvSpPr>
        <p:spPr>
          <a:xfrm>
            <a:off x="457200" y="1412776"/>
            <a:ext cx="8229600" cy="5328592"/>
          </a:xfrm>
        </p:spPr>
        <p:txBody>
          <a:bodyPr>
            <a:normAutofit fontScale="70000" lnSpcReduction="20000"/>
          </a:bodyPr>
          <a:lstStyle/>
          <a:p>
            <a:pPr marL="514350" indent="-514350">
              <a:buFont typeface="+mj-lt"/>
              <a:buAutoNum type="arabicPeriod"/>
            </a:pPr>
            <a:r>
              <a:rPr lang="id-ID" dirty="0" smtClean="0"/>
              <a:t>Sang guru mengajar dan para pelajar diajar</a:t>
            </a:r>
          </a:p>
          <a:p>
            <a:pPr marL="514350" indent="-514350">
              <a:buFont typeface="+mj-lt"/>
              <a:buAutoNum type="arabicPeriod"/>
            </a:pPr>
            <a:r>
              <a:rPr lang="id-ID" dirty="0" smtClean="0"/>
              <a:t>Sang guru mengetahui segalanya dan para pelajar tidak mengetahui apa-apa</a:t>
            </a:r>
          </a:p>
          <a:p>
            <a:pPr marL="514350" indent="-514350">
              <a:buFont typeface="+mj-lt"/>
              <a:buAutoNum type="arabicPeriod"/>
            </a:pPr>
            <a:r>
              <a:rPr lang="id-ID" dirty="0" smtClean="0"/>
              <a:t>Sang guru berpikir dan pelajar dipikirkan</a:t>
            </a:r>
          </a:p>
          <a:p>
            <a:pPr marL="514350" indent="-514350">
              <a:buFont typeface="+mj-lt"/>
              <a:buAutoNum type="arabicPeriod"/>
            </a:pPr>
            <a:r>
              <a:rPr lang="id-ID" dirty="0" smtClean="0"/>
              <a:t>Sang guru berbicara dan para pelajar mendengarkan-dengan patuh</a:t>
            </a:r>
          </a:p>
          <a:p>
            <a:pPr marL="514350" indent="-514350">
              <a:buFont typeface="+mj-lt"/>
              <a:buAutoNum type="arabicPeriod"/>
            </a:pPr>
            <a:r>
              <a:rPr lang="id-ID" dirty="0" smtClean="0"/>
              <a:t>Sang guru menertibkan dan para pelajar ditertibkan</a:t>
            </a:r>
          </a:p>
          <a:p>
            <a:pPr marL="514350" indent="-514350">
              <a:buFont typeface="+mj-lt"/>
              <a:buAutoNum type="arabicPeriod"/>
            </a:pPr>
            <a:r>
              <a:rPr lang="id-ID" dirty="0" smtClean="0"/>
              <a:t>Sang guru menentukan pilihan dan menerapkan pilihannya itu, dan para pelajar mengalah</a:t>
            </a:r>
          </a:p>
          <a:p>
            <a:pPr marL="514350" indent="-514350">
              <a:buFont typeface="+mj-lt"/>
              <a:buAutoNum type="arabicPeriod"/>
            </a:pPr>
            <a:r>
              <a:rPr lang="id-ID" dirty="0" smtClean="0"/>
              <a:t>Sang guru bertindak dan para pelajar merasa seolah-olah bertindak melalui kegiatan gurunya itu</a:t>
            </a:r>
          </a:p>
          <a:p>
            <a:pPr marL="514350" indent="-514350">
              <a:buFont typeface="+mj-lt"/>
              <a:buAutoNum type="arabicPeriod"/>
            </a:pPr>
            <a:r>
              <a:rPr lang="id-ID" dirty="0" smtClean="0"/>
              <a:t>Sang guru menentukan ini pregram dan para pelajar (yang tidak diajak berunding) menyesuaikan diri dengan program itu</a:t>
            </a:r>
          </a:p>
          <a:p>
            <a:pPr marL="514350" indent="-514350">
              <a:buFont typeface="+mj-lt"/>
              <a:buAutoNum type="arabicPeriod"/>
            </a:pPr>
            <a:r>
              <a:rPr lang="id-ID" dirty="0" smtClean="0"/>
              <a:t>Sang guru menyamakan kewibawaan ilmu pengetahuan dengan kewibawaannya sebagai guru, dan menempatkannya berlawanan dengan kemerdekaan para pelajarnya</a:t>
            </a:r>
          </a:p>
          <a:p>
            <a:pPr marL="514350" indent="-514350">
              <a:buFont typeface="+mj-lt"/>
              <a:buAutoNum type="arabicPeriod"/>
            </a:pPr>
            <a:r>
              <a:rPr lang="id-ID" dirty="0" smtClean="0"/>
              <a:t>Sang guru merupakan subyek dalam proses belajar, sedangkan para pelajar sekedar obyek</a:t>
            </a: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68760"/>
            <a:ext cx="8229600" cy="2592288"/>
          </a:xfrm>
        </p:spPr>
        <p:txBody>
          <a:bodyPr>
            <a:noAutofit/>
          </a:bodyPr>
          <a:lstStyle/>
          <a:p>
            <a:pPr algn="just"/>
            <a:r>
              <a:rPr lang="id-ID" sz="2800" dirty="0" smtClean="0"/>
              <a:t>Untuk melawan sistem “penjinakan” (domestication) , Freire mengusulkan suatu “pendidikan yang mengemukakan masalah” (problem possing education) yang mematahkan pola vertical (yang menjadi ciri hubungan guru-pelajar) dan menggantikanya dengan dialog horizontal.</a:t>
            </a:r>
            <a:endParaRPr lang="id-ID" sz="2800" dirty="0"/>
          </a:p>
        </p:txBody>
      </p:sp>
      <p:sp>
        <p:nvSpPr>
          <p:cNvPr id="3" name="Content Placeholder 2"/>
          <p:cNvSpPr>
            <a:spLocks noGrp="1"/>
          </p:cNvSpPr>
          <p:nvPr>
            <p:ph idx="1"/>
          </p:nvPr>
        </p:nvSpPr>
        <p:spPr>
          <a:xfrm>
            <a:off x="323528" y="4077072"/>
            <a:ext cx="8496944" cy="2553147"/>
          </a:xfrm>
        </p:spPr>
        <p:txBody>
          <a:bodyPr>
            <a:normAutofit fontScale="92500" lnSpcReduction="20000"/>
          </a:bodyPr>
          <a:lstStyle/>
          <a:p>
            <a:pPr>
              <a:buNone/>
            </a:pPr>
            <a:r>
              <a:rPr lang="id-ID" dirty="0" smtClean="0"/>
              <a:t>Karena itu perlu diterapkan Konsep “CONSCIENTIZATION” :</a:t>
            </a:r>
          </a:p>
          <a:p>
            <a:r>
              <a:rPr lang="id-ID" dirty="0" smtClean="0"/>
              <a:t>Tak seorangpun dapat mengajar orang lain</a:t>
            </a:r>
          </a:p>
          <a:p>
            <a:r>
              <a:rPr lang="id-ID" dirty="0" smtClean="0"/>
              <a:t>Tak seorangpun dapat belajar seorang diri</a:t>
            </a:r>
          </a:p>
          <a:p>
            <a:r>
              <a:rPr lang="id-ID" dirty="0" smtClean="0"/>
              <a:t>Manusia belajar bersama, bertindak </a:t>
            </a:r>
            <a:r>
              <a:rPr lang="id-ID" smtClean="0"/>
              <a:t>dan berkenaan </a:t>
            </a:r>
            <a:r>
              <a:rPr lang="id-ID" dirty="0" smtClean="0"/>
              <a:t>dengan dunia mereka</a:t>
            </a:r>
            <a:endParaRPr lang="id-ID" dirty="0"/>
          </a:p>
        </p:txBody>
      </p:sp>
      <p:sp>
        <p:nvSpPr>
          <p:cNvPr id="4" name="Title 1"/>
          <p:cNvSpPr txBox="1">
            <a:spLocks/>
          </p:cNvSpPr>
          <p:nvPr/>
        </p:nvSpPr>
        <p:spPr>
          <a:xfrm>
            <a:off x="539552" y="0"/>
            <a:ext cx="8229600" cy="1296144"/>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5400" b="0" i="0" u="none" strike="noStrike" kern="1200" cap="none" spc="0" normalizeH="0" baseline="0" noProof="0" dirty="0" smtClean="0">
                <a:ln>
                  <a:noFill/>
                </a:ln>
                <a:solidFill>
                  <a:schemeClr val="tx1"/>
                </a:solidFill>
                <a:effectLst/>
                <a:uLnTx/>
                <a:uFillTx/>
                <a:latin typeface="+mj-lt"/>
                <a:ea typeface="+mj-ea"/>
                <a:cs typeface="+mj-cs"/>
              </a:rPr>
              <a:t>Problem Possing Education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B93D8FA-26DE-4C37-9F6D-3513F4DD8A2E}" type="slidenum">
              <a:rPr lang="en-US"/>
              <a:pPr>
                <a:defRPr/>
              </a:pPr>
              <a:t>12</a:t>
            </a:fld>
            <a:endParaRPr lang="en-US"/>
          </a:p>
        </p:txBody>
      </p:sp>
      <p:sp>
        <p:nvSpPr>
          <p:cNvPr id="5" name="Content Placeholder 2"/>
          <p:cNvSpPr>
            <a:spLocks noGrp="1"/>
          </p:cNvSpPr>
          <p:nvPr>
            <p:ph idx="1"/>
          </p:nvPr>
        </p:nvSpPr>
        <p:spPr>
          <a:xfrm>
            <a:off x="2214546" y="2786058"/>
            <a:ext cx="6275040" cy="1161818"/>
          </a:xfrm>
          <a:noFill/>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2500" lnSpcReduction="20000"/>
          </a:bodyPr>
          <a:lstStyle/>
          <a:p>
            <a:pPr marL="365760" indent="-283464" algn="ctr" eaLnBrk="1" fontAlgn="auto" hangingPunct="1">
              <a:spcAft>
                <a:spcPts val="0"/>
              </a:spcAft>
              <a:buFont typeface="Wingdings 2"/>
              <a:buNone/>
              <a:defRPr/>
            </a:pPr>
            <a:r>
              <a:rPr lang="en-US" sz="8800" b="1" dirty="0" err="1" smtClean="0">
                <a:solidFill>
                  <a:srgbClr val="0070C0"/>
                </a:solidFill>
                <a:latin typeface="Pristina" pitchFamily="66" charset="0"/>
              </a:rPr>
              <a:t>Terimakasih</a:t>
            </a:r>
            <a:endParaRPr lang="en-US" sz="8800" b="1" dirty="0">
              <a:solidFill>
                <a:srgbClr val="0070C0"/>
              </a:solidFill>
              <a:latin typeface="Pristina" pitchFamily="66"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Reformasi Sosial Pendidikan </a:t>
            </a:r>
            <a:br>
              <a:rPr lang="id-ID" dirty="0" smtClean="0"/>
            </a:br>
            <a:r>
              <a:rPr lang="id-ID" dirty="0"/>
              <a:t>(</a:t>
            </a:r>
            <a:r>
              <a:rPr lang="id-ID" dirty="0" smtClean="0"/>
              <a:t>Illich dan Freire)</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Menurut Ivan Illich dan Paulo Freire perlu  penghargaan terhadap harkat dan nilai manusia secara individual serta hasrat untuk membebaskan manusia dari lingkungan yg menjajah dan mengeksploitasinya.</a:t>
            </a:r>
          </a:p>
          <a:p>
            <a:r>
              <a:rPr lang="id-ID" dirty="0" smtClean="0"/>
              <a:t>Illich mengharap perlu terjadinya suatu revolusi kebudayaan, dan ia yakin bahwa dengan hanya perbaikan terhadap sistem sekolah yang formal tidak akan menimbulkan regenerasi masyarakat yg diinginkanya.</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id-ID" dirty="0" smtClean="0"/>
              <a:t>Menurut Illich, ia sangat mencela terhadap khususnya peranan tradisional seorang guru karena guru lebih menempatka diri sebagai “pengajar”.</a:t>
            </a:r>
          </a:p>
          <a:p>
            <a:r>
              <a:rPr lang="id-ID" dirty="0" smtClean="0"/>
              <a:t>Penghargaan yg berlebihan pada ijazah dan piagam-piagam tanda lulus, pengakuan hak tunggal pendidikan oleh sekolah-sekolah, kecenderungan untuk “menyamakan/mengukur sesuatu dengan belajar di sekolah, pencapaian suatu tingkat pendidikan tertentu, menganggap ijazah sebagai yg menentukan kemampuan dan kelancaran berbicara merupakan sesuatu yang harus diubah”</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Desschooling</a:t>
            </a:r>
            <a:endParaRPr lang="id-ID" dirty="0"/>
          </a:p>
        </p:txBody>
      </p:sp>
      <p:sp>
        <p:nvSpPr>
          <p:cNvPr id="3" name="Content Placeholder 2"/>
          <p:cNvSpPr>
            <a:spLocks noGrp="1"/>
          </p:cNvSpPr>
          <p:nvPr>
            <p:ph idx="1"/>
          </p:nvPr>
        </p:nvSpPr>
        <p:spPr/>
        <p:txBody>
          <a:bodyPr/>
          <a:lstStyle/>
          <a:p>
            <a:r>
              <a:rPr lang="id-ID" dirty="0" smtClean="0"/>
              <a:t>Illich menganjurkan sebagai pemecahan masalah ini suatu “kebalikan dari sekolah” atau </a:t>
            </a:r>
            <a:r>
              <a:rPr lang="id-ID" i="1" dirty="0" smtClean="0"/>
              <a:t>desschooling </a:t>
            </a:r>
            <a:r>
              <a:rPr lang="id-ID" dirty="0" smtClean="0"/>
              <a:t>yaitu para pelajar akan mengadakan hubungan-hubungan baru dengan lingkunganya dan  memilih sendiri apa dan dari siapa mereka ingin belajar.</a:t>
            </a: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Murid Merdeka</a:t>
            </a:r>
            <a:endParaRPr lang="id-ID" dirty="0"/>
          </a:p>
        </p:txBody>
      </p:sp>
      <p:sp>
        <p:nvSpPr>
          <p:cNvPr id="3" name="Content Placeholder 2"/>
          <p:cNvSpPr>
            <a:spLocks noGrp="1"/>
          </p:cNvSpPr>
          <p:nvPr>
            <p:ph idx="1"/>
          </p:nvPr>
        </p:nvSpPr>
        <p:spPr/>
        <p:txBody>
          <a:bodyPr/>
          <a:lstStyle/>
          <a:p>
            <a:pPr algn="just"/>
            <a:r>
              <a:rPr lang="id-ID" dirty="0" smtClean="0"/>
              <a:t>Sedangkan menurut Paulo Freire para pelajar harus dimerdekakan dari penindasan para guru tradisional (yang hanya mengajar), dengan pengembangan suatu gaya mengajar yg pada dasarnya membebaskan individu pelajar.</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Budaya Diam</a:t>
            </a:r>
            <a:endParaRPr lang="id-ID" dirty="0"/>
          </a:p>
        </p:txBody>
      </p:sp>
      <p:sp>
        <p:nvSpPr>
          <p:cNvPr id="3" name="Content Placeholder 2"/>
          <p:cNvSpPr>
            <a:spLocks noGrp="1"/>
          </p:cNvSpPr>
          <p:nvPr>
            <p:ph idx="1"/>
          </p:nvPr>
        </p:nvSpPr>
        <p:spPr/>
        <p:txBody>
          <a:bodyPr>
            <a:normAutofit fontScale="92500" lnSpcReduction="20000"/>
          </a:bodyPr>
          <a:lstStyle/>
          <a:p>
            <a:pPr algn="just"/>
            <a:r>
              <a:rPr lang="id-ID" dirty="0" smtClean="0"/>
              <a:t>Freire berpendapat struktur kelas pada masyarakat dewasa ini tidak mendorong atau melengkapi mereka yg miskin untuk mengetahui dan merespon kenyataan konkrit dunia mereka. Mereka yg tertindas ditahan tetap terperangkap dalam situasi yang tidak mungkin terjadi perkembangan “kesadaran diri kritis” (critical self awareness) dan responsif. Keadaan ini disebutnya “budaya diam” (culture of silence) dari mereka yang dikebiri hak-haknya.</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Penyadaran</a:t>
            </a:r>
            <a:endParaRPr lang="id-ID" dirty="0"/>
          </a:p>
        </p:txBody>
      </p:sp>
      <p:sp>
        <p:nvSpPr>
          <p:cNvPr id="3" name="Content Placeholder 2"/>
          <p:cNvSpPr>
            <a:spLocks noGrp="1"/>
          </p:cNvSpPr>
          <p:nvPr>
            <p:ph idx="1"/>
          </p:nvPr>
        </p:nvSpPr>
        <p:spPr/>
        <p:txBody>
          <a:bodyPr/>
          <a:lstStyle/>
          <a:p>
            <a:r>
              <a:rPr lang="id-ID" dirty="0" smtClean="0"/>
              <a:t>Sumbangan utama Freire dalam bidang pendidikan adalah konsep “conscientizacao”  (penyadaran), Sekolah gagal membangkitkan : analisa kritis terhadap kenyataan dialog yang bercirikan mendorong perasaan antara murid dan guru untuk mengembangkan kemanusiaannya</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KONSEP “CONSCIENTIZATION”</a:t>
            </a:r>
            <a:endParaRPr lang="id-ID" dirty="0"/>
          </a:p>
        </p:txBody>
      </p:sp>
      <p:sp>
        <p:nvSpPr>
          <p:cNvPr id="3" name="Content Placeholder 2"/>
          <p:cNvSpPr>
            <a:spLocks noGrp="1"/>
          </p:cNvSpPr>
          <p:nvPr>
            <p:ph idx="1"/>
          </p:nvPr>
        </p:nvSpPr>
        <p:spPr/>
        <p:txBody>
          <a:bodyPr/>
          <a:lstStyle/>
          <a:p>
            <a:r>
              <a:rPr lang="id-ID" dirty="0" smtClean="0"/>
              <a:t>Suatu pendidikan yang membebaskan haruslah meniadakan anasir-anasir yang menimbulkan pemisahan antara segolongan manusia yang mempunyai kedudukan terhormat dan berkewenangan atau pihak “penindas” dengan segolongan manusia lain dalam kedudukan ketergantungan pada orang lain dan kurang dianggap berharga, atau pihak yang “ditindas”</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KONSEP “PRAXIS”</a:t>
            </a:r>
            <a:endParaRPr lang="id-ID" dirty="0"/>
          </a:p>
        </p:txBody>
      </p:sp>
      <p:sp>
        <p:nvSpPr>
          <p:cNvPr id="3" name="Content Placeholder 2"/>
          <p:cNvSpPr>
            <a:spLocks noGrp="1"/>
          </p:cNvSpPr>
          <p:nvPr>
            <p:ph idx="1"/>
          </p:nvPr>
        </p:nvSpPr>
        <p:spPr/>
        <p:txBody>
          <a:bodyPr/>
          <a:lstStyle/>
          <a:p>
            <a:r>
              <a:rPr lang="id-ID" dirty="0" smtClean="0"/>
              <a:t>Freire juga memperkenalkan konsep “praxis” (refleksi-kegiatan-refleksi) sebagai fungsi manusia yg sesungguhnya : manusia (pria dan wanita) bukanlah obyek-obyek untuk dimanipulasikan, tetapi merupakan subyek-subyek berdaya cipta yang memiliki kemampuan untuk menelaah dengan kritis, berinteraksi dan mengubah dunianya.</a:t>
            </a:r>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351</TotalTime>
  <Words>606</Words>
  <Application>Microsoft Office PowerPoint</Application>
  <PresentationFormat>On-screen Show (4:3)</PresentationFormat>
  <Paragraphs>40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Module</vt:lpstr>
      <vt:lpstr>REFORMASI SOSIAL DALAM PENDIDIKAN (Bahan Kuliah Sosiologi Pendidikan)</vt:lpstr>
      <vt:lpstr>Reformasi Sosial Pendidikan  (Illich dan Freire)</vt:lpstr>
      <vt:lpstr>Slide 3</vt:lpstr>
      <vt:lpstr>Desschooling</vt:lpstr>
      <vt:lpstr>Murid Merdeka</vt:lpstr>
      <vt:lpstr>Budaya Diam</vt:lpstr>
      <vt:lpstr>Penyadaran</vt:lpstr>
      <vt:lpstr>KONSEP “CONSCIENTIZATION”</vt:lpstr>
      <vt:lpstr>KONSEP “PRAXIS”</vt:lpstr>
      <vt:lpstr>Gambaran sifat “penindas” secara keseluruhan menurut Freire :</vt:lpstr>
      <vt:lpstr>Untuk melawan sistem “penjinakan” (domestication) , Freire mengusulkan suatu “pendidikan yang mengemukakan masalah” (problem possing education) yang mematahkan pola vertical (yang menjadi ciri hubungan guru-pelajar) dan menggantikanya dengan dialog horizontal.</vt:lpstr>
      <vt:lpstr>Slide 12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REFORMASI SOSIAL (Kuliah Sosiologi Pendidikan)</dc:title>
  <dc:creator>Sekre Rektor</dc:creator>
  <cp:lastModifiedBy>Sekre Rektor</cp:lastModifiedBy>
  <cp:revision>16</cp:revision>
  <dcterms:created xsi:type="dcterms:W3CDTF">2013-04-11T00:42:47Z</dcterms:created>
  <dcterms:modified xsi:type="dcterms:W3CDTF">2013-04-12T02:11:46Z</dcterms:modified>
</cp:coreProperties>
</file>