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2" r:id="rId6"/>
    <p:sldId id="263" r:id="rId7"/>
    <p:sldId id="265" r:id="rId8"/>
    <p:sldId id="264" r:id="rId9"/>
    <p:sldId id="259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DBE73-C8D6-4CB9-AD1C-47E3F5448BD1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ADE2B-22CF-450B-AD38-2A43840BF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8DA549-0CE9-495B-8611-493D9623C8C7}" type="slidenum">
              <a:rPr lang="en-GB"/>
              <a:pPr/>
              <a:t>2</a:t>
            </a:fld>
            <a:endParaRPr lang="en-GB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C5410B-6F38-4883-9742-CE0ECCADEBB3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739258-5BCE-4CBB-8CBD-BA0E2625ABCA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1637A9-51FE-4188-B240-98CA884CE074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815B34-4562-4FCF-ABFD-92C4634D14C6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4676-C1BF-482E-9CFF-7E4DB5BE7960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CF0E-E724-40E8-A95E-37C4254E5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4676-C1BF-482E-9CFF-7E4DB5BE7960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CF0E-E724-40E8-A95E-37C4254E5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4676-C1BF-482E-9CFF-7E4DB5BE7960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CF0E-E724-40E8-A95E-37C4254E5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4676-C1BF-482E-9CFF-7E4DB5BE7960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CF0E-E724-40E8-A95E-37C4254E5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4676-C1BF-482E-9CFF-7E4DB5BE7960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CF0E-E724-40E8-A95E-37C4254E5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4676-C1BF-482E-9CFF-7E4DB5BE7960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CF0E-E724-40E8-A95E-37C4254E5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4676-C1BF-482E-9CFF-7E4DB5BE7960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CF0E-E724-40E8-A95E-37C4254E5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4676-C1BF-482E-9CFF-7E4DB5BE7960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CF0E-E724-40E8-A95E-37C4254E5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4676-C1BF-482E-9CFF-7E4DB5BE7960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CF0E-E724-40E8-A95E-37C4254E5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4676-C1BF-482E-9CFF-7E4DB5BE7960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CF0E-E724-40E8-A95E-37C4254E5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4676-C1BF-482E-9CFF-7E4DB5BE7960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CF0E-E724-40E8-A95E-37C4254E5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A4676-C1BF-482E-9CFF-7E4DB5BE7960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BCF0E-E724-40E8-A95E-37C4254E5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43852" cy="2243152"/>
          </a:xfrm>
        </p:spPr>
        <p:txBody>
          <a:bodyPr>
            <a:normAutofit/>
          </a:bodyPr>
          <a:lstStyle/>
          <a:p>
            <a:r>
              <a:rPr lang="en-US" dirty="0" smtClean="0"/>
              <a:t>CARA PANDANG ILMU SOSIAL</a:t>
            </a:r>
            <a:br>
              <a:rPr lang="en-US" dirty="0" smtClean="0"/>
            </a:b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RAVIK KARSIDI</a:t>
            </a:r>
            <a:r>
              <a:rPr lang="en-US" smtClean="0"/>
              <a:t>, 2013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ravik karsidi profesionalisme guru, 2010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52600" y="1676400"/>
            <a:ext cx="6781800" cy="3962400"/>
          </a:xfrm>
          <a:noFill/>
          <a:ln/>
        </p:spPr>
        <p:txBody>
          <a:bodyPr/>
          <a:lstStyle/>
          <a:p>
            <a:pPr marL="515938" indent="-515938">
              <a:lnSpc>
                <a:spcPct val="90000"/>
              </a:lnSpc>
              <a:buClr>
                <a:srgbClr val="003399"/>
              </a:buClr>
              <a:buFont typeface="Wingdings" pitchFamily="2" charset="2"/>
              <a:buChar char="&lt;"/>
            </a:pPr>
            <a:r>
              <a:rPr lang="en-US" sz="28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GURU ADALAH PENGELOLA PROSES BELAJAR SISWA</a:t>
            </a:r>
          </a:p>
          <a:p>
            <a:pPr marL="515938" indent="-515938">
              <a:lnSpc>
                <a:spcPct val="90000"/>
              </a:lnSpc>
              <a:buClr>
                <a:srgbClr val="003399"/>
              </a:buClr>
              <a:buFont typeface="Wingdings" pitchFamily="2" charset="2"/>
              <a:buChar char="&lt;"/>
            </a:pPr>
            <a:endParaRPr lang="en-US" sz="1000" b="1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15938" indent="-515938">
              <a:lnSpc>
                <a:spcPct val="90000"/>
              </a:lnSpc>
              <a:buClr>
                <a:srgbClr val="003399"/>
              </a:buClr>
              <a:buFont typeface="Wingdings" pitchFamily="2" charset="2"/>
              <a:buChar char="&lt;"/>
            </a:pPr>
            <a:r>
              <a:rPr lang="en-US" sz="28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GURU BUKAN SEMATA PENYEBAR INFORMASI</a:t>
            </a:r>
          </a:p>
          <a:p>
            <a:pPr marL="515938" indent="-515938">
              <a:lnSpc>
                <a:spcPct val="90000"/>
              </a:lnSpc>
              <a:buClr>
                <a:srgbClr val="003399"/>
              </a:buClr>
              <a:buFont typeface="Wingdings" pitchFamily="2" charset="2"/>
              <a:buChar char="&lt;"/>
            </a:pPr>
            <a:endParaRPr lang="en-US" sz="1000" b="1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15938" indent="-515938">
              <a:lnSpc>
                <a:spcPct val="90000"/>
              </a:lnSpc>
              <a:buClr>
                <a:srgbClr val="003399"/>
              </a:buClr>
              <a:buFont typeface="Wingdings" pitchFamily="2" charset="2"/>
              <a:buChar char="&lt;"/>
            </a:pPr>
            <a:r>
              <a:rPr lang="en-US" sz="28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BERORIENTASI PADA SIFAT DAN KEBUTUHAN SISWA</a:t>
            </a:r>
          </a:p>
          <a:p>
            <a:pPr marL="515938" indent="-515938">
              <a:lnSpc>
                <a:spcPct val="90000"/>
              </a:lnSpc>
              <a:buClr>
                <a:srgbClr val="003399"/>
              </a:buClr>
              <a:buFont typeface="Wingdings" pitchFamily="2" charset="2"/>
              <a:buChar char="&lt;"/>
            </a:pPr>
            <a:endParaRPr lang="en-US" sz="1000" b="1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15938" indent="-515938">
              <a:lnSpc>
                <a:spcPct val="90000"/>
              </a:lnSpc>
              <a:buClr>
                <a:srgbClr val="003399"/>
              </a:buClr>
              <a:buFont typeface="Wingdings" pitchFamily="2" charset="2"/>
              <a:buChar char="&lt;"/>
            </a:pPr>
            <a:r>
              <a:rPr lang="en-US" sz="28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GURU ADALAH FASILITATOR BELAJAR</a:t>
            </a:r>
          </a:p>
        </p:txBody>
      </p:sp>
      <p:sp>
        <p:nvSpPr>
          <p:cNvPr id="18435" name="WordArt 3"/>
          <p:cNvSpPr>
            <a:spLocks noChangeArrowheads="1" noChangeShapeType="1" noTextEdit="1"/>
          </p:cNvSpPr>
          <p:nvPr/>
        </p:nvSpPr>
        <p:spPr bwMode="auto">
          <a:xfrm>
            <a:off x="381000" y="762000"/>
            <a:ext cx="2514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33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C B S A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959100" y="858838"/>
            <a:ext cx="43259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(= PENDEKATAN BARU)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D0997C8-FA25-474A-B3D2-B88A1B69A16B}" type="datetime1">
              <a:rPr lang="en-GB"/>
              <a:pPr/>
              <a:t>10/05/2014</a:t>
            </a:fld>
            <a:endParaRPr lang="en-GB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1D91DE-382B-4C5D-8320-0D8F1E9BC1CB}" type="slidenum">
              <a:rPr lang="en-GB"/>
              <a:pPr/>
              <a:t>2</a:t>
            </a:fld>
            <a:endParaRPr lang="en-GB"/>
          </a:p>
        </p:txBody>
      </p:sp>
      <p:graphicFrame>
        <p:nvGraphicFramePr>
          <p:cNvPr id="11293" name="Group 29"/>
          <p:cNvGraphicFramePr>
            <a:graphicFrameLocks noGrp="1"/>
          </p:cNvGraphicFramePr>
          <p:nvPr/>
        </p:nvGraphicFramePr>
        <p:xfrm>
          <a:off x="395288" y="908050"/>
          <a:ext cx="8077200" cy="5657088"/>
        </p:xfrm>
        <a:graphic>
          <a:graphicData uri="http://schemas.openxmlformats.org/drawingml/2006/table">
            <a:tbl>
              <a:tblPr/>
              <a:tblGrid>
                <a:gridCol w="1600200"/>
                <a:gridCol w="2057400"/>
                <a:gridCol w="2400300"/>
                <a:gridCol w="20193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KONFORMISME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REFORMASI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TRANSFORMASI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SEBAB-SEBAB MASALAH SOSIAL MUNCUL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KEADAAN RAKYAT SETEMPAT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TAKDIR TUHAN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NASIB BURUK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LEMAHNYA PENDIDIKAN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PENDUDUK YANG BERLEBIHAN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NILAI-NILAI TRADISIONAL 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KORUPSI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EKSPLOITASI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STRUKTUR YANG TIMPANG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HEGEMONI KAPITALIS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SASARAN PROGRAM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MENGURANGI PENDERITAAN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MENDOAKAN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MENGHARAPKAN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MENINGKATKAN PRODUKSI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MEMBUAT STRUKTUR YANG ADA BEKERJA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MENGUBAH NILAI-NILAI RAKYAT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MENENTANG EKSPLOITASI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MEMBANGUN STRUKTUR PEREKONOMIAN/ POLITIK BARU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KONTRA-DISKURSUS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BENTUK PROGRAM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PERAWATAN ANAK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BANTUAN KELAPARAN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KLINIK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RUMAH PANTI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PELATIHAN TEKNIS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BISNIS KECIL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PENGEMBANGAN MASYARAKAT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BANTUAN HUKUM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PELAYANAN SUPLEMENTER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PENYADARAN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PEMBANGUNAN EKONOMI ALTERNATIF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SERIKAT BURUH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KOPERASI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51" name="Rectangle 30"/>
          <p:cNvSpPr>
            <a:spLocks noChangeArrowheads="1"/>
          </p:cNvSpPr>
          <p:nvPr/>
        </p:nvSpPr>
        <p:spPr bwMode="auto">
          <a:xfrm>
            <a:off x="755650" y="188913"/>
            <a:ext cx="69850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CARA PANDANG ILMU SOSIAL TERHADAP MASALAH SOSIAL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B15CAC1-5737-495B-87C7-1FA94FEC8A65}" type="datetime1">
              <a:rPr lang="en-GB"/>
              <a:pPr/>
              <a:t>10/05/2014</a:t>
            </a:fld>
            <a:endParaRPr lang="en-GB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4BF86D-94B8-476F-B133-06335FA1DDD6}" type="slidenum">
              <a:rPr lang="en-GB"/>
              <a:pPr/>
              <a:t>3</a:t>
            </a:fld>
            <a:endParaRPr lang="en-GB"/>
          </a:p>
        </p:txBody>
      </p:sp>
      <p:graphicFrame>
        <p:nvGraphicFramePr>
          <p:cNvPr id="16386" name="Group 2"/>
          <p:cNvGraphicFramePr>
            <a:graphicFrameLocks noGrp="1"/>
          </p:cNvGraphicFramePr>
          <p:nvPr/>
        </p:nvGraphicFramePr>
        <p:xfrm>
          <a:off x="304800" y="914400"/>
          <a:ext cx="8153400" cy="4675632"/>
        </p:xfrm>
        <a:graphic>
          <a:graphicData uri="http://schemas.openxmlformats.org/drawingml/2006/table">
            <a:tbl>
              <a:tblPr/>
              <a:tblGrid>
                <a:gridCol w="1828800"/>
                <a:gridCol w="2438400"/>
                <a:gridCol w="2286000"/>
                <a:gridCol w="1600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TIPE PERUBAHAN DAN ASUMSI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FUNGSIONAL/KESEIMBANGAN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KRITIK STRUKTURAL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TIPE KEPEMIMPINAN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PERCAYA PADA PEMERINTAH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KONSULTATIF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PARTISIPATIF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MEMILIKI TANGGUNG JAWAB BERSAMA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FASILITATOR PARTISIPATIF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DISIPLIN YANG KUAT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TIPE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PELAYANAN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MEMBERI DERMA KEPADA YANG MISKIN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KESEJAHTERAAN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8263" marR="0" lvl="0" indent="-68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MEMBANTU RAKYAT UNTUK MENOLONG DIRINYA SENDIRI</a:t>
                      </a:r>
                    </a:p>
                    <a:p>
                      <a:pPr marL="68263" marR="0" lvl="0" indent="-68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REVOLUSI HIJAU</a:t>
                      </a:r>
                    </a:p>
                    <a:p>
                      <a:pPr marL="68263" marR="0" lvl="0" indent="-68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PEMBANGUNAN KOMUNITAS</a:t>
                      </a:r>
                    </a:p>
                    <a:p>
                      <a:pPr marL="68263" marR="0" lvl="0" indent="-68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PENDIDIKAN NON FORMAL</a:t>
                      </a:r>
                    </a:p>
                    <a:p>
                      <a:pPr marL="68263" marR="0" lvl="0" indent="-68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PENDIDIKAN KEJURUAN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LAND REFORM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RISET PARTISIPATIF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POPULAR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INSPIRASI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KONFORMASI</a:t>
                      </a:r>
                    </a:p>
                    <a:p>
                      <a:pPr marL="1127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REFORMASI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EMANSIPASI</a:t>
                      </a:r>
                    </a:p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TRANSFOR-MASI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E36768-ECBB-4199-A4D0-0462CAA24240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44036" name="Picture 2" descr="industri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3" y="1066800"/>
            <a:ext cx="1462087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WordArt 3"/>
          <p:cNvSpPr>
            <a:spLocks noChangeArrowheads="1" noChangeShapeType="1" noTextEdit="1"/>
          </p:cNvSpPr>
          <p:nvPr/>
        </p:nvSpPr>
        <p:spPr bwMode="auto">
          <a:xfrm>
            <a:off x="642910" y="381000"/>
            <a:ext cx="7786742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MASA PASCA INDUSTRI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2362200" y="1216025"/>
            <a:ext cx="6324600" cy="539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&lt;"/>
              <a:defRPr/>
            </a:pPr>
            <a:r>
              <a:rPr lang="en-US" sz="28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TITIK PUSAT PERHATIANNYA ADALAH PADA PENDEKATAN KE ARAH PEMBANGUNAN YANG LEBIH BERPIHAK KEPADA RAKYAT.</a:t>
            </a:r>
          </a:p>
          <a:p>
            <a:pPr marL="457200" indent="-457200">
              <a:buFont typeface="Wingdings" pitchFamily="2" charset="2"/>
              <a:buChar char="&lt;"/>
              <a:defRPr/>
            </a:pPr>
            <a:endParaRPr lang="en-US" sz="1200" b="1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>
              <a:buFont typeface="Wingdings" pitchFamily="2" charset="2"/>
              <a:buChar char="&lt;"/>
              <a:defRPr/>
            </a:pPr>
            <a:r>
              <a:rPr lang="en-US" sz="28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KESEJAHTERAAN DAN REALISASI DIRI MANUSIA MERUPAKAN JANTUNG KONSEP PEMBANGUNAN YANG MEMIHAK RAKYAT DAN PEMBERDAYAAN MASYARAKAT.</a:t>
            </a: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6553200" y="6248400"/>
            <a:ext cx="2217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i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(Korten, 1984)</a:t>
            </a:r>
          </a:p>
        </p:txBody>
      </p:sp>
      <p:pic>
        <p:nvPicPr>
          <p:cNvPr id="44040" name="Picture 6" descr="industri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124200"/>
            <a:ext cx="211613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A90366-4894-4124-8F6C-799C46D9E9A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5060" name="WordArt 2"/>
          <p:cNvSpPr>
            <a:spLocks noChangeArrowheads="1" noChangeShapeType="1" noTextEdit="1"/>
          </p:cNvSpPr>
          <p:nvPr/>
        </p:nvSpPr>
        <p:spPr bwMode="auto">
          <a:xfrm>
            <a:off x="838200" y="228600"/>
            <a:ext cx="7620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PENYADARAN DIRI</a:t>
            </a: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500063" y="3695700"/>
            <a:ext cx="8262937" cy="2857500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&lt;"/>
              <a:defRPr/>
            </a:pPr>
            <a:r>
              <a:rPr lang="en-US" sz="22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HARUSLAH MEMBANTU MASYARAKAT AGAR MAMPU MENGEMBANGKAN DIRI ATAS DASAR INOVASI-INOVASI YANG ADA, DITETAPKAN SECARA PARTISIPATORIS.</a:t>
            </a:r>
          </a:p>
          <a:p>
            <a:pPr marL="457200" indent="-457200">
              <a:buFont typeface="Wingdings" pitchFamily="2" charset="2"/>
              <a:buChar char="&lt;"/>
              <a:defRPr/>
            </a:pPr>
            <a:endParaRPr lang="en-US" sz="5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>
              <a:buFont typeface="Wingdings" pitchFamily="2" charset="2"/>
              <a:buChar char="&lt;"/>
              <a:defRPr/>
            </a:pPr>
            <a:r>
              <a:rPr lang="en-US" sz="22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PERAN PETUGAS PEMBERDAYAAN MASYARAKAT (SEBAGAI </a:t>
            </a:r>
            <a:r>
              <a:rPr lang="en-US" sz="2200" b="1" i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OUTSIDER PEOPLE</a:t>
            </a:r>
            <a:r>
              <a:rPr lang="en-US" sz="22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DAPAT DIBEDAKAN MENJADI 3 BAGIAN YAITU PERAN KONSULTAN, PERAN PEMBIMBINGAN DAN PERAN PENYAMPAI INFORMASI.</a:t>
            </a:r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304800" y="749300"/>
            <a:ext cx="8534400" cy="1905000"/>
          </a:xfrm>
          <a:prstGeom prst="downArrowCallout">
            <a:avLst>
              <a:gd name="adj1" fmla="val 152361"/>
              <a:gd name="adj2" fmla="val 112000"/>
              <a:gd name="adj3" fmla="val 24681"/>
              <a:gd name="adj4" fmla="val 66667"/>
            </a:avLst>
          </a:prstGeom>
          <a:solidFill>
            <a:srgbClr val="333399"/>
          </a:solidFill>
          <a:ln w="9525">
            <a:solidFill>
              <a:srgbClr val="00FF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GB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1295400" y="823913"/>
            <a:ext cx="69342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3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MERUPAKAN INTI DARI USAHA BAGAIMANA BISA MENGANGKAT RAKYAT DARI KELEMAHANNYA SELAMA INI</a:t>
            </a:r>
          </a:p>
          <a:p>
            <a:pPr algn="ctr">
              <a:defRPr/>
            </a:pPr>
            <a:r>
              <a:rPr lang="en-US" sz="2300" b="1" i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(Friere, 1984)</a:t>
            </a: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498475" y="2854325"/>
            <a:ext cx="8264525" cy="879475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ORIENTASI PEMBERDAYAAN MASYARAKAT</a:t>
            </a:r>
          </a:p>
          <a:p>
            <a:pPr algn="ctr">
              <a:defRPr/>
            </a:pPr>
            <a:r>
              <a:rPr lang="en-US" sz="2300" b="1" i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(Sikhondze, 1999)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35519E-A782-42B8-84EA-2FE61A82C087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6084" name="WordArt 2"/>
          <p:cNvSpPr>
            <a:spLocks noChangeArrowheads="1" noChangeShapeType="1" noTextEdit="1"/>
          </p:cNvSpPr>
          <p:nvPr/>
        </p:nvSpPr>
        <p:spPr bwMode="auto">
          <a:xfrm>
            <a:off x="228600" y="765175"/>
            <a:ext cx="5410200" cy="519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PRINSIP-PRINSIP DASAR</a:t>
            </a:r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3276600" y="1889125"/>
            <a:ext cx="5486400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n-US" sz="3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BELAJAR DARI MASYARAKAT.</a:t>
            </a:r>
          </a:p>
          <a:p>
            <a:pPr marL="457200" indent="-457200">
              <a:buFont typeface="Wingdings" pitchFamily="2" charset="2"/>
              <a:buAutoNum type="arabicPeriod"/>
              <a:defRPr/>
            </a:pPr>
            <a:endParaRPr lang="en-US" sz="1000" b="1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n-US" sz="3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PENDAMPING SEBAGAI FASILITATOR, MASYARAKAT SEBAGAI PELAKU.</a:t>
            </a:r>
          </a:p>
          <a:p>
            <a:pPr marL="457200" indent="-457200">
              <a:buFont typeface="Wingdings" pitchFamily="2" charset="2"/>
              <a:buAutoNum type="arabicPeriod"/>
              <a:defRPr/>
            </a:pPr>
            <a:endParaRPr lang="en-US" sz="1000" b="1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n-US" sz="3000" b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SALING BELAJAR, SALING BERBAGI PENGALAMAN.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130175" y="1249363"/>
            <a:ext cx="65309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PENDAMPINGAN MASYARAKAT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2133600"/>
            <a:ext cx="3124200" cy="3886200"/>
            <a:chOff x="144" y="1344"/>
            <a:chExt cx="1968" cy="2448"/>
          </a:xfrm>
        </p:grpSpPr>
        <p:pic>
          <p:nvPicPr>
            <p:cNvPr id="46090" name="Picture 6" descr="k-24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4" y="1344"/>
              <a:ext cx="1968" cy="2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091" name="AutoShape 7"/>
            <p:cNvSpPr>
              <a:spLocks noChangeArrowheads="1"/>
            </p:cNvSpPr>
            <p:nvPr/>
          </p:nvSpPr>
          <p:spPr bwMode="auto">
            <a:xfrm>
              <a:off x="232" y="1424"/>
              <a:ext cx="864" cy="760"/>
            </a:xfrm>
            <a:prstGeom prst="cloudCallout">
              <a:avLst>
                <a:gd name="adj1" fmla="val 60648"/>
                <a:gd name="adj2" fmla="val 18949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>
                  <a:latin typeface="Times New Roman" pitchFamily="18" charset="0"/>
                </a:rPr>
                <a:t>Bla…</a:t>
              </a:r>
            </a:p>
            <a:p>
              <a:pPr algn="ctr"/>
              <a:r>
                <a:rPr lang="en-US" sz="1400">
                  <a:latin typeface="Times New Roman" pitchFamily="18" charset="0"/>
                </a:rPr>
                <a:t>Blaaa..</a:t>
              </a:r>
            </a:p>
            <a:p>
              <a:pPr algn="ctr"/>
              <a:r>
                <a:rPr lang="en-US" sz="1400">
                  <a:latin typeface="Times New Roman" pitchFamily="18" charset="0"/>
                </a:rPr>
                <a:t>Blaaaaa…</a:t>
              </a:r>
            </a:p>
          </p:txBody>
        </p:sp>
      </p:grpSp>
      <p:sp>
        <p:nvSpPr>
          <p:cNvPr id="4608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ravik karsidi profesionalisme guru, 2010</a:t>
            </a:r>
          </a:p>
        </p:txBody>
      </p:sp>
      <p:graphicFrame>
        <p:nvGraphicFramePr>
          <p:cNvPr id="17410" name="Group 2"/>
          <p:cNvGraphicFramePr>
            <a:graphicFrameLocks noGrp="1"/>
          </p:cNvGraphicFramePr>
          <p:nvPr/>
        </p:nvGraphicFramePr>
        <p:xfrm>
          <a:off x="228600" y="2395538"/>
          <a:ext cx="8686800" cy="4145280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LAMA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BARU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2403475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MENGAJAR DAN MENYODORI SISWA  DENGAN MUATAN INFORMASI PENGETAHUAN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GURU DIPANDANG PALING MENGETAHUI DAN SATU2NYA SUMBER INFORMASI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DERASNYA INFORMASI TIDAK MUNGKIN GURU BERSIKAP PALING TAHU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GURU MENGAJAR “BAGAIMANA SISWA BELAJAR”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BERUSAHA MENDAPATKAN INFORMASI DARI BERBAGAI SUMBER u/. FASILITASI KEBUTUHAN SISWANYA.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3505200" y="1266825"/>
            <a:ext cx="2133600" cy="976313"/>
          </a:xfrm>
          <a:prstGeom prst="downArrow">
            <a:avLst>
              <a:gd name="adj1" fmla="val 62944"/>
              <a:gd name="adj2" fmla="val 494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WordArt 15"/>
          <p:cNvSpPr>
            <a:spLocks noChangeArrowheads="1" noChangeShapeType="1" noTextEdit="1"/>
          </p:cNvSpPr>
          <p:nvPr/>
        </p:nvSpPr>
        <p:spPr bwMode="auto">
          <a:xfrm>
            <a:off x="2051050" y="414338"/>
            <a:ext cx="52578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33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PERUBAHAN TUGAS GURU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04CF3C-17E2-461A-96E3-451CB697117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REINVENTING GOVERNMENT</a:t>
            </a:r>
            <a:br>
              <a:rPr lang="en-US" sz="4000" smtClean="0"/>
            </a:br>
            <a:r>
              <a:rPr lang="en-US" sz="4000" smtClean="0"/>
              <a:t>(David Osborn)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Fungsi Katalis ( mengarahkan drpd pemenuhan &gt;&gt; fasilitator)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Memberdayakan drpd melayani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Layanan yang bersaing/tdk monopolistik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Digerakkan oleh misi bukan aturan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Berorientasi pada hasil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Berorientasi pada kepuasan penlanggan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Menerapkan prinsip kewirausahaan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Antisipatif: mencegah drpd mengobati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Bersifat desentralistik tdk sentralistik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Berorientasi pada pasar ( beri kesempatan swasta /individu ikut memecahkan masalah sosial)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ym typeface="Wingdings" pitchFamily="2" charset="2"/>
              </a:rPr>
              <a:t> REINVENTION = MENGGANTI SISTIM BIROKRASI OLEH SISTIM KEWIRAUSAHAAN/SISTIM PUBLIK YG BIASA INOVATIF, EFEKTIF, EFISIEN, DAN ADAPTIF.</a:t>
            </a:r>
            <a:endParaRPr lang="en-US" sz="18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b="1" dirty="0" smtClean="0"/>
              <a:t>PERAN SEKOLAH</a:t>
            </a:r>
            <a:br>
              <a:rPr lang="en-US" b="1" dirty="0" smtClean="0"/>
            </a:br>
            <a:r>
              <a:rPr lang="en-US" b="1" dirty="0" smtClean="0"/>
              <a:t>MANA YANG BENAR ?</a:t>
            </a:r>
            <a:endParaRPr lang="en-US" b="1" dirty="0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1676400"/>
            <a:ext cx="8153400" cy="4876800"/>
            <a:chOff x="457200" y="1676400"/>
            <a:chExt cx="8153400" cy="4876800"/>
          </a:xfrm>
        </p:grpSpPr>
        <p:sp>
          <p:nvSpPr>
            <p:cNvPr id="28675" name="AutoShape 3"/>
            <p:cNvSpPr>
              <a:spLocks noChangeArrowheads="1"/>
            </p:cNvSpPr>
            <p:nvPr/>
          </p:nvSpPr>
          <p:spPr bwMode="auto">
            <a:xfrm>
              <a:off x="469900" y="1676400"/>
              <a:ext cx="3086100" cy="4686300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5" name="Line 4"/>
            <p:cNvSpPr>
              <a:spLocks noChangeShapeType="1"/>
            </p:cNvSpPr>
            <p:nvPr/>
          </p:nvSpPr>
          <p:spPr bwMode="auto">
            <a:xfrm>
              <a:off x="457200" y="3764280"/>
              <a:ext cx="13716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" name="Line 5"/>
            <p:cNvSpPr>
              <a:spLocks noChangeShapeType="1"/>
            </p:cNvSpPr>
            <p:nvPr/>
          </p:nvSpPr>
          <p:spPr bwMode="auto">
            <a:xfrm>
              <a:off x="457200" y="4798060"/>
              <a:ext cx="20574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" name="Line 6"/>
            <p:cNvSpPr>
              <a:spLocks noChangeShapeType="1"/>
            </p:cNvSpPr>
            <p:nvPr/>
          </p:nvSpPr>
          <p:spPr bwMode="auto">
            <a:xfrm>
              <a:off x="457200" y="5676900"/>
              <a:ext cx="26289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Line 7"/>
            <p:cNvSpPr>
              <a:spLocks noChangeShapeType="1"/>
            </p:cNvSpPr>
            <p:nvPr/>
          </p:nvSpPr>
          <p:spPr bwMode="auto">
            <a:xfrm>
              <a:off x="825500" y="2933700"/>
              <a:ext cx="16002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Line 8"/>
            <p:cNvSpPr>
              <a:spLocks noChangeShapeType="1"/>
            </p:cNvSpPr>
            <p:nvPr/>
          </p:nvSpPr>
          <p:spPr bwMode="auto">
            <a:xfrm>
              <a:off x="977900" y="4305300"/>
              <a:ext cx="19431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Line 9"/>
            <p:cNvSpPr>
              <a:spLocks noChangeShapeType="1"/>
            </p:cNvSpPr>
            <p:nvPr/>
          </p:nvSpPr>
          <p:spPr bwMode="auto">
            <a:xfrm>
              <a:off x="1003300" y="5105400"/>
              <a:ext cx="25019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Line 10"/>
            <p:cNvSpPr>
              <a:spLocks noChangeShapeType="1"/>
            </p:cNvSpPr>
            <p:nvPr/>
          </p:nvSpPr>
          <p:spPr bwMode="auto">
            <a:xfrm>
              <a:off x="1041400" y="6019800"/>
              <a:ext cx="33401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AutoShape 11"/>
            <p:cNvSpPr>
              <a:spLocks noChangeArrowheads="1"/>
            </p:cNvSpPr>
            <p:nvPr/>
          </p:nvSpPr>
          <p:spPr bwMode="auto">
            <a:xfrm>
              <a:off x="2565400" y="2514600"/>
              <a:ext cx="4597400" cy="685800"/>
            </a:xfrm>
            <a:prstGeom prst="bevel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>
                  <a:solidFill>
                    <a:srgbClr val="FF0000"/>
                  </a:solidFill>
                </a:rPr>
                <a:t>SEKOLAH MENGIKUTI PERUBAHAN ?</a:t>
              </a:r>
              <a:endParaRPr lang="en-US" sz="1600">
                <a:solidFill>
                  <a:srgbClr val="FF0000"/>
                </a:solidFill>
              </a:endParaRPr>
            </a:p>
          </p:txBody>
        </p:sp>
        <p:sp>
          <p:nvSpPr>
            <p:cNvPr id="10253" name="AutoShape 12"/>
            <p:cNvSpPr>
              <a:spLocks noChangeArrowheads="1"/>
            </p:cNvSpPr>
            <p:nvPr/>
          </p:nvSpPr>
          <p:spPr bwMode="auto">
            <a:xfrm>
              <a:off x="3022600" y="3657600"/>
              <a:ext cx="4826000" cy="876300"/>
            </a:xfrm>
            <a:prstGeom prst="bevel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>
                  <a:solidFill>
                    <a:srgbClr val="FF0000"/>
                  </a:solidFill>
                </a:rPr>
                <a:t>SEKOLAH MENJALANKAN/ </a:t>
              </a:r>
            </a:p>
            <a:p>
              <a:pPr algn="ctr"/>
              <a:r>
                <a:rPr lang="en-US" sz="1600" b="1">
                  <a:solidFill>
                    <a:srgbClr val="FF0000"/>
                  </a:solidFill>
                </a:rPr>
                <a:t>SBG ALAT PERUBAHAN ?</a:t>
              </a:r>
              <a:endParaRPr lang="en-US" sz="1600">
                <a:solidFill>
                  <a:srgbClr val="FF0000"/>
                </a:solidFill>
              </a:endParaRPr>
            </a:p>
          </p:txBody>
        </p:sp>
        <p:sp>
          <p:nvSpPr>
            <p:cNvPr id="10254" name="AutoShape 13"/>
            <p:cNvSpPr>
              <a:spLocks noChangeArrowheads="1"/>
            </p:cNvSpPr>
            <p:nvPr/>
          </p:nvSpPr>
          <p:spPr bwMode="auto">
            <a:xfrm>
              <a:off x="3594100" y="4800600"/>
              <a:ext cx="4635500" cy="533400"/>
            </a:xfrm>
            <a:prstGeom prst="bevel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>
                  <a:solidFill>
                    <a:srgbClr val="FF0000"/>
                  </a:solidFill>
                </a:rPr>
                <a:t>SEKOLAH SEBAGAI DAYA PENGUBAH ?</a:t>
              </a:r>
              <a:endParaRPr lang="en-US" sz="1600">
                <a:solidFill>
                  <a:srgbClr val="FF0000"/>
                </a:solidFill>
              </a:endParaRPr>
            </a:p>
          </p:txBody>
        </p:sp>
        <p:sp>
          <p:nvSpPr>
            <p:cNvPr id="10255" name="AutoShape 14"/>
            <p:cNvSpPr>
              <a:spLocks noChangeArrowheads="1"/>
            </p:cNvSpPr>
            <p:nvPr/>
          </p:nvSpPr>
          <p:spPr bwMode="auto">
            <a:xfrm>
              <a:off x="4508500" y="5562600"/>
              <a:ext cx="4102100" cy="990600"/>
            </a:xfrm>
            <a:prstGeom prst="bevel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>
                  <a:solidFill>
                    <a:srgbClr val="FF0000"/>
                  </a:solidFill>
                </a:rPr>
                <a:t>SEKOLAH SEBAGAI PELOPOR PERUBAHAN ?</a:t>
              </a:r>
              <a:endParaRPr lang="en-US" sz="160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490</Words>
  <Application>Microsoft Office PowerPoint</Application>
  <PresentationFormat>On-screen Show (4:3)</PresentationFormat>
  <Paragraphs>144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CARA PANDANG ILMU SOSIAL Mengenai Perubahan Bidang Pendidikan</vt:lpstr>
      <vt:lpstr>Slide 2</vt:lpstr>
      <vt:lpstr>Slide 3</vt:lpstr>
      <vt:lpstr>Slide 4</vt:lpstr>
      <vt:lpstr>Slide 5</vt:lpstr>
      <vt:lpstr>Slide 6</vt:lpstr>
      <vt:lpstr>Slide 7</vt:lpstr>
      <vt:lpstr>REINVENTING GOVERNMENT (David Osborn)</vt:lpstr>
      <vt:lpstr>PERAN SEKOLAH MANA YANG BENAR ?</vt:lpstr>
      <vt:lpstr>Slide 10</vt:lpstr>
    </vt:vector>
  </TitlesOfParts>
  <Company>Ibnuzakie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 PANDANG ILMU SOSIAL</dc:title>
  <dc:creator>Ibnuzakie</dc:creator>
  <cp:lastModifiedBy>eRKa</cp:lastModifiedBy>
  <cp:revision>8</cp:revision>
  <dcterms:created xsi:type="dcterms:W3CDTF">2012-05-05T03:34:01Z</dcterms:created>
  <dcterms:modified xsi:type="dcterms:W3CDTF">2014-05-10T11:03:52Z</dcterms:modified>
</cp:coreProperties>
</file>