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6" r:id="rId2"/>
    <p:sldId id="285" r:id="rId3"/>
    <p:sldId id="256" r:id="rId4"/>
    <p:sldId id="257" r:id="rId5"/>
    <p:sldId id="259" r:id="rId6"/>
    <p:sldId id="288" r:id="rId7"/>
    <p:sldId id="261" r:id="rId8"/>
    <p:sldId id="262" r:id="rId9"/>
    <p:sldId id="263" r:id="rId10"/>
    <p:sldId id="264" r:id="rId11"/>
    <p:sldId id="265" r:id="rId12"/>
    <p:sldId id="287" r:id="rId13"/>
    <p:sldId id="266" r:id="rId14"/>
    <p:sldId id="267" r:id="rId15"/>
    <p:sldId id="269" r:id="rId16"/>
    <p:sldId id="270" r:id="rId17"/>
    <p:sldId id="289" r:id="rId18"/>
    <p:sldId id="271" r:id="rId19"/>
    <p:sldId id="272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2" r:id="rId31"/>
    <p:sldId id="29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49831" autoAdjust="0"/>
  </p:normalViewPr>
  <p:slideViewPr>
    <p:cSldViewPr snapToGrid="0">
      <p:cViewPr varScale="1">
        <p:scale>
          <a:sx n="36" d="100"/>
          <a:sy n="36" d="100"/>
        </p:scale>
        <p:origin x="-18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75EBB-0543-49AA-A023-1D00FE7C9053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BEE33-36CF-4FE3-BA9F-776B8B464E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7BEE33-36CF-4FE3-BA9F-776B8B464E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116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5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312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246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259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815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617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052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151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232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1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B5068-CCCC-45BB-B8C4-F15E12BB79FE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573D-C64B-4491-93F0-1210D7C1DB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45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52611" cy="21429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149" y="627017"/>
            <a:ext cx="7889965" cy="5549945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BEBERAPA TEORI </a:t>
            </a:r>
          </a:p>
          <a:p>
            <a:pPr algn="ctr">
              <a:buNone/>
            </a:pPr>
            <a:r>
              <a:rPr lang="en-US" sz="8000" b="1" dirty="0" smtClean="0"/>
              <a:t>KEBIJAKAN PUBLIK</a:t>
            </a:r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Kuliah</a:t>
            </a:r>
            <a:r>
              <a:rPr lang="en-US" b="1" dirty="0" smtClean="0"/>
              <a:t>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Kebijakan</a:t>
            </a:r>
            <a:r>
              <a:rPr lang="en-US" b="1" dirty="0" smtClean="0"/>
              <a:t>  </a:t>
            </a:r>
            <a:r>
              <a:rPr lang="en-US" b="1" dirty="0" err="1" smtClean="0"/>
              <a:t>Pendidikan</a:t>
            </a:r>
            <a:endParaRPr lang="en-US" b="1" dirty="0" smtClean="0"/>
          </a:p>
          <a:p>
            <a:pPr algn="ctr">
              <a:buNone/>
            </a:pPr>
            <a:r>
              <a:rPr lang="en-US" sz="4000" b="1" dirty="0" err="1" smtClean="0"/>
              <a:t>Ravik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Karsidi</a:t>
            </a:r>
            <a:r>
              <a:rPr lang="en-US" sz="4000" b="1" dirty="0" smtClean="0"/>
              <a:t> (2018)</a:t>
            </a:r>
          </a:p>
          <a:p>
            <a:pPr algn="ctr">
              <a:buNone/>
            </a:pPr>
            <a:endParaRPr lang="en-US" sz="5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96447" y="1802675"/>
            <a:ext cx="2773680" cy="2717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9 MODEL  DYE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Model </a:t>
            </a:r>
            <a:r>
              <a:rPr lang="en-US" b="1" dirty="0" err="1"/>
              <a:t>Kelembagaan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bermakna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(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 ). 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Dye </a:t>
            </a:r>
            <a:r>
              <a:rPr lang="en-US" dirty="0" err="1"/>
              <a:t>membenarkan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3 </a:t>
            </a:r>
            <a:r>
              <a:rPr lang="en-US" dirty="0" err="1" smtClean="0"/>
              <a:t>alasan</a:t>
            </a:r>
            <a:r>
              <a:rPr lang="en-US" dirty="0" smtClean="0"/>
              <a:t> OTORITAS </a:t>
            </a:r>
            <a:r>
              <a:rPr lang="en-US" dirty="0"/>
              <a:t>: 1)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2)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universal 3)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pemaksaan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b="1" dirty="0" smtClean="0"/>
              <a:t>Model </a:t>
            </a:r>
            <a:r>
              <a:rPr lang="en-US" b="1" dirty="0"/>
              <a:t>Proses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a.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Permasalah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Menata</a:t>
            </a:r>
            <a:r>
              <a:rPr lang="en-US" dirty="0"/>
              <a:t> Agenda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c. </a:t>
            </a:r>
            <a:r>
              <a:rPr lang="en-US" dirty="0" err="1"/>
              <a:t>Perumusan</a:t>
            </a:r>
            <a:r>
              <a:rPr lang="en-US" dirty="0"/>
              <a:t> Proposal </a:t>
            </a:r>
            <a:r>
              <a:rPr lang="en-US" dirty="0" err="1"/>
              <a:t>Kebijakan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Legitimasi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e.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f. 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13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70262"/>
            <a:ext cx="10515600" cy="75764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4766"/>
            <a:ext cx="10515600" cy="60742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900" b="1" dirty="0"/>
              <a:t>3. Model </a:t>
            </a:r>
            <a:r>
              <a:rPr lang="en-US" sz="5900" b="1" dirty="0" err="1" smtClean="0"/>
              <a:t>Kelompok</a:t>
            </a:r>
            <a:endParaRPr lang="en-US" sz="5900" b="1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Model </a:t>
            </a:r>
            <a:r>
              <a:rPr lang="en-US" sz="3600" dirty="0" err="1"/>
              <a:t>kebijakan</a:t>
            </a:r>
            <a:r>
              <a:rPr lang="en-US" sz="3600" dirty="0"/>
              <a:t> </a:t>
            </a:r>
            <a:r>
              <a:rPr lang="en-US" sz="3600" dirty="0" err="1"/>
              <a:t>teori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mengandaikan</a:t>
            </a:r>
            <a:r>
              <a:rPr lang="en-US" sz="3600" dirty="0"/>
              <a:t> </a:t>
            </a:r>
            <a:r>
              <a:rPr lang="en-US" sz="3600" dirty="0" err="1"/>
              <a:t>kebijakan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titik</a:t>
            </a:r>
            <a:r>
              <a:rPr lang="en-US" sz="3600" dirty="0"/>
              <a:t> </a:t>
            </a:r>
            <a:r>
              <a:rPr lang="en-US" sz="3600" dirty="0" err="1"/>
              <a:t>keseimbangan</a:t>
            </a:r>
            <a:r>
              <a:rPr lang="en-US" sz="3600" dirty="0"/>
              <a:t> </a:t>
            </a:r>
            <a:r>
              <a:rPr lang="en-US" sz="3600" dirty="0" smtClean="0"/>
              <a:t>(</a:t>
            </a:r>
            <a:r>
              <a:rPr lang="en-US" sz="3600" i="1" dirty="0" smtClean="0"/>
              <a:t>equilibrium</a:t>
            </a:r>
            <a:r>
              <a:rPr lang="en-US" sz="3600" dirty="0" smtClean="0"/>
              <a:t>). </a:t>
            </a:r>
            <a:r>
              <a:rPr lang="en-US" sz="3600" dirty="0" err="1"/>
              <a:t>Disini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kepentingan</a:t>
            </a:r>
            <a:r>
              <a:rPr lang="en-US" sz="3600" dirty="0"/>
              <a:t> </a:t>
            </a:r>
            <a:r>
              <a:rPr lang="en-US" sz="3600" dirty="0" err="1"/>
              <a:t>berusaha</a:t>
            </a:r>
            <a:r>
              <a:rPr lang="en-US" sz="3600" dirty="0"/>
              <a:t>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/>
              <a:t>isi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/>
              <a:t>kebijakan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 smtClean="0"/>
              <a:t>interaktif</a:t>
            </a:r>
            <a:r>
              <a:rPr lang="en-US" sz="3600" dirty="0" smtClean="0"/>
              <a:t>. </a:t>
            </a:r>
            <a:r>
              <a:rPr lang="en-US" sz="3600" b="1" dirty="0" smtClean="0"/>
              <a:t>DIDISKUSIKAN, DISEPAKATI BERSAMA  OLEH KELOMPOK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5100" b="1" dirty="0"/>
              <a:t>4. Model </a:t>
            </a:r>
            <a:r>
              <a:rPr lang="en-US" sz="5100" b="1" dirty="0" err="1"/>
              <a:t>Elit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Berkembang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teori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 masa </a:t>
            </a:r>
            <a:r>
              <a:rPr lang="en-US" sz="3600" dirty="0" err="1"/>
              <a:t>dimana</a:t>
            </a:r>
            <a:r>
              <a:rPr lang="en-US" sz="3600" dirty="0"/>
              <a:t> </a:t>
            </a:r>
            <a:r>
              <a:rPr lang="en-US" sz="3600" dirty="0" err="1"/>
              <a:t>masayakat</a:t>
            </a:r>
            <a:r>
              <a:rPr lang="en-US" sz="3600" dirty="0"/>
              <a:t> </a:t>
            </a:r>
            <a:r>
              <a:rPr lang="en-US" sz="3600" dirty="0" err="1"/>
              <a:t>sesungguhnya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pemegang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(</a:t>
            </a:r>
            <a:r>
              <a:rPr lang="en-US" sz="3600" dirty="0" err="1"/>
              <a:t>elit</a:t>
            </a:r>
            <a:r>
              <a:rPr lang="en-US" sz="3600" dirty="0"/>
              <a:t> ) </a:t>
            </a:r>
            <a:r>
              <a:rPr lang="en-US" sz="3600" dirty="0" err="1"/>
              <a:t>dan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memegang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/>
              <a:t>yg</a:t>
            </a:r>
            <a:r>
              <a:rPr lang="en-US" sz="3600" dirty="0"/>
              <a:t> </a:t>
            </a:r>
            <a:r>
              <a:rPr lang="en-US" sz="3600" dirty="0" err="1"/>
              <a:t>muncul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bias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kepentingan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 </a:t>
            </a:r>
            <a:r>
              <a:rPr lang="en-US" sz="3600" dirty="0" err="1"/>
              <a:t>dimana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ingin</a:t>
            </a:r>
            <a:r>
              <a:rPr lang="en-US" sz="3600" dirty="0"/>
              <a:t> </a:t>
            </a:r>
            <a:r>
              <a:rPr lang="en-US" sz="3600" dirty="0" err="1"/>
              <a:t>mempertahankan</a:t>
            </a:r>
            <a:r>
              <a:rPr lang="en-US" sz="3600" dirty="0"/>
              <a:t> status quo. Model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menjadikan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partisipan</a:t>
            </a:r>
            <a:r>
              <a:rPr lang="en-US" sz="3600" dirty="0"/>
              <a:t> </a:t>
            </a:r>
            <a:r>
              <a:rPr lang="en-US" sz="3600" dirty="0" err="1"/>
              <a:t>pembuatan</a:t>
            </a:r>
            <a:r>
              <a:rPr lang="en-US" sz="3600" dirty="0"/>
              <a:t> </a:t>
            </a:r>
            <a:r>
              <a:rPr lang="en-US" sz="3600" dirty="0" err="1"/>
              <a:t>kebijakan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5900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01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b="1" dirty="0" smtClean="0"/>
              <a:t>5. Model </a:t>
            </a:r>
            <a:r>
              <a:rPr lang="en-US" sz="4800" b="1" dirty="0" err="1" smtClean="0"/>
              <a:t>Teori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Rasional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paling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Disini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cost-benefit analysis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model </a:t>
            </a:r>
            <a:r>
              <a:rPr lang="en-US" dirty="0" err="1" smtClean="0"/>
              <a:t>ini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preferansi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kecenderungannya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dikorbankan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paling </a:t>
            </a:r>
            <a:r>
              <a:rPr lang="en-US" dirty="0" err="1" smtClean="0"/>
              <a:t>efisien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57645"/>
            <a:ext cx="10515600" cy="10058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6205"/>
            <a:ext cx="10515600" cy="60219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dirty="0"/>
              <a:t>6. Model </a:t>
            </a:r>
            <a:r>
              <a:rPr lang="en-US" sz="3500" b="1" dirty="0" err="1"/>
              <a:t>Inkremental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model </a:t>
            </a:r>
            <a:r>
              <a:rPr lang="en-US" dirty="0" err="1"/>
              <a:t>rasional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sz="3500" b="1" dirty="0"/>
              <a:t/>
            </a:r>
            <a:br>
              <a:rPr lang="en-US" sz="3500" b="1" dirty="0"/>
            </a:br>
            <a:r>
              <a:rPr lang="en-US" sz="3500" b="1" dirty="0"/>
              <a:t>7. Model </a:t>
            </a:r>
            <a:r>
              <a:rPr lang="en-US" sz="3500" b="1" dirty="0" err="1"/>
              <a:t>Teori</a:t>
            </a:r>
            <a:r>
              <a:rPr lang="en-US" sz="3500" b="1" dirty="0"/>
              <a:t> </a:t>
            </a:r>
            <a:r>
              <a:rPr lang="en-US" sz="3500" b="1" dirty="0" err="1"/>
              <a:t>Permainan</a:t>
            </a:r>
            <a:r>
              <a:rPr lang="en-US" sz="3500" b="1" dirty="0"/>
              <a:t/>
            </a:r>
            <a:br>
              <a:rPr lang="en-US" sz="3500" b="1" dirty="0"/>
            </a:b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model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br>
              <a:rPr lang="en-US" dirty="0"/>
            </a:br>
            <a:r>
              <a:rPr lang="en-US" dirty="0"/>
              <a:t>a.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yang </a:t>
            </a:r>
            <a:r>
              <a:rPr lang="en-US" dirty="0" err="1"/>
              <a:t>intensif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b. Para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dependen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3500" b="1" dirty="0" smtClean="0"/>
              <a:t>8. Model </a:t>
            </a:r>
            <a:r>
              <a:rPr lang="en-US" sz="3500" b="1" dirty="0" err="1" smtClean="0"/>
              <a:t>Pilihan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Publik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proses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(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Choise</a:t>
            </a:r>
            <a:r>
              <a:rPr lang="en-US" dirty="0" smtClean="0"/>
              <a:t>).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angket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err="1" smtClean="0"/>
              <a:t>publik</a:t>
            </a:r>
            <a:r>
              <a:rPr lang="en-US" i="1" dirty="0" smtClean="0"/>
              <a:t> hearing </a:t>
            </a:r>
            <a:r>
              <a:rPr lang="en-US" dirty="0" smtClean="0"/>
              <a:t>yang </a:t>
            </a:r>
            <a:r>
              <a:rPr lang="en-US" dirty="0" err="1" smtClean="0"/>
              <a:t>mendahuluinya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500" b="1" dirty="0" smtClean="0"/>
              <a:t>9. Model </a:t>
            </a:r>
            <a:r>
              <a:rPr lang="en-US" sz="3500" b="1" dirty="0" err="1" smtClean="0"/>
              <a:t>Sistem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:</a:t>
            </a:r>
          </a:p>
          <a:p>
            <a:pPr marL="0" indent="0"/>
            <a:r>
              <a:rPr lang="en-US" dirty="0" smtClean="0"/>
              <a:t> </a:t>
            </a:r>
            <a:r>
              <a:rPr lang="en-US" sz="3000" dirty="0" smtClean="0"/>
              <a:t>Input-</a:t>
            </a:r>
            <a:r>
              <a:rPr lang="en-US" sz="3000" dirty="0" err="1" smtClean="0"/>
              <a:t>Proses</a:t>
            </a:r>
            <a:r>
              <a:rPr lang="en-US" sz="3000" dirty="0" smtClean="0"/>
              <a:t>-Output-Outcome.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36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91885"/>
            <a:ext cx="10515600" cy="189411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ID" sz="5400" b="1" dirty="0" smtClean="0"/>
              <a:t>3. WILLIAM JENKINS </a:t>
            </a:r>
            <a:r>
              <a:rPr lang="en-ID" sz="4000" dirty="0" smtClean="0"/>
              <a:t/>
            </a:r>
            <a:br>
              <a:rPr lang="en-ID" sz="4000" dirty="0" smtClean="0"/>
            </a:br>
            <a:r>
              <a:rPr lang="en-ID" sz="4000" dirty="0" smtClean="0"/>
              <a:t>(Proses </a:t>
            </a:r>
            <a:r>
              <a:rPr lang="en-ID" sz="4000" dirty="0" err="1" smtClean="0"/>
              <a:t>Pembuatan</a:t>
            </a:r>
            <a:r>
              <a:rPr lang="en-ID" sz="4000" dirty="0" smtClean="0"/>
              <a:t> </a:t>
            </a:r>
            <a:r>
              <a:rPr lang="en-ID" sz="4000" dirty="0" err="1" smtClean="0"/>
              <a:t>Keputusan</a:t>
            </a:r>
            <a:r>
              <a:rPr lang="en-ID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William Jenkins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William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sebuah</a:t>
            </a:r>
            <a:r>
              <a:rPr lang="en-US" b="1" dirty="0"/>
              <a:t> proses </a:t>
            </a:r>
            <a:r>
              <a:rPr lang="en-US" b="1" dirty="0" err="1"/>
              <a:t>pembuatan</a:t>
            </a:r>
            <a:r>
              <a:rPr lang="en-US" b="1" dirty="0"/>
              <a:t> </a:t>
            </a:r>
            <a:r>
              <a:rPr lang="en-US" b="1" dirty="0" err="1"/>
              <a:t>kebijakan</a:t>
            </a:r>
            <a:r>
              <a:rPr lang="en-US" dirty="0"/>
              <a:t>, </a:t>
            </a:r>
            <a:r>
              <a:rPr lang="en-US" dirty="0" smtClean="0"/>
              <a:t>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Thomas Dye yang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). </a:t>
            </a:r>
          </a:p>
          <a:p>
            <a:pPr marL="0" indent="0" algn="just">
              <a:buNone/>
            </a:pP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kesejahteraan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 smtClean="0"/>
              <a:t>sebagainya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. Jenkins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kebijakannya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sebatas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88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Tahap</a:t>
            </a:r>
            <a:r>
              <a:rPr lang="en-US" b="1" dirty="0"/>
              <a:t> , </a:t>
            </a:r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Tipe</a:t>
            </a:r>
            <a:r>
              <a:rPr lang="en-US" b="1" dirty="0"/>
              <a:t> </a:t>
            </a:r>
            <a:r>
              <a:rPr lang="en-US" b="1" dirty="0" err="1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yang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proses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dikaji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Tahap-tahap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id-ID" dirty="0" smtClean="0"/>
              <a:t>adalah </a:t>
            </a:r>
            <a:r>
              <a:rPr lang="id-ID" dirty="0"/>
              <a:t>sebagai berikut</a:t>
            </a:r>
            <a:r>
              <a:rPr lang="id-ID" dirty="0" smtClean="0"/>
              <a:t>:</a:t>
            </a:r>
            <a:endParaRPr lang="en-ID" dirty="0" smtClean="0"/>
          </a:p>
          <a:p>
            <a:pPr marL="0" indent="0" algn="just">
              <a:buNone/>
            </a:pPr>
            <a:r>
              <a:rPr lang="en-ID" dirty="0" smtClean="0">
                <a:effectLst/>
              </a:rPr>
              <a:t>a. </a:t>
            </a:r>
            <a:r>
              <a:rPr lang="en-US" dirty="0" err="1" smtClean="0"/>
              <a:t>Penyusunan</a:t>
            </a:r>
            <a:r>
              <a:rPr lang="en-US" dirty="0" smtClean="0"/>
              <a:t> Agenda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ID" dirty="0" smtClean="0">
                <a:effectLst/>
              </a:rPr>
              <a:t>b.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 smtClean="0"/>
          </a:p>
          <a:p>
            <a:pPr marL="0" indent="0">
              <a:buNone/>
            </a:pPr>
            <a:r>
              <a:rPr lang="en-ID" dirty="0" smtClean="0"/>
              <a:t>c. </a:t>
            </a:r>
            <a:r>
              <a:rPr lang="en-US" dirty="0" err="1" smtClean="0"/>
              <a:t>Adopsi</a:t>
            </a:r>
            <a:r>
              <a:rPr lang="en-US" dirty="0" smtClean="0"/>
              <a:t>/ </a:t>
            </a:r>
            <a:r>
              <a:rPr lang="en-US" dirty="0" err="1" smtClean="0"/>
              <a:t>Legitimasi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66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6206"/>
            <a:ext cx="10515600" cy="5510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600" b="1" dirty="0" smtClean="0"/>
              <a:t>1. PENYUSUNAN AGENDA </a:t>
            </a:r>
            <a:endParaRPr lang="en-US" dirty="0" smtClean="0">
              <a:effectLst/>
            </a:endParaRP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/>
              <a:t>agenda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memaknai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 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agenda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diperhitungkan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agenda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smtClean="0"/>
              <a:t>lain.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penyusunan</a:t>
            </a:r>
            <a:r>
              <a:rPr lang="en-US" dirty="0"/>
              <a:t> agenda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agenda </a:t>
            </a:r>
            <a:r>
              <a:rPr lang="en-US" dirty="0" err="1"/>
              <a:t>pemerintah</a:t>
            </a:r>
            <a:r>
              <a:rPr lang="en-US" dirty="0"/>
              <a:t>.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i="1" dirty="0"/>
              <a:t>policy issues</a:t>
            </a:r>
            <a:r>
              <a:rPr lang="en-US" dirty="0"/>
              <a:t>)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i="1" dirty="0"/>
              <a:t>policy problem</a:t>
            </a:r>
            <a:r>
              <a:rPr lang="en-US" dirty="0"/>
              <a:t>). </a:t>
            </a:r>
            <a:endParaRPr lang="en-US" dirty="0" smtClean="0"/>
          </a:p>
          <a:p>
            <a:pPr marL="0" indent="0" algn="just">
              <a:buNone/>
            </a:pPr>
            <a:endParaRPr lang="en-US" i="1" dirty="0" smtClean="0"/>
          </a:p>
          <a:p>
            <a:pPr marL="0" indent="0" algn="just">
              <a:buNone/>
            </a:pPr>
            <a:r>
              <a:rPr lang="en-US" i="1" dirty="0" smtClean="0"/>
              <a:t>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8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i="1" dirty="0" smtClean="0"/>
              <a:t>Policy issues</a:t>
            </a:r>
            <a:r>
              <a:rPr lang="en-US" dirty="0" smtClean="0"/>
              <a:t> 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silang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ditempuh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</a:p>
          <a:p>
            <a:pPr algn="just"/>
            <a:r>
              <a:rPr lang="en-US" b="1" dirty="0" err="1" smtClean="0"/>
              <a:t>Karakteristik</a:t>
            </a:r>
            <a:r>
              <a:rPr lang="en-US" dirty="0" smtClean="0"/>
              <a:t> : Para </a:t>
            </a:r>
            <a:r>
              <a:rPr lang="en-US" dirty="0" err="1" smtClean="0"/>
              <a:t>pejabat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agenda </a:t>
            </a:r>
            <a:r>
              <a:rPr lang="en-US" dirty="0" err="1" smtClean="0"/>
              <a:t>publik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disentuh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,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ditunda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lama.</a:t>
            </a:r>
          </a:p>
          <a:p>
            <a:pPr algn="just"/>
            <a:r>
              <a:rPr lang="en-US" b="1" dirty="0" err="1" smtClean="0"/>
              <a:t>Ilustrasi</a:t>
            </a:r>
            <a:r>
              <a:rPr lang="en-US" b="1" dirty="0" smtClean="0"/>
              <a:t> </a:t>
            </a:r>
            <a:r>
              <a:rPr lang="en-US" dirty="0" smtClean="0"/>
              <a:t>: Legislator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kosponsornya</a:t>
            </a:r>
            <a:r>
              <a:rPr lang="en-US" dirty="0" smtClean="0"/>
              <a:t>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 </a:t>
            </a:r>
            <a:r>
              <a:rPr lang="en-US" dirty="0" err="1" smtClean="0"/>
              <a:t>undang-undang</a:t>
            </a:r>
            <a:r>
              <a:rPr lang="en-US" dirty="0" smtClean="0"/>
              <a:t> 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 </a:t>
            </a:r>
            <a:r>
              <a:rPr lang="en-US" dirty="0" err="1" smtClean="0"/>
              <a:t>Komisi</a:t>
            </a:r>
            <a:r>
              <a:rPr lang="en-US" dirty="0" smtClean="0"/>
              <a:t> 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disetujui</a:t>
            </a:r>
            <a:r>
              <a:rPr lang="en-US" dirty="0" smtClean="0"/>
              <a:t>.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komite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b="1" dirty="0" smtClean="0"/>
              <a:t>agenda </a:t>
            </a:r>
            <a:r>
              <a:rPr lang="en-US" b="1" dirty="0" err="1" smtClean="0"/>
              <a:t>kebijakan</a:t>
            </a:r>
            <a:r>
              <a:rPr lang="en-US" b="1" dirty="0" smtClean="0"/>
              <a:t> </a:t>
            </a:r>
            <a:r>
              <a:rPr lang="en-US" dirty="0" err="1" smtClean="0"/>
              <a:t>seyogianya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esensi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stakeholder.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mengaburkan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urgensi</a:t>
            </a:r>
            <a:r>
              <a:rPr lang="en-US" dirty="0" smtClean="0"/>
              <a:t>, </a:t>
            </a:r>
            <a:r>
              <a:rPr lang="en-US" dirty="0" err="1" smtClean="0"/>
              <a:t>esensi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i="1" dirty="0" smtClean="0"/>
              <a:t>stakeholde</a:t>
            </a:r>
            <a:r>
              <a:rPr lang="en-US" dirty="0" smtClean="0"/>
              <a:t>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96833"/>
            <a:ext cx="10515600" cy="12801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/>
              <a:t>b. </a:t>
            </a:r>
            <a:r>
              <a:rPr lang="en-US" sz="4000" b="1" dirty="0" err="1" smtClean="0"/>
              <a:t>Formulasi</a:t>
            </a:r>
            <a:r>
              <a:rPr lang="en-US" sz="4000" b="1" dirty="0" smtClean="0"/>
              <a:t> </a:t>
            </a:r>
            <a:r>
              <a:rPr lang="en-US" sz="4000" b="1" dirty="0" err="1"/>
              <a:t>kebijakan</a:t>
            </a:r>
            <a:endParaRPr lang="en-US" sz="4000" dirty="0"/>
          </a:p>
          <a:p>
            <a:pPr marL="0" indent="0">
              <a:buNone/>
            </a:pP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agenda </a:t>
            </a:r>
            <a:r>
              <a:rPr lang="en-US" dirty="0" err="1"/>
              <a:t>kebijakan</a:t>
            </a:r>
            <a:r>
              <a:rPr lang="en-US" dirty="0"/>
              <a:t> 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para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agenda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dirty="0" err="1" smtClean="0"/>
              <a:t>lternatif</a:t>
            </a:r>
            <a:r>
              <a:rPr lang="en-US" dirty="0" smtClean="0"/>
              <a:t> </a:t>
            </a:r>
            <a:r>
              <a:rPr lang="en-US" dirty="0" err="1"/>
              <a:t>bersaing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551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3406"/>
            <a:ext cx="10515600" cy="15414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2594"/>
            <a:ext cx="10515600" cy="5014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c. </a:t>
            </a:r>
            <a:r>
              <a:rPr lang="en-US" sz="4000" b="1" dirty="0" err="1" smtClean="0"/>
              <a:t>Adopsi</a:t>
            </a:r>
            <a:r>
              <a:rPr lang="en-US" sz="4000" b="1" dirty="0"/>
              <a:t>/ </a:t>
            </a:r>
            <a:r>
              <a:rPr lang="en-US" sz="4000" b="1" dirty="0" err="1"/>
              <a:t>Legitimasi</a:t>
            </a:r>
            <a:r>
              <a:rPr lang="en-US" sz="4000" b="1" dirty="0"/>
              <a:t> </a:t>
            </a:r>
            <a:r>
              <a:rPr lang="en-US" sz="4000" b="1" dirty="0" err="1" smtClean="0"/>
              <a:t>Kebijakan</a:t>
            </a:r>
            <a:endParaRPr lang="en-US" sz="4000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Legitimasi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legitimasi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kedaulatan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arahan</a:t>
            </a:r>
            <a:r>
              <a:rPr lang="en-US" dirty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Legitimasi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dikelola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simbol-simbol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Di mana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ini</a:t>
            </a:r>
            <a:r>
              <a:rPr lang="en-US" dirty="0"/>
              <a:t> orang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="" xmlns:p14="http://schemas.microsoft.com/office/powerpoint/2010/main" val="345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ID" dirty="0" smtClean="0"/>
              <a:t>SUMBER REFERENSI TEORI: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dirty="0" smtClean="0"/>
              <a:t>Harold D. </a:t>
            </a:r>
            <a:r>
              <a:rPr lang="en-ID" b="1" dirty="0" err="1" smtClean="0"/>
              <a:t>Laswell</a:t>
            </a:r>
            <a:r>
              <a:rPr lang="en-ID" dirty="0" smtClean="0"/>
              <a:t>, Abraham Kaplan, </a:t>
            </a:r>
            <a:r>
              <a:rPr lang="en-ID" b="1" i="1" dirty="0" smtClean="0"/>
              <a:t>Power and Society</a:t>
            </a:r>
            <a:r>
              <a:rPr lang="en-ID" i="1" dirty="0" smtClean="0"/>
              <a:t>, New Haven: Yale University Press</a:t>
            </a:r>
            <a:r>
              <a:rPr lang="en-ID" dirty="0" smtClean="0"/>
              <a:t>, 1970</a:t>
            </a:r>
          </a:p>
          <a:p>
            <a:pPr marL="514350" indent="-514350">
              <a:buFont typeface="+mj-lt"/>
              <a:buAutoNum type="arabicPeriod"/>
            </a:pPr>
            <a:r>
              <a:rPr lang="en-ID" b="1" dirty="0" smtClean="0"/>
              <a:t>Dye</a:t>
            </a:r>
            <a:r>
              <a:rPr lang="en-ID" dirty="0" smtClean="0"/>
              <a:t>, Thomas R. (1981). </a:t>
            </a:r>
            <a:r>
              <a:rPr lang="en-ID" b="1" dirty="0" smtClean="0"/>
              <a:t>Understanding Public Policy</a:t>
            </a:r>
            <a:r>
              <a:rPr lang="en-ID" dirty="0" smtClean="0"/>
              <a:t>. 3</a:t>
            </a:r>
            <a:r>
              <a:rPr lang="en-ID" baseline="30000" dirty="0" smtClean="0"/>
              <a:t>th</a:t>
            </a:r>
            <a:r>
              <a:rPr lang="en-ID" dirty="0" smtClean="0"/>
              <a:t> Edition  </a:t>
            </a:r>
            <a:r>
              <a:rPr lang="en-ID" dirty="0" err="1" smtClean="0"/>
              <a:t>Engelwood</a:t>
            </a:r>
            <a:r>
              <a:rPr lang="en-ID" dirty="0" smtClean="0"/>
              <a:t> </a:t>
            </a:r>
            <a:r>
              <a:rPr lang="en-ID" dirty="0" err="1" smtClean="0"/>
              <a:t>Clifs</a:t>
            </a:r>
            <a:r>
              <a:rPr lang="en-ID" dirty="0" smtClean="0"/>
              <a:t>, NJ; Prentice Hall.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1" dirty="0" smtClean="0"/>
              <a:t>Jenkins</a:t>
            </a:r>
            <a:r>
              <a:rPr lang="en-ID" dirty="0" smtClean="0"/>
              <a:t>. W. I. 1987. </a:t>
            </a:r>
            <a:r>
              <a:rPr lang="en-ID" b="1" dirty="0" smtClean="0"/>
              <a:t>Policy Analysis: A Political and Organization Perspective</a:t>
            </a:r>
            <a:r>
              <a:rPr lang="en-ID" dirty="0" smtClean="0"/>
              <a:t>, New York.ST: Martin Press.</a:t>
            </a:r>
          </a:p>
          <a:p>
            <a:pPr marL="514350" indent="-514350">
              <a:buFont typeface="+mj-lt"/>
              <a:buAutoNum type="arabicPeriod"/>
            </a:pPr>
            <a:r>
              <a:rPr lang="en-ID" b="1" dirty="0" smtClean="0"/>
              <a:t>Brewer</a:t>
            </a:r>
            <a:r>
              <a:rPr lang="en-ID" dirty="0" smtClean="0"/>
              <a:t>, Garry D. 1974. “</a:t>
            </a:r>
            <a:r>
              <a:rPr lang="en-ID" b="1" dirty="0" smtClean="0"/>
              <a:t>The Policy Science Emerge: To Nurture and Structure a Discipline”. </a:t>
            </a:r>
            <a:r>
              <a:rPr lang="en-ID" dirty="0" smtClean="0"/>
              <a:t>Policy Science. Vol. 5, No.3 (September), </a:t>
            </a:r>
            <a:r>
              <a:rPr lang="en-ID" dirty="0" err="1" smtClean="0"/>
              <a:t>hlm</a:t>
            </a:r>
            <a:r>
              <a:rPr lang="en-ID" dirty="0" smtClean="0"/>
              <a:t>. 239-244</a:t>
            </a:r>
          </a:p>
          <a:p>
            <a:pPr marL="514350" indent="-514350">
              <a:buFont typeface="+mj-lt"/>
              <a:buAutoNum type="arabicPeriod"/>
            </a:pPr>
            <a:r>
              <a:rPr lang="en-ID" b="1" dirty="0" err="1" smtClean="0"/>
              <a:t>Grindle</a:t>
            </a:r>
            <a:r>
              <a:rPr lang="en-ID" dirty="0" smtClean="0"/>
              <a:t>, Merilee S. (</a:t>
            </a:r>
            <a:r>
              <a:rPr lang="en-ID" dirty="0" err="1" smtClean="0"/>
              <a:t>ed</a:t>
            </a:r>
            <a:r>
              <a:rPr lang="en-ID" dirty="0" smtClean="0"/>
              <a:t>). 1970. </a:t>
            </a:r>
            <a:r>
              <a:rPr lang="en-ID" b="1" dirty="0" smtClean="0"/>
              <a:t>Politic And Policy Implementation in the Third World</a:t>
            </a:r>
            <a:r>
              <a:rPr lang="en-ID" dirty="0" smtClean="0"/>
              <a:t>, New Jersey: Princetown University Press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09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646664" cy="2243328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ID" sz="4800" b="1" dirty="0" smtClean="0"/>
              <a:t>4. GARY BREWER </a:t>
            </a:r>
            <a:br>
              <a:rPr lang="en-ID" sz="4800" b="1" dirty="0" smtClean="0"/>
            </a:br>
            <a:r>
              <a:rPr lang="en-ID" b="1" dirty="0" smtClean="0"/>
              <a:t>( </a:t>
            </a:r>
            <a:r>
              <a:rPr lang="en-ID" b="1" dirty="0" err="1" smtClean="0"/>
              <a:t>Proses</a:t>
            </a:r>
            <a:r>
              <a:rPr lang="en-ID" b="1" dirty="0" smtClean="0"/>
              <a:t> </a:t>
            </a:r>
            <a:r>
              <a:rPr lang="en-ID" b="1" dirty="0" err="1" smtClean="0"/>
              <a:t>Evaluasi</a:t>
            </a:r>
            <a:r>
              <a:rPr lang="en-ID" b="1" dirty="0" smtClean="0"/>
              <a:t> </a:t>
            </a:r>
            <a:r>
              <a:rPr lang="en-ID" b="1" dirty="0" err="1" smtClean="0"/>
              <a:t>Kebijakan</a:t>
            </a:r>
            <a:r>
              <a:rPr lang="en-ID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512" y="2913888"/>
            <a:ext cx="10305288" cy="32630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/>
              <a:t>Gary </a:t>
            </a:r>
            <a:r>
              <a:rPr lang="en-US" dirty="0"/>
              <a:t>Brewer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proses yang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yang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i="1" dirty="0" smtClean="0"/>
              <a:t>Initiation</a:t>
            </a:r>
            <a:r>
              <a:rPr lang="en-US" b="1" i="1" dirty="0"/>
              <a:t>, Estimation, Selection, Implementation, Evaluation, </a:t>
            </a:r>
            <a:r>
              <a:rPr lang="en-US" b="1" dirty="0" err="1"/>
              <a:t>dan</a:t>
            </a:r>
            <a:r>
              <a:rPr lang="en-US" b="1" dirty="0"/>
              <a:t> </a:t>
            </a:r>
            <a:r>
              <a:rPr lang="en-US" b="1" i="1" dirty="0"/>
              <a:t>Termination</a:t>
            </a:r>
            <a:r>
              <a:rPr lang="en-US" i="1" dirty="0"/>
              <a:t>.</a:t>
            </a:r>
            <a:r>
              <a:rPr lang="en-US" dirty="0"/>
              <a:t> </a:t>
            </a:r>
            <a:endParaRPr lang="en-US" dirty="0" smtClean="0"/>
          </a:p>
          <a:p>
            <a:pPr marL="0" indent="0" algn="just">
              <a:lnSpc>
                <a:spcPct val="16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prosesnya</a:t>
            </a:r>
            <a:r>
              <a:rPr lang="en-US" dirty="0" smtClean="0"/>
              <a:t> </a:t>
            </a:r>
            <a:r>
              <a:rPr lang="en-US" dirty="0" err="1" smtClean="0"/>
              <a:t>Laswell</a:t>
            </a:r>
            <a:r>
              <a:rPr lang="en-US" dirty="0" smtClean="0"/>
              <a:t>,   yang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Gary,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dihentikan</a:t>
            </a:r>
            <a:r>
              <a:rPr lang="en-US" dirty="0"/>
              <a:t>,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88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576"/>
            <a:ext cx="10515600" cy="461638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6200" b="1" dirty="0" smtClean="0"/>
              <a:t> </a:t>
            </a:r>
            <a:r>
              <a:rPr lang="en-US" sz="9600" b="1" i="1" dirty="0" smtClean="0"/>
              <a:t>POLICY CYCLE </a:t>
            </a:r>
            <a:r>
              <a:rPr lang="en-US" sz="9600" b="1" dirty="0" smtClean="0"/>
              <a:t>  MELIPUTI: </a:t>
            </a:r>
            <a:r>
              <a:rPr lang="en-US" sz="9600" b="1" i="1" dirty="0" smtClean="0"/>
              <a:t>AGENDA SETTING, POLICY FORMULATION, DECISION MAKING, POLICY IMPLEMENTATION, AND POLICY EVALUATION. 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8000" b="1" dirty="0" smtClean="0"/>
              <a:t>KEUNTUNGAN YANG DIDAPATKAN DALAM MODEL INI ADALAH PROSES PEMBUATAN KEBIJAKAN LEBIH MUDAH DIMENGERTI KARENA DARI HAL YANG SEBENARNYA KOMPLEKS BISA DIPILAH-PILAH MENJADI BEBERAPA TAHAPAN. SELAIN ITU, PROSES PEMBUATAN KEBIJAKAN JUGA TIDAK HANYA DILAKUKAN PEMERINTAH (MESKIPUN SECARA LEGAL FORMAL), TETAPI JUGA AKTOR-AKTOR LAIN YANG BERADA DI LUAR PEMERINTAH.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8000" b="1" dirty="0" smtClean="0"/>
              <a:t>MESKIPUN PROSES TERSEBUT TERLIHAT IDEAL, PADA PRAKTIKNYA HASIL DARI PROSES TERSEBUT BISA DIBATALKAN ATAU TIDAK SAMA PERSIS DENGAN SESUATU YANG TELAH DISEPAKATI ATAU DIPUTUSKAN.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49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Penilaian</a:t>
            </a:r>
            <a:r>
              <a:rPr lang="en-US" b="1" dirty="0" smtClean="0"/>
              <a:t>/ </a:t>
            </a:r>
            <a:r>
              <a:rPr lang="en-US" b="1" dirty="0" err="1" smtClean="0"/>
              <a:t>Evaluasi</a:t>
            </a:r>
            <a:r>
              <a:rPr lang="en-US" b="1" dirty="0" smtClean="0"/>
              <a:t> </a:t>
            </a:r>
            <a:r>
              <a:rPr lang="en-US" b="1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536"/>
            <a:ext cx="10515600" cy="482803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9600" dirty="0" err="1" smtClean="0"/>
              <a:t>Secara</a:t>
            </a:r>
            <a:r>
              <a:rPr lang="en-US" sz="9600" dirty="0" smtClean="0"/>
              <a:t> </a:t>
            </a:r>
            <a:r>
              <a:rPr lang="en-US" sz="9600" dirty="0" err="1" smtClean="0"/>
              <a:t>umum</a:t>
            </a:r>
            <a:r>
              <a:rPr lang="en-US" sz="9600" dirty="0" smtClean="0"/>
              <a:t> </a:t>
            </a:r>
            <a:r>
              <a:rPr lang="en-US" sz="9600" dirty="0" err="1" smtClean="0"/>
              <a:t>evaluasi</a:t>
            </a:r>
            <a:r>
              <a:rPr lang="en-US" sz="9600" dirty="0" smtClean="0"/>
              <a:t> 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 </a:t>
            </a:r>
            <a:r>
              <a:rPr lang="en-US" sz="9600" dirty="0" err="1" smtClean="0"/>
              <a:t>dapat</a:t>
            </a:r>
            <a:r>
              <a:rPr lang="en-US" sz="9600" dirty="0" smtClean="0"/>
              <a:t> </a:t>
            </a:r>
            <a:r>
              <a:rPr lang="en-US" sz="9600" dirty="0" err="1" smtClean="0"/>
              <a:t>dikatakan</a:t>
            </a:r>
            <a:r>
              <a:rPr lang="en-US" sz="9600" dirty="0" smtClean="0"/>
              <a:t> </a:t>
            </a:r>
            <a:r>
              <a:rPr lang="en-US" sz="9600" dirty="0" err="1" smtClean="0"/>
              <a:t>sebagai</a:t>
            </a:r>
            <a:r>
              <a:rPr lang="en-US" sz="9600" dirty="0" smtClean="0"/>
              <a:t> </a:t>
            </a:r>
            <a:r>
              <a:rPr lang="en-US" sz="9600" dirty="0" err="1" smtClean="0"/>
              <a:t>kegiatan</a:t>
            </a:r>
            <a:r>
              <a:rPr lang="en-US" sz="9600" dirty="0" smtClean="0"/>
              <a:t> yang </a:t>
            </a:r>
            <a:r>
              <a:rPr lang="en-US" sz="9600" dirty="0" err="1" smtClean="0"/>
              <a:t>menyangkut</a:t>
            </a:r>
            <a:r>
              <a:rPr lang="en-US" sz="9600" dirty="0" smtClean="0"/>
              <a:t> </a:t>
            </a:r>
            <a:r>
              <a:rPr lang="en-US" sz="9600" dirty="0" err="1" smtClean="0"/>
              <a:t>estimasi</a:t>
            </a:r>
            <a:r>
              <a:rPr lang="en-US" sz="9600" dirty="0" smtClean="0"/>
              <a:t> </a:t>
            </a:r>
            <a:r>
              <a:rPr lang="en-US" sz="9600" dirty="0" err="1" smtClean="0"/>
              <a:t>atau</a:t>
            </a:r>
            <a:r>
              <a:rPr lang="en-US" sz="9600" dirty="0" smtClean="0"/>
              <a:t> </a:t>
            </a:r>
            <a:r>
              <a:rPr lang="en-US" sz="9600" dirty="0" err="1" smtClean="0"/>
              <a:t>penilaian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 yang </a:t>
            </a:r>
            <a:r>
              <a:rPr lang="en-US" sz="9600" dirty="0" err="1" smtClean="0"/>
              <a:t>mencakup</a:t>
            </a:r>
            <a:r>
              <a:rPr lang="en-US" sz="9600" dirty="0" smtClean="0"/>
              <a:t> </a:t>
            </a:r>
            <a:r>
              <a:rPr lang="en-US" sz="9600" dirty="0" err="1" smtClean="0"/>
              <a:t>substansi</a:t>
            </a:r>
            <a:r>
              <a:rPr lang="en-US" sz="9600" dirty="0" smtClean="0"/>
              <a:t>, </a:t>
            </a:r>
            <a:r>
              <a:rPr lang="en-US" sz="9600" dirty="0" err="1" smtClean="0"/>
              <a:t>implementasi</a:t>
            </a:r>
            <a:r>
              <a:rPr lang="en-US" sz="9600" dirty="0" smtClean="0"/>
              <a:t> </a:t>
            </a:r>
            <a:r>
              <a:rPr lang="en-US" sz="9600" dirty="0" err="1" smtClean="0"/>
              <a:t>dan</a:t>
            </a:r>
            <a:r>
              <a:rPr lang="en-US" sz="9600" dirty="0" smtClean="0"/>
              <a:t> </a:t>
            </a:r>
            <a:r>
              <a:rPr lang="en-US" sz="9600" dirty="0" err="1" smtClean="0"/>
              <a:t>dampak</a:t>
            </a:r>
            <a:r>
              <a:rPr lang="en-US" sz="9600" dirty="0" smtClean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9600" dirty="0" err="1" smtClean="0"/>
              <a:t>Dalam</a:t>
            </a:r>
            <a:r>
              <a:rPr lang="en-US" sz="9600" dirty="0" smtClean="0"/>
              <a:t> </a:t>
            </a:r>
            <a:r>
              <a:rPr lang="en-US" sz="9600" dirty="0" err="1" smtClean="0"/>
              <a:t>hal</a:t>
            </a:r>
            <a:r>
              <a:rPr lang="en-US" sz="9600" dirty="0" smtClean="0"/>
              <a:t> </a:t>
            </a:r>
            <a:r>
              <a:rPr lang="en-US" sz="9600" dirty="0" err="1" smtClean="0"/>
              <a:t>ini</a:t>
            </a:r>
            <a:r>
              <a:rPr lang="en-US" sz="9600" dirty="0" smtClean="0"/>
              <a:t> , </a:t>
            </a:r>
            <a:r>
              <a:rPr lang="en-US" sz="9600" dirty="0" err="1" smtClean="0"/>
              <a:t>evaluasi</a:t>
            </a:r>
            <a:r>
              <a:rPr lang="en-US" sz="9600" dirty="0" smtClean="0"/>
              <a:t> </a:t>
            </a:r>
            <a:r>
              <a:rPr lang="en-US" sz="9600" dirty="0" err="1" smtClean="0"/>
              <a:t>dipandang</a:t>
            </a:r>
            <a:r>
              <a:rPr lang="en-US" sz="9600" dirty="0" smtClean="0"/>
              <a:t> </a:t>
            </a:r>
            <a:r>
              <a:rPr lang="en-US" sz="9600" dirty="0" err="1" smtClean="0"/>
              <a:t>sebagai</a:t>
            </a:r>
            <a:r>
              <a:rPr lang="en-US" sz="9600" dirty="0" smtClean="0"/>
              <a:t> </a:t>
            </a:r>
            <a:r>
              <a:rPr lang="en-US" sz="9600" dirty="0" err="1" smtClean="0"/>
              <a:t>suatu</a:t>
            </a:r>
            <a:r>
              <a:rPr lang="en-US" sz="9600" dirty="0" smtClean="0"/>
              <a:t> </a:t>
            </a:r>
            <a:r>
              <a:rPr lang="en-US" sz="9600" dirty="0" err="1" smtClean="0"/>
              <a:t>kegiatan</a:t>
            </a:r>
            <a:r>
              <a:rPr lang="en-US" sz="9600" dirty="0" smtClean="0"/>
              <a:t> </a:t>
            </a:r>
            <a:r>
              <a:rPr lang="en-US" sz="9600" dirty="0" err="1" smtClean="0"/>
              <a:t>fungsional</a:t>
            </a:r>
            <a:r>
              <a:rPr lang="en-US" sz="9600" dirty="0" smtClean="0"/>
              <a:t>. </a:t>
            </a:r>
            <a:r>
              <a:rPr lang="en-US" sz="9600" dirty="0" err="1" smtClean="0"/>
              <a:t>Artinya</a:t>
            </a:r>
            <a:r>
              <a:rPr lang="en-US" sz="9600" dirty="0" smtClean="0"/>
              <a:t>, </a:t>
            </a:r>
            <a:r>
              <a:rPr lang="en-US" sz="9600" dirty="0" err="1" smtClean="0"/>
              <a:t>evaluasi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 </a:t>
            </a:r>
            <a:r>
              <a:rPr lang="en-US" sz="9600" dirty="0" err="1" smtClean="0"/>
              <a:t>tidak</a:t>
            </a:r>
            <a:r>
              <a:rPr lang="en-US" sz="9600" dirty="0" smtClean="0"/>
              <a:t> </a:t>
            </a:r>
            <a:r>
              <a:rPr lang="en-US" sz="9600" dirty="0" err="1" smtClean="0"/>
              <a:t>hanya</a:t>
            </a:r>
            <a:r>
              <a:rPr lang="en-US" sz="9600" dirty="0" smtClean="0"/>
              <a:t> </a:t>
            </a:r>
            <a:r>
              <a:rPr lang="en-US" sz="9600" dirty="0" err="1" smtClean="0"/>
              <a:t>dilakukan</a:t>
            </a:r>
            <a:r>
              <a:rPr lang="en-US" sz="9600" dirty="0" smtClean="0"/>
              <a:t> </a:t>
            </a:r>
            <a:r>
              <a:rPr lang="en-US" sz="9600" dirty="0" err="1" smtClean="0"/>
              <a:t>pada</a:t>
            </a:r>
            <a:r>
              <a:rPr lang="en-US" sz="9600" dirty="0" smtClean="0"/>
              <a:t> </a:t>
            </a:r>
            <a:r>
              <a:rPr lang="en-US" sz="9600" dirty="0" err="1" smtClean="0"/>
              <a:t>tahap</a:t>
            </a:r>
            <a:r>
              <a:rPr lang="en-US" sz="9600" dirty="0" smtClean="0"/>
              <a:t> </a:t>
            </a:r>
            <a:r>
              <a:rPr lang="en-US" sz="9600" dirty="0" err="1" smtClean="0"/>
              <a:t>akhir</a:t>
            </a:r>
            <a:r>
              <a:rPr lang="en-US" sz="9600" dirty="0" smtClean="0"/>
              <a:t> </a:t>
            </a:r>
            <a:r>
              <a:rPr lang="en-US" sz="9600" dirty="0" err="1" smtClean="0"/>
              <a:t>saja</a:t>
            </a:r>
            <a:r>
              <a:rPr lang="en-US" sz="9600" dirty="0" smtClean="0"/>
              <a:t>, </a:t>
            </a:r>
            <a:r>
              <a:rPr lang="en-US" sz="9600" dirty="0" err="1" smtClean="0"/>
              <a:t>melainkan</a:t>
            </a:r>
            <a:r>
              <a:rPr lang="en-US" sz="9600" dirty="0" smtClean="0"/>
              <a:t> </a:t>
            </a:r>
            <a:r>
              <a:rPr lang="en-US" sz="9600" dirty="0" err="1" smtClean="0"/>
              <a:t>dilakukan</a:t>
            </a:r>
            <a:r>
              <a:rPr lang="en-US" sz="9600" dirty="0" smtClean="0"/>
              <a:t> </a:t>
            </a:r>
            <a:r>
              <a:rPr lang="en-US" sz="9600" dirty="0" err="1" smtClean="0"/>
              <a:t>dalam</a:t>
            </a:r>
            <a:r>
              <a:rPr lang="en-US" sz="9600" dirty="0" smtClean="0"/>
              <a:t> </a:t>
            </a:r>
            <a:r>
              <a:rPr lang="en-US" sz="9600" dirty="0" err="1" smtClean="0"/>
              <a:t>seluruh</a:t>
            </a:r>
            <a:r>
              <a:rPr lang="en-US" sz="9600" dirty="0" smtClean="0"/>
              <a:t> proses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9600" dirty="0" err="1" smtClean="0"/>
              <a:t>Dengan</a:t>
            </a:r>
            <a:r>
              <a:rPr lang="en-US" sz="9600" dirty="0" smtClean="0"/>
              <a:t> </a:t>
            </a:r>
            <a:r>
              <a:rPr lang="en-US" sz="9600" dirty="0" err="1" smtClean="0"/>
              <a:t>demikian</a:t>
            </a:r>
            <a:r>
              <a:rPr lang="en-US" sz="9600" dirty="0" smtClean="0"/>
              <a:t>, </a:t>
            </a:r>
            <a:r>
              <a:rPr lang="en-US" sz="9600" dirty="0" err="1" smtClean="0"/>
              <a:t>evaluasi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 </a:t>
            </a:r>
            <a:r>
              <a:rPr lang="en-US" sz="9600" dirty="0" err="1" smtClean="0"/>
              <a:t>bisa</a:t>
            </a:r>
            <a:r>
              <a:rPr lang="en-US" sz="9600" dirty="0" smtClean="0"/>
              <a:t> </a:t>
            </a:r>
            <a:r>
              <a:rPr lang="en-US" sz="9600" dirty="0" err="1" smtClean="0"/>
              <a:t>meliputi</a:t>
            </a:r>
            <a:r>
              <a:rPr lang="en-US" sz="9600" dirty="0" smtClean="0"/>
              <a:t> </a:t>
            </a:r>
            <a:r>
              <a:rPr lang="en-US" sz="9600" dirty="0" err="1" smtClean="0"/>
              <a:t>tahap</a:t>
            </a:r>
            <a:r>
              <a:rPr lang="en-US" sz="9600" dirty="0" smtClean="0"/>
              <a:t> </a:t>
            </a:r>
            <a:r>
              <a:rPr lang="en-US" sz="9600" dirty="0" err="1" smtClean="0"/>
              <a:t>perumusan</a:t>
            </a:r>
            <a:r>
              <a:rPr lang="en-US" sz="9600" dirty="0" smtClean="0"/>
              <a:t> </a:t>
            </a:r>
            <a:r>
              <a:rPr lang="en-US" sz="9600" dirty="0" err="1" smtClean="0"/>
              <a:t>masalah-masalah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, program-program yang </a:t>
            </a:r>
            <a:r>
              <a:rPr lang="en-US" sz="9600" dirty="0" err="1" smtClean="0"/>
              <a:t>diusulkan</a:t>
            </a:r>
            <a:r>
              <a:rPr lang="en-US" sz="9600" dirty="0" smtClean="0"/>
              <a:t> </a:t>
            </a:r>
            <a:r>
              <a:rPr lang="en-US" sz="9600" dirty="0" err="1" smtClean="0"/>
              <a:t>untuk</a:t>
            </a:r>
            <a:r>
              <a:rPr lang="en-US" sz="9600" dirty="0" smtClean="0"/>
              <a:t> </a:t>
            </a:r>
            <a:r>
              <a:rPr lang="en-US" sz="9600" dirty="0" err="1" smtClean="0"/>
              <a:t>menyelesaikan</a:t>
            </a:r>
            <a:r>
              <a:rPr lang="en-US" sz="9600" dirty="0" smtClean="0"/>
              <a:t> </a:t>
            </a:r>
            <a:r>
              <a:rPr lang="en-US" sz="9600" dirty="0" err="1" smtClean="0"/>
              <a:t>masalah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, </a:t>
            </a:r>
            <a:r>
              <a:rPr lang="en-US" sz="9600" dirty="0" err="1" smtClean="0"/>
              <a:t>implementasi</a:t>
            </a:r>
            <a:r>
              <a:rPr lang="en-US" sz="9600" dirty="0" smtClean="0"/>
              <a:t>, </a:t>
            </a:r>
            <a:r>
              <a:rPr lang="en-US" sz="9600" dirty="0" err="1" smtClean="0"/>
              <a:t>maupun</a:t>
            </a:r>
            <a:r>
              <a:rPr lang="en-US" sz="9600" dirty="0" smtClean="0"/>
              <a:t> </a:t>
            </a:r>
            <a:r>
              <a:rPr lang="en-US" sz="9600" dirty="0" err="1" smtClean="0"/>
              <a:t>tahap</a:t>
            </a:r>
            <a:r>
              <a:rPr lang="en-US" sz="9600" dirty="0" smtClean="0"/>
              <a:t> </a:t>
            </a:r>
            <a:r>
              <a:rPr lang="en-US" sz="9600" dirty="0" err="1" smtClean="0"/>
              <a:t>dampak</a:t>
            </a:r>
            <a:r>
              <a:rPr lang="en-US" sz="9600" dirty="0" smtClean="0"/>
              <a:t> </a:t>
            </a:r>
            <a:r>
              <a:rPr lang="en-US" sz="9600" dirty="0" err="1" smtClean="0"/>
              <a:t>kebijakan</a:t>
            </a:r>
            <a:r>
              <a:rPr lang="en-US" sz="96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14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 smtClean="0"/>
              <a:t>5. MERILE S. GRINDLE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528"/>
            <a:ext cx="10515600" cy="459290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7400" b="1" dirty="0" smtClean="0"/>
              <a:t>	</a:t>
            </a:r>
            <a:r>
              <a:rPr lang="en-US" sz="7400" b="1" dirty="0" err="1"/>
              <a:t>Menurut</a:t>
            </a:r>
            <a:r>
              <a:rPr lang="en-US" sz="7400" b="1" dirty="0"/>
              <a:t> </a:t>
            </a:r>
            <a:r>
              <a:rPr lang="en-US" sz="7400" b="1" dirty="0" err="1"/>
              <a:t>Grindle</a:t>
            </a:r>
            <a:r>
              <a:rPr lang="en-US" sz="7400" b="1" dirty="0"/>
              <a:t> </a:t>
            </a:r>
            <a:r>
              <a:rPr lang="en-US" sz="7400" b="1" dirty="0" smtClean="0"/>
              <a:t> </a:t>
            </a:r>
            <a:r>
              <a:rPr lang="en-US" sz="7400" b="1" dirty="0" err="1" smtClean="0"/>
              <a:t>keberhasilan</a:t>
            </a:r>
            <a:r>
              <a:rPr lang="en-US" sz="7400" b="1" dirty="0" smtClean="0"/>
              <a:t> </a:t>
            </a:r>
            <a:r>
              <a:rPr lang="en-US" sz="7400" b="1" dirty="0" err="1"/>
              <a:t>implementasi</a:t>
            </a:r>
            <a:r>
              <a:rPr lang="en-US" sz="7400" b="1" dirty="0"/>
              <a:t> </a:t>
            </a:r>
            <a:r>
              <a:rPr lang="en-US" sz="7400" b="1" dirty="0" err="1"/>
              <a:t>kebijakan</a:t>
            </a:r>
            <a:r>
              <a:rPr lang="en-US" sz="7400" b="1" dirty="0"/>
              <a:t> </a:t>
            </a:r>
            <a:r>
              <a:rPr lang="en-US" sz="7400" b="1" dirty="0" err="1"/>
              <a:t>publik</a:t>
            </a:r>
            <a:r>
              <a:rPr lang="en-US" sz="7400" b="1" dirty="0"/>
              <a:t> </a:t>
            </a:r>
            <a:r>
              <a:rPr lang="en-US" sz="7400" b="1" dirty="0" err="1"/>
              <a:t>dipengaruhi</a:t>
            </a:r>
            <a:r>
              <a:rPr lang="en-US" sz="7400" b="1" dirty="0"/>
              <a:t> </a:t>
            </a:r>
            <a:r>
              <a:rPr lang="en-US" sz="7400" b="1" dirty="0" err="1"/>
              <a:t>oleh</a:t>
            </a:r>
            <a:r>
              <a:rPr lang="en-US" sz="7400" b="1" dirty="0"/>
              <a:t> </a:t>
            </a:r>
            <a:r>
              <a:rPr lang="en-US" sz="7400" b="1" dirty="0" err="1"/>
              <a:t>dua</a:t>
            </a:r>
            <a:r>
              <a:rPr lang="en-US" sz="7400" b="1" dirty="0"/>
              <a:t> </a:t>
            </a:r>
            <a:r>
              <a:rPr lang="en-US" sz="7400" b="1" dirty="0" err="1"/>
              <a:t>variabel</a:t>
            </a:r>
            <a:r>
              <a:rPr lang="en-US" sz="7400" b="1" dirty="0"/>
              <a:t> yang fundamental, </a:t>
            </a:r>
            <a:r>
              <a:rPr lang="en-US" sz="7400" b="1" dirty="0" err="1"/>
              <a:t>yakni</a:t>
            </a:r>
            <a:r>
              <a:rPr lang="en-US" sz="7400" b="1" dirty="0"/>
              <a:t> </a:t>
            </a:r>
            <a:r>
              <a:rPr lang="en-US" sz="7400" b="1" dirty="0" err="1"/>
              <a:t>isi</a:t>
            </a:r>
            <a:r>
              <a:rPr lang="en-US" sz="7400" b="1" dirty="0"/>
              <a:t> </a:t>
            </a:r>
            <a:r>
              <a:rPr lang="en-US" sz="7400" b="1" dirty="0" err="1"/>
              <a:t>kebijakan</a:t>
            </a:r>
            <a:r>
              <a:rPr lang="en-US" sz="7400" b="1" dirty="0"/>
              <a:t> </a:t>
            </a:r>
            <a:r>
              <a:rPr lang="en-US" sz="7400" b="1" i="1" dirty="0"/>
              <a:t>(content of policy</a:t>
            </a:r>
            <a:r>
              <a:rPr lang="en-US" sz="7400" b="1" dirty="0"/>
              <a:t>) </a:t>
            </a:r>
            <a:r>
              <a:rPr lang="en-US" sz="7400" b="1" dirty="0" err="1"/>
              <a:t>dan</a:t>
            </a:r>
            <a:r>
              <a:rPr lang="en-US" sz="7400" b="1" dirty="0"/>
              <a:t> </a:t>
            </a:r>
            <a:r>
              <a:rPr lang="en-US" sz="7400" b="1" dirty="0" err="1"/>
              <a:t>lingkungan</a:t>
            </a:r>
            <a:r>
              <a:rPr lang="en-US" sz="7400" b="1" dirty="0"/>
              <a:t> </a:t>
            </a:r>
            <a:r>
              <a:rPr lang="en-US" sz="7400" b="1" dirty="0" err="1"/>
              <a:t>implementasi</a:t>
            </a:r>
            <a:r>
              <a:rPr lang="en-US" sz="7400" b="1" dirty="0"/>
              <a:t> </a:t>
            </a:r>
            <a:r>
              <a:rPr lang="en-US" sz="7400" b="1" i="1" dirty="0"/>
              <a:t>(context of implementation). </a:t>
            </a:r>
            <a:endParaRPr lang="en-US" sz="7400" b="1" dirty="0"/>
          </a:p>
          <a:p>
            <a:pPr marL="514350" indent="-514350">
              <a:lnSpc>
                <a:spcPct val="170000"/>
              </a:lnSpc>
              <a:buAutoNum type="arabicParenR"/>
            </a:pPr>
            <a:r>
              <a:rPr lang="en-US" sz="7200" b="1" dirty="0" err="1" smtClean="0"/>
              <a:t>Variabel</a:t>
            </a:r>
            <a:r>
              <a:rPr lang="en-US" sz="7200" b="1" dirty="0" smtClean="0"/>
              <a:t> </a:t>
            </a:r>
            <a:r>
              <a:rPr lang="en-US" sz="7200" b="1" dirty="0" err="1"/>
              <a:t>isi</a:t>
            </a:r>
            <a:r>
              <a:rPr lang="en-US" sz="7200" b="1" dirty="0"/>
              <a:t> </a:t>
            </a:r>
            <a:r>
              <a:rPr lang="en-US" sz="7200" b="1" dirty="0" err="1" smtClean="0"/>
              <a:t>kebijakan</a:t>
            </a:r>
            <a:r>
              <a:rPr lang="en-US" sz="6400" b="1" dirty="0" smtClean="0"/>
              <a:t>,  </a:t>
            </a:r>
            <a:r>
              <a:rPr lang="en-US" sz="6400" b="1" dirty="0" err="1" smtClean="0"/>
              <a:t>mencakup</a:t>
            </a:r>
            <a:r>
              <a:rPr lang="en-US" sz="6400" b="1" dirty="0" smtClean="0"/>
              <a:t> </a:t>
            </a:r>
            <a:r>
              <a:rPr lang="en-US" sz="6400" b="1" dirty="0" err="1"/>
              <a:t>hal</a:t>
            </a:r>
            <a:r>
              <a:rPr lang="en-US" sz="6400" b="1" dirty="0"/>
              <a:t> </a:t>
            </a:r>
            <a:r>
              <a:rPr lang="en-US" sz="6400" b="1" dirty="0" err="1"/>
              <a:t>sebagai</a:t>
            </a:r>
            <a:r>
              <a:rPr lang="en-US" sz="6400" b="1" dirty="0"/>
              <a:t> </a:t>
            </a:r>
            <a:r>
              <a:rPr lang="en-US" sz="6400" b="1" dirty="0" err="1"/>
              <a:t>berikut</a:t>
            </a:r>
            <a:r>
              <a:rPr lang="en-US" sz="6400" b="1" dirty="0"/>
              <a:t>, </a:t>
            </a:r>
            <a:r>
              <a:rPr lang="en-US" sz="6400" b="1" dirty="0" err="1"/>
              <a:t>yaitu</a:t>
            </a:r>
            <a:r>
              <a:rPr lang="en-US" sz="6400" b="1" dirty="0"/>
              <a:t>; (1) </a:t>
            </a:r>
            <a:r>
              <a:rPr lang="en-US" sz="6400" b="1" dirty="0" err="1"/>
              <a:t>sejauh</a:t>
            </a:r>
            <a:r>
              <a:rPr lang="en-US" sz="6400" b="1" dirty="0"/>
              <a:t> mana </a:t>
            </a:r>
            <a:r>
              <a:rPr lang="en-US" sz="6400" b="1" dirty="0" err="1"/>
              <a:t>kepentingan</a:t>
            </a:r>
            <a:r>
              <a:rPr lang="en-US" sz="6400" b="1" dirty="0"/>
              <a:t> </a:t>
            </a:r>
            <a:r>
              <a:rPr lang="en-US" sz="6400" b="1" dirty="0" err="1"/>
              <a:t>kelompok</a:t>
            </a:r>
            <a:r>
              <a:rPr lang="en-US" sz="6400" b="1" dirty="0"/>
              <a:t> </a:t>
            </a:r>
            <a:r>
              <a:rPr lang="en-US" sz="6400" b="1" dirty="0" err="1"/>
              <a:t>sasaran</a:t>
            </a:r>
            <a:r>
              <a:rPr lang="en-US" sz="6400" b="1" dirty="0"/>
              <a:t> </a:t>
            </a:r>
            <a:r>
              <a:rPr lang="en-US" sz="6400" b="1" dirty="0" err="1"/>
              <a:t>atau</a:t>
            </a:r>
            <a:r>
              <a:rPr lang="en-US" sz="6400" b="1" dirty="0"/>
              <a:t> target groups </a:t>
            </a:r>
            <a:r>
              <a:rPr lang="en-US" sz="6400" b="1" dirty="0" err="1"/>
              <a:t>termuat</a:t>
            </a:r>
            <a:r>
              <a:rPr lang="en-US" sz="6400" b="1" dirty="0"/>
              <a:t> </a:t>
            </a:r>
            <a:r>
              <a:rPr lang="en-US" sz="6400" b="1" dirty="0" err="1"/>
              <a:t>dalam</a:t>
            </a:r>
            <a:r>
              <a:rPr lang="en-US" sz="6400" b="1" dirty="0"/>
              <a:t> </a:t>
            </a:r>
            <a:r>
              <a:rPr lang="en-US" sz="6400" b="1" dirty="0" err="1"/>
              <a:t>isi</a:t>
            </a:r>
            <a:r>
              <a:rPr lang="en-US" sz="6400" b="1" dirty="0"/>
              <a:t> </a:t>
            </a:r>
            <a:r>
              <a:rPr lang="en-US" sz="6400" b="1" dirty="0" err="1"/>
              <a:t>kebijakan</a:t>
            </a:r>
            <a:r>
              <a:rPr lang="en-US" sz="6400" b="1" dirty="0"/>
              <a:t> </a:t>
            </a:r>
            <a:r>
              <a:rPr lang="en-US" sz="6400" b="1" dirty="0" err="1"/>
              <a:t>publik</a:t>
            </a:r>
            <a:r>
              <a:rPr lang="en-US" sz="6400" b="1" dirty="0"/>
              <a:t>; (2) </a:t>
            </a:r>
            <a:r>
              <a:rPr lang="en-US" sz="6400" b="1" dirty="0" err="1"/>
              <a:t>jenis</a:t>
            </a:r>
            <a:r>
              <a:rPr lang="en-US" sz="6400" b="1" dirty="0"/>
              <a:t> </a:t>
            </a:r>
            <a:r>
              <a:rPr lang="en-US" sz="6400" b="1" dirty="0" err="1"/>
              <a:t>manfaat</a:t>
            </a:r>
            <a:r>
              <a:rPr lang="en-US" sz="6400" b="1" dirty="0"/>
              <a:t> yang </a:t>
            </a:r>
            <a:r>
              <a:rPr lang="en-US" sz="6400" b="1" dirty="0" err="1"/>
              <a:t>diterima</a:t>
            </a:r>
            <a:r>
              <a:rPr lang="en-US" sz="6400" b="1" dirty="0"/>
              <a:t> </a:t>
            </a:r>
            <a:r>
              <a:rPr lang="en-US" sz="6400" b="1" dirty="0" err="1"/>
              <a:t>oleh</a:t>
            </a:r>
            <a:r>
              <a:rPr lang="en-US" sz="6400" b="1" dirty="0"/>
              <a:t> target group; (3) </a:t>
            </a:r>
            <a:r>
              <a:rPr lang="en-US" sz="6400" b="1" dirty="0" err="1"/>
              <a:t>sejauh</a:t>
            </a:r>
            <a:r>
              <a:rPr lang="en-US" sz="6400" b="1" dirty="0"/>
              <a:t> mana </a:t>
            </a:r>
            <a:r>
              <a:rPr lang="en-US" sz="6400" b="1" dirty="0" err="1"/>
              <a:t>perubahan</a:t>
            </a:r>
            <a:r>
              <a:rPr lang="en-US" sz="6400" b="1" dirty="0"/>
              <a:t> yang </a:t>
            </a:r>
            <a:r>
              <a:rPr lang="en-US" sz="6400" b="1" dirty="0" err="1"/>
              <a:t>diinginkan</a:t>
            </a:r>
            <a:r>
              <a:rPr lang="en-US" sz="6400" b="1" dirty="0"/>
              <a:t> </a:t>
            </a:r>
            <a:r>
              <a:rPr lang="en-US" sz="6400" b="1" dirty="0" err="1"/>
              <a:t>oleh</a:t>
            </a:r>
            <a:r>
              <a:rPr lang="en-US" sz="6400" b="1" dirty="0"/>
              <a:t> </a:t>
            </a:r>
            <a:r>
              <a:rPr lang="en-US" sz="6400" b="1" dirty="0" err="1" smtClean="0"/>
              <a:t>kebijakan</a:t>
            </a:r>
            <a:r>
              <a:rPr lang="en-US" sz="6400" b="1" dirty="0" smtClean="0"/>
              <a:t>, (4</a:t>
            </a:r>
            <a:r>
              <a:rPr lang="en-US" sz="6400" b="1" dirty="0"/>
              <a:t>) </a:t>
            </a:r>
            <a:r>
              <a:rPr lang="en-US" sz="6400" b="1" dirty="0" err="1"/>
              <a:t>apakah</a:t>
            </a:r>
            <a:r>
              <a:rPr lang="en-US" sz="6400" b="1" dirty="0"/>
              <a:t> </a:t>
            </a:r>
            <a:r>
              <a:rPr lang="en-US" sz="6400" b="1" dirty="0" err="1"/>
              <a:t>letak</a:t>
            </a:r>
            <a:r>
              <a:rPr lang="en-US" sz="6400" b="1" dirty="0"/>
              <a:t> </a:t>
            </a:r>
            <a:r>
              <a:rPr lang="en-US" sz="6400" b="1" dirty="0" err="1"/>
              <a:t>sebuah</a:t>
            </a:r>
            <a:r>
              <a:rPr lang="en-US" sz="6400" b="1" dirty="0"/>
              <a:t> program </a:t>
            </a:r>
            <a:r>
              <a:rPr lang="en-US" sz="6400" b="1" dirty="0" err="1"/>
              <a:t>sudah</a:t>
            </a:r>
            <a:r>
              <a:rPr lang="en-US" sz="6400" b="1" dirty="0"/>
              <a:t> </a:t>
            </a:r>
            <a:r>
              <a:rPr lang="en-US" sz="6400" b="1" dirty="0" err="1"/>
              <a:t>tepat</a:t>
            </a:r>
            <a:r>
              <a:rPr lang="en-US" sz="6400" b="1" dirty="0"/>
              <a:t>; (5) </a:t>
            </a:r>
            <a:r>
              <a:rPr lang="en-US" sz="6400" b="1" dirty="0" err="1"/>
              <a:t>apakah</a:t>
            </a:r>
            <a:r>
              <a:rPr lang="en-US" sz="6400" b="1" dirty="0"/>
              <a:t> </a:t>
            </a:r>
            <a:r>
              <a:rPr lang="en-US" sz="6400" b="1" dirty="0" err="1"/>
              <a:t>sebuah</a:t>
            </a:r>
            <a:r>
              <a:rPr lang="en-US" sz="6400" b="1" dirty="0"/>
              <a:t> </a:t>
            </a:r>
            <a:r>
              <a:rPr lang="en-US" sz="6400" b="1" dirty="0" err="1"/>
              <a:t>kebijakan</a:t>
            </a:r>
            <a:r>
              <a:rPr lang="en-US" sz="6400" b="1" dirty="0"/>
              <a:t> </a:t>
            </a:r>
            <a:r>
              <a:rPr lang="en-US" sz="6400" b="1" dirty="0" err="1"/>
              <a:t>telah</a:t>
            </a:r>
            <a:r>
              <a:rPr lang="en-US" sz="6400" b="1" dirty="0"/>
              <a:t> </a:t>
            </a:r>
            <a:r>
              <a:rPr lang="en-US" sz="6400" b="1" dirty="0" err="1"/>
              <a:t>menyebutkan</a:t>
            </a:r>
            <a:r>
              <a:rPr lang="en-US" sz="6400" b="1" dirty="0"/>
              <a:t> </a:t>
            </a:r>
            <a:r>
              <a:rPr lang="en-US" sz="6400" b="1" dirty="0" err="1"/>
              <a:t>implementornya</a:t>
            </a:r>
            <a:r>
              <a:rPr lang="en-US" sz="6400" b="1" dirty="0"/>
              <a:t> </a:t>
            </a:r>
            <a:r>
              <a:rPr lang="en-US" sz="6400" b="1" dirty="0" err="1"/>
              <a:t>dengan</a:t>
            </a:r>
            <a:r>
              <a:rPr lang="en-US" sz="6400" b="1" dirty="0"/>
              <a:t> </a:t>
            </a:r>
            <a:r>
              <a:rPr lang="en-US" sz="6400" b="1" dirty="0" err="1"/>
              <a:t>rinci</a:t>
            </a:r>
            <a:r>
              <a:rPr lang="en-US" sz="6400" b="1" dirty="0"/>
              <a:t>; </a:t>
            </a:r>
            <a:r>
              <a:rPr lang="en-US" sz="6400" b="1" dirty="0" err="1" smtClean="0"/>
              <a:t>dan</a:t>
            </a:r>
            <a:r>
              <a:rPr lang="en-US" sz="6400" b="1" dirty="0" smtClean="0"/>
              <a:t>  </a:t>
            </a:r>
            <a:r>
              <a:rPr lang="en-US" sz="6400" b="1" dirty="0"/>
              <a:t>(6) </a:t>
            </a:r>
            <a:r>
              <a:rPr lang="en-US" sz="6400" b="1" dirty="0" err="1"/>
              <a:t>sumberdaya</a:t>
            </a:r>
            <a:r>
              <a:rPr lang="en-US" sz="6400" b="1" dirty="0"/>
              <a:t> yang </a:t>
            </a:r>
            <a:r>
              <a:rPr lang="en-US" sz="6400" b="1" dirty="0" err="1"/>
              <a:t>disebutkan</a:t>
            </a:r>
            <a:r>
              <a:rPr lang="en-US" sz="6400" b="1" dirty="0"/>
              <a:t> </a:t>
            </a:r>
            <a:r>
              <a:rPr lang="en-US" sz="6400" b="1" dirty="0" err="1"/>
              <a:t>apakah</a:t>
            </a:r>
            <a:r>
              <a:rPr lang="en-US" sz="6400" b="1" dirty="0"/>
              <a:t> </a:t>
            </a:r>
            <a:r>
              <a:rPr lang="en-US" sz="6400" b="1" dirty="0" err="1"/>
              <a:t>sebuah</a:t>
            </a:r>
            <a:r>
              <a:rPr lang="en-US" sz="6400" b="1" dirty="0"/>
              <a:t> program </a:t>
            </a:r>
            <a:r>
              <a:rPr lang="en-US" sz="6400" b="1" dirty="0" err="1"/>
              <a:t>didukung</a:t>
            </a:r>
            <a:r>
              <a:rPr lang="en-US" sz="6400" b="1" dirty="0"/>
              <a:t> </a:t>
            </a:r>
            <a:r>
              <a:rPr lang="en-US" sz="6400" b="1" dirty="0" err="1"/>
              <a:t>oleh</a:t>
            </a:r>
            <a:r>
              <a:rPr lang="en-US" sz="6400" b="1" dirty="0"/>
              <a:t> </a:t>
            </a:r>
            <a:r>
              <a:rPr lang="en-US" sz="6400" b="1" dirty="0" err="1"/>
              <a:t>sumberdaya</a:t>
            </a:r>
            <a:r>
              <a:rPr lang="en-US" sz="6400" b="1" dirty="0"/>
              <a:t> yang </a:t>
            </a:r>
            <a:r>
              <a:rPr lang="en-US" sz="6400" b="1" dirty="0" err="1" smtClean="0"/>
              <a:t>memadai</a:t>
            </a:r>
            <a:r>
              <a:rPr lang="en-US" sz="6400" b="1" dirty="0" smtClean="0"/>
              <a:t>.</a:t>
            </a:r>
          </a:p>
          <a:p>
            <a:pPr marL="514350" indent="-514350">
              <a:lnSpc>
                <a:spcPct val="170000"/>
              </a:lnSpc>
              <a:buAutoNum type="arabicParenR"/>
            </a:pPr>
            <a:r>
              <a:rPr lang="en-US" sz="7200" b="1" dirty="0" err="1" smtClean="0"/>
              <a:t>Variabel</a:t>
            </a:r>
            <a:r>
              <a:rPr lang="en-US" sz="7200" b="1" dirty="0" smtClean="0"/>
              <a:t> </a:t>
            </a:r>
            <a:r>
              <a:rPr lang="en-US" sz="7200" b="1" dirty="0" err="1"/>
              <a:t>lingkungan</a:t>
            </a:r>
            <a:r>
              <a:rPr lang="en-US" sz="7200" b="1" dirty="0"/>
              <a:t> </a:t>
            </a:r>
            <a:r>
              <a:rPr lang="en-US" sz="7200" b="1" dirty="0" err="1" smtClean="0"/>
              <a:t>kebijakan</a:t>
            </a:r>
            <a:r>
              <a:rPr lang="en-US" sz="6400" b="1" dirty="0" smtClean="0"/>
              <a:t>, </a:t>
            </a:r>
            <a:r>
              <a:rPr lang="en-US" sz="6400" b="1" dirty="0" err="1" smtClean="0"/>
              <a:t>mencakup</a:t>
            </a:r>
            <a:r>
              <a:rPr lang="en-US" sz="6400" b="1" dirty="0" smtClean="0"/>
              <a:t> </a:t>
            </a:r>
            <a:r>
              <a:rPr lang="en-US" sz="6400" b="1" dirty="0" err="1"/>
              <a:t>hal-hal</a:t>
            </a:r>
            <a:r>
              <a:rPr lang="en-US" sz="6400" b="1" dirty="0"/>
              <a:t> </a:t>
            </a:r>
            <a:r>
              <a:rPr lang="en-US" sz="6400" b="1" dirty="0" err="1"/>
              <a:t>sebagai</a:t>
            </a:r>
            <a:r>
              <a:rPr lang="en-US" sz="6400" b="1" dirty="0"/>
              <a:t> </a:t>
            </a:r>
            <a:r>
              <a:rPr lang="en-US" sz="6400" b="1" dirty="0" err="1"/>
              <a:t>berikut</a:t>
            </a:r>
            <a:r>
              <a:rPr lang="en-US" sz="6400" b="1" dirty="0"/>
              <a:t>; (1) </a:t>
            </a:r>
            <a:r>
              <a:rPr lang="en-US" sz="6400" b="1" dirty="0" err="1"/>
              <a:t>seberapa</a:t>
            </a:r>
            <a:r>
              <a:rPr lang="en-US" sz="6400" b="1" dirty="0"/>
              <a:t> </a:t>
            </a:r>
            <a:r>
              <a:rPr lang="en-US" sz="6400" b="1" dirty="0" err="1"/>
              <a:t>besar</a:t>
            </a:r>
            <a:r>
              <a:rPr lang="en-US" sz="6400" b="1" dirty="0"/>
              <a:t> </a:t>
            </a:r>
            <a:r>
              <a:rPr lang="en-US" sz="6400" b="1" dirty="0" err="1"/>
              <a:t>kekuatan</a:t>
            </a:r>
            <a:r>
              <a:rPr lang="en-US" sz="6400" b="1" dirty="0"/>
              <a:t>, </a:t>
            </a:r>
            <a:r>
              <a:rPr lang="en-US" sz="6400" b="1" dirty="0" err="1"/>
              <a:t>kepentingan</a:t>
            </a:r>
            <a:r>
              <a:rPr lang="en-US" sz="6400" b="1" dirty="0"/>
              <a:t>, </a:t>
            </a:r>
            <a:r>
              <a:rPr lang="en-US" sz="6400" b="1" dirty="0" err="1"/>
              <a:t>dan</a:t>
            </a:r>
            <a:r>
              <a:rPr lang="en-US" sz="6400" b="1" dirty="0"/>
              <a:t> </a:t>
            </a:r>
            <a:r>
              <a:rPr lang="en-US" sz="6400" b="1" dirty="0" err="1"/>
              <a:t>strategi</a:t>
            </a:r>
            <a:r>
              <a:rPr lang="en-US" sz="6400" b="1" dirty="0"/>
              <a:t> yang </a:t>
            </a:r>
            <a:r>
              <a:rPr lang="en-US" sz="6400" b="1" dirty="0" err="1"/>
              <a:t>dimiliki</a:t>
            </a:r>
            <a:r>
              <a:rPr lang="en-US" sz="6400" b="1" dirty="0"/>
              <a:t> </a:t>
            </a:r>
            <a:r>
              <a:rPr lang="en-US" sz="6400" b="1" dirty="0" err="1"/>
              <a:t>oleh</a:t>
            </a:r>
            <a:r>
              <a:rPr lang="en-US" sz="6400" b="1" dirty="0"/>
              <a:t> para </a:t>
            </a:r>
            <a:r>
              <a:rPr lang="en-US" sz="6400" b="1" dirty="0" err="1"/>
              <a:t>aktor</a:t>
            </a:r>
            <a:r>
              <a:rPr lang="en-US" sz="6400" b="1" dirty="0"/>
              <a:t> yang </a:t>
            </a:r>
            <a:r>
              <a:rPr lang="en-US" sz="6400" b="1" dirty="0" err="1"/>
              <a:t>terlibat</a:t>
            </a:r>
            <a:r>
              <a:rPr lang="en-US" sz="6400" b="1" dirty="0"/>
              <a:t> </a:t>
            </a:r>
            <a:r>
              <a:rPr lang="en-US" sz="6400" b="1" dirty="0" err="1"/>
              <a:t>dalam</a:t>
            </a:r>
            <a:r>
              <a:rPr lang="en-US" sz="6400" b="1" dirty="0"/>
              <a:t> </a:t>
            </a:r>
            <a:r>
              <a:rPr lang="en-US" sz="6400" b="1" dirty="0" err="1"/>
              <a:t>implementasi</a:t>
            </a:r>
            <a:r>
              <a:rPr lang="en-US" sz="6400" b="1" dirty="0"/>
              <a:t> </a:t>
            </a:r>
            <a:r>
              <a:rPr lang="en-US" sz="6400" b="1" dirty="0" err="1"/>
              <a:t>kebijakan</a:t>
            </a:r>
            <a:r>
              <a:rPr lang="en-US" sz="6400" b="1" dirty="0"/>
              <a:t>; (2) </a:t>
            </a:r>
            <a:r>
              <a:rPr lang="en-US" sz="6400" b="1" dirty="0" err="1"/>
              <a:t>karakteristik</a:t>
            </a:r>
            <a:r>
              <a:rPr lang="en-US" sz="6400" b="1" dirty="0"/>
              <a:t> </a:t>
            </a:r>
            <a:r>
              <a:rPr lang="en-US" sz="6400" b="1" dirty="0" err="1"/>
              <a:t>institusi</a:t>
            </a:r>
            <a:r>
              <a:rPr lang="en-US" sz="6400" b="1" dirty="0"/>
              <a:t> </a:t>
            </a:r>
            <a:r>
              <a:rPr lang="en-US" sz="6400" b="1" dirty="0" err="1"/>
              <a:t>dan</a:t>
            </a:r>
            <a:r>
              <a:rPr lang="en-US" sz="6400" b="1" dirty="0"/>
              <a:t> </a:t>
            </a:r>
            <a:r>
              <a:rPr lang="en-US" sz="6400" b="1" dirty="0" err="1"/>
              <a:t>rezim</a:t>
            </a:r>
            <a:r>
              <a:rPr lang="en-US" sz="6400" b="1" dirty="0"/>
              <a:t> yang </a:t>
            </a:r>
            <a:r>
              <a:rPr lang="en-US" sz="6400" b="1" dirty="0" err="1"/>
              <a:t>sedang</a:t>
            </a:r>
            <a:r>
              <a:rPr lang="en-US" sz="6400" b="1" dirty="0"/>
              <a:t> </a:t>
            </a:r>
            <a:r>
              <a:rPr lang="en-US" sz="6400" b="1" dirty="0" err="1"/>
              <a:t>berkuasa</a:t>
            </a:r>
            <a:r>
              <a:rPr lang="en-US" sz="6400" b="1" dirty="0"/>
              <a:t>; (3) </a:t>
            </a:r>
            <a:r>
              <a:rPr lang="en-US" sz="6400" b="1" dirty="0" err="1"/>
              <a:t>tingkat</a:t>
            </a:r>
            <a:r>
              <a:rPr lang="en-US" sz="6400" b="1" dirty="0"/>
              <a:t> </a:t>
            </a:r>
            <a:r>
              <a:rPr lang="en-US" sz="6400" b="1" dirty="0" err="1"/>
              <a:t>kepatuhan</a:t>
            </a:r>
            <a:r>
              <a:rPr lang="en-US" sz="6400" b="1" dirty="0"/>
              <a:t> </a:t>
            </a:r>
            <a:r>
              <a:rPr lang="en-US" sz="6400" b="1" dirty="0" err="1"/>
              <a:t>dan</a:t>
            </a:r>
            <a:r>
              <a:rPr lang="en-US" sz="6400" b="1" dirty="0"/>
              <a:t> </a:t>
            </a:r>
            <a:r>
              <a:rPr lang="en-US" sz="6400" b="1" dirty="0" err="1"/>
              <a:t>responsivitas</a:t>
            </a:r>
            <a:r>
              <a:rPr lang="en-US" sz="6400" b="1" dirty="0"/>
              <a:t> </a:t>
            </a:r>
            <a:r>
              <a:rPr lang="en-US" sz="6400" b="1" dirty="0" err="1"/>
              <a:t>kelompok</a:t>
            </a:r>
            <a:r>
              <a:rPr lang="en-US" sz="6400" b="1" dirty="0"/>
              <a:t> </a:t>
            </a:r>
            <a:r>
              <a:rPr lang="en-US" sz="6400" b="1" dirty="0" err="1"/>
              <a:t>sasaran</a:t>
            </a:r>
            <a:r>
              <a:rPr lang="en-US" sz="6400" b="1" dirty="0"/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27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130628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IMPLEMENTASI KEBIJAKAN PUBLIK </a:t>
            </a:r>
            <a:br>
              <a:rPr lang="en-US" sz="2800" b="1" dirty="0" smtClean="0"/>
            </a:br>
            <a:r>
              <a:rPr lang="en-US" sz="2800" b="1" dirty="0" smtClean="0"/>
              <a:t>(</a:t>
            </a:r>
            <a:r>
              <a:rPr lang="en-US" sz="2800" dirty="0" smtClean="0"/>
              <a:t>MODEL MERILEE S. GRINDLE)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371600"/>
            <a:ext cx="10870474" cy="54864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600" dirty="0" err="1" smtClean="0"/>
              <a:t>Pendekatan</a:t>
            </a:r>
            <a:r>
              <a:rPr lang="en-US" sz="2600" dirty="0" smtClean="0"/>
              <a:t>  </a:t>
            </a:r>
            <a:r>
              <a:rPr lang="en-US" sz="2600" dirty="0" err="1" smtClean="0"/>
              <a:t>Grindle</a:t>
            </a:r>
            <a:r>
              <a:rPr lang="en-US" sz="2600" dirty="0" smtClean="0"/>
              <a:t> </a:t>
            </a:r>
            <a:r>
              <a:rPr lang="en-US" sz="2600" dirty="0" err="1"/>
              <a:t>dikenal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b="1" dirty="0" smtClean="0"/>
              <a:t>“Implementation </a:t>
            </a:r>
            <a:r>
              <a:rPr lang="en-US" sz="2600" b="1" dirty="0"/>
              <a:t>as A Political and Administrative </a:t>
            </a:r>
            <a:r>
              <a:rPr lang="en-US" sz="2600" b="1" dirty="0" err="1" smtClean="0"/>
              <a:t>Procces</a:t>
            </a:r>
            <a:r>
              <a:rPr lang="en-US" sz="2600" b="1" dirty="0" smtClean="0"/>
              <a:t>”. </a:t>
            </a:r>
            <a:r>
              <a:rPr lang="en-US" sz="2600" dirty="0" err="1"/>
              <a:t>Menurut</a:t>
            </a:r>
            <a:r>
              <a:rPr lang="en-US" sz="2600" dirty="0"/>
              <a:t> </a:t>
            </a:r>
            <a:r>
              <a:rPr lang="en-US" sz="2600" dirty="0" err="1"/>
              <a:t>Grindle</a:t>
            </a:r>
            <a:r>
              <a:rPr lang="en-US" sz="2600" dirty="0"/>
              <a:t> </a:t>
            </a:r>
            <a:r>
              <a:rPr lang="en-US" sz="2600" dirty="0" err="1"/>
              <a:t>ada</a:t>
            </a:r>
            <a:r>
              <a:rPr lang="en-US" sz="2600" dirty="0"/>
              <a:t> 2 </a:t>
            </a:r>
            <a:r>
              <a:rPr lang="en-US" sz="2600" dirty="0" err="1"/>
              <a:t>variabel</a:t>
            </a:r>
            <a:r>
              <a:rPr lang="en-US" sz="2600" dirty="0"/>
              <a:t> yang </a:t>
            </a:r>
            <a:r>
              <a:rPr lang="en-US" sz="2600" dirty="0" err="1"/>
              <a:t>mempengaruhi</a:t>
            </a:r>
            <a:r>
              <a:rPr lang="en-US" sz="2600" dirty="0"/>
              <a:t> </a:t>
            </a:r>
            <a:r>
              <a:rPr lang="en-US" sz="2600" dirty="0" err="1"/>
              <a:t>implementasi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publik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: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600" dirty="0" smtClean="0"/>
              <a:t>1. </a:t>
            </a:r>
            <a:r>
              <a:rPr lang="en-US" sz="2600" b="1" dirty="0" err="1" smtClean="0"/>
              <a:t>Keberhasilan</a:t>
            </a:r>
            <a:r>
              <a:rPr lang="en-US" sz="2600" b="1" dirty="0" smtClean="0"/>
              <a:t> </a:t>
            </a:r>
            <a:r>
              <a:rPr lang="en-US" sz="2600" b="1" dirty="0" err="1"/>
              <a:t>implementasi</a:t>
            </a:r>
            <a:r>
              <a:rPr lang="en-US" sz="2600" b="1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publik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diukur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proses </a:t>
            </a:r>
            <a:r>
              <a:rPr lang="en-US" sz="2600" dirty="0" err="1"/>
              <a:t>pencapaian</a:t>
            </a:r>
            <a:r>
              <a:rPr lang="en-US" sz="2600" dirty="0"/>
              <a:t> </a:t>
            </a:r>
            <a:r>
              <a:rPr lang="en-US" sz="2600" dirty="0" err="1"/>
              <a:t>hasil</a:t>
            </a:r>
            <a:r>
              <a:rPr lang="en-US" sz="2600" dirty="0"/>
              <a:t> </a:t>
            </a:r>
            <a:r>
              <a:rPr lang="en-US" sz="2600" dirty="0" err="1"/>
              <a:t>akhir</a:t>
            </a:r>
            <a:r>
              <a:rPr lang="en-US" sz="2600" dirty="0"/>
              <a:t> (outcomes),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dirty="0" err="1"/>
              <a:t>tercapai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tidaknya</a:t>
            </a:r>
            <a:r>
              <a:rPr lang="en-US" sz="2600" dirty="0"/>
              <a:t> </a:t>
            </a:r>
            <a:r>
              <a:rPr lang="en-US" sz="2600" dirty="0" err="1"/>
              <a:t>tujuan</a:t>
            </a:r>
            <a:r>
              <a:rPr lang="en-US" sz="2600" dirty="0"/>
              <a:t> yang </a:t>
            </a:r>
            <a:r>
              <a:rPr lang="en-US" sz="2600" dirty="0" err="1"/>
              <a:t>ingin</a:t>
            </a:r>
            <a:r>
              <a:rPr lang="en-US" sz="2600" dirty="0"/>
              <a:t> </a:t>
            </a:r>
            <a:r>
              <a:rPr lang="en-US" sz="2600" dirty="0" err="1"/>
              <a:t>diraih</a:t>
            </a:r>
            <a:r>
              <a:rPr lang="en-US" sz="2600" dirty="0"/>
              <a:t>. </a:t>
            </a:r>
            <a:r>
              <a:rPr lang="en-US" sz="2600" dirty="0" smtClean="0"/>
              <a:t> </a:t>
            </a:r>
            <a:r>
              <a:rPr lang="en-US" sz="2600" dirty="0" err="1" smtClean="0"/>
              <a:t>Adapun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pengukuran</a:t>
            </a:r>
            <a:r>
              <a:rPr lang="en-US" sz="2600" b="1" dirty="0" smtClean="0"/>
              <a:t> </a:t>
            </a:r>
            <a:r>
              <a:rPr lang="en-US" sz="2600" b="1" dirty="0" err="1"/>
              <a:t>keberhasilan</a:t>
            </a:r>
            <a:r>
              <a:rPr lang="en-US" sz="2600" b="1" dirty="0"/>
              <a:t> </a:t>
            </a:r>
            <a:r>
              <a:rPr lang="en-US" sz="2600" dirty="0" err="1"/>
              <a:t>implementasi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dilihat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2 </a:t>
            </a:r>
            <a:r>
              <a:rPr lang="en-US" sz="2600" dirty="0" err="1"/>
              <a:t>hal</a:t>
            </a:r>
            <a:r>
              <a:rPr lang="en-US" sz="2600" dirty="0"/>
              <a:t>, </a:t>
            </a:r>
            <a:r>
              <a:rPr lang="en-US" sz="2600" dirty="0" err="1"/>
              <a:t>yakni</a:t>
            </a:r>
            <a:r>
              <a:rPr lang="en-US" sz="2600" dirty="0"/>
              <a:t> </a:t>
            </a:r>
            <a:r>
              <a:rPr lang="en-US" sz="2600" dirty="0" smtClean="0"/>
              <a:t>:</a:t>
            </a:r>
            <a:endParaRPr lang="en-US" sz="26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600" dirty="0" smtClean="0"/>
              <a:t>	a. </a:t>
            </a:r>
            <a:r>
              <a:rPr lang="en-US" sz="2600" dirty="0" err="1" smtClean="0"/>
              <a:t>Dilihat</a:t>
            </a:r>
            <a:r>
              <a:rPr lang="en-US" sz="2600" dirty="0" smtClean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b="1" dirty="0" err="1"/>
              <a:t>proses</a:t>
            </a:r>
            <a:r>
              <a:rPr lang="en-US" sz="2600" dirty="0" err="1"/>
              <a:t>nya</a:t>
            </a:r>
            <a:r>
              <a:rPr lang="en-US" sz="2600" dirty="0"/>
              <a:t>,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mempertanyakan</a:t>
            </a:r>
            <a:r>
              <a:rPr lang="en-US" sz="2600" dirty="0"/>
              <a:t> </a:t>
            </a:r>
            <a:r>
              <a:rPr lang="en-US" sz="2600" dirty="0" err="1"/>
              <a:t>apakah</a:t>
            </a:r>
            <a:r>
              <a:rPr lang="en-US" sz="2600" dirty="0"/>
              <a:t> </a:t>
            </a:r>
            <a:r>
              <a:rPr lang="en-US" sz="2600" dirty="0" err="1"/>
              <a:t>pelaksanaan</a:t>
            </a:r>
            <a:r>
              <a:rPr lang="en-US" sz="2600" dirty="0"/>
              <a:t> </a:t>
            </a:r>
            <a:r>
              <a:rPr lang="en-US" sz="2600" dirty="0" err="1" smtClean="0"/>
              <a:t>kebijakan</a:t>
            </a:r>
            <a:r>
              <a:rPr lang="en-US" sz="2600" dirty="0" smtClean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smtClean="0"/>
              <a:t>	</a:t>
            </a:r>
            <a:r>
              <a:rPr lang="en-US" sz="2600" dirty="0" err="1" smtClean="0"/>
              <a:t>dengan</a:t>
            </a:r>
            <a:r>
              <a:rPr lang="en-US" sz="2600" dirty="0" smtClean="0"/>
              <a:t> 	yang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/>
              <a:t>(design)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merujuk</a:t>
            </a:r>
            <a:r>
              <a:rPr lang="en-US" sz="2600" dirty="0"/>
              <a:t> </a:t>
            </a:r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 smtClean="0"/>
              <a:t>aksi</a:t>
            </a:r>
            <a:r>
              <a:rPr lang="en-US" sz="2600" dirty="0" smtClean="0"/>
              <a:t> </a:t>
            </a:r>
            <a:r>
              <a:rPr lang="en-US" sz="2600" dirty="0" err="1"/>
              <a:t>kebijakannya</a:t>
            </a:r>
            <a:r>
              <a:rPr lang="en-US" sz="2600" dirty="0"/>
              <a:t>.</a:t>
            </a:r>
            <a:endParaRPr lang="en-US" sz="2600" dirty="0" smtClean="0">
              <a:effectLst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600" dirty="0" smtClean="0"/>
              <a:t>	b. </a:t>
            </a:r>
            <a:r>
              <a:rPr lang="en-US" sz="2600" dirty="0" err="1" smtClean="0"/>
              <a:t>Apakah</a:t>
            </a:r>
            <a:r>
              <a:rPr lang="en-US" sz="2600" dirty="0" smtClean="0"/>
              <a:t> </a:t>
            </a:r>
            <a:r>
              <a:rPr lang="en-US" sz="2600" b="1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 smtClean="0"/>
              <a:t>tercapai</a:t>
            </a:r>
            <a:r>
              <a:rPr lang="en-US" sz="2600" dirty="0" smtClean="0"/>
              <a:t>, yang </a:t>
            </a:r>
            <a:r>
              <a:rPr lang="en-US" sz="2600" dirty="0" err="1" smtClean="0"/>
              <a:t>diukur</a:t>
            </a:r>
            <a:r>
              <a:rPr lang="en-US" sz="2600" dirty="0" smtClean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melihat</a:t>
            </a:r>
            <a:r>
              <a:rPr lang="en-US" sz="2600" dirty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/>
              <a:t>faktor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dirty="0" smtClean="0"/>
              <a:t>:</a:t>
            </a:r>
            <a:endParaRPr lang="en-US" sz="2600" dirty="0"/>
          </a:p>
          <a:p>
            <a:pPr lvl="5" algn="just">
              <a:lnSpc>
                <a:spcPct val="160000"/>
              </a:lnSpc>
            </a:pPr>
            <a:r>
              <a:rPr lang="en-US" sz="2600" dirty="0" err="1" smtClean="0"/>
              <a:t>Dampak</a:t>
            </a:r>
            <a:r>
              <a:rPr lang="en-US" sz="2600" dirty="0" smtClean="0"/>
              <a:t> 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efeknya</a:t>
            </a:r>
            <a:r>
              <a:rPr lang="en-US" sz="2600" dirty="0"/>
              <a:t> </a:t>
            </a:r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individu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endParaRPr lang="en-US" sz="2600" dirty="0" smtClean="0">
              <a:effectLst/>
            </a:endParaRPr>
          </a:p>
          <a:p>
            <a:pPr lvl="5" algn="just">
              <a:lnSpc>
                <a:spcPct val="160000"/>
              </a:lnSpc>
            </a:pPr>
            <a:r>
              <a:rPr lang="en-US" sz="2600" dirty="0" smtClean="0"/>
              <a:t>Tingkat </a:t>
            </a:r>
            <a:r>
              <a:rPr lang="en-US" sz="2600" dirty="0" err="1"/>
              <a:t>perubahan</a:t>
            </a:r>
            <a:r>
              <a:rPr lang="en-US" sz="2600" dirty="0"/>
              <a:t> yang </a:t>
            </a:r>
            <a:r>
              <a:rPr lang="en-US" sz="2600" dirty="0" err="1"/>
              <a:t>terjadi</a:t>
            </a:r>
            <a:r>
              <a:rPr lang="en-US" sz="2600" dirty="0"/>
              <a:t>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penerimaan</a:t>
            </a:r>
            <a:r>
              <a:rPr lang="en-US" sz="2600" dirty="0"/>
              <a:t>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dirty="0" err="1"/>
              <a:t>sasaran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perubahan</a:t>
            </a:r>
            <a:r>
              <a:rPr lang="en-US" sz="2600" dirty="0"/>
              <a:t> yang </a:t>
            </a:r>
            <a:r>
              <a:rPr lang="en-US" sz="2600" dirty="0" err="1"/>
              <a:t>terjadi</a:t>
            </a:r>
            <a:endParaRPr lang="en-US" sz="2600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13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8639"/>
            <a:ext cx="10515600" cy="10842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211"/>
            <a:ext cx="10515600" cy="5301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b="1" dirty="0" err="1"/>
              <a:t>Keberhasilan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implementasi</a:t>
            </a:r>
            <a:r>
              <a:rPr lang="en-US" b="1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smtClean="0"/>
              <a:t> yang </a:t>
            </a:r>
            <a:r>
              <a:rPr lang="en-US" dirty="0" err="1" smtClean="0"/>
              <a:t>amat</a:t>
            </a:r>
            <a:r>
              <a:rPr lang="en-US" dirty="0" smtClean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implementability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 smtClean="0"/>
              <a:t>atas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 smtClean="0"/>
              <a:t>2.1.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(Content of </a:t>
            </a:r>
            <a:r>
              <a:rPr lang="en-US" dirty="0" smtClean="0"/>
              <a:t>Policy, </a:t>
            </a:r>
            <a:r>
              <a:rPr lang="en-US" dirty="0" err="1" smtClean="0"/>
              <a:t>Mencakup</a:t>
            </a:r>
            <a:r>
              <a:rPr lang="en-US" dirty="0" smtClean="0"/>
              <a:t> 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a. Interest </a:t>
            </a:r>
            <a:r>
              <a:rPr lang="en-US" dirty="0"/>
              <a:t>Affected (</a:t>
            </a:r>
            <a:r>
              <a:rPr lang="en-US" dirty="0" err="1"/>
              <a:t>Kepentingan-Kepentingan</a:t>
            </a:r>
            <a:r>
              <a:rPr lang="en-US" dirty="0"/>
              <a:t> yang </a:t>
            </a:r>
            <a:r>
              <a:rPr lang="en-US" dirty="0" smtClean="0"/>
              <a:t>	</a:t>
            </a:r>
            <a:r>
              <a:rPr lang="en-US" dirty="0" err="1" smtClean="0"/>
              <a:t>Mempengaruhi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b. Type </a:t>
            </a:r>
            <a:r>
              <a:rPr lang="en-US" dirty="0"/>
              <a:t>of Benefits (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c. Extent </a:t>
            </a:r>
            <a:r>
              <a:rPr lang="en-US" dirty="0"/>
              <a:t>of Change Envision (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Dicapai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d. Site </a:t>
            </a:r>
            <a:r>
              <a:rPr lang="en-US" dirty="0"/>
              <a:t>of Decision Making (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)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 </a:t>
            </a:r>
            <a:r>
              <a:rPr lang="en-US" dirty="0" smtClean="0"/>
              <a:t>Program </a:t>
            </a:r>
            <a:r>
              <a:rPr lang="en-US" dirty="0"/>
              <a:t>Implementer (</a:t>
            </a:r>
            <a:r>
              <a:rPr lang="en-US" dirty="0" err="1"/>
              <a:t>Pelaksana</a:t>
            </a:r>
            <a:r>
              <a:rPr lang="en-US" dirty="0"/>
              <a:t> Program)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f</a:t>
            </a:r>
            <a:r>
              <a:rPr lang="en-US" dirty="0"/>
              <a:t>.  </a:t>
            </a:r>
            <a:r>
              <a:rPr lang="en-US" dirty="0" smtClean="0"/>
              <a:t>Resources </a:t>
            </a:r>
            <a:r>
              <a:rPr lang="en-US" dirty="0"/>
              <a:t>Committed (</a:t>
            </a:r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 smtClean="0"/>
              <a:t>)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4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441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469"/>
            <a:ext cx="10515600" cy="5040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2.2.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/>
              <a:t>Implementasi</a:t>
            </a:r>
            <a:r>
              <a:rPr lang="en-US" b="1" dirty="0"/>
              <a:t> </a:t>
            </a:r>
            <a:r>
              <a:rPr lang="en-US" dirty="0"/>
              <a:t>(Context of </a:t>
            </a:r>
            <a:r>
              <a:rPr lang="en-US" dirty="0" smtClean="0"/>
              <a:t>Implementation), yang </a:t>
            </a:r>
            <a:r>
              <a:rPr lang="en-US" dirty="0" err="1" smtClean="0"/>
              <a:t>mencakup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n-US" dirty="0" smtClean="0"/>
              <a:t>Power</a:t>
            </a:r>
            <a:r>
              <a:rPr lang="en-US" dirty="0"/>
              <a:t>, Interest, and Strategy of Actor Involved (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Kepentingan-Kepentingan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lnSpc>
                <a:spcPct val="100000"/>
              </a:lnSpc>
              <a:buAutoNum type="alphaLcPeriod"/>
            </a:pPr>
            <a:r>
              <a:rPr lang="en-US" dirty="0" smtClean="0"/>
              <a:t>Institution </a:t>
            </a:r>
            <a:r>
              <a:rPr lang="en-US" dirty="0"/>
              <a:t>and Regime Characteristic (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rezim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)</a:t>
            </a:r>
          </a:p>
          <a:p>
            <a:pPr marL="514350" indent="-514350">
              <a:lnSpc>
                <a:spcPct val="100000"/>
              </a:lnSpc>
              <a:buAutoNum type="alphaLcPeriod"/>
            </a:pPr>
            <a:r>
              <a:rPr lang="en-US" dirty="0" smtClean="0"/>
              <a:t>Compliance </a:t>
            </a:r>
            <a:r>
              <a:rPr lang="en-US" dirty="0"/>
              <a:t>and Responsiveness (Tingkat </a:t>
            </a:r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 smtClean="0"/>
              <a:t>)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29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2.3.Karakteristik </a:t>
            </a:r>
            <a:r>
              <a:rPr lang="en-US" b="1" dirty="0" err="1" smtClean="0"/>
              <a:t>Masalah</a:t>
            </a:r>
            <a:r>
              <a:rPr lang="en-US" b="1" dirty="0" smtClean="0"/>
              <a:t>:</a:t>
            </a: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Tingkat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Tingkat </a:t>
            </a:r>
            <a:r>
              <a:rPr lang="en-US" dirty="0" err="1"/>
              <a:t>kemajemukan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program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sasarannya</a:t>
            </a:r>
            <a:r>
              <a:rPr lang="en-US" dirty="0"/>
              <a:t> </a:t>
            </a:r>
            <a:r>
              <a:rPr lang="en-US" dirty="0" err="1" smtClean="0"/>
              <a:t>homogen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total </a:t>
            </a:r>
            <a:r>
              <a:rPr lang="en-US" dirty="0" err="1"/>
              <a:t>populasi</a:t>
            </a:r>
            <a:r>
              <a:rPr lang="en-US" dirty="0"/>
              <a:t>.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935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86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Karakteristik</a:t>
            </a:r>
            <a:r>
              <a:rPr lang="en-US" b="1" dirty="0"/>
              <a:t> </a:t>
            </a:r>
            <a:r>
              <a:rPr lang="en-US" b="1" dirty="0" err="1" smtClean="0"/>
              <a:t>kebijakan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Kejelasan</a:t>
            </a:r>
            <a:r>
              <a:rPr lang="en-US" dirty="0" smtClean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teoritis</a:t>
            </a:r>
            <a:r>
              <a:rPr lang="en-US" dirty="0"/>
              <a:t>.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teoritis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mantap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teruji</a:t>
            </a:r>
            <a:r>
              <a:rPr lang="en-US" dirty="0"/>
              <a:t>,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 smtClean="0"/>
              <a:t>modifikasi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keterpautan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Kejelasan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konsistensi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 smtClean="0"/>
              <a:t>pelaksana</a:t>
            </a:r>
            <a:r>
              <a:rPr lang="en-US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Tingkat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 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97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2.4. </a:t>
            </a:r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kebijakan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 smtClean="0"/>
              <a:t>teknologi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kebijakan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pemilih</a:t>
            </a:r>
            <a:r>
              <a:rPr lang="en-US" dirty="0"/>
              <a:t> </a:t>
            </a:r>
            <a:r>
              <a:rPr lang="en-US" i="1" dirty="0"/>
              <a:t>(constituency groups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Tingkat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implementor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76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541416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ID" dirty="0" smtClean="0"/>
              <a:t>1. HAROLD D. LASWELL</a:t>
            </a:r>
            <a:br>
              <a:rPr lang="en-ID" dirty="0" smtClean="0"/>
            </a:br>
            <a:r>
              <a:rPr lang="en-ID" dirty="0" smtClean="0"/>
              <a:t> ( Policy Science 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2491"/>
            <a:ext cx="9144000" cy="438912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ilmuwan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(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)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(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 smtClean="0"/>
              <a:t>Selanjutnya</a:t>
            </a:r>
            <a:r>
              <a:rPr lang="en-US" dirty="0"/>
              <a:t>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1970-an,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terbitnya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Harold </a:t>
            </a:r>
            <a:r>
              <a:rPr lang="en-US" dirty="0" err="1"/>
              <a:t>D.Laswell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i="1" dirty="0"/>
              <a:t>Policy Science</a:t>
            </a:r>
            <a:r>
              <a:rPr lang="en-US" dirty="0" smtClean="0"/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Policy Science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Laswell</a:t>
            </a:r>
            <a:r>
              <a:rPr lang="en-US" dirty="0"/>
              <a:t>,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.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ID" dirty="0" err="1" smtClean="0"/>
              <a:t>Menurut</a:t>
            </a:r>
            <a:r>
              <a:rPr lang="en-ID" dirty="0" smtClean="0"/>
              <a:t> Harold D. </a:t>
            </a:r>
            <a:r>
              <a:rPr lang="en-ID" dirty="0" err="1" smtClean="0"/>
              <a:t>Laswell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Abraham Kaplan, </a:t>
            </a:r>
            <a:r>
              <a:rPr lang="en-ID" dirty="0" err="1" smtClean="0"/>
              <a:t>kebijakan</a:t>
            </a:r>
            <a:r>
              <a:rPr lang="en-ID" dirty="0" smtClean="0"/>
              <a:t> </a:t>
            </a:r>
            <a:r>
              <a:rPr lang="en-ID" dirty="0" err="1" smtClean="0"/>
              <a:t>publik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program </a:t>
            </a:r>
            <a:r>
              <a:rPr lang="en-ID" dirty="0" err="1" smtClean="0"/>
              <a:t>pencapaian</a:t>
            </a:r>
            <a:r>
              <a:rPr lang="en-ID" dirty="0" smtClean="0"/>
              <a:t> </a:t>
            </a:r>
            <a:r>
              <a:rPr lang="en-ID" dirty="0" err="1" smtClean="0"/>
              <a:t>tujuan</a:t>
            </a:r>
            <a:r>
              <a:rPr lang="en-ID" dirty="0" smtClean="0"/>
              <a:t>, </a:t>
            </a:r>
            <a:r>
              <a:rPr lang="en-ID" dirty="0" err="1" smtClean="0"/>
              <a:t>nilai-nilai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praktik-praktik</a:t>
            </a:r>
            <a:r>
              <a:rPr lang="en-ID" dirty="0" smtClean="0"/>
              <a:t> yang </a:t>
            </a:r>
            <a:r>
              <a:rPr lang="en-ID" dirty="0" err="1" smtClean="0"/>
              <a:t>terarah</a:t>
            </a:r>
            <a:r>
              <a:rPr lang="en-ID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53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9144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/>
              <a:t>MANA YANG BENAR ?</a:t>
            </a:r>
            <a:endParaRPr lang="en-US" b="1" dirty="0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09600" y="1676400"/>
            <a:ext cx="10871200" cy="4876800"/>
            <a:chOff x="457200" y="1676400"/>
            <a:chExt cx="8153400" cy="4876800"/>
          </a:xfrm>
        </p:grpSpPr>
        <p:sp>
          <p:nvSpPr>
            <p:cNvPr id="28675" name="AutoShape 3"/>
            <p:cNvSpPr>
              <a:spLocks noChangeArrowheads="1"/>
            </p:cNvSpPr>
            <p:nvPr/>
          </p:nvSpPr>
          <p:spPr bwMode="auto">
            <a:xfrm>
              <a:off x="469900" y="1676400"/>
              <a:ext cx="3086100" cy="468630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Line 4"/>
            <p:cNvSpPr>
              <a:spLocks noChangeShapeType="1"/>
            </p:cNvSpPr>
            <p:nvPr/>
          </p:nvSpPr>
          <p:spPr bwMode="auto">
            <a:xfrm>
              <a:off x="457200" y="3764280"/>
              <a:ext cx="13716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Line 5"/>
            <p:cNvSpPr>
              <a:spLocks noChangeShapeType="1"/>
            </p:cNvSpPr>
            <p:nvPr/>
          </p:nvSpPr>
          <p:spPr bwMode="auto">
            <a:xfrm>
              <a:off x="457200" y="4798060"/>
              <a:ext cx="2057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6"/>
            <p:cNvSpPr>
              <a:spLocks noChangeShapeType="1"/>
            </p:cNvSpPr>
            <p:nvPr/>
          </p:nvSpPr>
          <p:spPr bwMode="auto">
            <a:xfrm>
              <a:off x="457200" y="5676900"/>
              <a:ext cx="2628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7"/>
            <p:cNvSpPr>
              <a:spLocks noChangeShapeType="1"/>
            </p:cNvSpPr>
            <p:nvPr/>
          </p:nvSpPr>
          <p:spPr bwMode="auto">
            <a:xfrm>
              <a:off x="825500" y="2933700"/>
              <a:ext cx="16002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8"/>
            <p:cNvSpPr>
              <a:spLocks noChangeShapeType="1"/>
            </p:cNvSpPr>
            <p:nvPr/>
          </p:nvSpPr>
          <p:spPr bwMode="auto">
            <a:xfrm>
              <a:off x="977900" y="4305300"/>
              <a:ext cx="19431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>
              <a:off x="1003300" y="5105400"/>
              <a:ext cx="2501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>
              <a:off x="1041400" y="6019800"/>
              <a:ext cx="33401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AutoShape 11"/>
            <p:cNvSpPr>
              <a:spLocks noChangeArrowheads="1"/>
            </p:cNvSpPr>
            <p:nvPr/>
          </p:nvSpPr>
          <p:spPr bwMode="auto">
            <a:xfrm>
              <a:off x="2565400" y="2514600"/>
              <a:ext cx="4597400" cy="6858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MENGIKUTI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4349" name="AutoShape 12"/>
            <p:cNvSpPr>
              <a:spLocks noChangeArrowheads="1"/>
            </p:cNvSpPr>
            <p:nvPr/>
          </p:nvSpPr>
          <p:spPr bwMode="auto">
            <a:xfrm>
              <a:off x="3022600" y="3657600"/>
              <a:ext cx="4826000" cy="8763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MENJALANKAN/ </a:t>
              </a:r>
            </a:p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SBG ALAT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4350" name="AutoShape 13"/>
            <p:cNvSpPr>
              <a:spLocks noChangeArrowheads="1"/>
            </p:cNvSpPr>
            <p:nvPr/>
          </p:nvSpPr>
          <p:spPr bwMode="auto">
            <a:xfrm>
              <a:off x="3594100" y="4800600"/>
              <a:ext cx="4635500" cy="5334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SEBAGAI DAYA PENGUBAH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14351" name="AutoShape 14"/>
            <p:cNvSpPr>
              <a:spLocks noChangeArrowheads="1"/>
            </p:cNvSpPr>
            <p:nvPr/>
          </p:nvSpPr>
          <p:spPr bwMode="auto">
            <a:xfrm>
              <a:off x="4508500" y="5562600"/>
              <a:ext cx="4102100" cy="990600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solidFill>
                    <a:srgbClr val="FF0000"/>
                  </a:solidFill>
                </a:rPr>
                <a:t>SEKOLAH SEBAGAI PELOPOR PERUBAHAN ?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25880" y="1203833"/>
            <a:ext cx="10515600" cy="4351338"/>
          </a:xfrm>
        </p:spPr>
        <p:txBody>
          <a:bodyPr/>
          <a:lstStyle/>
          <a:p>
            <a:pPr eaLnBrk="1" hangingPunct="1">
              <a:buNone/>
            </a:pPr>
            <a:endParaRPr lang="en-US" sz="5000" dirty="0" smtClean="0"/>
          </a:p>
          <a:p>
            <a:pPr eaLnBrk="1" hangingPunct="1">
              <a:buNone/>
            </a:pPr>
            <a:endParaRPr lang="en-US" sz="5000" dirty="0" smtClean="0"/>
          </a:p>
          <a:p>
            <a:pPr algn="ctr" eaLnBrk="1" hangingPunct="1">
              <a:buNone/>
            </a:pPr>
            <a:r>
              <a:rPr lang="en-US" sz="5000" dirty="0" smtClean="0"/>
              <a:t>TERIMAKASIH</a:t>
            </a:r>
          </a:p>
        </p:txBody>
      </p:sp>
      <p:pic>
        <p:nvPicPr>
          <p:cNvPr id="30724" name="Picture 4" descr="C:\My Documents\My Pictures\Animations\fish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5562600"/>
            <a:ext cx="1538817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091"/>
            <a:ext cx="10515600" cy="5118872"/>
          </a:xfrm>
        </p:spPr>
        <p:txBody>
          <a:bodyPr>
            <a:normAutofit/>
          </a:bodyPr>
          <a:lstStyle/>
          <a:p>
            <a:r>
              <a:rPr lang="id-ID" dirty="0"/>
              <a:t>Lasswell memiliki visi besar bahwa ilmu kebijakan secara ilmiah akan mengatasi masalah mendasar ketenagakerjaan, perdamaian dan persamaan</a:t>
            </a:r>
            <a:r>
              <a:rPr lang="en-ID" dirty="0"/>
              <a:t>. </a:t>
            </a:r>
            <a:r>
              <a:rPr lang="id-ID" dirty="0"/>
              <a:t>Meskipun istilah ‘ilmu kebijakan’ tidak digunakan secara universal, mendefinisikannya dengan baik sebagai 'tradisi dalam ilmu-ilmu sosial yang mencari relevansi dengan urusan kontemporer.' </a:t>
            </a:r>
            <a:endParaRPr lang="en-ID" dirty="0" smtClean="0"/>
          </a:p>
          <a:p>
            <a:r>
              <a:rPr lang="id-ID" dirty="0" smtClean="0"/>
              <a:t>Perkembangan </a:t>
            </a:r>
            <a:r>
              <a:rPr lang="id-ID" dirty="0"/>
              <a:t>ilmu kebijakan itu </a:t>
            </a:r>
            <a:r>
              <a:rPr lang="id-ID" dirty="0" smtClean="0"/>
              <a:t>sendiri </a:t>
            </a:r>
            <a:r>
              <a:rPr lang="id-ID" dirty="0"/>
              <a:t>menjadi bagian dari meningkatnya permintaan untuk penelitian ilmu sosial ketika negara </a:t>
            </a:r>
            <a:r>
              <a:rPr lang="id-ID" dirty="0" smtClean="0"/>
              <a:t>men</a:t>
            </a:r>
            <a:r>
              <a:rPr lang="en-ID" dirty="0" err="1" smtClean="0"/>
              <a:t>erapkan</a:t>
            </a:r>
            <a:r>
              <a:rPr lang="en-ID" dirty="0" smtClean="0"/>
              <a:t> </a:t>
            </a:r>
            <a:r>
              <a:rPr lang="id-ID" dirty="0" smtClean="0"/>
              <a:t>fungsi </a:t>
            </a:r>
            <a:r>
              <a:rPr lang="id-ID" dirty="0"/>
              <a:t>baru, seperti perencanaan makroekonomi dan mendistribusikan kekayaan</a:t>
            </a:r>
            <a:r>
              <a:rPr lang="en-ID" dirty="0"/>
              <a:t>. </a:t>
            </a:r>
            <a:endParaRPr lang="en-ID" dirty="0" smtClean="0"/>
          </a:p>
          <a:p>
            <a:r>
              <a:rPr lang="id-ID" dirty="0" smtClean="0"/>
              <a:t>Ilmu-ilmu </a:t>
            </a:r>
            <a:r>
              <a:rPr lang="id-ID" dirty="0"/>
              <a:t>sosial pada </a:t>
            </a:r>
            <a:r>
              <a:rPr lang="id-ID" dirty="0" smtClean="0"/>
              <a:t>umumnya</a:t>
            </a:r>
            <a:r>
              <a:rPr lang="en-ID" dirty="0"/>
              <a:t> </a:t>
            </a:r>
            <a:r>
              <a:rPr lang="id-ID" dirty="0" smtClean="0"/>
              <a:t>dikembangkan </a:t>
            </a:r>
            <a:r>
              <a:rPr lang="id-ID" dirty="0"/>
              <a:t>dengan keberhasilan ilmu-ilmu alam </a:t>
            </a:r>
            <a:r>
              <a:rPr lang="en-US" dirty="0" smtClean="0"/>
              <a:t>“</a:t>
            </a:r>
            <a:r>
              <a:rPr lang="id-ID" dirty="0" smtClean="0"/>
              <a:t>dalam pikiran</a:t>
            </a:r>
            <a:r>
              <a:rPr lang="en-US" dirty="0" smtClean="0"/>
              <a:t> </a:t>
            </a:r>
            <a:r>
              <a:rPr lang="id-ID" dirty="0" smtClean="0"/>
              <a:t>mencari </a:t>
            </a:r>
            <a:r>
              <a:rPr lang="id-ID" dirty="0"/>
              <a:t>kendali lingkungan </a:t>
            </a:r>
            <a:r>
              <a:rPr lang="id-ID" dirty="0" smtClean="0"/>
              <a:t>sosial</a:t>
            </a:r>
            <a:r>
              <a:rPr lang="en-US" dirty="0" smtClean="0"/>
              <a:t>”</a:t>
            </a:r>
            <a:r>
              <a:rPr lang="id-ID" dirty="0" smtClean="0"/>
              <a:t> </a:t>
            </a:r>
            <a:r>
              <a:rPr lang="id-ID" dirty="0"/>
              <a:t>seperti halnya ilmu pengetahuan alam.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568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701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1966"/>
            <a:ext cx="10515600" cy="5144997"/>
          </a:xfrm>
        </p:spPr>
        <p:txBody>
          <a:bodyPr>
            <a:normAutofit lnSpcReduction="10000"/>
          </a:bodyPr>
          <a:lstStyle/>
          <a:p>
            <a:pPr marL="514350" lvl="0" indent="-514350">
              <a:buNone/>
            </a:pPr>
            <a:r>
              <a:rPr lang="id-ID" b="1" dirty="0" smtClean="0"/>
              <a:t>Ilmu Kebijakan Sebagai </a:t>
            </a:r>
            <a:r>
              <a:rPr lang="en-US" b="1" dirty="0" smtClean="0"/>
              <a:t>Cara </a:t>
            </a:r>
            <a:r>
              <a:rPr lang="id-ID" b="1" dirty="0" smtClean="0"/>
              <a:t>Pemecahan Masalah</a:t>
            </a:r>
            <a:r>
              <a:rPr lang="id-ID" dirty="0"/>
              <a:t/>
            </a:r>
            <a:br>
              <a:rPr lang="id-ID" dirty="0"/>
            </a:br>
            <a:endParaRPr lang="en-ID" dirty="0" smtClean="0"/>
          </a:p>
          <a:p>
            <a:pPr marL="0" lvl="0" indent="0">
              <a:buNone/>
            </a:pPr>
            <a:r>
              <a:rPr lang="en-ID" dirty="0" smtClean="0"/>
              <a:t>	</a:t>
            </a:r>
            <a:r>
              <a:rPr lang="en-ID" dirty="0" err="1" smtClean="0"/>
              <a:t>Menurut</a:t>
            </a:r>
            <a:r>
              <a:rPr lang="en-ID" dirty="0" smtClean="0"/>
              <a:t> </a:t>
            </a:r>
            <a:r>
              <a:rPr lang="id-ID" dirty="0" smtClean="0"/>
              <a:t>Lasswell </a:t>
            </a:r>
            <a:r>
              <a:rPr lang="en-US" dirty="0" smtClean="0"/>
              <a:t>  </a:t>
            </a:r>
            <a:r>
              <a:rPr lang="id-ID" dirty="0" smtClean="0"/>
              <a:t>ilmu </a:t>
            </a:r>
            <a:r>
              <a:rPr lang="id-ID" dirty="0"/>
              <a:t>kebijakan 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id-ID" dirty="0" smtClean="0"/>
              <a:t> </a:t>
            </a:r>
            <a:r>
              <a:rPr lang="id-ID" dirty="0"/>
              <a:t>konsep </a:t>
            </a:r>
            <a:r>
              <a:rPr lang="id-ID" dirty="0" smtClean="0"/>
              <a:t>pengetahuan </a:t>
            </a:r>
            <a:r>
              <a:rPr lang="id-ID" dirty="0"/>
              <a:t>sebagai pemecahan </a:t>
            </a:r>
            <a:r>
              <a:rPr lang="id-ID" dirty="0" smtClean="0"/>
              <a:t>masalah</a:t>
            </a:r>
            <a:r>
              <a:rPr lang="en-ID" dirty="0" smtClean="0"/>
              <a:t>. P</a:t>
            </a:r>
            <a:r>
              <a:rPr lang="id-ID" dirty="0" smtClean="0"/>
              <a:t>emecahan </a:t>
            </a:r>
            <a:r>
              <a:rPr lang="id-ID" dirty="0"/>
              <a:t>masalah hanya berkaitan dengan pengalaman, karena itu untuk masalah-masalah publik, 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/>
              <a:t>ide yang tercermin dalam </a:t>
            </a:r>
            <a:r>
              <a:rPr lang="en-ID" dirty="0" err="1" smtClean="0"/>
              <a:t>teori</a:t>
            </a:r>
            <a:r>
              <a:rPr lang="id-ID" dirty="0" smtClean="0"/>
              <a:t> </a:t>
            </a:r>
            <a:r>
              <a:rPr lang="id-ID" dirty="0"/>
              <a:t>Lasswell 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id-ID" dirty="0" smtClean="0"/>
              <a:t>tentang </a:t>
            </a:r>
            <a:r>
              <a:rPr lang="id-ID" dirty="0"/>
              <a:t>ilmu kebijakan demokrasi .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id-ID" dirty="0" smtClean="0"/>
              <a:t>'Orientasi </a:t>
            </a:r>
            <a:r>
              <a:rPr lang="id-ID" dirty="0"/>
              <a:t>masalah' adalah </a:t>
            </a:r>
            <a:r>
              <a:rPr lang="en-US" dirty="0" smtClean="0"/>
              <a:t> </a:t>
            </a:r>
            <a:r>
              <a:rPr lang="en-US" dirty="0" err="1" smtClean="0"/>
              <a:t>terpenting</a:t>
            </a:r>
            <a:r>
              <a:rPr lang="en-US" dirty="0" smtClean="0"/>
              <a:t> </a:t>
            </a:r>
            <a:r>
              <a:rPr lang="id-ID" dirty="0" smtClean="0"/>
              <a:t>dari </a:t>
            </a:r>
            <a:r>
              <a:rPr lang="id-ID" dirty="0"/>
              <a:t>ilmu kebijakan </a:t>
            </a:r>
            <a:r>
              <a:rPr lang="id-ID" dirty="0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id-ID" dirty="0" smtClean="0"/>
              <a:t>. </a:t>
            </a:r>
            <a:endParaRPr lang="en-ID" dirty="0" smtClean="0"/>
          </a:p>
          <a:p>
            <a:pPr marL="0" lvl="0" indent="0">
              <a:buNone/>
            </a:pPr>
            <a:r>
              <a:rPr lang="en-ID" dirty="0" smtClean="0"/>
              <a:t>	</a:t>
            </a:r>
            <a:r>
              <a:rPr lang="en-US" dirty="0" smtClean="0"/>
              <a:t>D</a:t>
            </a:r>
            <a:r>
              <a:rPr lang="id-ID" dirty="0" smtClean="0"/>
              <a:t>efinisi </a:t>
            </a:r>
            <a:r>
              <a:rPr lang="id-ID" dirty="0"/>
              <a:t>masalah </a:t>
            </a:r>
            <a:r>
              <a:rPr lang="id-ID" dirty="0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id-ID" dirty="0" smtClean="0"/>
              <a:t> </a:t>
            </a:r>
            <a:r>
              <a:rPr lang="id-ID" dirty="0"/>
              <a:t>perbedaan yang dirasakan antara tujuan dan keadaan yang sebenarnya atau yang diantisipasi.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130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PROSES PEMBUATAN KEBIJAKAN PUBLIK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b="1" dirty="0" err="1" smtClean="0"/>
              <a:t>tahapan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i="1" dirty="0" smtClean="0"/>
              <a:t>intelligence </a:t>
            </a:r>
            <a:r>
              <a:rPr lang="en-US" dirty="0" smtClean="0"/>
              <a:t>(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memproses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i="1" dirty="0" smtClean="0"/>
              <a:t>2. promotion </a:t>
            </a:r>
            <a:r>
              <a:rPr lang="en-US" dirty="0" smtClean="0"/>
              <a:t>(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i="1" dirty="0" smtClean="0"/>
              <a:t>3. prescription </a:t>
            </a:r>
            <a:r>
              <a:rPr lang="en-US" dirty="0" smtClean="0"/>
              <a:t>(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i="1" dirty="0" smtClean="0"/>
              <a:t>4. Invocation </a:t>
            </a:r>
            <a:r>
              <a:rPr lang="en-US" dirty="0" smtClean="0"/>
              <a:t>(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sangsi-sangsi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i="1" dirty="0" smtClean="0"/>
              <a:t>5. application </a:t>
            </a:r>
            <a:r>
              <a:rPr lang="en-US" dirty="0" smtClean="0"/>
              <a:t>(</a:t>
            </a:r>
            <a:r>
              <a:rPr lang="en-US" dirty="0" err="1" smtClean="0"/>
              <a:t>diimplementasikan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i="1" dirty="0" smtClean="0"/>
              <a:t>6. termination </a:t>
            </a:r>
            <a:r>
              <a:rPr lang="en-US" dirty="0" smtClean="0"/>
              <a:t>(</a:t>
            </a:r>
            <a:r>
              <a:rPr lang="en-US" dirty="0" err="1" smtClean="0"/>
              <a:t>penghentian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i="1" dirty="0" smtClean="0"/>
              <a:t>7. appraisal </a:t>
            </a:r>
            <a:r>
              <a:rPr lang="en-US" dirty="0" smtClean="0"/>
              <a:t>(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ID" b="1" dirty="0" smtClean="0"/>
              <a:t>2. THOMAS DYE </a:t>
            </a:r>
            <a:r>
              <a:rPr lang="en-ID" dirty="0" smtClean="0"/>
              <a:t/>
            </a:r>
            <a:br>
              <a:rPr lang="en-ID" dirty="0" smtClean="0"/>
            </a:br>
            <a:r>
              <a:rPr lang="en-ID" dirty="0" smtClean="0"/>
              <a:t>( </a:t>
            </a:r>
            <a:r>
              <a:rPr lang="en-ID" dirty="0" err="1" smtClean="0"/>
              <a:t>Keputusan</a:t>
            </a:r>
            <a:r>
              <a:rPr lang="en-ID" dirty="0" smtClean="0"/>
              <a:t> </a:t>
            </a:r>
            <a:r>
              <a:rPr lang="en-ID" dirty="0" err="1" smtClean="0"/>
              <a:t>Pragmatis</a:t>
            </a:r>
            <a:r>
              <a:rPr lang="en-ID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Dye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i="1" dirty="0" smtClean="0"/>
              <a:t>is whatever government choose to do or not to do</a:t>
            </a:r>
            <a:r>
              <a:rPr lang="en-US" dirty="0" smtClean="0"/>
              <a:t>” (</a:t>
            </a:r>
            <a:r>
              <a:rPr lang="en-US" dirty="0" err="1" smtClean="0"/>
              <a:t>apapun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perwujudan</a:t>
            </a:r>
            <a:r>
              <a:rPr lang="en-US" dirty="0" smtClean="0"/>
              <a:t> “</a:t>
            </a:r>
            <a:r>
              <a:rPr lang="en-US" dirty="0" err="1" smtClean="0"/>
              <a:t>tindakan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semata</a:t>
            </a:r>
            <a:r>
              <a:rPr lang="en-US" dirty="0" smtClean="0"/>
              <a:t>. Di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(</a:t>
            </a:r>
            <a:r>
              <a:rPr lang="en-US" dirty="0" err="1" smtClean="0"/>
              <a:t>dampak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Thomas </a:t>
            </a:r>
            <a:r>
              <a:rPr lang="en-US" dirty="0"/>
              <a:t>R. Dye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( </a:t>
            </a:r>
            <a:r>
              <a:rPr lang="en-US" i="1" dirty="0"/>
              <a:t>decision making </a:t>
            </a:r>
            <a:r>
              <a:rPr lang="en-US" dirty="0"/>
              <a:t>),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otoritatif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demi</a:t>
            </a:r>
            <a:r>
              <a:rPr lang="en-US" dirty="0"/>
              <a:t> </a:t>
            </a:r>
            <a:r>
              <a:rPr lang="en-US" dirty="0" err="1" smtClean="0"/>
              <a:t>teratasinya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76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	Thomas </a:t>
            </a:r>
            <a:r>
              <a:rPr lang="en-US" sz="2200" dirty="0">
                <a:latin typeface="+mj-lt"/>
              </a:rPr>
              <a:t>Dye </a:t>
            </a:r>
            <a:r>
              <a:rPr lang="en-US" sz="2200" dirty="0" err="1">
                <a:latin typeface="+mj-lt"/>
              </a:rPr>
              <a:t>mendeskripsikan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kebijakan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publik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sebagai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segala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sesuatu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dipilih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oleh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pemerintah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untuk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melakukan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sesuatu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atau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tidak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melakukan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sesuatu</a:t>
            </a:r>
            <a:r>
              <a:rPr lang="en-US" sz="2200" dirty="0" smtClean="0">
                <a:latin typeface="+mj-lt"/>
              </a:rPr>
              <a:t>. </a:t>
            </a: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             </a:t>
            </a:r>
            <a:r>
              <a:rPr lang="en-US" sz="2200" dirty="0" err="1" smtClean="0">
                <a:latin typeface="+mj-lt"/>
              </a:rPr>
              <a:t>Ada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b="1" dirty="0" err="1">
                <a:latin typeface="+mj-lt"/>
              </a:rPr>
              <a:t>dua</a:t>
            </a:r>
            <a:r>
              <a:rPr lang="en-US" sz="2200" b="1" dirty="0">
                <a:latin typeface="+mj-lt"/>
              </a:rPr>
              <a:t> </a:t>
            </a:r>
            <a:r>
              <a:rPr lang="en-US" sz="2200" b="1" dirty="0" err="1">
                <a:latin typeface="+mj-lt"/>
              </a:rPr>
              <a:t>makna</a:t>
            </a:r>
            <a:r>
              <a:rPr lang="en-US" sz="2200" b="1" dirty="0">
                <a:latin typeface="+mj-lt"/>
              </a:rPr>
              <a:t> </a:t>
            </a:r>
            <a:r>
              <a:rPr lang="en-US" sz="2200" dirty="0">
                <a:latin typeface="+mj-lt"/>
              </a:rPr>
              <a:t>yang </a:t>
            </a:r>
            <a:r>
              <a:rPr lang="en-US" sz="2200" dirty="0" err="1">
                <a:latin typeface="+mj-lt"/>
              </a:rPr>
              <a:t>bisa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diambil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dari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definisi</a:t>
            </a:r>
            <a:r>
              <a:rPr lang="en-US" sz="2200" dirty="0">
                <a:latin typeface="+mj-lt"/>
              </a:rPr>
              <a:t> Thomas Dye </a:t>
            </a:r>
            <a:r>
              <a:rPr lang="en-US" sz="2200" dirty="0" err="1" smtClean="0">
                <a:latin typeface="+mj-lt"/>
              </a:rPr>
              <a:t>tersebut</a:t>
            </a:r>
            <a:r>
              <a:rPr lang="en-US" sz="2200" dirty="0" smtClean="0">
                <a:latin typeface="+mj-lt"/>
              </a:rPr>
              <a:t>, </a:t>
            </a:r>
            <a:r>
              <a:rPr lang="en-US" sz="2200" dirty="0" err="1" smtClean="0">
                <a:latin typeface="+mj-lt"/>
              </a:rPr>
              <a:t>yaitu</a:t>
            </a:r>
            <a:r>
              <a:rPr lang="en-US" sz="2200" dirty="0" smtClean="0">
                <a:latin typeface="+mj-lt"/>
              </a:rPr>
              <a:t>: 	</a:t>
            </a: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1.Kebijakan </a:t>
            </a:r>
            <a:r>
              <a:rPr lang="en-US" sz="2200" dirty="0" err="1">
                <a:latin typeface="+mj-lt"/>
              </a:rPr>
              <a:t>publik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itu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hanya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bisa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dibuat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oleh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pemerintah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bukan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organisasi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swasta</a:t>
            </a:r>
            <a:r>
              <a:rPr lang="en-US" sz="22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2.Kebijakan </a:t>
            </a:r>
            <a:r>
              <a:rPr lang="en-US" sz="2200" dirty="0" err="1">
                <a:latin typeface="+mj-lt"/>
              </a:rPr>
              <a:t>publik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tersebut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menyangkut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pilihan</a:t>
            </a:r>
            <a:r>
              <a:rPr lang="en-US" sz="2200" dirty="0" smtClean="0">
                <a:latin typeface="+mj-lt"/>
              </a:rPr>
              <a:t> yang </a:t>
            </a:r>
            <a:r>
              <a:rPr lang="en-US" sz="2200" dirty="0" err="1" smtClean="0">
                <a:latin typeface="+mj-lt"/>
              </a:rPr>
              <a:t>dilakukan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atau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tidak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dilakukan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oleh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pemerintah</a:t>
            </a:r>
            <a:r>
              <a:rPr lang="en-US" sz="2200" dirty="0">
                <a:latin typeface="+mj-lt"/>
              </a:rPr>
              <a:t>. </a:t>
            </a:r>
            <a:endParaRPr lang="en-US" sz="2200" dirty="0" smtClean="0">
              <a:latin typeface="+mj-lt"/>
            </a:endParaRPr>
          </a:p>
          <a:p>
            <a:pPr marL="0" indent="0" algn="just">
              <a:buNone/>
            </a:pPr>
            <a:endParaRPr lang="en-US" sz="2200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2200" dirty="0" err="1" smtClean="0">
                <a:latin typeface="+mj-lt"/>
              </a:rPr>
              <a:t>Dalam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hal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tersebut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 smtClean="0">
                <a:latin typeface="+mj-lt"/>
              </a:rPr>
              <a:t>pilihan</a:t>
            </a:r>
            <a:r>
              <a:rPr lang="en-US" sz="2200" dirty="0" smtClean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diambil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oleh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pemerintah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merupakan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sebuah</a:t>
            </a:r>
            <a:r>
              <a:rPr lang="en-US" sz="2200" dirty="0">
                <a:latin typeface="+mj-lt"/>
              </a:rPr>
              <a:t> </a:t>
            </a:r>
            <a:r>
              <a:rPr lang="en-US" sz="2200" b="1" dirty="0" err="1">
                <a:latin typeface="+mj-lt"/>
              </a:rPr>
              <a:t>kesengajaan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untuk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melakukan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atau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tidak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melakukan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sesuatu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smtClean="0">
                <a:latin typeface="+mj-lt"/>
              </a:rPr>
              <a:t>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67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PRAGMATIK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kebijakan-kebijakan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otoritas</a:t>
            </a:r>
            <a:r>
              <a:rPr lang="en-US" dirty="0" smtClean="0"/>
              <a:t> yang </a:t>
            </a:r>
            <a:r>
              <a:rPr lang="en-US" dirty="0" err="1" smtClean="0"/>
              <a:t>pembuat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tujuan-tujuan</a:t>
            </a:r>
            <a:r>
              <a:rPr lang="en-US" dirty="0" smtClean="0"/>
              <a:t> </a:t>
            </a:r>
            <a:r>
              <a:rPr lang="en-US" dirty="0" err="1" smtClean="0"/>
              <a:t>pragmatik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 di mana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penyusunannya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menyebar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gaduh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kekacauan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90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1208</Words>
  <Application>Microsoft Office PowerPoint</Application>
  <PresentationFormat>Custom</PresentationFormat>
  <Paragraphs>168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SUMBER REFERENSI TEORI:</vt:lpstr>
      <vt:lpstr>1. HAROLD D. LASWELL  ( Policy Science )</vt:lpstr>
      <vt:lpstr>Slide 4</vt:lpstr>
      <vt:lpstr>Slide 5</vt:lpstr>
      <vt:lpstr>PROSES PEMBUATAN KEBIJAKAN PUBLIK </vt:lpstr>
      <vt:lpstr>2. THOMAS DYE  ( Keputusan Pragmatis )</vt:lpstr>
      <vt:lpstr>Slide 8</vt:lpstr>
      <vt:lpstr>PRAGMATIK</vt:lpstr>
      <vt:lpstr> 9 MODEL  DYE</vt:lpstr>
      <vt:lpstr>Slide 11</vt:lpstr>
      <vt:lpstr>Slide 12</vt:lpstr>
      <vt:lpstr>Slide 13</vt:lpstr>
      <vt:lpstr>3. WILLIAM JENKINS  (Proses Pembuatan Keputusan)</vt:lpstr>
      <vt:lpstr>Tahap , Bentuk dan Tipe Kebijakan</vt:lpstr>
      <vt:lpstr>Slide 16</vt:lpstr>
      <vt:lpstr>Slide 17</vt:lpstr>
      <vt:lpstr>Slide 18</vt:lpstr>
      <vt:lpstr>Slide 19</vt:lpstr>
      <vt:lpstr>4. GARY BREWER  ( Proses Evaluasi Kebijakan)</vt:lpstr>
      <vt:lpstr>Slide 21</vt:lpstr>
      <vt:lpstr>Proses Penilaian/ Evaluasi Kebijakan</vt:lpstr>
      <vt:lpstr>5. MERILE S. GRINDLE  (Implementasi Kebijakan Publik)</vt:lpstr>
      <vt:lpstr>IMPLEMENTASI KEBIJAKAN PUBLIK  (MODEL MERILEE S. GRINDLE) </vt:lpstr>
      <vt:lpstr>Slide 25</vt:lpstr>
      <vt:lpstr>Slide 26</vt:lpstr>
      <vt:lpstr>Slide 27</vt:lpstr>
      <vt:lpstr>Slide 28</vt:lpstr>
      <vt:lpstr>Slide 29</vt:lpstr>
      <vt:lpstr>MANA YANG BENAR ?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Harold D. Laswell  ( Policy Science )</dc:title>
  <dc:creator>Windows User</dc:creator>
  <cp:lastModifiedBy>eRKa</cp:lastModifiedBy>
  <cp:revision>36</cp:revision>
  <dcterms:created xsi:type="dcterms:W3CDTF">2018-05-29T01:55:36Z</dcterms:created>
  <dcterms:modified xsi:type="dcterms:W3CDTF">2018-05-31T07:57:27Z</dcterms:modified>
</cp:coreProperties>
</file>