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7" r:id="rId2"/>
    <p:sldId id="258" r:id="rId3"/>
    <p:sldId id="268" r:id="rId4"/>
    <p:sldId id="269" r:id="rId5"/>
    <p:sldId id="277" r:id="rId6"/>
    <p:sldId id="278" r:id="rId7"/>
    <p:sldId id="279" r:id="rId8"/>
    <p:sldId id="280" r:id="rId9"/>
    <p:sldId id="284" r:id="rId10"/>
    <p:sldId id="285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61" r:id="rId19"/>
    <p:sldId id="259" r:id="rId20"/>
    <p:sldId id="281" r:id="rId21"/>
    <p:sldId id="282" r:id="rId22"/>
    <p:sldId id="283" r:id="rId23"/>
    <p:sldId id="26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84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ndang\Documents\TRIMSS%20and%20PIS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ndang\Documents\TRIMSS%20and%20PIS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ndang\Documents\TRIMSS%20and%20PIS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IKBUD\Tugas\121112\Sinkronisasi%20Mtk%20Indo%20-%20Korea%20-%20Kanad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IKBUD\Tugas\121112\Sinkronisasi%20Mtk%20Indo%20-%20Korea%20-%20Kanad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IKBUD\Tugas\121112\Sinkronisasi%20Mtk%20Indo%20-%20Korea%20-%20Kanad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IKBUD\Tugas\121112\Sinkronisasi%20Mtk%20Indo%20-%20Korea%20-%20Kanad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IKBUD\Tugas\121112\Sinkronisasi%20Mtk%20Indo%20-%20Korea%20-%20Kanad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IKBUD\Tugas\121112\Sinkronisasi%20Mtk%20Indo%20-%20Korea%20-%20Kanad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percentStacked"/>
        <c:ser>
          <c:idx val="0"/>
          <c:order val="0"/>
          <c:tx>
            <c:strRef>
              <c:f>Sheet1!$B$7</c:f>
              <c:strCache>
                <c:ptCount val="1"/>
                <c:pt idx="0">
                  <c:v>Below Level 1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cat>
            <c:strRef>
              <c:f>Sheet1!$A$8:$A$15</c:f>
              <c:strCache>
                <c:ptCount val="8"/>
                <c:pt idx="0">
                  <c:v>Shanghai-China</c:v>
                </c:pt>
                <c:pt idx="1">
                  <c:v>Singapore</c:v>
                </c:pt>
                <c:pt idx="2">
                  <c:v>Chinese Taipei</c:v>
                </c:pt>
                <c:pt idx="3">
                  <c:v>Hong Kong-China</c:v>
                </c:pt>
                <c:pt idx="4">
                  <c:v>Korea</c:v>
                </c:pt>
                <c:pt idx="5">
                  <c:v>Japan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Sheet1!$B$8:$B$15</c:f>
              <c:numCache>
                <c:formatCode>0.0</c:formatCode>
                <c:ptCount val="8"/>
                <c:pt idx="0">
                  <c:v>1.429923754259993</c:v>
                </c:pt>
                <c:pt idx="1">
                  <c:v>3.0122351185359997</c:v>
                </c:pt>
                <c:pt idx="2">
                  <c:v>4.1588658808929955</c:v>
                </c:pt>
                <c:pt idx="3">
                  <c:v>2.5862019773680003</c:v>
                </c:pt>
                <c:pt idx="4">
                  <c:v>1.9150564915279995</c:v>
                </c:pt>
                <c:pt idx="5">
                  <c:v>3.9514942825500001</c:v>
                </c:pt>
                <c:pt idx="6">
                  <c:v>22.133062661671001</c:v>
                </c:pt>
                <c:pt idx="7">
                  <c:v>43.528938729686011</c:v>
                </c:pt>
              </c:numCache>
            </c:numRef>
          </c:val>
        </c:ser>
        <c:ser>
          <c:idx val="1"/>
          <c:order val="1"/>
          <c:tx>
            <c:strRef>
              <c:f>Sheet1!$C$7</c:f>
              <c:strCache>
                <c:ptCount val="1"/>
                <c:pt idx="0">
                  <c:v>Level 1</c:v>
                </c:pt>
              </c:strCache>
            </c:strRef>
          </c:tx>
          <c:spPr>
            <a:solidFill>
              <a:srgbClr val="FF000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cat>
            <c:strRef>
              <c:f>Sheet1!$A$8:$A$15</c:f>
              <c:strCache>
                <c:ptCount val="8"/>
                <c:pt idx="0">
                  <c:v>Shanghai-China</c:v>
                </c:pt>
                <c:pt idx="1">
                  <c:v>Singapore</c:v>
                </c:pt>
                <c:pt idx="2">
                  <c:v>Chinese Taipei</c:v>
                </c:pt>
                <c:pt idx="3">
                  <c:v>Hong Kong-China</c:v>
                </c:pt>
                <c:pt idx="4">
                  <c:v>Korea</c:v>
                </c:pt>
                <c:pt idx="5">
                  <c:v>Japan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Sheet1!$C$8:$C$15</c:f>
              <c:numCache>
                <c:formatCode>0.0</c:formatCode>
                <c:ptCount val="8"/>
                <c:pt idx="0">
                  <c:v>3.440248058016</c:v>
                </c:pt>
                <c:pt idx="1">
                  <c:v>6.8074957739449955</c:v>
                </c:pt>
                <c:pt idx="2">
                  <c:v>8.648465862766999</c:v>
                </c:pt>
                <c:pt idx="3">
                  <c:v>6.1779489487789832</c:v>
                </c:pt>
                <c:pt idx="4">
                  <c:v>6.210306315565</c:v>
                </c:pt>
                <c:pt idx="5">
                  <c:v>8.5267473176930046</c:v>
                </c:pt>
                <c:pt idx="6">
                  <c:v>30.394086779352001</c:v>
                </c:pt>
                <c:pt idx="7">
                  <c:v>33.140735873396004</c:v>
                </c:pt>
              </c:numCache>
            </c:numRef>
          </c:val>
        </c:ser>
        <c:ser>
          <c:idx val="2"/>
          <c:order val="2"/>
          <c:tx>
            <c:strRef>
              <c:f>Sheet1!$D$7</c:f>
              <c:strCache>
                <c:ptCount val="1"/>
                <c:pt idx="0">
                  <c:v>Level 2</c:v>
                </c:pt>
              </c:strCache>
            </c:strRef>
          </c:tx>
          <c:spPr>
            <a:solidFill>
              <a:srgbClr val="FFFF0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cat>
            <c:strRef>
              <c:f>Sheet1!$A$8:$A$15</c:f>
              <c:strCache>
                <c:ptCount val="8"/>
                <c:pt idx="0">
                  <c:v>Shanghai-China</c:v>
                </c:pt>
                <c:pt idx="1">
                  <c:v>Singapore</c:v>
                </c:pt>
                <c:pt idx="2">
                  <c:v>Chinese Taipei</c:v>
                </c:pt>
                <c:pt idx="3">
                  <c:v>Hong Kong-China</c:v>
                </c:pt>
                <c:pt idx="4">
                  <c:v>Korea</c:v>
                </c:pt>
                <c:pt idx="5">
                  <c:v>Japan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Sheet1!$D$8:$D$15</c:f>
              <c:numCache>
                <c:formatCode>0.0</c:formatCode>
                <c:ptCount val="8"/>
                <c:pt idx="0">
                  <c:v>8.7376711077589633</c:v>
                </c:pt>
                <c:pt idx="1">
                  <c:v>13.129433695317006</c:v>
                </c:pt>
                <c:pt idx="2">
                  <c:v>15.501758540610998</c:v>
                </c:pt>
                <c:pt idx="3">
                  <c:v>13.242516907034</c:v>
                </c:pt>
                <c:pt idx="4">
                  <c:v>15.622705668081</c:v>
                </c:pt>
                <c:pt idx="5">
                  <c:v>17.421065731574988</c:v>
                </c:pt>
                <c:pt idx="6">
                  <c:v>27.298888540688999</c:v>
                </c:pt>
                <c:pt idx="7">
                  <c:v>16.902656613212987</c:v>
                </c:pt>
              </c:numCache>
            </c:numRef>
          </c:val>
        </c:ser>
        <c:ser>
          <c:idx val="3"/>
          <c:order val="3"/>
          <c:tx>
            <c:strRef>
              <c:f>Sheet1!$E$7</c:f>
              <c:strCache>
                <c:ptCount val="1"/>
                <c:pt idx="0">
                  <c:v>Level 3</c:v>
                </c:pt>
              </c:strCache>
            </c:strRef>
          </c:tx>
          <c:spPr>
            <a:solidFill>
              <a:srgbClr val="00B05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cat>
            <c:strRef>
              <c:f>Sheet1!$A$8:$A$15</c:f>
              <c:strCache>
                <c:ptCount val="8"/>
                <c:pt idx="0">
                  <c:v>Shanghai-China</c:v>
                </c:pt>
                <c:pt idx="1">
                  <c:v>Singapore</c:v>
                </c:pt>
                <c:pt idx="2">
                  <c:v>Chinese Taipei</c:v>
                </c:pt>
                <c:pt idx="3">
                  <c:v>Hong Kong-China</c:v>
                </c:pt>
                <c:pt idx="4">
                  <c:v>Korea</c:v>
                </c:pt>
                <c:pt idx="5">
                  <c:v>Japan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Sheet1!$E$8:$E$15</c:f>
              <c:numCache>
                <c:formatCode>0.0</c:formatCode>
                <c:ptCount val="8"/>
                <c:pt idx="0">
                  <c:v>15.172354683269004</c:v>
                </c:pt>
                <c:pt idx="1">
                  <c:v>18.662116054380945</c:v>
                </c:pt>
                <c:pt idx="2">
                  <c:v>20.936712932063884</c:v>
                </c:pt>
                <c:pt idx="3">
                  <c:v>21.948131634476923</c:v>
                </c:pt>
                <c:pt idx="4">
                  <c:v>24.390345732880988</c:v>
                </c:pt>
                <c:pt idx="5">
                  <c:v>25.716945024926005</c:v>
                </c:pt>
                <c:pt idx="6">
                  <c:v>14.02447157526</c:v>
                </c:pt>
                <c:pt idx="7">
                  <c:v>5.4364316954150134</c:v>
                </c:pt>
              </c:numCache>
            </c:numRef>
          </c:val>
        </c:ser>
        <c:ser>
          <c:idx val="4"/>
          <c:order val="4"/>
          <c:tx>
            <c:strRef>
              <c:f>Sheet1!$F$7</c:f>
              <c:strCache>
                <c:ptCount val="1"/>
                <c:pt idx="0">
                  <c:v>Level 4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cat>
            <c:strRef>
              <c:f>Sheet1!$A$8:$A$15</c:f>
              <c:strCache>
                <c:ptCount val="8"/>
                <c:pt idx="0">
                  <c:v>Shanghai-China</c:v>
                </c:pt>
                <c:pt idx="1">
                  <c:v>Singapore</c:v>
                </c:pt>
                <c:pt idx="2">
                  <c:v>Chinese Taipei</c:v>
                </c:pt>
                <c:pt idx="3">
                  <c:v>Hong Kong-China</c:v>
                </c:pt>
                <c:pt idx="4">
                  <c:v>Korea</c:v>
                </c:pt>
                <c:pt idx="5">
                  <c:v>Japan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Sheet1!$F$8:$F$15</c:f>
              <c:numCache>
                <c:formatCode>0.0</c:formatCode>
                <c:ptCount val="8"/>
                <c:pt idx="0">
                  <c:v>20.791440550259946</c:v>
                </c:pt>
                <c:pt idx="1">
                  <c:v>22.776200957590987</c:v>
                </c:pt>
                <c:pt idx="2">
                  <c:v>22.196141236710002</c:v>
                </c:pt>
                <c:pt idx="3">
                  <c:v>25.389840486863989</c:v>
                </c:pt>
                <c:pt idx="4">
                  <c:v>26.293535666474</c:v>
                </c:pt>
                <c:pt idx="5">
                  <c:v>23.503233503469918</c:v>
                </c:pt>
                <c:pt idx="6">
                  <c:v>4.8910322548169871</c:v>
                </c:pt>
                <c:pt idx="7">
                  <c:v>0.91606090065199997</c:v>
                </c:pt>
              </c:numCache>
            </c:numRef>
          </c:val>
        </c:ser>
        <c:ser>
          <c:idx val="5"/>
          <c:order val="5"/>
          <c:tx>
            <c:strRef>
              <c:f>Sheet1!$G$7</c:f>
              <c:strCache>
                <c:ptCount val="1"/>
                <c:pt idx="0">
                  <c:v>Level 5</c:v>
                </c:pt>
              </c:strCache>
            </c:strRef>
          </c:tx>
          <c:spPr>
            <a:solidFill>
              <a:srgbClr val="F68222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cat>
            <c:strRef>
              <c:f>Sheet1!$A$8:$A$15</c:f>
              <c:strCache>
                <c:ptCount val="8"/>
                <c:pt idx="0">
                  <c:v>Shanghai-China</c:v>
                </c:pt>
                <c:pt idx="1">
                  <c:v>Singapore</c:v>
                </c:pt>
                <c:pt idx="2">
                  <c:v>Chinese Taipei</c:v>
                </c:pt>
                <c:pt idx="3">
                  <c:v>Hong Kong-China</c:v>
                </c:pt>
                <c:pt idx="4">
                  <c:v>Korea</c:v>
                </c:pt>
                <c:pt idx="5">
                  <c:v>Japan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Sheet1!$G$8:$G$15</c:f>
              <c:numCache>
                <c:formatCode>0.0</c:formatCode>
                <c:ptCount val="8"/>
                <c:pt idx="0">
                  <c:v>23.784291857652999</c:v>
                </c:pt>
                <c:pt idx="1">
                  <c:v>19.985095016514986</c:v>
                </c:pt>
                <c:pt idx="2">
                  <c:v>17.246720071186896</c:v>
                </c:pt>
                <c:pt idx="3">
                  <c:v>19.899054390019035</c:v>
                </c:pt>
                <c:pt idx="4">
                  <c:v>17.718841807832</c:v>
                </c:pt>
                <c:pt idx="5">
                  <c:v>14.706419942245002</c:v>
                </c:pt>
                <c:pt idx="6">
                  <c:v>0.97925177779199979</c:v>
                </c:pt>
                <c:pt idx="7">
                  <c:v>7.5176187638000033E-2</c:v>
                </c:pt>
              </c:numCache>
            </c:numRef>
          </c:val>
        </c:ser>
        <c:ser>
          <c:idx val="6"/>
          <c:order val="6"/>
          <c:tx>
            <c:strRef>
              <c:f>Sheet1!$H$7</c:f>
              <c:strCache>
                <c:ptCount val="1"/>
                <c:pt idx="0">
                  <c:v>Level 6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cat>
            <c:strRef>
              <c:f>Sheet1!$A$8:$A$15</c:f>
              <c:strCache>
                <c:ptCount val="8"/>
                <c:pt idx="0">
                  <c:v>Shanghai-China</c:v>
                </c:pt>
                <c:pt idx="1">
                  <c:v>Singapore</c:v>
                </c:pt>
                <c:pt idx="2">
                  <c:v>Chinese Taipei</c:v>
                </c:pt>
                <c:pt idx="3">
                  <c:v>Hong Kong-China</c:v>
                </c:pt>
                <c:pt idx="4">
                  <c:v>Korea</c:v>
                </c:pt>
                <c:pt idx="5">
                  <c:v>Japan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Sheet1!$H$8:$H$15</c:f>
              <c:numCache>
                <c:formatCode>0.0</c:formatCode>
                <c:ptCount val="8"/>
                <c:pt idx="0">
                  <c:v>26.644069988784999</c:v>
                </c:pt>
                <c:pt idx="1">
                  <c:v>15.627423383714998</c:v>
                </c:pt>
                <c:pt idx="2">
                  <c:v>11.311335475768002</c:v>
                </c:pt>
                <c:pt idx="3">
                  <c:v>10.756305655459</c:v>
                </c:pt>
                <c:pt idx="4">
                  <c:v>7.8492083176390004</c:v>
                </c:pt>
                <c:pt idx="5">
                  <c:v>6.1740941975399863</c:v>
                </c:pt>
                <c:pt idx="6">
                  <c:v>0.27920641041799993</c:v>
                </c:pt>
                <c:pt idx="7">
                  <c:v>0</c:v>
                </c:pt>
              </c:numCache>
            </c:numRef>
          </c:val>
        </c:ser>
        <c:overlap val="100"/>
        <c:axId val="128872832"/>
        <c:axId val="128874368"/>
      </c:barChart>
      <c:catAx>
        <c:axId val="12887283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SG"/>
            </a:pPr>
            <a:endParaRPr lang="en-US"/>
          </a:p>
        </c:txPr>
        <c:crossAx val="128874368"/>
        <c:crosses val="autoZero"/>
        <c:auto val="1"/>
        <c:lblAlgn val="ctr"/>
        <c:lblOffset val="100"/>
      </c:catAx>
      <c:valAx>
        <c:axId val="128874368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lang="en-SG"/>
            </a:pPr>
            <a:endParaRPr lang="en-US"/>
          </a:p>
        </c:txPr>
        <c:crossAx val="12887283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400" b="1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9"/>
  <c:chart>
    <c:plotArea>
      <c:layout/>
      <c:barChart>
        <c:barDir val="col"/>
        <c:grouping val="stacked"/>
        <c:ser>
          <c:idx val="0"/>
          <c:order val="0"/>
          <c:tx>
            <c:strRef>
              <c:f>Sheet2!$B$7</c:f>
              <c:strCache>
                <c:ptCount val="1"/>
                <c:pt idx="0">
                  <c:v>Below Level 1</c:v>
                </c:pt>
              </c:strCache>
            </c:strRef>
          </c:tx>
          <c:spPr>
            <a:solidFill>
              <a:schemeClr val="tx1"/>
            </a:solidFill>
            <a:ln>
              <a:solidFill>
                <a:sysClr val="windowText" lastClr="000000"/>
              </a:solidFill>
            </a:ln>
          </c:spPr>
          <c:cat>
            <c:strRef>
              <c:f>Sheet2!$A$8:$A$15</c:f>
              <c:strCache>
                <c:ptCount val="8"/>
                <c:pt idx="0">
                  <c:v>Singapore</c:v>
                </c:pt>
                <c:pt idx="1">
                  <c:v>Shanghai-China</c:v>
                </c:pt>
                <c:pt idx="2">
                  <c:v>Japan</c:v>
                </c:pt>
                <c:pt idx="3">
                  <c:v>Hong Kong-China</c:v>
                </c:pt>
                <c:pt idx="4">
                  <c:v>Korea</c:v>
                </c:pt>
                <c:pt idx="5">
                  <c:v>Chinese Taipei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Sheet2!$B$8:$B$15</c:f>
              <c:numCache>
                <c:formatCode>0.0%</c:formatCode>
                <c:ptCount val="8"/>
                <c:pt idx="0">
                  <c:v>2.7835451263740006E-2</c:v>
                </c:pt>
                <c:pt idx="1">
                  <c:v>4.0772263773300003E-3</c:v>
                </c:pt>
                <c:pt idx="2">
                  <c:v>3.2110111550850001E-2</c:v>
                </c:pt>
                <c:pt idx="3">
                  <c:v>1.4267986922919957E-2</c:v>
                </c:pt>
                <c:pt idx="4">
                  <c:v>1.0949892247000046E-2</c:v>
                </c:pt>
                <c:pt idx="5">
                  <c:v>2.1678988624680012E-2</c:v>
                </c:pt>
                <c:pt idx="6">
                  <c:v>0.12184584194565042</c:v>
                </c:pt>
                <c:pt idx="7">
                  <c:v>0.24567173840776999</c:v>
                </c:pt>
              </c:numCache>
            </c:numRef>
          </c:val>
        </c:ser>
        <c:ser>
          <c:idx val="1"/>
          <c:order val="1"/>
          <c:tx>
            <c:strRef>
              <c:f>Sheet2!$C$7</c:f>
              <c:strCache>
                <c:ptCount val="1"/>
                <c:pt idx="0">
                  <c:v>Level 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cat>
            <c:strRef>
              <c:f>Sheet2!$A$8:$A$15</c:f>
              <c:strCache>
                <c:ptCount val="8"/>
                <c:pt idx="0">
                  <c:v>Singapore</c:v>
                </c:pt>
                <c:pt idx="1">
                  <c:v>Shanghai-China</c:v>
                </c:pt>
                <c:pt idx="2">
                  <c:v>Japan</c:v>
                </c:pt>
                <c:pt idx="3">
                  <c:v>Hong Kong-China</c:v>
                </c:pt>
                <c:pt idx="4">
                  <c:v>Korea</c:v>
                </c:pt>
                <c:pt idx="5">
                  <c:v>Chinese Taipei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Sheet2!$C$8:$C$15</c:f>
              <c:numCache>
                <c:formatCode>0.0%</c:formatCode>
                <c:ptCount val="8"/>
                <c:pt idx="0">
                  <c:v>8.7111386422070003E-2</c:v>
                </c:pt>
                <c:pt idx="1">
                  <c:v>2.759698971163E-2</c:v>
                </c:pt>
                <c:pt idx="2">
                  <c:v>7.4683485481709999E-2</c:v>
                </c:pt>
                <c:pt idx="3">
                  <c:v>5.1948548106299709E-2</c:v>
                </c:pt>
                <c:pt idx="4">
                  <c:v>5.2395087603310193E-2</c:v>
                </c:pt>
                <c:pt idx="5">
                  <c:v>8.8857146446510327E-2</c:v>
                </c:pt>
                <c:pt idx="6">
                  <c:v>0.30613936108170031</c:v>
                </c:pt>
                <c:pt idx="7">
                  <c:v>0.41026381124337002</c:v>
                </c:pt>
              </c:numCache>
            </c:numRef>
          </c:val>
        </c:ser>
        <c:ser>
          <c:idx val="2"/>
          <c:order val="2"/>
          <c:tx>
            <c:strRef>
              <c:f>Sheet2!$D$7</c:f>
              <c:strCache>
                <c:ptCount val="1"/>
                <c:pt idx="0">
                  <c:v>Level 2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ysClr val="windowText" lastClr="000000"/>
              </a:solidFill>
            </a:ln>
          </c:spPr>
          <c:cat>
            <c:strRef>
              <c:f>Sheet2!$A$8:$A$15</c:f>
              <c:strCache>
                <c:ptCount val="8"/>
                <c:pt idx="0">
                  <c:v>Singapore</c:v>
                </c:pt>
                <c:pt idx="1">
                  <c:v>Shanghai-China</c:v>
                </c:pt>
                <c:pt idx="2">
                  <c:v>Japan</c:v>
                </c:pt>
                <c:pt idx="3">
                  <c:v>Hong Kong-China</c:v>
                </c:pt>
                <c:pt idx="4">
                  <c:v>Korea</c:v>
                </c:pt>
                <c:pt idx="5">
                  <c:v>Chinese Taipei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Sheet2!$D$8:$D$15</c:f>
              <c:numCache>
                <c:formatCode>0.0%</c:formatCode>
                <c:ptCount val="8"/>
                <c:pt idx="0">
                  <c:v>0.17499696270139101</c:v>
                </c:pt>
                <c:pt idx="1">
                  <c:v>0.10515829750533</c:v>
                </c:pt>
                <c:pt idx="2">
                  <c:v>0.16269835483950001</c:v>
                </c:pt>
                <c:pt idx="3">
                  <c:v>0.15104217797392999</c:v>
                </c:pt>
                <c:pt idx="4">
                  <c:v>0.18502388023440999</c:v>
                </c:pt>
                <c:pt idx="5">
                  <c:v>0.21102063424897</c:v>
                </c:pt>
                <c:pt idx="6">
                  <c:v>0.34697742093288136</c:v>
                </c:pt>
                <c:pt idx="7">
                  <c:v>0.26952915545105999</c:v>
                </c:pt>
              </c:numCache>
            </c:numRef>
          </c:val>
        </c:ser>
        <c:ser>
          <c:idx val="3"/>
          <c:order val="3"/>
          <c:tx>
            <c:strRef>
              <c:f>Sheet2!$E$7</c:f>
              <c:strCache>
                <c:ptCount val="1"/>
                <c:pt idx="0">
                  <c:v>Level 3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ysClr val="windowText" lastClr="000000"/>
              </a:solidFill>
            </a:ln>
          </c:spPr>
          <c:cat>
            <c:strRef>
              <c:f>Sheet2!$A$8:$A$15</c:f>
              <c:strCache>
                <c:ptCount val="8"/>
                <c:pt idx="0">
                  <c:v>Singapore</c:v>
                </c:pt>
                <c:pt idx="1">
                  <c:v>Shanghai-China</c:v>
                </c:pt>
                <c:pt idx="2">
                  <c:v>Japan</c:v>
                </c:pt>
                <c:pt idx="3">
                  <c:v>Hong Kong-China</c:v>
                </c:pt>
                <c:pt idx="4">
                  <c:v>Korea</c:v>
                </c:pt>
                <c:pt idx="5">
                  <c:v>Chinese Taipei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Sheet2!$E$8:$E$15</c:f>
              <c:numCache>
                <c:formatCode>0.0%</c:formatCode>
                <c:ptCount val="8"/>
                <c:pt idx="0">
                  <c:v>0.25382384805977998</c:v>
                </c:pt>
                <c:pt idx="1">
                  <c:v>0.25967321609458999</c:v>
                </c:pt>
                <c:pt idx="2">
                  <c:v>0.26600876228672032</c:v>
                </c:pt>
                <c:pt idx="3">
                  <c:v>0.29377106470135</c:v>
                </c:pt>
                <c:pt idx="4">
                  <c:v>0.33144428779034202</c:v>
                </c:pt>
                <c:pt idx="5">
                  <c:v>0.33259032204409095</c:v>
                </c:pt>
                <c:pt idx="6">
                  <c:v>0.17470076296959</c:v>
                </c:pt>
                <c:pt idx="7">
                  <c:v>6.9176938743480021E-2</c:v>
                </c:pt>
              </c:numCache>
            </c:numRef>
          </c:val>
        </c:ser>
        <c:ser>
          <c:idx val="4"/>
          <c:order val="4"/>
          <c:tx>
            <c:strRef>
              <c:f>Sheet2!$F$7</c:f>
              <c:strCache>
                <c:ptCount val="1"/>
                <c:pt idx="0">
                  <c:v>Level 4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</c:spPr>
          <c:cat>
            <c:strRef>
              <c:f>Sheet2!$A$8:$A$15</c:f>
              <c:strCache>
                <c:ptCount val="8"/>
                <c:pt idx="0">
                  <c:v>Singapore</c:v>
                </c:pt>
                <c:pt idx="1">
                  <c:v>Shanghai-China</c:v>
                </c:pt>
                <c:pt idx="2">
                  <c:v>Japan</c:v>
                </c:pt>
                <c:pt idx="3">
                  <c:v>Hong Kong-China</c:v>
                </c:pt>
                <c:pt idx="4">
                  <c:v>Korea</c:v>
                </c:pt>
                <c:pt idx="5">
                  <c:v>Chinese Taipei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Sheet2!$F$8:$F$15</c:f>
              <c:numCache>
                <c:formatCode>0.0%</c:formatCode>
                <c:ptCount val="8"/>
                <c:pt idx="0">
                  <c:v>0.25714423623902</c:v>
                </c:pt>
                <c:pt idx="1">
                  <c:v>0.36058959056747136</c:v>
                </c:pt>
                <c:pt idx="2">
                  <c:v>0.29514670890703998</c:v>
                </c:pt>
                <c:pt idx="3">
                  <c:v>0.32706973249896032</c:v>
                </c:pt>
                <c:pt idx="4">
                  <c:v>0.30396925199693031</c:v>
                </c:pt>
                <c:pt idx="5">
                  <c:v>0.25756508907615</c:v>
                </c:pt>
                <c:pt idx="6">
                  <c:v>4.4147437888780179E-2</c:v>
                </c:pt>
                <c:pt idx="7">
                  <c:v>5.289582700750018E-3</c:v>
                </c:pt>
              </c:numCache>
            </c:numRef>
          </c:val>
        </c:ser>
        <c:ser>
          <c:idx val="5"/>
          <c:order val="5"/>
          <c:tx>
            <c:strRef>
              <c:f>Sheet2!$G$7</c:f>
              <c:strCache>
                <c:ptCount val="1"/>
                <c:pt idx="0">
                  <c:v>Level 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ysClr val="windowText" lastClr="000000"/>
              </a:solidFill>
            </a:ln>
          </c:spPr>
          <c:cat>
            <c:strRef>
              <c:f>Sheet2!$A$8:$A$15</c:f>
              <c:strCache>
                <c:ptCount val="8"/>
                <c:pt idx="0">
                  <c:v>Singapore</c:v>
                </c:pt>
                <c:pt idx="1">
                  <c:v>Shanghai-China</c:v>
                </c:pt>
                <c:pt idx="2">
                  <c:v>Japan</c:v>
                </c:pt>
                <c:pt idx="3">
                  <c:v>Hong Kong-China</c:v>
                </c:pt>
                <c:pt idx="4">
                  <c:v>Korea</c:v>
                </c:pt>
                <c:pt idx="5">
                  <c:v>Chinese Taipei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Sheet2!$G$8:$G$15</c:f>
              <c:numCache>
                <c:formatCode>0.0%</c:formatCode>
                <c:ptCount val="8"/>
                <c:pt idx="0">
                  <c:v>0.15316068758991999</c:v>
                </c:pt>
                <c:pt idx="1">
                  <c:v>0.20366769219097999</c:v>
                </c:pt>
                <c:pt idx="2">
                  <c:v>0.14383359234557988</c:v>
                </c:pt>
                <c:pt idx="3">
                  <c:v>0.14164848342908057</c:v>
                </c:pt>
                <c:pt idx="4">
                  <c:v>0.10544920384295002</c:v>
                </c:pt>
                <c:pt idx="5">
                  <c:v>8.0325502831680384E-2</c:v>
                </c:pt>
                <c:pt idx="6">
                  <c:v>5.8887630325600319E-3</c:v>
                </c:pt>
                <c:pt idx="7">
                  <c:v>6.8773453570000122E-5</c:v>
                </c:pt>
              </c:numCache>
            </c:numRef>
          </c:val>
        </c:ser>
        <c:ser>
          <c:idx val="6"/>
          <c:order val="6"/>
          <c:tx>
            <c:strRef>
              <c:f>Sheet2!$H$7</c:f>
              <c:strCache>
                <c:ptCount val="1"/>
                <c:pt idx="0">
                  <c:v>Level 6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solidFill>
                <a:sysClr val="windowText" lastClr="000000"/>
              </a:solidFill>
            </a:ln>
          </c:spPr>
          <c:cat>
            <c:strRef>
              <c:f>Sheet2!$A$8:$A$15</c:f>
              <c:strCache>
                <c:ptCount val="8"/>
                <c:pt idx="0">
                  <c:v>Singapore</c:v>
                </c:pt>
                <c:pt idx="1">
                  <c:v>Shanghai-China</c:v>
                </c:pt>
                <c:pt idx="2">
                  <c:v>Japan</c:v>
                </c:pt>
                <c:pt idx="3">
                  <c:v>Hong Kong-China</c:v>
                </c:pt>
                <c:pt idx="4">
                  <c:v>Korea</c:v>
                </c:pt>
                <c:pt idx="5">
                  <c:v>Chinese Taipei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Sheet2!$H$8:$H$15</c:f>
              <c:numCache>
                <c:formatCode>0.0%</c:formatCode>
                <c:ptCount val="8"/>
                <c:pt idx="0">
                  <c:v>4.5927427724069998E-2</c:v>
                </c:pt>
                <c:pt idx="1">
                  <c:v>3.923698755267014E-2</c:v>
                </c:pt>
                <c:pt idx="2">
                  <c:v>2.5518984588590001E-2</c:v>
                </c:pt>
                <c:pt idx="3">
                  <c:v>2.0252006367470002E-2</c:v>
                </c:pt>
                <c:pt idx="4">
                  <c:v>1.0768396285059999E-2</c:v>
                </c:pt>
                <c:pt idx="5">
                  <c:v>7.9623167279200009E-3</c:v>
                </c:pt>
                <c:pt idx="6">
                  <c:v>3.004121488300021E-4</c:v>
                </c:pt>
                <c:pt idx="7">
                  <c:v>0</c:v>
                </c:pt>
              </c:numCache>
            </c:numRef>
          </c:val>
        </c:ser>
        <c:overlap val="100"/>
        <c:axId val="129383808"/>
        <c:axId val="129508864"/>
      </c:barChart>
      <c:catAx>
        <c:axId val="12938380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SG"/>
            </a:pPr>
            <a:endParaRPr lang="en-US"/>
          </a:p>
        </c:txPr>
        <c:crossAx val="129508864"/>
        <c:crosses val="autoZero"/>
        <c:auto val="1"/>
        <c:lblAlgn val="ctr"/>
        <c:lblOffset val="100"/>
      </c:catAx>
      <c:valAx>
        <c:axId val="129508864"/>
        <c:scaling>
          <c:orientation val="minMax"/>
          <c:max val="1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 lang="en-SG"/>
            </a:pPr>
            <a:endParaRPr lang="en-US"/>
          </a:p>
        </c:txPr>
        <c:crossAx val="129383808"/>
        <c:crosses val="autoZero"/>
        <c:crossBetween val="between"/>
        <c:majorUnit val="0.1"/>
      </c:valAx>
    </c:plotArea>
    <c:legend>
      <c:legendPos val="r"/>
      <c:layout/>
      <c:txPr>
        <a:bodyPr/>
        <a:lstStyle/>
        <a:p>
          <a:pPr>
            <a:defRPr lang="en-SG"/>
          </a:pPr>
          <a:endParaRPr lang="en-US"/>
        </a:p>
      </c:txPr>
    </c:legend>
    <c:plotVisOnly val="1"/>
    <c:dispBlanksAs val="gap"/>
  </c:chart>
  <c:txPr>
    <a:bodyPr/>
    <a:lstStyle/>
    <a:p>
      <a:pPr>
        <a:defRPr sz="1400" b="1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stacked"/>
        <c:ser>
          <c:idx val="0"/>
          <c:order val="0"/>
          <c:tx>
            <c:strRef>
              <c:f>Sheet3!$B$7</c:f>
              <c:strCache>
                <c:ptCount val="1"/>
                <c:pt idx="0">
                  <c:v>Below Level 1</c:v>
                </c:pt>
              </c:strCache>
            </c:strRef>
          </c:tx>
          <c:spPr>
            <a:solidFill>
              <a:schemeClr val="tx1"/>
            </a:solidFill>
            <a:ln>
              <a:solidFill>
                <a:sysClr val="windowText" lastClr="000000"/>
              </a:solidFill>
            </a:ln>
          </c:spPr>
          <c:cat>
            <c:strRef>
              <c:f>Sheet3!$A$8:$A$15</c:f>
              <c:strCache>
                <c:ptCount val="8"/>
                <c:pt idx="0">
                  <c:v>Singapore</c:v>
                </c:pt>
                <c:pt idx="1">
                  <c:v>Shanghai-China</c:v>
                </c:pt>
                <c:pt idx="2">
                  <c:v>Japan</c:v>
                </c:pt>
                <c:pt idx="3">
                  <c:v>Hong Kong-China</c:v>
                </c:pt>
                <c:pt idx="4">
                  <c:v>Korea</c:v>
                </c:pt>
                <c:pt idx="5">
                  <c:v>Chinese Taipei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Sheet3!$B$8:$B$15</c:f>
              <c:numCache>
                <c:formatCode>0.0%</c:formatCode>
                <c:ptCount val="8"/>
                <c:pt idx="0">
                  <c:v>4.4194833190423534E-3</c:v>
                </c:pt>
                <c:pt idx="1">
                  <c:v>8.9468223315437747E-4</c:v>
                </c:pt>
                <c:pt idx="2">
                  <c:v>1.3227242302752684E-2</c:v>
                </c:pt>
                <c:pt idx="3">
                  <c:v>2.1679479136221002E-3</c:v>
                </c:pt>
                <c:pt idx="4">
                  <c:v>2.3300299905676196E-3</c:v>
                </c:pt>
                <c:pt idx="5">
                  <c:v>7.0891128816447952E-3</c:v>
                </c:pt>
                <c:pt idx="6">
                  <c:v>1.2246828442921461E-2</c:v>
                </c:pt>
                <c:pt idx="7">
                  <c:v>1.7114167797020539E-2</c:v>
                </c:pt>
              </c:numCache>
            </c:numRef>
          </c:val>
        </c:ser>
        <c:ser>
          <c:idx val="1"/>
          <c:order val="1"/>
          <c:tx>
            <c:strRef>
              <c:f>Sheet3!$C$7</c:f>
              <c:strCache>
                <c:ptCount val="1"/>
                <c:pt idx="0">
                  <c:v>Level 1a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cat>
            <c:strRef>
              <c:f>Sheet3!$A$8:$A$15</c:f>
              <c:strCache>
                <c:ptCount val="8"/>
                <c:pt idx="0">
                  <c:v>Singapore</c:v>
                </c:pt>
                <c:pt idx="1">
                  <c:v>Shanghai-China</c:v>
                </c:pt>
                <c:pt idx="2">
                  <c:v>Japan</c:v>
                </c:pt>
                <c:pt idx="3">
                  <c:v>Hong Kong-China</c:v>
                </c:pt>
                <c:pt idx="4">
                  <c:v>Korea</c:v>
                </c:pt>
                <c:pt idx="5">
                  <c:v>Chinese Taipei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Sheet3!$C$8:$C$15</c:f>
              <c:numCache>
                <c:formatCode>0.0%</c:formatCode>
                <c:ptCount val="8"/>
                <c:pt idx="0">
                  <c:v>2.7465571007913612E-2</c:v>
                </c:pt>
                <c:pt idx="1">
                  <c:v>5.6401136353726924E-3</c:v>
                </c:pt>
                <c:pt idx="2">
                  <c:v>3.3658289335267384E-2</c:v>
                </c:pt>
                <c:pt idx="3">
                  <c:v>1.4732438133826702E-2</c:v>
                </c:pt>
                <c:pt idx="4">
                  <c:v>8.822489838292466E-3</c:v>
                </c:pt>
                <c:pt idx="5">
                  <c:v>3.5212324008660235E-2</c:v>
                </c:pt>
                <c:pt idx="6">
                  <c:v>9.9123421277460766E-2</c:v>
                </c:pt>
                <c:pt idx="7">
                  <c:v>0.14109562764168632</c:v>
                </c:pt>
              </c:numCache>
            </c:numRef>
          </c:val>
        </c:ser>
        <c:ser>
          <c:idx val="2"/>
          <c:order val="2"/>
          <c:tx>
            <c:strRef>
              <c:f>Sheet3!$D$7</c:f>
              <c:strCache>
                <c:ptCount val="1"/>
                <c:pt idx="0">
                  <c:v>Level 1b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</c:spPr>
          <c:cat>
            <c:strRef>
              <c:f>Sheet3!$A$8:$A$15</c:f>
              <c:strCache>
                <c:ptCount val="8"/>
                <c:pt idx="0">
                  <c:v>Singapore</c:v>
                </c:pt>
                <c:pt idx="1">
                  <c:v>Shanghai-China</c:v>
                </c:pt>
                <c:pt idx="2">
                  <c:v>Japan</c:v>
                </c:pt>
                <c:pt idx="3">
                  <c:v>Hong Kong-China</c:v>
                </c:pt>
                <c:pt idx="4">
                  <c:v>Korea</c:v>
                </c:pt>
                <c:pt idx="5">
                  <c:v>Chinese Taipei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Sheet3!$D$8:$D$15</c:f>
              <c:numCache>
                <c:formatCode>0.0%</c:formatCode>
                <c:ptCount val="8"/>
                <c:pt idx="0">
                  <c:v>9.2925462700632316E-2</c:v>
                </c:pt>
                <c:pt idx="1">
                  <c:v>3.4013721483842192E-2</c:v>
                </c:pt>
                <c:pt idx="2">
                  <c:v>8.9065439144553227E-2</c:v>
                </c:pt>
                <c:pt idx="3">
                  <c:v>6.5993186873551421E-2</c:v>
                </c:pt>
                <c:pt idx="4">
                  <c:v>4.6787650245073434E-2</c:v>
                </c:pt>
                <c:pt idx="5">
                  <c:v>0.11414573550535359</c:v>
                </c:pt>
                <c:pt idx="6">
                  <c:v>0.31732433278299293</c:v>
                </c:pt>
                <c:pt idx="7">
                  <c:v>0.37600921361583217</c:v>
                </c:pt>
              </c:numCache>
            </c:numRef>
          </c:val>
        </c:ser>
        <c:ser>
          <c:idx val="3"/>
          <c:order val="3"/>
          <c:tx>
            <c:strRef>
              <c:f>Sheet3!$E$7</c:f>
              <c:strCache>
                <c:ptCount val="1"/>
                <c:pt idx="0">
                  <c:v>Level 2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ysClr val="windowText" lastClr="000000"/>
              </a:solidFill>
            </a:ln>
          </c:spPr>
          <c:cat>
            <c:strRef>
              <c:f>Sheet3!$A$8:$A$15</c:f>
              <c:strCache>
                <c:ptCount val="8"/>
                <c:pt idx="0">
                  <c:v>Singapore</c:v>
                </c:pt>
                <c:pt idx="1">
                  <c:v>Shanghai-China</c:v>
                </c:pt>
                <c:pt idx="2">
                  <c:v>Japan</c:v>
                </c:pt>
                <c:pt idx="3">
                  <c:v>Hong Kong-China</c:v>
                </c:pt>
                <c:pt idx="4">
                  <c:v>Korea</c:v>
                </c:pt>
                <c:pt idx="5">
                  <c:v>Chinese Taipei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Sheet3!$E$8:$E$15</c:f>
              <c:numCache>
                <c:formatCode>0.0%</c:formatCode>
                <c:ptCount val="8"/>
                <c:pt idx="0">
                  <c:v>0.18519031160060745</c:v>
                </c:pt>
                <c:pt idx="1">
                  <c:v>0.13272689660677903</c:v>
                </c:pt>
                <c:pt idx="2">
                  <c:v>0.17956697503462801</c:v>
                </c:pt>
                <c:pt idx="3">
                  <c:v>0.16055416986487561</c:v>
                </c:pt>
                <c:pt idx="4">
                  <c:v>0.15413705327179691</c:v>
                </c:pt>
                <c:pt idx="5">
                  <c:v>0.24615864179974609</c:v>
                </c:pt>
                <c:pt idx="6">
                  <c:v>0.36809839994803811</c:v>
                </c:pt>
                <c:pt idx="7">
                  <c:v>0.34310834597622658</c:v>
                </c:pt>
              </c:numCache>
            </c:numRef>
          </c:val>
        </c:ser>
        <c:ser>
          <c:idx val="4"/>
          <c:order val="4"/>
          <c:tx>
            <c:strRef>
              <c:f>Sheet3!$F$7</c:f>
              <c:strCache>
                <c:ptCount val="1"/>
                <c:pt idx="0">
                  <c:v>Level 3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ysClr val="windowText" lastClr="000000"/>
              </a:solidFill>
            </a:ln>
          </c:spPr>
          <c:cat>
            <c:strRef>
              <c:f>Sheet3!$A$8:$A$15</c:f>
              <c:strCache>
                <c:ptCount val="8"/>
                <c:pt idx="0">
                  <c:v>Singapore</c:v>
                </c:pt>
                <c:pt idx="1">
                  <c:v>Shanghai-China</c:v>
                </c:pt>
                <c:pt idx="2">
                  <c:v>Japan</c:v>
                </c:pt>
                <c:pt idx="3">
                  <c:v>Hong Kong-China</c:v>
                </c:pt>
                <c:pt idx="4">
                  <c:v>Korea</c:v>
                </c:pt>
                <c:pt idx="5">
                  <c:v>Chinese Taipei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Sheet3!$F$8:$F$15</c:f>
              <c:numCache>
                <c:formatCode>0.0%</c:formatCode>
                <c:ptCount val="8"/>
                <c:pt idx="0">
                  <c:v>0.2758536741312369</c:v>
                </c:pt>
                <c:pt idx="1">
                  <c:v>0.2851474804096033</c:v>
                </c:pt>
                <c:pt idx="2">
                  <c:v>0.28002140169405765</c:v>
                </c:pt>
                <c:pt idx="3">
                  <c:v>0.31397754145114082</c:v>
                </c:pt>
                <c:pt idx="4">
                  <c:v>0.32986315682218181</c:v>
                </c:pt>
                <c:pt idx="5">
                  <c:v>0.33547644641856361</c:v>
                </c:pt>
                <c:pt idx="6">
                  <c:v>0.16721618224800541</c:v>
                </c:pt>
                <c:pt idx="7">
                  <c:v>0.11243639489793635</c:v>
                </c:pt>
              </c:numCache>
            </c:numRef>
          </c:val>
        </c:ser>
        <c:ser>
          <c:idx val="5"/>
          <c:order val="5"/>
          <c:tx>
            <c:strRef>
              <c:f>Sheet3!$G$7</c:f>
              <c:strCache>
                <c:ptCount val="1"/>
                <c:pt idx="0">
                  <c:v>Level 4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</c:spPr>
          <c:cat>
            <c:strRef>
              <c:f>Sheet3!$A$8:$A$15</c:f>
              <c:strCache>
                <c:ptCount val="8"/>
                <c:pt idx="0">
                  <c:v>Singapore</c:v>
                </c:pt>
                <c:pt idx="1">
                  <c:v>Shanghai-China</c:v>
                </c:pt>
                <c:pt idx="2">
                  <c:v>Japan</c:v>
                </c:pt>
                <c:pt idx="3">
                  <c:v>Hong Kong-China</c:v>
                </c:pt>
                <c:pt idx="4">
                  <c:v>Korea</c:v>
                </c:pt>
                <c:pt idx="5">
                  <c:v>Chinese Taipei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Sheet3!$G$8:$G$15</c:f>
              <c:numCache>
                <c:formatCode>0.0%</c:formatCode>
                <c:ptCount val="8"/>
                <c:pt idx="0">
                  <c:v>0.25718288133858835</c:v>
                </c:pt>
                <c:pt idx="1">
                  <c:v>0.34665168797467927</c:v>
                </c:pt>
                <c:pt idx="2">
                  <c:v>0.27023938947981657</c:v>
                </c:pt>
                <c:pt idx="3">
                  <c:v>0.31834302549404841</c:v>
                </c:pt>
                <c:pt idx="4">
                  <c:v>0.32905859286835237</c:v>
                </c:pt>
                <c:pt idx="5">
                  <c:v>0.21004212552612056</c:v>
                </c:pt>
                <c:pt idx="6">
                  <c:v>3.3081336421725435E-2</c:v>
                </c:pt>
                <c:pt idx="7">
                  <c:v>1.0072696394752351E-2</c:v>
                </c:pt>
              </c:numCache>
            </c:numRef>
          </c:val>
        </c:ser>
        <c:ser>
          <c:idx val="6"/>
          <c:order val="6"/>
          <c:tx>
            <c:strRef>
              <c:f>Sheet3!$H$7</c:f>
              <c:strCache>
                <c:ptCount val="1"/>
                <c:pt idx="0">
                  <c:v>Level 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ysClr val="windowText" lastClr="000000"/>
              </a:solidFill>
            </a:ln>
          </c:spPr>
          <c:cat>
            <c:strRef>
              <c:f>Sheet3!$A$8:$A$15</c:f>
              <c:strCache>
                <c:ptCount val="8"/>
                <c:pt idx="0">
                  <c:v>Singapore</c:v>
                </c:pt>
                <c:pt idx="1">
                  <c:v>Shanghai-China</c:v>
                </c:pt>
                <c:pt idx="2">
                  <c:v>Japan</c:v>
                </c:pt>
                <c:pt idx="3">
                  <c:v>Hong Kong-China</c:v>
                </c:pt>
                <c:pt idx="4">
                  <c:v>Korea</c:v>
                </c:pt>
                <c:pt idx="5">
                  <c:v>Chinese Taipei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Sheet3!$H$8:$H$15</c:f>
              <c:numCache>
                <c:formatCode>0.0%</c:formatCode>
                <c:ptCount val="8"/>
                <c:pt idx="0">
                  <c:v>0.13064131526379527</c:v>
                </c:pt>
                <c:pt idx="1">
                  <c:v>0.1704950496637857</c:v>
                </c:pt>
                <c:pt idx="2">
                  <c:v>0.11485721078389095</c:v>
                </c:pt>
                <c:pt idx="3">
                  <c:v>0.11212680168741572</c:v>
                </c:pt>
                <c:pt idx="4">
                  <c:v>0.11850151268146498</c:v>
                </c:pt>
                <c:pt idx="5">
                  <c:v>4.7815465131169223E-2</c:v>
                </c:pt>
                <c:pt idx="6">
                  <c:v>2.8813799978302012E-3</c:v>
                </c:pt>
                <c:pt idx="7">
                  <c:v>1.6355367700000023E-4</c:v>
                </c:pt>
              </c:numCache>
            </c:numRef>
          </c:val>
        </c:ser>
        <c:ser>
          <c:idx val="7"/>
          <c:order val="7"/>
          <c:tx>
            <c:strRef>
              <c:f>Sheet3!$I$7</c:f>
              <c:strCache>
                <c:ptCount val="1"/>
                <c:pt idx="0">
                  <c:v>Level 6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solidFill>
                <a:sysClr val="windowText" lastClr="000000"/>
              </a:solidFill>
            </a:ln>
          </c:spPr>
          <c:cat>
            <c:strRef>
              <c:f>Sheet3!$A$8:$A$15</c:f>
              <c:strCache>
                <c:ptCount val="8"/>
                <c:pt idx="0">
                  <c:v>Singapore</c:v>
                </c:pt>
                <c:pt idx="1">
                  <c:v>Shanghai-China</c:v>
                </c:pt>
                <c:pt idx="2">
                  <c:v>Japan</c:v>
                </c:pt>
                <c:pt idx="3">
                  <c:v>Hong Kong-China</c:v>
                </c:pt>
                <c:pt idx="4">
                  <c:v>Korea</c:v>
                </c:pt>
                <c:pt idx="5">
                  <c:v>Chinese Taipei</c:v>
                </c:pt>
                <c:pt idx="6">
                  <c:v>Thailand</c:v>
                </c:pt>
                <c:pt idx="7">
                  <c:v>Indonesia</c:v>
                </c:pt>
              </c:strCache>
            </c:strRef>
          </c:cat>
          <c:val>
            <c:numRef>
              <c:f>Sheet3!$I$8:$I$15</c:f>
              <c:numCache>
                <c:formatCode>0.0%</c:formatCode>
                <c:ptCount val="8"/>
                <c:pt idx="0">
                  <c:v>2.6321300638185632E-2</c:v>
                </c:pt>
                <c:pt idx="1">
                  <c:v>2.4430367992785394E-2</c:v>
                </c:pt>
                <c:pt idx="2">
                  <c:v>1.9364052225035806E-2</c:v>
                </c:pt>
                <c:pt idx="3">
                  <c:v>1.210488858152084E-2</c:v>
                </c:pt>
                <c:pt idx="4">
                  <c:v>1.0499514282272309E-2</c:v>
                </c:pt>
                <c:pt idx="5">
                  <c:v>4.0601487287435824E-3</c:v>
                </c:pt>
                <c:pt idx="6">
                  <c:v>2.8118880999999997E-5</c:v>
                </c:pt>
                <c:pt idx="7">
                  <c:v>0</c:v>
                </c:pt>
              </c:numCache>
            </c:numRef>
          </c:val>
        </c:ser>
        <c:overlap val="100"/>
        <c:axId val="142894208"/>
        <c:axId val="142895744"/>
      </c:barChart>
      <c:catAx>
        <c:axId val="14289420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SG"/>
            </a:pPr>
            <a:endParaRPr lang="en-US"/>
          </a:p>
        </c:txPr>
        <c:crossAx val="142895744"/>
        <c:crosses val="autoZero"/>
        <c:auto val="1"/>
        <c:lblAlgn val="ctr"/>
        <c:lblOffset val="100"/>
      </c:catAx>
      <c:valAx>
        <c:axId val="142895744"/>
        <c:scaling>
          <c:orientation val="minMax"/>
          <c:max val="1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 lang="en-SG"/>
            </a:pPr>
            <a:endParaRPr lang="en-US"/>
          </a:p>
        </c:txPr>
        <c:crossAx val="142894208"/>
        <c:crosses val="autoZero"/>
        <c:crossBetween val="between"/>
        <c:majorUnit val="0.1"/>
      </c:valAx>
    </c:plotArea>
    <c:legend>
      <c:legendPos val="r"/>
      <c:layout>
        <c:manualLayout>
          <c:xMode val="edge"/>
          <c:yMode val="edge"/>
          <c:x val="0.78014552202533061"/>
          <c:y val="5.4507341987656964E-2"/>
          <c:w val="0.21815045724086221"/>
          <c:h val="0.94549283324219791"/>
        </c:manualLayout>
      </c:layout>
      <c:txPr>
        <a:bodyPr/>
        <a:lstStyle/>
        <a:p>
          <a:pPr>
            <a:defRPr lang="en-SG"/>
          </a:pPr>
          <a:endParaRPr lang="en-US"/>
        </a:p>
      </c:txPr>
    </c:legend>
    <c:plotVisOnly val="1"/>
    <c:dispBlanksAs val="gap"/>
  </c:chart>
  <c:txPr>
    <a:bodyPr/>
    <a:lstStyle/>
    <a:p>
      <a:pPr>
        <a:defRPr sz="1400" b="1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percentStacked"/>
        <c:ser>
          <c:idx val="0"/>
          <c:order val="0"/>
          <c:tx>
            <c:strRef>
              <c:f>'bm2011'!$B$60</c:f>
              <c:strCache>
                <c:ptCount val="1"/>
                <c:pt idx="0">
                  <c:v>Very Low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cat>
            <c:strRef>
              <c:f>'bm2011'!$A$61:$A$71</c:f>
              <c:strCache>
                <c:ptCount val="11"/>
                <c:pt idx="0">
                  <c:v>Chinese Taipei </c:v>
                </c:pt>
                <c:pt idx="1">
                  <c:v>Singapore</c:v>
                </c:pt>
                <c:pt idx="2">
                  <c:v>Korea, Rep. of</c:v>
                </c:pt>
                <c:pt idx="3">
                  <c:v>Japan</c:v>
                </c:pt>
                <c:pt idx="4">
                  <c:v>Turkey</c:v>
                </c:pt>
                <c:pt idx="5">
                  <c:v>Malaysia</c:v>
                </c:pt>
                <c:pt idx="6">
                  <c:v>Thailand</c:v>
                </c:pt>
                <c:pt idx="7">
                  <c:v>Iran</c:v>
                </c:pt>
                <c:pt idx="8">
                  <c:v>Saudi Arabia</c:v>
                </c:pt>
                <c:pt idx="9">
                  <c:v>Morocco</c:v>
                </c:pt>
                <c:pt idx="10">
                  <c:v>Indonesia</c:v>
                </c:pt>
              </c:strCache>
            </c:strRef>
          </c:cat>
          <c:val>
            <c:numRef>
              <c:f>'bm2011'!$B$61:$B$71</c:f>
              <c:numCache>
                <c:formatCode>General</c:formatCode>
                <c:ptCount val="11"/>
                <c:pt idx="0">
                  <c:v>4.0000000000000022E-2</c:v>
                </c:pt>
                <c:pt idx="1">
                  <c:v>1.0000000000000005E-2</c:v>
                </c:pt>
                <c:pt idx="2">
                  <c:v>1.0000000000000005E-2</c:v>
                </c:pt>
                <c:pt idx="3">
                  <c:v>3.0000000000000002E-2</c:v>
                </c:pt>
                <c:pt idx="4">
                  <c:v>0.3300000000000014</c:v>
                </c:pt>
                <c:pt idx="5">
                  <c:v>0.35000000000000031</c:v>
                </c:pt>
                <c:pt idx="6">
                  <c:v>0.38000000000000117</c:v>
                </c:pt>
                <c:pt idx="7">
                  <c:v>0.45</c:v>
                </c:pt>
                <c:pt idx="8">
                  <c:v>0.53</c:v>
                </c:pt>
                <c:pt idx="9">
                  <c:v>0.56999999999999995</c:v>
                </c:pt>
                <c:pt idx="10">
                  <c:v>0.64000000000000234</c:v>
                </c:pt>
              </c:numCache>
            </c:numRef>
          </c:val>
        </c:ser>
        <c:ser>
          <c:idx val="1"/>
          <c:order val="1"/>
          <c:tx>
            <c:strRef>
              <c:f>'bm2011'!$C$60</c:f>
              <c:strCache>
                <c:ptCount val="1"/>
                <c:pt idx="0">
                  <c:v>Low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cat>
            <c:strRef>
              <c:f>'bm2011'!$A$61:$A$71</c:f>
              <c:strCache>
                <c:ptCount val="11"/>
                <c:pt idx="0">
                  <c:v>Chinese Taipei </c:v>
                </c:pt>
                <c:pt idx="1">
                  <c:v>Singapore</c:v>
                </c:pt>
                <c:pt idx="2">
                  <c:v>Korea, Rep. of</c:v>
                </c:pt>
                <c:pt idx="3">
                  <c:v>Japan</c:v>
                </c:pt>
                <c:pt idx="4">
                  <c:v>Turkey</c:v>
                </c:pt>
                <c:pt idx="5">
                  <c:v>Malaysia</c:v>
                </c:pt>
                <c:pt idx="6">
                  <c:v>Thailand</c:v>
                </c:pt>
                <c:pt idx="7">
                  <c:v>Iran</c:v>
                </c:pt>
                <c:pt idx="8">
                  <c:v>Saudi Arabia</c:v>
                </c:pt>
                <c:pt idx="9">
                  <c:v>Morocco</c:v>
                </c:pt>
                <c:pt idx="10">
                  <c:v>Indonesia</c:v>
                </c:pt>
              </c:strCache>
            </c:strRef>
          </c:cat>
          <c:val>
            <c:numRef>
              <c:f>'bm2011'!$C$61:$C$71</c:f>
              <c:numCache>
                <c:formatCode>General</c:formatCode>
                <c:ptCount val="11"/>
                <c:pt idx="0">
                  <c:v>8.0000000000000043E-2</c:v>
                </c:pt>
                <c:pt idx="1">
                  <c:v>7.0000000000000021E-2</c:v>
                </c:pt>
                <c:pt idx="2">
                  <c:v>6.0000000000000032E-2</c:v>
                </c:pt>
                <c:pt idx="3">
                  <c:v>0.1</c:v>
                </c:pt>
                <c:pt idx="4">
                  <c:v>0.27</c:v>
                </c:pt>
                <c:pt idx="5">
                  <c:v>0.29000000000000031</c:v>
                </c:pt>
                <c:pt idx="6">
                  <c:v>0.34</c:v>
                </c:pt>
                <c:pt idx="7">
                  <c:v>0.29000000000000031</c:v>
                </c:pt>
                <c:pt idx="8">
                  <c:v>0.27</c:v>
                </c:pt>
                <c:pt idx="9">
                  <c:v>0.28000000000000008</c:v>
                </c:pt>
                <c:pt idx="10">
                  <c:v>0.24000000000000021</c:v>
                </c:pt>
              </c:numCache>
            </c:numRef>
          </c:val>
        </c:ser>
        <c:ser>
          <c:idx val="2"/>
          <c:order val="2"/>
          <c:tx>
            <c:strRef>
              <c:f>'bm2011'!$D$60</c:f>
              <c:strCache>
                <c:ptCount val="1"/>
                <c:pt idx="0">
                  <c:v>Intermediate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</c:spPr>
          <c:cat>
            <c:strRef>
              <c:f>'bm2011'!$A$61:$A$71</c:f>
              <c:strCache>
                <c:ptCount val="11"/>
                <c:pt idx="0">
                  <c:v>Chinese Taipei </c:v>
                </c:pt>
                <c:pt idx="1">
                  <c:v>Singapore</c:v>
                </c:pt>
                <c:pt idx="2">
                  <c:v>Korea, Rep. of</c:v>
                </c:pt>
                <c:pt idx="3">
                  <c:v>Japan</c:v>
                </c:pt>
                <c:pt idx="4">
                  <c:v>Turkey</c:v>
                </c:pt>
                <c:pt idx="5">
                  <c:v>Malaysia</c:v>
                </c:pt>
                <c:pt idx="6">
                  <c:v>Thailand</c:v>
                </c:pt>
                <c:pt idx="7">
                  <c:v>Iran</c:v>
                </c:pt>
                <c:pt idx="8">
                  <c:v>Saudi Arabia</c:v>
                </c:pt>
                <c:pt idx="9">
                  <c:v>Morocco</c:v>
                </c:pt>
                <c:pt idx="10">
                  <c:v>Indonesia</c:v>
                </c:pt>
              </c:strCache>
            </c:strRef>
          </c:cat>
          <c:val>
            <c:numRef>
              <c:f>'bm2011'!$D$61:$D$71</c:f>
              <c:numCache>
                <c:formatCode>General</c:formatCode>
                <c:ptCount val="11"/>
                <c:pt idx="0">
                  <c:v>0.15000000000000024</c:v>
                </c:pt>
                <c:pt idx="1">
                  <c:v>0.14000000000000001</c:v>
                </c:pt>
                <c:pt idx="2">
                  <c:v>0.16</c:v>
                </c:pt>
                <c:pt idx="3">
                  <c:v>0.26</c:v>
                </c:pt>
                <c:pt idx="4">
                  <c:v>0.2</c:v>
                </c:pt>
                <c:pt idx="5">
                  <c:v>0.24000000000000021</c:v>
                </c:pt>
                <c:pt idx="6">
                  <c:v>0.2</c:v>
                </c:pt>
                <c:pt idx="7">
                  <c:v>0.18000000000000024</c:v>
                </c:pt>
                <c:pt idx="8">
                  <c:v>0.15000000000000024</c:v>
                </c:pt>
                <c:pt idx="9">
                  <c:v>0.13</c:v>
                </c:pt>
                <c:pt idx="10">
                  <c:v>0.1</c:v>
                </c:pt>
              </c:numCache>
            </c:numRef>
          </c:val>
        </c:ser>
        <c:ser>
          <c:idx val="3"/>
          <c:order val="3"/>
          <c:tx>
            <c:strRef>
              <c:f>'bm2011'!$E$60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cat>
            <c:strRef>
              <c:f>'bm2011'!$A$61:$A$71</c:f>
              <c:strCache>
                <c:ptCount val="11"/>
                <c:pt idx="0">
                  <c:v>Chinese Taipei </c:v>
                </c:pt>
                <c:pt idx="1">
                  <c:v>Singapore</c:v>
                </c:pt>
                <c:pt idx="2">
                  <c:v>Korea, Rep. of</c:v>
                </c:pt>
                <c:pt idx="3">
                  <c:v>Japan</c:v>
                </c:pt>
                <c:pt idx="4">
                  <c:v>Turkey</c:v>
                </c:pt>
                <c:pt idx="5">
                  <c:v>Malaysia</c:v>
                </c:pt>
                <c:pt idx="6">
                  <c:v>Thailand</c:v>
                </c:pt>
                <c:pt idx="7">
                  <c:v>Iran</c:v>
                </c:pt>
                <c:pt idx="8">
                  <c:v>Saudi Arabia</c:v>
                </c:pt>
                <c:pt idx="9">
                  <c:v>Morocco</c:v>
                </c:pt>
                <c:pt idx="10">
                  <c:v>Indonesia</c:v>
                </c:pt>
              </c:strCache>
            </c:strRef>
          </c:cat>
          <c:val>
            <c:numRef>
              <c:f>'bm2011'!$E$61:$E$71</c:f>
              <c:numCache>
                <c:formatCode>General</c:formatCode>
                <c:ptCount val="11"/>
                <c:pt idx="0">
                  <c:v>0.24000000000000021</c:v>
                </c:pt>
                <c:pt idx="1">
                  <c:v>0.30000000000000032</c:v>
                </c:pt>
                <c:pt idx="2">
                  <c:v>0.30000000000000032</c:v>
                </c:pt>
                <c:pt idx="3">
                  <c:v>0.34</c:v>
                </c:pt>
                <c:pt idx="4">
                  <c:v>0.13</c:v>
                </c:pt>
                <c:pt idx="5">
                  <c:v>0.1</c:v>
                </c:pt>
                <c:pt idx="6">
                  <c:v>6.0000000000000032E-2</c:v>
                </c:pt>
                <c:pt idx="7">
                  <c:v>6.0000000000000032E-2</c:v>
                </c:pt>
                <c:pt idx="8">
                  <c:v>4.0000000000000022E-2</c:v>
                </c:pt>
                <c:pt idx="9">
                  <c:v>2.0000000000000011E-2</c:v>
                </c:pt>
                <c:pt idx="10">
                  <c:v>2.0000000000000011E-2</c:v>
                </c:pt>
              </c:numCache>
            </c:numRef>
          </c:val>
        </c:ser>
        <c:ser>
          <c:idx val="4"/>
          <c:order val="4"/>
          <c:tx>
            <c:strRef>
              <c:f>'bm2011'!$F$60</c:f>
              <c:strCache>
                <c:ptCount val="1"/>
                <c:pt idx="0">
                  <c:v>Advance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</c:spPr>
          <c:cat>
            <c:strRef>
              <c:f>'bm2011'!$A$61:$A$71</c:f>
              <c:strCache>
                <c:ptCount val="11"/>
                <c:pt idx="0">
                  <c:v>Chinese Taipei </c:v>
                </c:pt>
                <c:pt idx="1">
                  <c:v>Singapore</c:v>
                </c:pt>
                <c:pt idx="2">
                  <c:v>Korea, Rep. of</c:v>
                </c:pt>
                <c:pt idx="3">
                  <c:v>Japan</c:v>
                </c:pt>
                <c:pt idx="4">
                  <c:v>Turkey</c:v>
                </c:pt>
                <c:pt idx="5">
                  <c:v>Malaysia</c:v>
                </c:pt>
                <c:pt idx="6">
                  <c:v>Thailand</c:v>
                </c:pt>
                <c:pt idx="7">
                  <c:v>Iran</c:v>
                </c:pt>
                <c:pt idx="8">
                  <c:v>Saudi Arabia</c:v>
                </c:pt>
                <c:pt idx="9">
                  <c:v>Morocco</c:v>
                </c:pt>
                <c:pt idx="10">
                  <c:v>Indonesia</c:v>
                </c:pt>
              </c:strCache>
            </c:strRef>
          </c:cat>
          <c:val>
            <c:numRef>
              <c:f>'bm2011'!$F$61:$F$71</c:f>
              <c:numCache>
                <c:formatCode>General</c:formatCode>
                <c:ptCount val="11"/>
                <c:pt idx="0">
                  <c:v>0.49000000000000032</c:v>
                </c:pt>
                <c:pt idx="1">
                  <c:v>0.48000000000000032</c:v>
                </c:pt>
                <c:pt idx="2">
                  <c:v>0.47000000000000008</c:v>
                </c:pt>
                <c:pt idx="3">
                  <c:v>0.27</c:v>
                </c:pt>
                <c:pt idx="4">
                  <c:v>7.0000000000000021E-2</c:v>
                </c:pt>
                <c:pt idx="5">
                  <c:v>2.0000000000000011E-2</c:v>
                </c:pt>
                <c:pt idx="6">
                  <c:v>2.0000000000000011E-2</c:v>
                </c:pt>
                <c:pt idx="7">
                  <c:v>2.0000000000000011E-2</c:v>
                </c:pt>
                <c:pt idx="8">
                  <c:v>1.0000000000000005E-2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overlap val="100"/>
        <c:axId val="114877184"/>
        <c:axId val="128996096"/>
      </c:barChart>
      <c:catAx>
        <c:axId val="114877184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lang="id-ID"/>
            </a:pPr>
            <a:endParaRPr lang="en-US"/>
          </a:p>
        </c:txPr>
        <c:crossAx val="128996096"/>
        <c:crosses val="autoZero"/>
        <c:auto val="1"/>
        <c:lblAlgn val="ctr"/>
        <c:lblOffset val="100"/>
      </c:catAx>
      <c:valAx>
        <c:axId val="128996096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lang="id-ID"/>
            </a:pPr>
            <a:endParaRPr lang="en-US"/>
          </a:p>
        </c:txPr>
        <c:crossAx val="11487718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id-ID"/>
          </a:pPr>
          <a:endParaRPr lang="en-US"/>
        </a:p>
      </c:txPr>
    </c:legend>
    <c:plotVisOnly val="1"/>
    <c:dispBlanksAs val="gap"/>
  </c:chart>
  <c:txPr>
    <a:bodyPr/>
    <a:lstStyle/>
    <a:p>
      <a:pPr>
        <a:defRPr sz="14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percentStacked"/>
        <c:ser>
          <c:idx val="0"/>
          <c:order val="0"/>
          <c:tx>
            <c:strRef>
              <c:f>'bm2007'!$B$60</c:f>
              <c:strCache>
                <c:ptCount val="1"/>
                <c:pt idx="0">
                  <c:v>Very Low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cat>
            <c:strRef>
              <c:f>'bm2007'!$A$61:$A$71</c:f>
              <c:strCache>
                <c:ptCount val="11"/>
                <c:pt idx="0">
                  <c:v>Chinese Taipei </c:v>
                </c:pt>
                <c:pt idx="1">
                  <c:v>Korea, Rep. of</c:v>
                </c:pt>
                <c:pt idx="2">
                  <c:v>Singapore</c:v>
                </c:pt>
                <c:pt idx="3">
                  <c:v>Japan</c:v>
                </c:pt>
                <c:pt idx="4">
                  <c:v>Turkey</c:v>
                </c:pt>
                <c:pt idx="5">
                  <c:v>Thailand</c:v>
                </c:pt>
                <c:pt idx="6">
                  <c:v>Malaysia</c:v>
                </c:pt>
                <c:pt idx="7">
                  <c:v>Iran</c:v>
                </c:pt>
                <c:pt idx="8">
                  <c:v>Indonesia</c:v>
                </c:pt>
                <c:pt idx="9">
                  <c:v>Morocco</c:v>
                </c:pt>
                <c:pt idx="10">
                  <c:v>Saudi Arabia</c:v>
                </c:pt>
              </c:strCache>
            </c:strRef>
          </c:cat>
          <c:val>
            <c:numRef>
              <c:f>'bm2007'!$B$61:$B$71</c:f>
              <c:numCache>
                <c:formatCode>General</c:formatCode>
                <c:ptCount val="11"/>
                <c:pt idx="0">
                  <c:v>0.05</c:v>
                </c:pt>
                <c:pt idx="1">
                  <c:v>2.0000000000000011E-2</c:v>
                </c:pt>
                <c:pt idx="2">
                  <c:v>3.0000000000000002E-2</c:v>
                </c:pt>
                <c:pt idx="3">
                  <c:v>3.0000000000000002E-2</c:v>
                </c:pt>
                <c:pt idx="4">
                  <c:v>0.41000000000000031</c:v>
                </c:pt>
                <c:pt idx="5">
                  <c:v>0.34</c:v>
                </c:pt>
                <c:pt idx="6">
                  <c:v>0.18000000000000024</c:v>
                </c:pt>
                <c:pt idx="7">
                  <c:v>0.49000000000000032</c:v>
                </c:pt>
                <c:pt idx="8">
                  <c:v>0.52</c:v>
                </c:pt>
                <c:pt idx="9">
                  <c:v>0.59</c:v>
                </c:pt>
                <c:pt idx="10">
                  <c:v>0.82000000000000062</c:v>
                </c:pt>
              </c:numCache>
            </c:numRef>
          </c:val>
        </c:ser>
        <c:ser>
          <c:idx val="1"/>
          <c:order val="1"/>
          <c:tx>
            <c:strRef>
              <c:f>'bm2007'!$C$60</c:f>
              <c:strCache>
                <c:ptCount val="1"/>
                <c:pt idx="0">
                  <c:v>Low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cat>
            <c:strRef>
              <c:f>'bm2007'!$A$61:$A$71</c:f>
              <c:strCache>
                <c:ptCount val="11"/>
                <c:pt idx="0">
                  <c:v>Chinese Taipei </c:v>
                </c:pt>
                <c:pt idx="1">
                  <c:v>Korea, Rep. of</c:v>
                </c:pt>
                <c:pt idx="2">
                  <c:v>Singapore</c:v>
                </c:pt>
                <c:pt idx="3">
                  <c:v>Japan</c:v>
                </c:pt>
                <c:pt idx="4">
                  <c:v>Turkey</c:v>
                </c:pt>
                <c:pt idx="5">
                  <c:v>Thailand</c:v>
                </c:pt>
                <c:pt idx="6">
                  <c:v>Malaysia</c:v>
                </c:pt>
                <c:pt idx="7">
                  <c:v>Iran</c:v>
                </c:pt>
                <c:pt idx="8">
                  <c:v>Indonesia</c:v>
                </c:pt>
                <c:pt idx="9">
                  <c:v>Morocco</c:v>
                </c:pt>
                <c:pt idx="10">
                  <c:v>Saudi Arabia</c:v>
                </c:pt>
              </c:strCache>
            </c:strRef>
          </c:cat>
          <c:val>
            <c:numRef>
              <c:f>'bm2007'!$C$61:$C$71</c:f>
              <c:numCache>
                <c:formatCode>General</c:formatCode>
                <c:ptCount val="11"/>
                <c:pt idx="0">
                  <c:v>9.0000000000000024E-2</c:v>
                </c:pt>
                <c:pt idx="1">
                  <c:v>8.0000000000000043E-2</c:v>
                </c:pt>
                <c:pt idx="2">
                  <c:v>9.0000000000000024E-2</c:v>
                </c:pt>
                <c:pt idx="3">
                  <c:v>0.1</c:v>
                </c:pt>
                <c:pt idx="4">
                  <c:v>0.26</c:v>
                </c:pt>
                <c:pt idx="5">
                  <c:v>0.32000000000000134</c:v>
                </c:pt>
                <c:pt idx="6">
                  <c:v>0.32000000000000134</c:v>
                </c:pt>
                <c:pt idx="7">
                  <c:v>0.31000000000000116</c:v>
                </c:pt>
                <c:pt idx="8">
                  <c:v>0.29000000000000031</c:v>
                </c:pt>
                <c:pt idx="9">
                  <c:v>0.28000000000000008</c:v>
                </c:pt>
                <c:pt idx="10">
                  <c:v>0.15000000000000024</c:v>
                </c:pt>
              </c:numCache>
            </c:numRef>
          </c:val>
        </c:ser>
        <c:ser>
          <c:idx val="2"/>
          <c:order val="2"/>
          <c:tx>
            <c:strRef>
              <c:f>'bm2007'!$D$60</c:f>
              <c:strCache>
                <c:ptCount val="1"/>
                <c:pt idx="0">
                  <c:v>Intermediate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</c:spPr>
          <c:cat>
            <c:strRef>
              <c:f>'bm2007'!$A$61:$A$71</c:f>
              <c:strCache>
                <c:ptCount val="11"/>
                <c:pt idx="0">
                  <c:v>Chinese Taipei </c:v>
                </c:pt>
                <c:pt idx="1">
                  <c:v>Korea, Rep. of</c:v>
                </c:pt>
                <c:pt idx="2">
                  <c:v>Singapore</c:v>
                </c:pt>
                <c:pt idx="3">
                  <c:v>Japan</c:v>
                </c:pt>
                <c:pt idx="4">
                  <c:v>Turkey</c:v>
                </c:pt>
                <c:pt idx="5">
                  <c:v>Thailand</c:v>
                </c:pt>
                <c:pt idx="6">
                  <c:v>Malaysia</c:v>
                </c:pt>
                <c:pt idx="7">
                  <c:v>Iran</c:v>
                </c:pt>
                <c:pt idx="8">
                  <c:v>Indonesia</c:v>
                </c:pt>
                <c:pt idx="9">
                  <c:v>Morocco</c:v>
                </c:pt>
                <c:pt idx="10">
                  <c:v>Saudi Arabia</c:v>
                </c:pt>
              </c:strCache>
            </c:strRef>
          </c:cat>
          <c:val>
            <c:numRef>
              <c:f>'bm2007'!$D$61:$D$71</c:f>
              <c:numCache>
                <c:formatCode>General</c:formatCode>
                <c:ptCount val="11"/>
                <c:pt idx="0">
                  <c:v>0.15000000000000024</c:v>
                </c:pt>
                <c:pt idx="1">
                  <c:v>0.19</c:v>
                </c:pt>
                <c:pt idx="2">
                  <c:v>0.18000000000000024</c:v>
                </c:pt>
                <c:pt idx="3">
                  <c:v>0.26</c:v>
                </c:pt>
                <c:pt idx="4">
                  <c:v>0.18000000000000024</c:v>
                </c:pt>
                <c:pt idx="5">
                  <c:v>0.22</c:v>
                </c:pt>
                <c:pt idx="6">
                  <c:v>0.32000000000000134</c:v>
                </c:pt>
                <c:pt idx="7">
                  <c:v>0.15000000000000024</c:v>
                </c:pt>
                <c:pt idx="8">
                  <c:v>0.15000000000000024</c:v>
                </c:pt>
                <c:pt idx="9">
                  <c:v>0.12000000000000002</c:v>
                </c:pt>
                <c:pt idx="10">
                  <c:v>3.0000000000000002E-2</c:v>
                </c:pt>
              </c:numCache>
            </c:numRef>
          </c:val>
        </c:ser>
        <c:ser>
          <c:idx val="3"/>
          <c:order val="3"/>
          <c:tx>
            <c:strRef>
              <c:f>'bm2007'!$E$60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cat>
            <c:strRef>
              <c:f>'bm2007'!$A$61:$A$71</c:f>
              <c:strCache>
                <c:ptCount val="11"/>
                <c:pt idx="0">
                  <c:v>Chinese Taipei </c:v>
                </c:pt>
                <c:pt idx="1">
                  <c:v>Korea, Rep. of</c:v>
                </c:pt>
                <c:pt idx="2">
                  <c:v>Singapore</c:v>
                </c:pt>
                <c:pt idx="3">
                  <c:v>Japan</c:v>
                </c:pt>
                <c:pt idx="4">
                  <c:v>Turkey</c:v>
                </c:pt>
                <c:pt idx="5">
                  <c:v>Thailand</c:v>
                </c:pt>
                <c:pt idx="6">
                  <c:v>Malaysia</c:v>
                </c:pt>
                <c:pt idx="7">
                  <c:v>Iran</c:v>
                </c:pt>
                <c:pt idx="8">
                  <c:v>Indonesia</c:v>
                </c:pt>
                <c:pt idx="9">
                  <c:v>Morocco</c:v>
                </c:pt>
                <c:pt idx="10">
                  <c:v>Saudi Arabia</c:v>
                </c:pt>
              </c:strCache>
            </c:strRef>
          </c:cat>
          <c:val>
            <c:numRef>
              <c:f>'bm2007'!$E$61:$E$71</c:f>
              <c:numCache>
                <c:formatCode>General</c:formatCode>
                <c:ptCount val="11"/>
                <c:pt idx="0">
                  <c:v>0.26</c:v>
                </c:pt>
                <c:pt idx="1">
                  <c:v>0.31000000000000116</c:v>
                </c:pt>
                <c:pt idx="2">
                  <c:v>0.30000000000000032</c:v>
                </c:pt>
                <c:pt idx="3">
                  <c:v>0.35000000000000031</c:v>
                </c:pt>
                <c:pt idx="4">
                  <c:v>0.1</c:v>
                </c:pt>
                <c:pt idx="5">
                  <c:v>9.0000000000000024E-2</c:v>
                </c:pt>
                <c:pt idx="6">
                  <c:v>0.16</c:v>
                </c:pt>
                <c:pt idx="7">
                  <c:v>4.0000000000000022E-2</c:v>
                </c:pt>
                <c:pt idx="8">
                  <c:v>4.0000000000000022E-2</c:v>
                </c:pt>
                <c:pt idx="9">
                  <c:v>1.0000000000000005E-2</c:v>
                </c:pt>
                <c:pt idx="10">
                  <c:v>0</c:v>
                </c:pt>
              </c:numCache>
            </c:numRef>
          </c:val>
        </c:ser>
        <c:ser>
          <c:idx val="4"/>
          <c:order val="4"/>
          <c:tx>
            <c:strRef>
              <c:f>'bm2007'!$F$60</c:f>
              <c:strCache>
                <c:ptCount val="1"/>
                <c:pt idx="0">
                  <c:v>Advance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</c:spPr>
          <c:cat>
            <c:strRef>
              <c:f>'bm2007'!$A$61:$A$71</c:f>
              <c:strCache>
                <c:ptCount val="11"/>
                <c:pt idx="0">
                  <c:v>Chinese Taipei </c:v>
                </c:pt>
                <c:pt idx="1">
                  <c:v>Korea, Rep. of</c:v>
                </c:pt>
                <c:pt idx="2">
                  <c:v>Singapore</c:v>
                </c:pt>
                <c:pt idx="3">
                  <c:v>Japan</c:v>
                </c:pt>
                <c:pt idx="4">
                  <c:v>Turkey</c:v>
                </c:pt>
                <c:pt idx="5">
                  <c:v>Thailand</c:v>
                </c:pt>
                <c:pt idx="6">
                  <c:v>Malaysia</c:v>
                </c:pt>
                <c:pt idx="7">
                  <c:v>Iran</c:v>
                </c:pt>
                <c:pt idx="8">
                  <c:v>Indonesia</c:v>
                </c:pt>
                <c:pt idx="9">
                  <c:v>Morocco</c:v>
                </c:pt>
                <c:pt idx="10">
                  <c:v>Saudi Arabia</c:v>
                </c:pt>
              </c:strCache>
            </c:strRef>
          </c:cat>
          <c:val>
            <c:numRef>
              <c:f>'bm2007'!$F$61:$F$71</c:f>
              <c:numCache>
                <c:formatCode>General</c:formatCode>
                <c:ptCount val="11"/>
                <c:pt idx="0">
                  <c:v>0.45</c:v>
                </c:pt>
                <c:pt idx="1">
                  <c:v>0.4</c:v>
                </c:pt>
                <c:pt idx="2">
                  <c:v>0.4</c:v>
                </c:pt>
                <c:pt idx="3">
                  <c:v>0.26</c:v>
                </c:pt>
                <c:pt idx="4">
                  <c:v>0.05</c:v>
                </c:pt>
                <c:pt idx="5">
                  <c:v>3.0000000000000002E-2</c:v>
                </c:pt>
                <c:pt idx="6">
                  <c:v>2.0000000000000011E-2</c:v>
                </c:pt>
                <c:pt idx="7">
                  <c:v>1.0000000000000005E-2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overlap val="100"/>
        <c:axId val="129782912"/>
        <c:axId val="129784448"/>
      </c:barChart>
      <c:catAx>
        <c:axId val="129782912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lang="en-US"/>
            </a:pPr>
            <a:endParaRPr lang="en-US"/>
          </a:p>
        </c:txPr>
        <c:crossAx val="129784448"/>
        <c:crosses val="autoZero"/>
        <c:auto val="1"/>
        <c:lblAlgn val="ctr"/>
        <c:lblOffset val="100"/>
      </c:catAx>
      <c:valAx>
        <c:axId val="129784448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2978291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gap"/>
  </c:chart>
  <c:txPr>
    <a:bodyPr/>
    <a:lstStyle/>
    <a:p>
      <a:pPr>
        <a:defRPr sz="14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'bm2007'!$B$32</c:f>
              <c:strCache>
                <c:ptCount val="1"/>
                <c:pt idx="0">
                  <c:v>Very Low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cat>
            <c:strRef>
              <c:f>'bm2007'!$A$33:$A$43</c:f>
              <c:strCache>
                <c:ptCount val="11"/>
                <c:pt idx="0">
                  <c:v>Singapore</c:v>
                </c:pt>
                <c:pt idx="1">
                  <c:v>Chinese Taipei</c:v>
                </c:pt>
                <c:pt idx="2">
                  <c:v>Japan</c:v>
                </c:pt>
                <c:pt idx="3">
                  <c:v>Korea, Rep. of</c:v>
                </c:pt>
                <c:pt idx="4">
                  <c:v>Malaysia </c:v>
                </c:pt>
                <c:pt idx="5">
                  <c:v>Thailand </c:v>
                </c:pt>
                <c:pt idx="6">
                  <c:v>Turkey</c:v>
                </c:pt>
                <c:pt idx="7">
                  <c:v>Iran</c:v>
                </c:pt>
                <c:pt idx="8">
                  <c:v>Indonesia </c:v>
                </c:pt>
                <c:pt idx="9">
                  <c:v>Morocco</c:v>
                </c:pt>
                <c:pt idx="10">
                  <c:v>Saudi Arabia </c:v>
                </c:pt>
              </c:strCache>
            </c:strRef>
          </c:cat>
          <c:val>
            <c:numRef>
              <c:f>'bm2007'!$B$33:$B$43</c:f>
              <c:numCache>
                <c:formatCode>General</c:formatCode>
                <c:ptCount val="11"/>
                <c:pt idx="0">
                  <c:v>7.0000000000000021E-2</c:v>
                </c:pt>
                <c:pt idx="1">
                  <c:v>0.05</c:v>
                </c:pt>
                <c:pt idx="2">
                  <c:v>4.0000000000000022E-2</c:v>
                </c:pt>
                <c:pt idx="3">
                  <c:v>3.0000000000000002E-2</c:v>
                </c:pt>
                <c:pt idx="4">
                  <c:v>0.2</c:v>
                </c:pt>
                <c:pt idx="5">
                  <c:v>0.2</c:v>
                </c:pt>
                <c:pt idx="6">
                  <c:v>0.29000000000000031</c:v>
                </c:pt>
                <c:pt idx="7">
                  <c:v>0.24000000000000021</c:v>
                </c:pt>
                <c:pt idx="8">
                  <c:v>0.35000000000000031</c:v>
                </c:pt>
                <c:pt idx="9">
                  <c:v>0.49000000000000032</c:v>
                </c:pt>
                <c:pt idx="10">
                  <c:v>0.48000000000000032</c:v>
                </c:pt>
              </c:numCache>
            </c:numRef>
          </c:val>
        </c:ser>
        <c:ser>
          <c:idx val="1"/>
          <c:order val="1"/>
          <c:tx>
            <c:strRef>
              <c:f>'bm2007'!$C$32</c:f>
              <c:strCache>
                <c:ptCount val="1"/>
                <c:pt idx="0">
                  <c:v>Low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cat>
            <c:strRef>
              <c:f>'bm2007'!$A$33:$A$43</c:f>
              <c:strCache>
                <c:ptCount val="11"/>
                <c:pt idx="0">
                  <c:v>Singapore</c:v>
                </c:pt>
                <c:pt idx="1">
                  <c:v>Chinese Taipei</c:v>
                </c:pt>
                <c:pt idx="2">
                  <c:v>Japan</c:v>
                </c:pt>
                <c:pt idx="3">
                  <c:v>Korea, Rep. of</c:v>
                </c:pt>
                <c:pt idx="4">
                  <c:v>Malaysia </c:v>
                </c:pt>
                <c:pt idx="5">
                  <c:v>Thailand </c:v>
                </c:pt>
                <c:pt idx="6">
                  <c:v>Turkey</c:v>
                </c:pt>
                <c:pt idx="7">
                  <c:v>Iran</c:v>
                </c:pt>
                <c:pt idx="8">
                  <c:v>Indonesia </c:v>
                </c:pt>
                <c:pt idx="9">
                  <c:v>Morocco</c:v>
                </c:pt>
                <c:pt idx="10">
                  <c:v>Saudi Arabia </c:v>
                </c:pt>
              </c:strCache>
            </c:strRef>
          </c:cat>
          <c:val>
            <c:numRef>
              <c:f>'bm2007'!$C$33:$C$43</c:f>
              <c:numCache>
                <c:formatCode>General</c:formatCode>
                <c:ptCount val="11"/>
                <c:pt idx="0">
                  <c:v>0.13</c:v>
                </c:pt>
                <c:pt idx="1">
                  <c:v>0.12000000000000002</c:v>
                </c:pt>
                <c:pt idx="2">
                  <c:v>0.11</c:v>
                </c:pt>
                <c:pt idx="3">
                  <c:v>0.12000000000000002</c:v>
                </c:pt>
                <c:pt idx="4">
                  <c:v>0.30000000000000032</c:v>
                </c:pt>
                <c:pt idx="5">
                  <c:v>0.32000000000000134</c:v>
                </c:pt>
                <c:pt idx="6">
                  <c:v>0.31000000000000116</c:v>
                </c:pt>
                <c:pt idx="7">
                  <c:v>0.35000000000000031</c:v>
                </c:pt>
                <c:pt idx="8">
                  <c:v>0.38000000000000134</c:v>
                </c:pt>
                <c:pt idx="9">
                  <c:v>0.33000000000000151</c:v>
                </c:pt>
                <c:pt idx="10">
                  <c:v>0.34</c:v>
                </c:pt>
              </c:numCache>
            </c:numRef>
          </c:val>
        </c:ser>
        <c:ser>
          <c:idx val="2"/>
          <c:order val="2"/>
          <c:tx>
            <c:strRef>
              <c:f>'bm2007'!$D$32</c:f>
              <c:strCache>
                <c:ptCount val="1"/>
                <c:pt idx="0">
                  <c:v>Intermediate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</c:spPr>
          <c:cat>
            <c:strRef>
              <c:f>'bm2007'!$A$33:$A$43</c:f>
              <c:strCache>
                <c:ptCount val="11"/>
                <c:pt idx="0">
                  <c:v>Singapore</c:v>
                </c:pt>
                <c:pt idx="1">
                  <c:v>Chinese Taipei</c:v>
                </c:pt>
                <c:pt idx="2">
                  <c:v>Japan</c:v>
                </c:pt>
                <c:pt idx="3">
                  <c:v>Korea, Rep. of</c:v>
                </c:pt>
                <c:pt idx="4">
                  <c:v>Malaysia </c:v>
                </c:pt>
                <c:pt idx="5">
                  <c:v>Thailand </c:v>
                </c:pt>
                <c:pt idx="6">
                  <c:v>Turkey</c:v>
                </c:pt>
                <c:pt idx="7">
                  <c:v>Iran</c:v>
                </c:pt>
                <c:pt idx="8">
                  <c:v>Indonesia </c:v>
                </c:pt>
                <c:pt idx="9">
                  <c:v>Morocco</c:v>
                </c:pt>
                <c:pt idx="10">
                  <c:v>Saudi Arabia </c:v>
                </c:pt>
              </c:strCache>
            </c:strRef>
          </c:cat>
          <c:val>
            <c:numRef>
              <c:f>'bm2007'!$D$33:$D$43</c:f>
              <c:numCache>
                <c:formatCode>General</c:formatCode>
                <c:ptCount val="11"/>
                <c:pt idx="0">
                  <c:v>0.19</c:v>
                </c:pt>
                <c:pt idx="1">
                  <c:v>0.23</c:v>
                </c:pt>
                <c:pt idx="2">
                  <c:v>0.30000000000000032</c:v>
                </c:pt>
                <c:pt idx="3">
                  <c:v>0.31000000000000116</c:v>
                </c:pt>
                <c:pt idx="4">
                  <c:v>0.22</c:v>
                </c:pt>
                <c:pt idx="5">
                  <c:v>0.31000000000000116</c:v>
                </c:pt>
                <c:pt idx="6">
                  <c:v>0.24000000000000021</c:v>
                </c:pt>
                <c:pt idx="7">
                  <c:v>0.27</c:v>
                </c:pt>
                <c:pt idx="8">
                  <c:v>0.23</c:v>
                </c:pt>
                <c:pt idx="9">
                  <c:v>0.15000000000000024</c:v>
                </c:pt>
                <c:pt idx="10">
                  <c:v>0.16</c:v>
                </c:pt>
              </c:numCache>
            </c:numRef>
          </c:val>
        </c:ser>
        <c:ser>
          <c:idx val="3"/>
          <c:order val="3"/>
          <c:tx>
            <c:strRef>
              <c:f>'bm2007'!$E$32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cat>
            <c:strRef>
              <c:f>'bm2007'!$A$33:$A$43</c:f>
              <c:strCache>
                <c:ptCount val="11"/>
                <c:pt idx="0">
                  <c:v>Singapore</c:v>
                </c:pt>
                <c:pt idx="1">
                  <c:v>Chinese Taipei</c:v>
                </c:pt>
                <c:pt idx="2">
                  <c:v>Japan</c:v>
                </c:pt>
                <c:pt idx="3">
                  <c:v>Korea, Rep. of</c:v>
                </c:pt>
                <c:pt idx="4">
                  <c:v>Malaysia </c:v>
                </c:pt>
                <c:pt idx="5">
                  <c:v>Thailand </c:v>
                </c:pt>
                <c:pt idx="6">
                  <c:v>Turkey</c:v>
                </c:pt>
                <c:pt idx="7">
                  <c:v>Iran</c:v>
                </c:pt>
                <c:pt idx="8">
                  <c:v>Indonesia </c:v>
                </c:pt>
                <c:pt idx="9">
                  <c:v>Morocco</c:v>
                </c:pt>
                <c:pt idx="10">
                  <c:v>Saudi Arabia </c:v>
                </c:pt>
              </c:strCache>
            </c:strRef>
          </c:cat>
          <c:val>
            <c:numRef>
              <c:f>'bm2007'!$E$33:$E$43</c:f>
              <c:numCache>
                <c:formatCode>General</c:formatCode>
                <c:ptCount val="11"/>
                <c:pt idx="0">
                  <c:v>0.29000000000000031</c:v>
                </c:pt>
                <c:pt idx="1">
                  <c:v>0.35000000000000031</c:v>
                </c:pt>
                <c:pt idx="2">
                  <c:v>0.38000000000000134</c:v>
                </c:pt>
                <c:pt idx="3">
                  <c:v>0.37000000000000038</c:v>
                </c:pt>
                <c:pt idx="4">
                  <c:v>0.25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0.12000000000000002</c:v>
                </c:pt>
                <c:pt idx="8">
                  <c:v>4.0000000000000022E-2</c:v>
                </c:pt>
                <c:pt idx="9">
                  <c:v>3.0000000000000002E-2</c:v>
                </c:pt>
                <c:pt idx="10">
                  <c:v>2.0000000000000011E-2</c:v>
                </c:pt>
              </c:numCache>
            </c:numRef>
          </c:val>
        </c:ser>
        <c:ser>
          <c:idx val="4"/>
          <c:order val="4"/>
          <c:tx>
            <c:strRef>
              <c:f>'bm2007'!$F$32</c:f>
              <c:strCache>
                <c:ptCount val="1"/>
                <c:pt idx="0">
                  <c:v>Advance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'bm2007'!$A$33:$A$43</c:f>
              <c:strCache>
                <c:ptCount val="11"/>
                <c:pt idx="0">
                  <c:v>Singapore</c:v>
                </c:pt>
                <c:pt idx="1">
                  <c:v>Chinese Taipei</c:v>
                </c:pt>
                <c:pt idx="2">
                  <c:v>Japan</c:v>
                </c:pt>
                <c:pt idx="3">
                  <c:v>Korea, Rep. of</c:v>
                </c:pt>
                <c:pt idx="4">
                  <c:v>Malaysia </c:v>
                </c:pt>
                <c:pt idx="5">
                  <c:v>Thailand </c:v>
                </c:pt>
                <c:pt idx="6">
                  <c:v>Turkey</c:v>
                </c:pt>
                <c:pt idx="7">
                  <c:v>Iran</c:v>
                </c:pt>
                <c:pt idx="8">
                  <c:v>Indonesia </c:v>
                </c:pt>
                <c:pt idx="9">
                  <c:v>Morocco</c:v>
                </c:pt>
                <c:pt idx="10">
                  <c:v>Saudi Arabia </c:v>
                </c:pt>
              </c:strCache>
            </c:strRef>
          </c:cat>
          <c:val>
            <c:numRef>
              <c:f>'bm2007'!$F$33:$F$43</c:f>
              <c:numCache>
                <c:formatCode>General</c:formatCode>
                <c:ptCount val="11"/>
                <c:pt idx="0">
                  <c:v>0.32000000000000134</c:v>
                </c:pt>
                <c:pt idx="1">
                  <c:v>0.25</c:v>
                </c:pt>
                <c:pt idx="2">
                  <c:v>0.17</c:v>
                </c:pt>
                <c:pt idx="3">
                  <c:v>0.17</c:v>
                </c:pt>
                <c:pt idx="4">
                  <c:v>3.0000000000000002E-2</c:v>
                </c:pt>
                <c:pt idx="5">
                  <c:v>3.0000000000000002E-2</c:v>
                </c:pt>
                <c:pt idx="6">
                  <c:v>3.0000000000000002E-2</c:v>
                </c:pt>
                <c:pt idx="7">
                  <c:v>2.0000000000000011E-2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overlap val="100"/>
        <c:axId val="127308928"/>
        <c:axId val="127310464"/>
      </c:barChart>
      <c:catAx>
        <c:axId val="127308928"/>
        <c:scaling>
          <c:orientation val="minMax"/>
        </c:scaling>
        <c:axPos val="b"/>
        <c:majorTickMark val="none"/>
        <c:tickLblPos val="nextTo"/>
        <c:txPr>
          <a:bodyPr rot="-5400000" vert="horz"/>
          <a:lstStyle/>
          <a:p>
            <a:pPr>
              <a:defRPr lang="en-US"/>
            </a:pPr>
            <a:endParaRPr lang="en-US"/>
          </a:p>
        </c:txPr>
        <c:crossAx val="127310464"/>
        <c:crosses val="autoZero"/>
        <c:auto val="1"/>
        <c:lblAlgn val="ctr"/>
        <c:lblOffset val="100"/>
      </c:catAx>
      <c:valAx>
        <c:axId val="127310464"/>
        <c:scaling>
          <c:orientation val="minMax"/>
          <c:max val="1"/>
        </c:scaling>
        <c:axPos val="l"/>
        <c:majorGridlines/>
        <c:numFmt formatCode="0%" sourceLinked="0"/>
        <c:maj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27308928"/>
        <c:crosses val="autoZero"/>
        <c:crossBetween val="between"/>
        <c:majorUnit val="0.1"/>
      </c:valAx>
    </c:plotArea>
    <c:legend>
      <c:legendPos val="t"/>
      <c:layout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gap"/>
  </c:chart>
  <c:txPr>
    <a:bodyPr/>
    <a:lstStyle/>
    <a:p>
      <a:pPr>
        <a:defRPr sz="14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'bm2011'!$B$33</c:f>
              <c:strCache>
                <c:ptCount val="1"/>
                <c:pt idx="0">
                  <c:v>Very Low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cat>
            <c:strRef>
              <c:f>'bm2011'!$A$34:$A$44</c:f>
              <c:strCache>
                <c:ptCount val="11"/>
                <c:pt idx="0">
                  <c:v>Singapore</c:v>
                </c:pt>
                <c:pt idx="1">
                  <c:v>Chinese Taipei</c:v>
                </c:pt>
                <c:pt idx="2">
                  <c:v>Korea, Rep. of</c:v>
                </c:pt>
                <c:pt idx="3">
                  <c:v>Japan</c:v>
                </c:pt>
                <c:pt idx="4">
                  <c:v>Turkey</c:v>
                </c:pt>
                <c:pt idx="5">
                  <c:v>Iran</c:v>
                </c:pt>
                <c:pt idx="6">
                  <c:v>Malaysia </c:v>
                </c:pt>
                <c:pt idx="7">
                  <c:v>Thailand </c:v>
                </c:pt>
                <c:pt idx="8">
                  <c:v>Saudi Arabia </c:v>
                </c:pt>
                <c:pt idx="9">
                  <c:v>Indonesia </c:v>
                </c:pt>
                <c:pt idx="10">
                  <c:v>Morocco</c:v>
                </c:pt>
              </c:strCache>
            </c:strRef>
          </c:cat>
          <c:val>
            <c:numRef>
              <c:f>'bm2011'!$B$34:$B$44</c:f>
              <c:numCache>
                <c:formatCode>General</c:formatCode>
                <c:ptCount val="11"/>
                <c:pt idx="0">
                  <c:v>4.0000000000000063E-2</c:v>
                </c:pt>
                <c:pt idx="1">
                  <c:v>4.0000000000000063E-2</c:v>
                </c:pt>
                <c:pt idx="2">
                  <c:v>3.0000000000000016E-2</c:v>
                </c:pt>
                <c:pt idx="3">
                  <c:v>3.0000000000000016E-2</c:v>
                </c:pt>
                <c:pt idx="4">
                  <c:v>0.21000000000000021</c:v>
                </c:pt>
                <c:pt idx="5">
                  <c:v>0.21000000000000021</c:v>
                </c:pt>
                <c:pt idx="6">
                  <c:v>0.38000000000000117</c:v>
                </c:pt>
                <c:pt idx="7">
                  <c:v>0.26</c:v>
                </c:pt>
                <c:pt idx="8">
                  <c:v>0.32000000000000117</c:v>
                </c:pt>
                <c:pt idx="9">
                  <c:v>0.46</c:v>
                </c:pt>
                <c:pt idx="10">
                  <c:v>0.61000000000000065</c:v>
                </c:pt>
              </c:numCache>
            </c:numRef>
          </c:val>
        </c:ser>
        <c:ser>
          <c:idx val="1"/>
          <c:order val="1"/>
          <c:tx>
            <c:strRef>
              <c:f>'bm2011'!$C$33</c:f>
              <c:strCache>
                <c:ptCount val="1"/>
                <c:pt idx="0">
                  <c:v>Low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cat>
            <c:strRef>
              <c:f>'bm2011'!$A$34:$A$44</c:f>
              <c:strCache>
                <c:ptCount val="11"/>
                <c:pt idx="0">
                  <c:v>Singapore</c:v>
                </c:pt>
                <c:pt idx="1">
                  <c:v>Chinese Taipei</c:v>
                </c:pt>
                <c:pt idx="2">
                  <c:v>Korea, Rep. of</c:v>
                </c:pt>
                <c:pt idx="3">
                  <c:v>Japan</c:v>
                </c:pt>
                <c:pt idx="4">
                  <c:v>Turkey</c:v>
                </c:pt>
                <c:pt idx="5">
                  <c:v>Iran</c:v>
                </c:pt>
                <c:pt idx="6">
                  <c:v>Malaysia </c:v>
                </c:pt>
                <c:pt idx="7">
                  <c:v>Thailand </c:v>
                </c:pt>
                <c:pt idx="8">
                  <c:v>Saudi Arabia </c:v>
                </c:pt>
                <c:pt idx="9">
                  <c:v>Indonesia </c:v>
                </c:pt>
                <c:pt idx="10">
                  <c:v>Morocco</c:v>
                </c:pt>
              </c:strCache>
            </c:strRef>
          </c:cat>
          <c:val>
            <c:numRef>
              <c:f>'bm2011'!$C$34:$C$44</c:f>
              <c:numCache>
                <c:formatCode>General</c:formatCode>
                <c:ptCount val="11"/>
                <c:pt idx="0">
                  <c:v>9.0000000000000066E-2</c:v>
                </c:pt>
                <c:pt idx="1">
                  <c:v>0.11000000000000003</c:v>
                </c:pt>
                <c:pt idx="2">
                  <c:v>0.11000000000000003</c:v>
                </c:pt>
                <c:pt idx="3">
                  <c:v>0.11000000000000003</c:v>
                </c:pt>
                <c:pt idx="4">
                  <c:v>0.25</c:v>
                </c:pt>
                <c:pt idx="5">
                  <c:v>0.29000000000000031</c:v>
                </c:pt>
                <c:pt idx="6">
                  <c:v>0.28000000000000008</c:v>
                </c:pt>
                <c:pt idx="7">
                  <c:v>0.35000000000000031</c:v>
                </c:pt>
                <c:pt idx="8">
                  <c:v>0.35000000000000031</c:v>
                </c:pt>
                <c:pt idx="9">
                  <c:v>0.35000000000000031</c:v>
                </c:pt>
                <c:pt idx="10">
                  <c:v>0.26</c:v>
                </c:pt>
              </c:numCache>
            </c:numRef>
          </c:val>
        </c:ser>
        <c:ser>
          <c:idx val="2"/>
          <c:order val="2"/>
          <c:tx>
            <c:strRef>
              <c:f>'bm2011'!$D$33</c:f>
              <c:strCache>
                <c:ptCount val="1"/>
                <c:pt idx="0">
                  <c:v>Intermediate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</c:spPr>
          <c:cat>
            <c:strRef>
              <c:f>'bm2011'!$A$34:$A$44</c:f>
              <c:strCache>
                <c:ptCount val="11"/>
                <c:pt idx="0">
                  <c:v>Singapore</c:v>
                </c:pt>
                <c:pt idx="1">
                  <c:v>Chinese Taipei</c:v>
                </c:pt>
                <c:pt idx="2">
                  <c:v>Korea, Rep. of</c:v>
                </c:pt>
                <c:pt idx="3">
                  <c:v>Japan</c:v>
                </c:pt>
                <c:pt idx="4">
                  <c:v>Turkey</c:v>
                </c:pt>
                <c:pt idx="5">
                  <c:v>Iran</c:v>
                </c:pt>
                <c:pt idx="6">
                  <c:v>Malaysia </c:v>
                </c:pt>
                <c:pt idx="7">
                  <c:v>Thailand </c:v>
                </c:pt>
                <c:pt idx="8">
                  <c:v>Saudi Arabia </c:v>
                </c:pt>
                <c:pt idx="9">
                  <c:v>Indonesia </c:v>
                </c:pt>
                <c:pt idx="10">
                  <c:v>Morocco</c:v>
                </c:pt>
              </c:strCache>
            </c:strRef>
          </c:cat>
          <c:val>
            <c:numRef>
              <c:f>'bm2011'!$D$34:$D$44</c:f>
              <c:numCache>
                <c:formatCode>General</c:formatCode>
                <c:ptCount val="11"/>
                <c:pt idx="0">
                  <c:v>0.18000000000000024</c:v>
                </c:pt>
                <c:pt idx="1">
                  <c:v>0.35000000000000031</c:v>
                </c:pt>
                <c:pt idx="2">
                  <c:v>0.29000000000000031</c:v>
                </c:pt>
                <c:pt idx="3">
                  <c:v>0.29000000000000031</c:v>
                </c:pt>
                <c:pt idx="4">
                  <c:v>0.28000000000000008</c:v>
                </c:pt>
                <c:pt idx="5">
                  <c:v>0.29000000000000031</c:v>
                </c:pt>
                <c:pt idx="6">
                  <c:v>0.23</c:v>
                </c:pt>
                <c:pt idx="7">
                  <c:v>0.29000000000000031</c:v>
                </c:pt>
                <c:pt idx="8">
                  <c:v>0.25</c:v>
                </c:pt>
                <c:pt idx="9">
                  <c:v>0.16000000000000006</c:v>
                </c:pt>
                <c:pt idx="10">
                  <c:v>0.11000000000000003</c:v>
                </c:pt>
              </c:numCache>
            </c:numRef>
          </c:val>
        </c:ser>
        <c:ser>
          <c:idx val="3"/>
          <c:order val="3"/>
          <c:tx>
            <c:strRef>
              <c:f>'bm2011'!$E$33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cat>
            <c:strRef>
              <c:f>'bm2011'!$A$34:$A$44</c:f>
              <c:strCache>
                <c:ptCount val="11"/>
                <c:pt idx="0">
                  <c:v>Singapore</c:v>
                </c:pt>
                <c:pt idx="1">
                  <c:v>Chinese Taipei</c:v>
                </c:pt>
                <c:pt idx="2">
                  <c:v>Korea, Rep. of</c:v>
                </c:pt>
                <c:pt idx="3">
                  <c:v>Japan</c:v>
                </c:pt>
                <c:pt idx="4">
                  <c:v>Turkey</c:v>
                </c:pt>
                <c:pt idx="5">
                  <c:v>Iran</c:v>
                </c:pt>
                <c:pt idx="6">
                  <c:v>Malaysia </c:v>
                </c:pt>
                <c:pt idx="7">
                  <c:v>Thailand </c:v>
                </c:pt>
                <c:pt idx="8">
                  <c:v>Saudi Arabia </c:v>
                </c:pt>
                <c:pt idx="9">
                  <c:v>Indonesia </c:v>
                </c:pt>
                <c:pt idx="10">
                  <c:v>Morocco</c:v>
                </c:pt>
              </c:strCache>
            </c:strRef>
          </c:cat>
          <c:val>
            <c:numRef>
              <c:f>'bm2011'!$E$34:$E$44</c:f>
              <c:numCache>
                <c:formatCode>General</c:formatCode>
                <c:ptCount val="11"/>
                <c:pt idx="0">
                  <c:v>0.29000000000000031</c:v>
                </c:pt>
                <c:pt idx="1">
                  <c:v>0.26</c:v>
                </c:pt>
                <c:pt idx="2">
                  <c:v>0.37000000000000038</c:v>
                </c:pt>
                <c:pt idx="3">
                  <c:v>0.39000000000000118</c:v>
                </c:pt>
                <c:pt idx="4">
                  <c:v>0.18000000000000024</c:v>
                </c:pt>
                <c:pt idx="5">
                  <c:v>0.16000000000000006</c:v>
                </c:pt>
                <c:pt idx="6">
                  <c:v>0.1</c:v>
                </c:pt>
                <c:pt idx="7">
                  <c:v>9.0000000000000066E-2</c:v>
                </c:pt>
                <c:pt idx="8">
                  <c:v>7.0000000000000034E-2</c:v>
                </c:pt>
                <c:pt idx="9">
                  <c:v>3.0000000000000016E-2</c:v>
                </c:pt>
                <c:pt idx="10">
                  <c:v>2.0000000000000032E-2</c:v>
                </c:pt>
              </c:numCache>
            </c:numRef>
          </c:val>
        </c:ser>
        <c:ser>
          <c:idx val="4"/>
          <c:order val="4"/>
          <c:tx>
            <c:strRef>
              <c:f>'bm2011'!$F$33</c:f>
              <c:strCache>
                <c:ptCount val="1"/>
                <c:pt idx="0">
                  <c:v>Advance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</c:spPr>
          <c:cat>
            <c:strRef>
              <c:f>'bm2011'!$A$34:$A$44</c:f>
              <c:strCache>
                <c:ptCount val="11"/>
                <c:pt idx="0">
                  <c:v>Singapore</c:v>
                </c:pt>
                <c:pt idx="1">
                  <c:v>Chinese Taipei</c:v>
                </c:pt>
                <c:pt idx="2">
                  <c:v>Korea, Rep. of</c:v>
                </c:pt>
                <c:pt idx="3">
                  <c:v>Japan</c:v>
                </c:pt>
                <c:pt idx="4">
                  <c:v>Turkey</c:v>
                </c:pt>
                <c:pt idx="5">
                  <c:v>Iran</c:v>
                </c:pt>
                <c:pt idx="6">
                  <c:v>Malaysia </c:v>
                </c:pt>
                <c:pt idx="7">
                  <c:v>Thailand </c:v>
                </c:pt>
                <c:pt idx="8">
                  <c:v>Saudi Arabia </c:v>
                </c:pt>
                <c:pt idx="9">
                  <c:v>Indonesia </c:v>
                </c:pt>
                <c:pt idx="10">
                  <c:v>Morocco</c:v>
                </c:pt>
              </c:strCache>
            </c:strRef>
          </c:cat>
          <c:val>
            <c:numRef>
              <c:f>'bm2011'!$F$34:$F$44</c:f>
              <c:numCache>
                <c:formatCode>General</c:formatCode>
                <c:ptCount val="11"/>
                <c:pt idx="0">
                  <c:v>0.4</c:v>
                </c:pt>
                <c:pt idx="1">
                  <c:v>0.24000000000000021</c:v>
                </c:pt>
                <c:pt idx="2">
                  <c:v>0.2</c:v>
                </c:pt>
                <c:pt idx="3">
                  <c:v>0.18000000000000024</c:v>
                </c:pt>
                <c:pt idx="4">
                  <c:v>8.0000000000000127E-2</c:v>
                </c:pt>
                <c:pt idx="5">
                  <c:v>5.0000000000000024E-2</c:v>
                </c:pt>
                <c:pt idx="6">
                  <c:v>1.0000000000000021E-2</c:v>
                </c:pt>
                <c:pt idx="7">
                  <c:v>1.0000000000000021E-2</c:v>
                </c:pt>
                <c:pt idx="8">
                  <c:v>1.0000000000000021E-2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overlap val="100"/>
        <c:axId val="129736064"/>
        <c:axId val="129753856"/>
      </c:barChart>
      <c:catAx>
        <c:axId val="129736064"/>
        <c:scaling>
          <c:orientation val="minMax"/>
        </c:scaling>
        <c:axPos val="b"/>
        <c:majorTickMark val="none"/>
        <c:tickLblPos val="nextTo"/>
        <c:txPr>
          <a:bodyPr rot="-5400000" vert="horz"/>
          <a:lstStyle/>
          <a:p>
            <a:pPr>
              <a:defRPr lang="id-ID"/>
            </a:pPr>
            <a:endParaRPr lang="en-US"/>
          </a:p>
        </c:txPr>
        <c:crossAx val="129753856"/>
        <c:crosses val="autoZero"/>
        <c:auto val="1"/>
        <c:lblAlgn val="ctr"/>
        <c:lblOffset val="100"/>
      </c:catAx>
      <c:valAx>
        <c:axId val="129753856"/>
        <c:scaling>
          <c:orientation val="minMax"/>
          <c:max val="1"/>
        </c:scaling>
        <c:axPos val="l"/>
        <c:majorGridlines/>
        <c:numFmt formatCode="0%" sourceLinked="0"/>
        <c:majorTickMark val="none"/>
        <c:tickLblPos val="nextTo"/>
        <c:txPr>
          <a:bodyPr/>
          <a:lstStyle/>
          <a:p>
            <a:pPr>
              <a:defRPr lang="id-ID"/>
            </a:pPr>
            <a:endParaRPr lang="en-US"/>
          </a:p>
        </c:txPr>
        <c:crossAx val="129736064"/>
        <c:crosses val="autoZero"/>
        <c:crossBetween val="between"/>
        <c:majorUnit val="0.1"/>
      </c:valAx>
    </c:plotArea>
    <c:legend>
      <c:legendPos val="t"/>
      <c:layout/>
      <c:txPr>
        <a:bodyPr/>
        <a:lstStyle/>
        <a:p>
          <a:pPr>
            <a:defRPr lang="id-ID"/>
          </a:pPr>
          <a:endParaRPr lang="en-US"/>
        </a:p>
      </c:txPr>
    </c:legend>
    <c:plotVisOnly val="1"/>
    <c:dispBlanksAs val="gap"/>
  </c:chart>
  <c:txPr>
    <a:bodyPr/>
    <a:lstStyle/>
    <a:p>
      <a:pPr>
        <a:defRPr sz="14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percentStacked"/>
        <c:ser>
          <c:idx val="0"/>
          <c:order val="0"/>
          <c:tx>
            <c:strRef>
              <c:f>'bm2011'!$B$11</c:f>
              <c:strCache>
                <c:ptCount val="1"/>
                <c:pt idx="0">
                  <c:v>Very Low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cat>
            <c:strRef>
              <c:f>'bm2011'!$A$12:$A$17</c:f>
              <c:strCache>
                <c:ptCount val="6"/>
                <c:pt idx="0">
                  <c:v>Singapore</c:v>
                </c:pt>
                <c:pt idx="1">
                  <c:v>Chinese Taipei</c:v>
                </c:pt>
                <c:pt idx="2">
                  <c:v>Iran</c:v>
                </c:pt>
                <c:pt idx="3">
                  <c:v>Saudi Arabia</c:v>
                </c:pt>
                <c:pt idx="4">
                  <c:v>Indonesia</c:v>
                </c:pt>
                <c:pt idx="5">
                  <c:v>Morocco </c:v>
                </c:pt>
              </c:strCache>
            </c:strRef>
          </c:cat>
          <c:val>
            <c:numRef>
              <c:f>'bm2011'!$B$12:$B$17</c:f>
              <c:numCache>
                <c:formatCode>General</c:formatCode>
                <c:ptCount val="6"/>
                <c:pt idx="0">
                  <c:v>3.0000000000000002E-2</c:v>
                </c:pt>
                <c:pt idx="1">
                  <c:v>2.0000000000000011E-2</c:v>
                </c:pt>
                <c:pt idx="2">
                  <c:v>0.24000000000000021</c:v>
                </c:pt>
                <c:pt idx="3">
                  <c:v>0.35000000000000031</c:v>
                </c:pt>
                <c:pt idx="4">
                  <c:v>0.34</c:v>
                </c:pt>
                <c:pt idx="5">
                  <c:v>0.79</c:v>
                </c:pt>
              </c:numCache>
            </c:numRef>
          </c:val>
        </c:ser>
        <c:ser>
          <c:idx val="1"/>
          <c:order val="1"/>
          <c:tx>
            <c:strRef>
              <c:f>'bm2011'!$C$11</c:f>
              <c:strCache>
                <c:ptCount val="1"/>
                <c:pt idx="0">
                  <c:v>Low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cat>
            <c:strRef>
              <c:f>'bm2011'!$A$12:$A$17</c:f>
              <c:strCache>
                <c:ptCount val="6"/>
                <c:pt idx="0">
                  <c:v>Singapore</c:v>
                </c:pt>
                <c:pt idx="1">
                  <c:v>Chinese Taipei</c:v>
                </c:pt>
                <c:pt idx="2">
                  <c:v>Iran</c:v>
                </c:pt>
                <c:pt idx="3">
                  <c:v>Saudi Arabia</c:v>
                </c:pt>
                <c:pt idx="4">
                  <c:v>Indonesia</c:v>
                </c:pt>
                <c:pt idx="5">
                  <c:v>Morocco </c:v>
                </c:pt>
              </c:strCache>
            </c:strRef>
          </c:cat>
          <c:val>
            <c:numRef>
              <c:f>'bm2011'!$C$12:$C$17</c:f>
              <c:numCache>
                <c:formatCode>General</c:formatCode>
                <c:ptCount val="6"/>
                <c:pt idx="0">
                  <c:v>0.1</c:v>
                </c:pt>
                <c:pt idx="1">
                  <c:v>0.11</c:v>
                </c:pt>
                <c:pt idx="2">
                  <c:v>0.31000000000000116</c:v>
                </c:pt>
                <c:pt idx="3">
                  <c:v>0.31000000000000116</c:v>
                </c:pt>
                <c:pt idx="4">
                  <c:v>0.38000000000000134</c:v>
                </c:pt>
                <c:pt idx="5">
                  <c:v>0.14000000000000001</c:v>
                </c:pt>
              </c:numCache>
            </c:numRef>
          </c:val>
        </c:ser>
        <c:ser>
          <c:idx val="2"/>
          <c:order val="2"/>
          <c:tx>
            <c:strRef>
              <c:f>'bm2011'!$D$11</c:f>
              <c:strCache>
                <c:ptCount val="1"/>
                <c:pt idx="0">
                  <c:v>Intermediate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</c:spPr>
          <c:cat>
            <c:strRef>
              <c:f>'bm2011'!$A$12:$A$17</c:f>
              <c:strCache>
                <c:ptCount val="6"/>
                <c:pt idx="0">
                  <c:v>Singapore</c:v>
                </c:pt>
                <c:pt idx="1">
                  <c:v>Chinese Taipei</c:v>
                </c:pt>
                <c:pt idx="2">
                  <c:v>Iran</c:v>
                </c:pt>
                <c:pt idx="3">
                  <c:v>Saudi Arabia</c:v>
                </c:pt>
                <c:pt idx="4">
                  <c:v>Indonesia</c:v>
                </c:pt>
                <c:pt idx="5">
                  <c:v>Morocco </c:v>
                </c:pt>
              </c:strCache>
            </c:strRef>
          </c:cat>
          <c:val>
            <c:numRef>
              <c:f>'bm2011'!$D$12:$D$17</c:f>
              <c:numCache>
                <c:formatCode>General</c:formatCode>
                <c:ptCount val="6"/>
                <c:pt idx="0">
                  <c:v>0.25</c:v>
                </c:pt>
                <c:pt idx="1">
                  <c:v>0.32000000000000134</c:v>
                </c:pt>
                <c:pt idx="2">
                  <c:v>0.32000000000000134</c:v>
                </c:pt>
                <c:pt idx="3">
                  <c:v>0.26</c:v>
                </c:pt>
                <c:pt idx="4">
                  <c:v>0.24000000000000021</c:v>
                </c:pt>
                <c:pt idx="5">
                  <c:v>6.0000000000000032E-2</c:v>
                </c:pt>
              </c:numCache>
            </c:numRef>
          </c:val>
        </c:ser>
        <c:ser>
          <c:idx val="3"/>
          <c:order val="3"/>
          <c:tx>
            <c:strRef>
              <c:f>'bm2011'!$E$11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cat>
            <c:strRef>
              <c:f>'bm2011'!$A$12:$A$17</c:f>
              <c:strCache>
                <c:ptCount val="6"/>
                <c:pt idx="0">
                  <c:v>Singapore</c:v>
                </c:pt>
                <c:pt idx="1">
                  <c:v>Chinese Taipei</c:v>
                </c:pt>
                <c:pt idx="2">
                  <c:v>Iran</c:v>
                </c:pt>
                <c:pt idx="3">
                  <c:v>Saudi Arabia</c:v>
                </c:pt>
                <c:pt idx="4">
                  <c:v>Indonesia</c:v>
                </c:pt>
                <c:pt idx="5">
                  <c:v>Morocco </c:v>
                </c:pt>
              </c:strCache>
            </c:strRef>
          </c:cat>
          <c:val>
            <c:numRef>
              <c:f>'bm2011'!$E$12:$E$17</c:f>
              <c:numCache>
                <c:formatCode>General</c:formatCode>
                <c:ptCount val="6"/>
                <c:pt idx="0">
                  <c:v>0.38000000000000134</c:v>
                </c:pt>
                <c:pt idx="1">
                  <c:v>0.42000000000000032</c:v>
                </c:pt>
                <c:pt idx="2">
                  <c:v>0.12000000000000002</c:v>
                </c:pt>
                <c:pt idx="3">
                  <c:v>7.0000000000000021E-2</c:v>
                </c:pt>
                <c:pt idx="4">
                  <c:v>4.0000000000000022E-2</c:v>
                </c:pt>
                <c:pt idx="5">
                  <c:v>1.0000000000000005E-2</c:v>
                </c:pt>
              </c:numCache>
            </c:numRef>
          </c:val>
        </c:ser>
        <c:ser>
          <c:idx val="4"/>
          <c:order val="4"/>
          <c:tx>
            <c:strRef>
              <c:f>'bm2011'!$F$11</c:f>
              <c:strCache>
                <c:ptCount val="1"/>
                <c:pt idx="0">
                  <c:v>Advance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'bm2011'!$A$12:$A$17</c:f>
              <c:strCache>
                <c:ptCount val="6"/>
                <c:pt idx="0">
                  <c:v>Singapore</c:v>
                </c:pt>
                <c:pt idx="1">
                  <c:v>Chinese Taipei</c:v>
                </c:pt>
                <c:pt idx="2">
                  <c:v>Iran</c:v>
                </c:pt>
                <c:pt idx="3">
                  <c:v>Saudi Arabia</c:v>
                </c:pt>
                <c:pt idx="4">
                  <c:v>Indonesia</c:v>
                </c:pt>
                <c:pt idx="5">
                  <c:v>Morocco </c:v>
                </c:pt>
              </c:strCache>
            </c:strRef>
          </c:cat>
          <c:val>
            <c:numRef>
              <c:f>'bm2011'!$F$12:$F$17</c:f>
              <c:numCache>
                <c:formatCode>General</c:formatCode>
                <c:ptCount val="6"/>
                <c:pt idx="0">
                  <c:v>0.24000000000000021</c:v>
                </c:pt>
                <c:pt idx="1">
                  <c:v>0.13</c:v>
                </c:pt>
                <c:pt idx="2">
                  <c:v>1.0000000000000005E-2</c:v>
                </c:pt>
                <c:pt idx="3">
                  <c:v>1.0000000000000005E-2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overlap val="100"/>
        <c:axId val="129763968"/>
        <c:axId val="129781760"/>
      </c:barChart>
      <c:catAx>
        <c:axId val="129763968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lang="en-US"/>
            </a:pPr>
            <a:endParaRPr lang="en-US"/>
          </a:p>
        </c:txPr>
        <c:crossAx val="129781760"/>
        <c:crosses val="autoZero"/>
        <c:auto val="1"/>
        <c:lblAlgn val="ctr"/>
        <c:lblOffset val="100"/>
      </c:catAx>
      <c:valAx>
        <c:axId val="129781760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2976396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gap"/>
  </c:chart>
  <c:txPr>
    <a:bodyPr/>
    <a:lstStyle/>
    <a:p>
      <a:pPr>
        <a:defRPr sz="14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percentStacked"/>
        <c:ser>
          <c:idx val="0"/>
          <c:order val="0"/>
          <c:tx>
            <c:strRef>
              <c:f>'bm2007'!$B$9</c:f>
              <c:strCache>
                <c:ptCount val="1"/>
                <c:pt idx="0">
                  <c:v>Very Low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cat>
            <c:strRef>
              <c:f>'bm2007'!$A$10:$A$14</c:f>
              <c:strCache>
                <c:ptCount val="5"/>
                <c:pt idx="0">
                  <c:v>Singapore</c:v>
                </c:pt>
                <c:pt idx="1">
                  <c:v>Chinese Taipei</c:v>
                </c:pt>
                <c:pt idx="2">
                  <c:v>Iran</c:v>
                </c:pt>
                <c:pt idx="3">
                  <c:v>Indonesia</c:v>
                </c:pt>
                <c:pt idx="4">
                  <c:v>Morocco </c:v>
                </c:pt>
              </c:strCache>
            </c:strRef>
          </c:cat>
          <c:val>
            <c:numRef>
              <c:f>'bm2007'!$B$10:$B$14</c:f>
              <c:numCache>
                <c:formatCode>General</c:formatCode>
                <c:ptCount val="5"/>
                <c:pt idx="0">
                  <c:v>3.0000000000000002E-2</c:v>
                </c:pt>
                <c:pt idx="1">
                  <c:v>3.0000000000000002E-2</c:v>
                </c:pt>
                <c:pt idx="2">
                  <c:v>0.4</c:v>
                </c:pt>
                <c:pt idx="3">
                  <c:v>0.46</c:v>
                </c:pt>
                <c:pt idx="4">
                  <c:v>0.74000000000000232</c:v>
                </c:pt>
              </c:numCache>
            </c:numRef>
          </c:val>
        </c:ser>
        <c:ser>
          <c:idx val="1"/>
          <c:order val="1"/>
          <c:tx>
            <c:strRef>
              <c:f>'bm2007'!$C$9</c:f>
              <c:strCache>
                <c:ptCount val="1"/>
                <c:pt idx="0">
                  <c:v>Low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cat>
            <c:strRef>
              <c:f>'bm2007'!$A$10:$A$14</c:f>
              <c:strCache>
                <c:ptCount val="5"/>
                <c:pt idx="0">
                  <c:v>Singapore</c:v>
                </c:pt>
                <c:pt idx="1">
                  <c:v>Chinese Taipei</c:v>
                </c:pt>
                <c:pt idx="2">
                  <c:v>Iran</c:v>
                </c:pt>
                <c:pt idx="3">
                  <c:v>Indonesia</c:v>
                </c:pt>
                <c:pt idx="4">
                  <c:v>Morocco </c:v>
                </c:pt>
              </c:strCache>
            </c:strRef>
          </c:cat>
          <c:val>
            <c:numRef>
              <c:f>'bm2007'!$C$10:$C$14</c:f>
              <c:numCache>
                <c:formatCode>General</c:formatCode>
                <c:ptCount val="5"/>
                <c:pt idx="0">
                  <c:v>0.11</c:v>
                </c:pt>
                <c:pt idx="1">
                  <c:v>0.13</c:v>
                </c:pt>
                <c:pt idx="2">
                  <c:v>0.30000000000000032</c:v>
                </c:pt>
                <c:pt idx="3">
                  <c:v>0.35000000000000031</c:v>
                </c:pt>
                <c:pt idx="4">
                  <c:v>0.17</c:v>
                </c:pt>
              </c:numCache>
            </c:numRef>
          </c:val>
        </c:ser>
        <c:ser>
          <c:idx val="2"/>
          <c:order val="2"/>
          <c:tx>
            <c:strRef>
              <c:f>'bm2007'!$D$9</c:f>
              <c:strCache>
                <c:ptCount val="1"/>
                <c:pt idx="0">
                  <c:v>Intermediate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</c:spPr>
          <c:cat>
            <c:strRef>
              <c:f>'bm2007'!$A$10:$A$14</c:f>
              <c:strCache>
                <c:ptCount val="5"/>
                <c:pt idx="0">
                  <c:v>Singapore</c:v>
                </c:pt>
                <c:pt idx="1">
                  <c:v>Chinese Taipei</c:v>
                </c:pt>
                <c:pt idx="2">
                  <c:v>Iran</c:v>
                </c:pt>
                <c:pt idx="3">
                  <c:v>Indonesia</c:v>
                </c:pt>
                <c:pt idx="4">
                  <c:v>Morocco </c:v>
                </c:pt>
              </c:strCache>
            </c:strRef>
          </c:cat>
          <c:val>
            <c:numRef>
              <c:f>'bm2007'!$D$10:$D$14</c:f>
              <c:numCache>
                <c:formatCode>General</c:formatCode>
                <c:ptCount val="5"/>
                <c:pt idx="0">
                  <c:v>0.28000000000000008</c:v>
                </c:pt>
                <c:pt idx="1">
                  <c:v>0.41000000000000031</c:v>
                </c:pt>
                <c:pt idx="2">
                  <c:v>0.22</c:v>
                </c:pt>
                <c:pt idx="3">
                  <c:v>0.17</c:v>
                </c:pt>
                <c:pt idx="4">
                  <c:v>8.0000000000000043E-2</c:v>
                </c:pt>
              </c:numCache>
            </c:numRef>
          </c:val>
        </c:ser>
        <c:ser>
          <c:idx val="3"/>
          <c:order val="3"/>
          <c:tx>
            <c:strRef>
              <c:f>'bm2007'!$E$9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cat>
            <c:strRef>
              <c:f>'bm2007'!$A$10:$A$14</c:f>
              <c:strCache>
                <c:ptCount val="5"/>
                <c:pt idx="0">
                  <c:v>Singapore</c:v>
                </c:pt>
                <c:pt idx="1">
                  <c:v>Chinese Taipei</c:v>
                </c:pt>
                <c:pt idx="2">
                  <c:v>Iran</c:v>
                </c:pt>
                <c:pt idx="3">
                  <c:v>Indonesia</c:v>
                </c:pt>
                <c:pt idx="4">
                  <c:v>Morocco </c:v>
                </c:pt>
              </c:strCache>
            </c:strRef>
          </c:cat>
          <c:val>
            <c:numRef>
              <c:f>'bm2007'!$E$10:$E$14</c:f>
              <c:numCache>
                <c:formatCode>General</c:formatCode>
                <c:ptCount val="5"/>
                <c:pt idx="0">
                  <c:v>0.39000000000000135</c:v>
                </c:pt>
                <c:pt idx="1">
                  <c:v>0.36000000000000032</c:v>
                </c:pt>
                <c:pt idx="2">
                  <c:v>7.0000000000000021E-2</c:v>
                </c:pt>
                <c:pt idx="3">
                  <c:v>2.0000000000000011E-2</c:v>
                </c:pt>
                <c:pt idx="4">
                  <c:v>1.0000000000000005E-2</c:v>
                </c:pt>
              </c:numCache>
            </c:numRef>
          </c:val>
        </c:ser>
        <c:ser>
          <c:idx val="4"/>
          <c:order val="4"/>
          <c:tx>
            <c:strRef>
              <c:f>'bm2007'!$F$9</c:f>
              <c:strCache>
                <c:ptCount val="1"/>
                <c:pt idx="0">
                  <c:v>Advance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'bm2007'!$A$10:$A$14</c:f>
              <c:strCache>
                <c:ptCount val="5"/>
                <c:pt idx="0">
                  <c:v>Singapore</c:v>
                </c:pt>
                <c:pt idx="1">
                  <c:v>Chinese Taipei</c:v>
                </c:pt>
                <c:pt idx="2">
                  <c:v>Iran</c:v>
                </c:pt>
                <c:pt idx="3">
                  <c:v>Indonesia</c:v>
                </c:pt>
                <c:pt idx="4">
                  <c:v>Morocco </c:v>
                </c:pt>
              </c:strCache>
            </c:strRef>
          </c:cat>
          <c:val>
            <c:numRef>
              <c:f>'bm2007'!$F$10:$F$14</c:f>
              <c:numCache>
                <c:formatCode>General</c:formatCode>
                <c:ptCount val="5"/>
                <c:pt idx="0">
                  <c:v>0.19</c:v>
                </c:pt>
                <c:pt idx="1">
                  <c:v>7.0000000000000021E-2</c:v>
                </c:pt>
                <c:pt idx="2">
                  <c:v>1.0000000000000005E-2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overlap val="100"/>
        <c:axId val="129999616"/>
        <c:axId val="130001920"/>
      </c:barChart>
      <c:catAx>
        <c:axId val="129999616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lang="en-US"/>
            </a:pPr>
            <a:endParaRPr lang="en-US"/>
          </a:p>
        </c:txPr>
        <c:crossAx val="130001920"/>
        <c:crosses val="autoZero"/>
        <c:auto val="1"/>
        <c:lblAlgn val="ctr"/>
        <c:lblOffset val="100"/>
      </c:catAx>
      <c:valAx>
        <c:axId val="130001920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2999961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gap"/>
  </c:chart>
  <c:txPr>
    <a:bodyPr/>
    <a:lstStyle/>
    <a:p>
      <a:pPr>
        <a:defRPr sz="14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DA6F05-C90D-436D-8EC7-5F3E0FC78439}" type="doc">
      <dgm:prSet loTypeId="urn:microsoft.com/office/officeart/2005/8/layout/arrow2" loCatId="process" qsTypeId="urn:microsoft.com/office/officeart/2005/8/quickstyle/3d1" qsCatId="3D" csTypeId="urn:microsoft.com/office/officeart/2005/8/colors/accent1_2" csCatId="accent1" phldr="1"/>
      <dgm:spPr/>
    </dgm:pt>
    <dgm:pt modelId="{D12FE244-4BFE-49FA-8522-6190EBE5C619}">
      <dgm:prSet phldrT="[Text]" custT="1"/>
      <dgm:spPr>
        <a:noFill/>
      </dgm:spPr>
      <dgm:t>
        <a:bodyPr/>
        <a:lstStyle/>
        <a:p>
          <a:pPr marL="180975" indent="-180975" algn="l">
            <a:lnSpc>
              <a:spcPct val="90000"/>
            </a:lnSpc>
            <a:spcAft>
              <a:spcPct val="35000"/>
            </a:spcAft>
          </a:pPr>
          <a:r>
            <a:rPr lang="id-ID" sz="2400" b="1" dirty="0" smtClean="0">
              <a:solidFill>
                <a:schemeClr val="tx1"/>
              </a:solidFill>
              <a:latin typeface="Arial Narrow" pitchFamily="34" charset="0"/>
            </a:rPr>
            <a:t>2010</a:t>
          </a:r>
        </a:p>
        <a:p>
          <a:pPr marL="0" indent="0" algn="l">
            <a:lnSpc>
              <a:spcPts val="1200"/>
            </a:lnSpc>
            <a:spcAft>
              <a:spcPts val="600"/>
            </a:spcAft>
          </a:pPr>
          <a:r>
            <a:rPr lang="id-ID" sz="1400" b="1" dirty="0" smtClean="0">
              <a:solidFill>
                <a:schemeClr val="tx1"/>
              </a:solidFill>
              <a:latin typeface="Arial Narrow" pitchFamily="34" charset="0"/>
            </a:rPr>
            <a:t>PDB ~ US$ 700 Milyar</a:t>
          </a:r>
        </a:p>
        <a:p>
          <a:pPr marL="0" indent="0" algn="l">
            <a:lnSpc>
              <a:spcPts val="1200"/>
            </a:lnSpc>
            <a:spcAft>
              <a:spcPts val="600"/>
            </a:spcAft>
          </a:pPr>
          <a:r>
            <a:rPr lang="id-ID" sz="1400" b="1" dirty="0" smtClean="0">
              <a:solidFill>
                <a:schemeClr val="tx1"/>
              </a:solidFill>
              <a:latin typeface="Arial Narrow" pitchFamily="34" charset="0"/>
            </a:rPr>
            <a:t>Pendapatan/kap US$ 3,000 (2010)</a:t>
          </a:r>
        </a:p>
        <a:p>
          <a:pPr marL="0" indent="0" algn="l">
            <a:lnSpc>
              <a:spcPts val="1200"/>
            </a:lnSpc>
            <a:spcAft>
              <a:spcPct val="35000"/>
            </a:spcAft>
          </a:pPr>
          <a:r>
            <a:rPr lang="en-US" sz="1400" b="1" dirty="0" err="1" smtClean="0">
              <a:solidFill>
                <a:schemeClr val="tx1"/>
              </a:solidFill>
              <a:latin typeface="Arial Narrow" pitchFamily="34" charset="0"/>
            </a:rPr>
            <a:t>Terbesar</a:t>
          </a:r>
          <a:r>
            <a:rPr lang="en-US" sz="1400" b="1" dirty="0" smtClean="0">
              <a:solidFill>
                <a:schemeClr val="tx1"/>
              </a:solidFill>
              <a:latin typeface="Arial Narrow" pitchFamily="34" charset="0"/>
            </a:rPr>
            <a:t> ke-17 </a:t>
          </a:r>
          <a:r>
            <a:rPr lang="en-US" sz="1400" b="1" dirty="0" err="1" smtClean="0">
              <a:solidFill>
                <a:schemeClr val="tx1"/>
              </a:solidFill>
              <a:latin typeface="Arial Narrow" pitchFamily="34" charset="0"/>
            </a:rPr>
            <a:t>besar</a:t>
          </a:r>
          <a:r>
            <a:rPr lang="en-US" sz="1400" b="1" dirty="0" smtClean="0">
              <a:solidFill>
                <a:schemeClr val="tx1"/>
              </a:solidFill>
              <a:latin typeface="Arial Narrow" pitchFamily="34" charset="0"/>
            </a:rPr>
            <a:t> </a:t>
          </a:r>
          <a:r>
            <a:rPr lang="en-US" sz="1400" b="1" dirty="0" err="1" smtClean="0">
              <a:solidFill>
                <a:schemeClr val="tx1"/>
              </a:solidFill>
              <a:latin typeface="Arial Narrow" pitchFamily="34" charset="0"/>
            </a:rPr>
            <a:t>dunia</a:t>
          </a:r>
          <a:endParaRPr lang="id-ID" sz="1400" dirty="0" smtClean="0">
            <a:latin typeface="Arial Narrow" pitchFamily="34" charset="0"/>
          </a:endParaRPr>
        </a:p>
        <a:p>
          <a:pPr algn="l">
            <a:lnSpc>
              <a:spcPct val="90000"/>
            </a:lnSpc>
            <a:spcAft>
              <a:spcPct val="35000"/>
            </a:spcAft>
          </a:pPr>
          <a:endParaRPr lang="id-ID" sz="1600" dirty="0">
            <a:latin typeface="Arial Narrow" pitchFamily="34" charset="0"/>
          </a:endParaRPr>
        </a:p>
      </dgm:t>
    </dgm:pt>
    <dgm:pt modelId="{98A213A8-B399-4FB7-AC55-3143EC611BA2}" type="parTrans" cxnId="{F10C4DB8-E5DE-4748-9DC7-B08B607C9D76}">
      <dgm:prSet/>
      <dgm:spPr/>
      <dgm:t>
        <a:bodyPr/>
        <a:lstStyle/>
        <a:p>
          <a:endParaRPr lang="id-ID"/>
        </a:p>
      </dgm:t>
    </dgm:pt>
    <dgm:pt modelId="{0570E28B-92DD-423E-89A0-7F59A8656F8C}" type="sibTrans" cxnId="{F10C4DB8-E5DE-4748-9DC7-B08B607C9D76}">
      <dgm:prSet/>
      <dgm:spPr/>
      <dgm:t>
        <a:bodyPr/>
        <a:lstStyle/>
        <a:p>
          <a:endParaRPr lang="id-ID"/>
        </a:p>
      </dgm:t>
    </dgm:pt>
    <dgm:pt modelId="{D466A50F-6BD1-435F-BACF-081CEAD9D145}">
      <dgm:prSet phldrT="[Text]" custT="1"/>
      <dgm:spPr/>
      <dgm:t>
        <a:bodyPr/>
        <a:lstStyle/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b="1" dirty="0" smtClean="0">
              <a:solidFill>
                <a:schemeClr val="tx1"/>
              </a:solidFill>
              <a:latin typeface="Arial Narrow" pitchFamily="34" charset="0"/>
            </a:rPr>
            <a:t>2025</a:t>
          </a:r>
        </a:p>
        <a:p>
          <a:pPr defTabSz="1066800">
            <a:lnSpc>
              <a:spcPts val="1400"/>
            </a:lnSpc>
            <a:spcBef>
              <a:spcPct val="0"/>
            </a:spcBef>
            <a:spcAft>
              <a:spcPct val="35000"/>
            </a:spcAft>
          </a:pPr>
          <a:r>
            <a:rPr lang="id-ID" sz="1400" b="1" dirty="0" smtClean="0">
              <a:solidFill>
                <a:schemeClr val="tx1"/>
              </a:solidFill>
              <a:latin typeface="Arial Narrow" pitchFamily="34" charset="0"/>
            </a:rPr>
            <a:t>PDB: 3,8 – 4,5 Trilyun US$</a:t>
          </a:r>
        </a:p>
        <a:p>
          <a:pPr defTabSz="1066800">
            <a:lnSpc>
              <a:spcPts val="1400"/>
            </a:lnSpc>
            <a:spcBef>
              <a:spcPct val="0"/>
            </a:spcBef>
            <a:spcAft>
              <a:spcPct val="35000"/>
            </a:spcAft>
          </a:pPr>
          <a:r>
            <a:rPr lang="id-ID" sz="1400" b="1" dirty="0" smtClean="0">
              <a:solidFill>
                <a:schemeClr val="tx1"/>
              </a:solidFill>
              <a:latin typeface="Arial Narrow" pitchFamily="34" charset="0"/>
            </a:rPr>
            <a:t>Pendapatan/kap:</a:t>
          </a:r>
        </a:p>
        <a:p>
          <a:pPr defTabSz="1066800">
            <a:lnSpc>
              <a:spcPts val="1400"/>
            </a:lnSpc>
            <a:spcBef>
              <a:spcPct val="0"/>
            </a:spcBef>
            <a:spcAft>
              <a:spcPct val="35000"/>
            </a:spcAft>
          </a:pPr>
          <a:r>
            <a:rPr lang="id-ID" sz="1400" b="1" dirty="0" smtClean="0">
              <a:solidFill>
                <a:schemeClr val="tx1"/>
              </a:solidFill>
              <a:latin typeface="Arial Narrow" pitchFamily="34" charset="0"/>
            </a:rPr>
            <a:t>13.000 – 16.100 US$</a:t>
          </a:r>
        </a:p>
        <a:p>
          <a:pPr marL="0" marR="0" indent="0" defTabSz="914400" eaLnBrk="1" fontAlgn="auto" latinLnBrk="0" hangingPunct="1">
            <a:lnSpc>
              <a:spcPts val="1400"/>
            </a:lnSpc>
            <a:spcBef>
              <a:spcPts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d-ID" sz="1400" b="1" dirty="0" smtClean="0">
              <a:solidFill>
                <a:schemeClr val="tx1"/>
              </a:solidFill>
              <a:latin typeface="Arial Narrow" pitchFamily="34" charset="0"/>
            </a:rPr>
            <a:t>Terbesar ke-12 dunia</a:t>
          </a:r>
        </a:p>
        <a:p>
          <a:pPr marL="0" marR="0" indent="0" defTabSz="914400" eaLnBrk="1" fontAlgn="auto" latinLnBrk="0" hangingPunct="1">
            <a:lnSpc>
              <a:spcPts val="1400"/>
            </a:lnSpc>
            <a:spcBef>
              <a:spcPts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d-ID" sz="1400" b="1" dirty="0" smtClean="0">
              <a:solidFill>
                <a:schemeClr val="tx1"/>
              </a:solidFill>
              <a:latin typeface="Arial Narrow" pitchFamily="34" charset="0"/>
            </a:rPr>
            <a:t>Proyeksi KEN Pendapatan/kapita ~US$ 14,900 </a:t>
          </a:r>
          <a:r>
            <a:rPr lang="id-ID" sz="1400" b="1" i="1" dirty="0" smtClean="0">
              <a:solidFill>
                <a:schemeClr val="tx1"/>
              </a:solidFill>
              <a:latin typeface="Arial Narrow" pitchFamily="34" charset="0"/>
            </a:rPr>
            <a:t>(high income country)</a:t>
          </a:r>
        </a:p>
      </dgm:t>
    </dgm:pt>
    <dgm:pt modelId="{E86DFB51-8869-4429-A9AB-D8334898A9C1}" type="parTrans" cxnId="{741561AC-61C4-4979-90FA-D1D558349445}">
      <dgm:prSet/>
      <dgm:spPr/>
      <dgm:t>
        <a:bodyPr/>
        <a:lstStyle/>
        <a:p>
          <a:endParaRPr lang="id-ID"/>
        </a:p>
      </dgm:t>
    </dgm:pt>
    <dgm:pt modelId="{EDE5186D-CDAC-4D38-8CDC-B2E82A6053A1}" type="sibTrans" cxnId="{741561AC-61C4-4979-90FA-D1D558349445}">
      <dgm:prSet/>
      <dgm:spPr/>
      <dgm:t>
        <a:bodyPr/>
        <a:lstStyle/>
        <a:p>
          <a:endParaRPr lang="id-ID"/>
        </a:p>
      </dgm:t>
    </dgm:pt>
    <dgm:pt modelId="{4375E694-3F90-403B-90D7-28F54CC6E80E}">
      <dgm:prSet phldrT="[Text]" custT="1"/>
      <dgm:spPr/>
      <dgm:t>
        <a:bodyPr/>
        <a:lstStyle/>
        <a:p>
          <a:pPr>
            <a:lnSpc>
              <a:spcPct val="90000"/>
            </a:lnSpc>
          </a:pPr>
          <a:r>
            <a:rPr lang="id-ID" sz="2400" b="1" dirty="0" smtClean="0">
              <a:solidFill>
                <a:schemeClr val="tx1"/>
              </a:solidFill>
              <a:latin typeface="Arial Narrow" pitchFamily="34" charset="0"/>
            </a:rPr>
            <a:t>2045</a:t>
          </a:r>
        </a:p>
        <a:p>
          <a:pPr>
            <a:lnSpc>
              <a:spcPts val="1400"/>
            </a:lnSpc>
          </a:pPr>
          <a:r>
            <a:rPr lang="id-ID" sz="1400" b="1" dirty="0" smtClean="0">
              <a:solidFill>
                <a:schemeClr val="tx1"/>
              </a:solidFill>
              <a:latin typeface="Arial Narrow" pitchFamily="34" charset="0"/>
            </a:rPr>
            <a:t>PDB ~US$ 16.6 Trilyun</a:t>
          </a:r>
        </a:p>
        <a:p>
          <a:pPr>
            <a:lnSpc>
              <a:spcPts val="1400"/>
            </a:lnSpc>
          </a:pPr>
          <a:r>
            <a:rPr lang="id-ID" sz="1400" b="1" dirty="0" smtClean="0">
              <a:solidFill>
                <a:schemeClr val="tx1"/>
              </a:solidFill>
              <a:latin typeface="Arial Narrow" pitchFamily="34" charset="0"/>
            </a:rPr>
            <a:t>Prediksi Pendapatan/kapita ~US$  46,900</a:t>
          </a:r>
        </a:p>
        <a:p>
          <a:pPr>
            <a:lnSpc>
              <a:spcPts val="1400"/>
            </a:lnSpc>
          </a:pPr>
          <a:r>
            <a:rPr lang="id-ID" sz="1400" b="1" dirty="0" smtClean="0">
              <a:solidFill>
                <a:schemeClr val="tx1"/>
              </a:solidFill>
              <a:latin typeface="Arial Narrow" pitchFamily="34" charset="0"/>
            </a:rPr>
            <a:t>Diprediksi menjadi terbesar ke-7 atau ke-8 dunia*)</a:t>
          </a:r>
          <a:endParaRPr lang="id-ID" sz="1400" b="0" i="1" dirty="0" smtClean="0">
            <a:solidFill>
              <a:schemeClr val="tx1"/>
            </a:solidFill>
            <a:latin typeface="Arial Narrow" pitchFamily="34" charset="0"/>
          </a:endParaRPr>
        </a:p>
        <a:p>
          <a:pPr>
            <a:lnSpc>
              <a:spcPct val="90000"/>
            </a:lnSpc>
          </a:pPr>
          <a:endParaRPr lang="id-ID" sz="1200" b="1" dirty="0">
            <a:solidFill>
              <a:schemeClr val="tx1"/>
            </a:solidFill>
            <a:latin typeface="Arial Narrow" pitchFamily="34" charset="0"/>
          </a:endParaRPr>
        </a:p>
      </dgm:t>
    </dgm:pt>
    <dgm:pt modelId="{FD70FADC-9AFD-4D11-8F48-E220973183D2}" type="parTrans" cxnId="{526B7A0B-16E0-4D51-B182-735825635ED8}">
      <dgm:prSet/>
      <dgm:spPr/>
      <dgm:t>
        <a:bodyPr/>
        <a:lstStyle/>
        <a:p>
          <a:endParaRPr lang="id-ID"/>
        </a:p>
      </dgm:t>
    </dgm:pt>
    <dgm:pt modelId="{F3E387EA-01F2-433F-8208-FAE07682E92A}" type="sibTrans" cxnId="{526B7A0B-16E0-4D51-B182-735825635ED8}">
      <dgm:prSet/>
      <dgm:spPr/>
      <dgm:t>
        <a:bodyPr/>
        <a:lstStyle/>
        <a:p>
          <a:endParaRPr lang="id-ID"/>
        </a:p>
      </dgm:t>
    </dgm:pt>
    <dgm:pt modelId="{16393EF8-9625-4526-BB9D-5703F2E93BBA}" type="pres">
      <dgm:prSet presAssocID="{69DA6F05-C90D-436D-8EC7-5F3E0FC78439}" presName="arrowDiagram" presStyleCnt="0">
        <dgm:presLayoutVars>
          <dgm:chMax val="5"/>
          <dgm:dir/>
          <dgm:resizeHandles val="exact"/>
        </dgm:presLayoutVars>
      </dgm:prSet>
      <dgm:spPr/>
    </dgm:pt>
    <dgm:pt modelId="{E3D2F947-7663-4880-A902-E990F626C574}" type="pres">
      <dgm:prSet presAssocID="{69DA6F05-C90D-436D-8EC7-5F3E0FC78439}" presName="arrow" presStyleLbl="bgShp" presStyleIdx="0" presStyleCnt="1" custScaleX="100000" custScaleY="129524" custLinFactNeighborX="-2340" custLinFactNeighborY="-1905"/>
      <dgm:spPr>
        <a:solidFill>
          <a:srgbClr val="00B050"/>
        </a:solidFill>
        <a:ln>
          <a:solidFill>
            <a:schemeClr val="tx1"/>
          </a:solidFill>
        </a:ln>
      </dgm:spPr>
    </dgm:pt>
    <dgm:pt modelId="{8380F05A-35C2-4CFC-8A94-97EF73CB5BC8}" type="pres">
      <dgm:prSet presAssocID="{69DA6F05-C90D-436D-8EC7-5F3E0FC78439}" presName="arrowDiagram3" presStyleCnt="0"/>
      <dgm:spPr/>
    </dgm:pt>
    <dgm:pt modelId="{A9B67615-848C-4F48-9568-FF47B217C404}" type="pres">
      <dgm:prSet presAssocID="{D12FE244-4BFE-49FA-8522-6190EBE5C619}" presName="bullet3a" presStyleLbl="node1" presStyleIdx="0" presStyleCnt="3" custLinFactY="42458" custLinFactNeighborX="7817" custLinFactNeighborY="100000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</dgm:pt>
    <dgm:pt modelId="{A2870E61-2F1C-46DF-8605-8D74838F0F94}" type="pres">
      <dgm:prSet presAssocID="{D12FE244-4BFE-49FA-8522-6190EBE5C619}" presName="textBox3a" presStyleLbl="revTx" presStyleIdx="0" presStyleCnt="3" custScaleX="160884" custScaleY="94086" custLinFactNeighborX="-1317" custLinFactNeighborY="4128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1B7BE93-30D6-4A01-8D54-E7EE5E431910}" type="pres">
      <dgm:prSet presAssocID="{D466A50F-6BD1-435F-BACF-081CEAD9D145}" presName="bullet3b" presStyleLbl="node1" presStyleIdx="1" presStyleCnt="3" custLinFactNeighborX="-49291" custLinFactNeighborY="7194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</dgm:pt>
    <dgm:pt modelId="{887D1755-52DA-414D-9E9D-8A09BFFCBE33}" type="pres">
      <dgm:prSet presAssocID="{D466A50F-6BD1-435F-BACF-081CEAD9D145}" presName="textBox3b" presStyleLbl="revTx" presStyleIdx="1" presStyleCnt="3" custScaleX="167856" custScaleY="87197" custLinFactNeighborX="10318" custLinFactNeighborY="902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0A57702-22A3-4758-A1B0-E4CD6BA2DBC3}" type="pres">
      <dgm:prSet presAssocID="{4375E694-3F90-403B-90D7-28F54CC6E80E}" presName="bullet3c" presStyleLbl="node1" presStyleIdx="2" presStyleCnt="3" custLinFactNeighborX="15934" custLinFactNeighborY="-73855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</dgm:pt>
    <dgm:pt modelId="{0CF0B4C5-EDF0-4173-8F56-D46D01BD3180}" type="pres">
      <dgm:prSet presAssocID="{4375E694-3F90-403B-90D7-28F54CC6E80E}" presName="textBox3c" presStyleLbl="revTx" presStyleIdx="2" presStyleCnt="3" custScaleX="142707" custScaleY="76640" custLinFactNeighborX="9269" custLinFactNeighborY="-456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F3B730A3-B632-4CA8-A607-77BC8DCCDF92}" type="presOf" srcId="{4375E694-3F90-403B-90D7-28F54CC6E80E}" destId="{0CF0B4C5-EDF0-4173-8F56-D46D01BD3180}" srcOrd="0" destOrd="0" presId="urn:microsoft.com/office/officeart/2005/8/layout/arrow2"/>
    <dgm:cxn modelId="{187528D2-B41B-4C7A-8A01-C2FE849CC2A9}" type="presOf" srcId="{D466A50F-6BD1-435F-BACF-081CEAD9D145}" destId="{887D1755-52DA-414D-9E9D-8A09BFFCBE33}" srcOrd="0" destOrd="0" presId="urn:microsoft.com/office/officeart/2005/8/layout/arrow2"/>
    <dgm:cxn modelId="{526B7A0B-16E0-4D51-B182-735825635ED8}" srcId="{69DA6F05-C90D-436D-8EC7-5F3E0FC78439}" destId="{4375E694-3F90-403B-90D7-28F54CC6E80E}" srcOrd="2" destOrd="0" parTransId="{FD70FADC-9AFD-4D11-8F48-E220973183D2}" sibTransId="{F3E387EA-01F2-433F-8208-FAE07682E92A}"/>
    <dgm:cxn modelId="{741561AC-61C4-4979-90FA-D1D558349445}" srcId="{69DA6F05-C90D-436D-8EC7-5F3E0FC78439}" destId="{D466A50F-6BD1-435F-BACF-081CEAD9D145}" srcOrd="1" destOrd="0" parTransId="{E86DFB51-8869-4429-A9AB-D8334898A9C1}" sibTransId="{EDE5186D-CDAC-4D38-8CDC-B2E82A6053A1}"/>
    <dgm:cxn modelId="{F10C4DB8-E5DE-4748-9DC7-B08B607C9D76}" srcId="{69DA6F05-C90D-436D-8EC7-5F3E0FC78439}" destId="{D12FE244-4BFE-49FA-8522-6190EBE5C619}" srcOrd="0" destOrd="0" parTransId="{98A213A8-B399-4FB7-AC55-3143EC611BA2}" sibTransId="{0570E28B-92DD-423E-89A0-7F59A8656F8C}"/>
    <dgm:cxn modelId="{223EAD17-EF1F-4E73-A165-231CEC2ACCF8}" type="presOf" srcId="{D12FE244-4BFE-49FA-8522-6190EBE5C619}" destId="{A2870E61-2F1C-46DF-8605-8D74838F0F94}" srcOrd="0" destOrd="0" presId="urn:microsoft.com/office/officeart/2005/8/layout/arrow2"/>
    <dgm:cxn modelId="{E1EDD530-0405-4713-BEDF-9CC0EF48F66C}" type="presOf" srcId="{69DA6F05-C90D-436D-8EC7-5F3E0FC78439}" destId="{16393EF8-9625-4526-BB9D-5703F2E93BBA}" srcOrd="0" destOrd="0" presId="urn:microsoft.com/office/officeart/2005/8/layout/arrow2"/>
    <dgm:cxn modelId="{11CD14F8-CED3-4A5F-9EDD-AD8CCC931404}" type="presParOf" srcId="{16393EF8-9625-4526-BB9D-5703F2E93BBA}" destId="{E3D2F947-7663-4880-A902-E990F626C574}" srcOrd="0" destOrd="0" presId="urn:microsoft.com/office/officeart/2005/8/layout/arrow2"/>
    <dgm:cxn modelId="{2B3B26BB-9073-475C-8CE6-07417E05E2D6}" type="presParOf" srcId="{16393EF8-9625-4526-BB9D-5703F2E93BBA}" destId="{8380F05A-35C2-4CFC-8A94-97EF73CB5BC8}" srcOrd="1" destOrd="0" presId="urn:microsoft.com/office/officeart/2005/8/layout/arrow2"/>
    <dgm:cxn modelId="{52311FF1-CF07-474A-BFA2-8F65E4F0BA7F}" type="presParOf" srcId="{8380F05A-35C2-4CFC-8A94-97EF73CB5BC8}" destId="{A9B67615-848C-4F48-9568-FF47B217C404}" srcOrd="0" destOrd="0" presId="urn:microsoft.com/office/officeart/2005/8/layout/arrow2"/>
    <dgm:cxn modelId="{9ABAF686-CA19-4A77-995A-1C8550756773}" type="presParOf" srcId="{8380F05A-35C2-4CFC-8A94-97EF73CB5BC8}" destId="{A2870E61-2F1C-46DF-8605-8D74838F0F94}" srcOrd="1" destOrd="0" presId="urn:microsoft.com/office/officeart/2005/8/layout/arrow2"/>
    <dgm:cxn modelId="{CF3C5A82-28B6-4F4A-8902-18F1ACDDCEBA}" type="presParOf" srcId="{8380F05A-35C2-4CFC-8A94-97EF73CB5BC8}" destId="{51B7BE93-30D6-4A01-8D54-E7EE5E431910}" srcOrd="2" destOrd="0" presId="urn:microsoft.com/office/officeart/2005/8/layout/arrow2"/>
    <dgm:cxn modelId="{DCE58884-EB16-418F-A2FB-3C41E343BA99}" type="presParOf" srcId="{8380F05A-35C2-4CFC-8A94-97EF73CB5BC8}" destId="{887D1755-52DA-414D-9E9D-8A09BFFCBE33}" srcOrd="3" destOrd="0" presId="urn:microsoft.com/office/officeart/2005/8/layout/arrow2"/>
    <dgm:cxn modelId="{8ECF9CD8-3033-4FF9-8246-2E2604128A50}" type="presParOf" srcId="{8380F05A-35C2-4CFC-8A94-97EF73CB5BC8}" destId="{10A57702-22A3-4758-A1B0-E4CD6BA2DBC3}" srcOrd="4" destOrd="0" presId="urn:microsoft.com/office/officeart/2005/8/layout/arrow2"/>
    <dgm:cxn modelId="{8CF30342-22D7-447E-8CE6-9C191F165675}" type="presParOf" srcId="{8380F05A-35C2-4CFC-8A94-97EF73CB5BC8}" destId="{0CF0B4C5-EDF0-4173-8F56-D46D01BD3180}" srcOrd="5" destOrd="0" presId="urn:microsoft.com/office/officeart/2005/8/layout/arrow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871C5-0074-46A7-AC65-B92216FA2079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60BFB-8DFC-4069-BDC2-4535BEB9C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Becoming also</a:t>
            </a:r>
            <a:r>
              <a:rPr lang="id-ID" baseline="0" dirty="0" smtClean="0"/>
              <a:t> the Vision of Indonesia in the future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2944-5F0A-4F0E-B91F-F0C8FAAE8A82}" type="slidenum">
              <a:rPr lang="id-ID" smtClean="0">
                <a:solidFill>
                  <a:prstClr val="black"/>
                </a:solidFill>
                <a:latin typeface="Calibri"/>
              </a:rPr>
              <a:pPr/>
              <a:t>2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157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C83B64-285F-4BE8-B8FE-1E02DFF56D37}" type="slidenum">
              <a:rPr lang="en-US" smtClean="0">
                <a:latin typeface="Arial" pitchFamily="34" charset="0"/>
              </a:rPr>
              <a:pPr/>
              <a:t>9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C398F5-4195-4CC3-8724-D2EAEF0D72A2}" type="slidenum">
              <a:rPr lang="en-US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157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C83B64-285F-4BE8-B8FE-1E02DFF56D37}" type="slidenum">
              <a:rPr lang="en-US" smtClean="0">
                <a:latin typeface="Arial" pitchFamily="34" charset="0"/>
              </a:rPr>
              <a:pPr/>
              <a:t>18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C398F5-4195-4CC3-8724-D2EAEF0D72A2}" type="slidenum">
              <a:rPr lang="en-US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A9BD-75CA-4075-8E4A-4C7534775ABE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D5A0-4796-4D49-BCAA-4D8951E2F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A9BD-75CA-4075-8E4A-4C7534775ABE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D5A0-4796-4D49-BCAA-4D8951E2F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A9BD-75CA-4075-8E4A-4C7534775ABE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D5A0-4796-4D49-BCAA-4D8951E2F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A9BD-75CA-4075-8E4A-4C7534775ABE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D5A0-4796-4D49-BCAA-4D8951E2F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A9BD-75CA-4075-8E4A-4C7534775ABE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D5A0-4796-4D49-BCAA-4D8951E2F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A9BD-75CA-4075-8E4A-4C7534775ABE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D5A0-4796-4D49-BCAA-4D8951E2F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A9BD-75CA-4075-8E4A-4C7534775ABE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D5A0-4796-4D49-BCAA-4D8951E2F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A9BD-75CA-4075-8E4A-4C7534775ABE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D5A0-4796-4D49-BCAA-4D8951E2F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A9BD-75CA-4075-8E4A-4C7534775ABE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D5A0-4796-4D49-BCAA-4D8951E2F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A9BD-75CA-4075-8E4A-4C7534775ABE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D5A0-4796-4D49-BCAA-4D8951E2F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A9BD-75CA-4075-8E4A-4C7534775ABE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D5A0-4796-4D49-BCAA-4D8951E2F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9A9BD-75CA-4075-8E4A-4C7534775ABE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1D5A0-4796-4D49-BCAA-4D8951E2F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Beach.JPG"/>
          <p:cNvPicPr>
            <a:picLocks noChangeAspect="1"/>
          </p:cNvPicPr>
          <p:nvPr/>
        </p:nvPicPr>
        <p:blipFill>
          <a:blip r:embed="rId2" cstate="print"/>
          <a:srcRect l="15350" r="37286"/>
          <a:stretch>
            <a:fillRect/>
          </a:stretch>
        </p:blipFill>
        <p:spPr bwMode="auto">
          <a:xfrm>
            <a:off x="0" y="260350"/>
            <a:ext cx="176371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0" y="-26988"/>
            <a:ext cx="9144000" cy="369888"/>
          </a:xfrm>
          <a:prstGeom prst="rect">
            <a:avLst/>
          </a:prstGeom>
          <a:solidFill>
            <a:srgbClr val="0070C0"/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b="1" i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ounded Rectangle 4"/>
          <p:cNvSpPr/>
          <p:nvPr/>
        </p:nvSpPr>
        <p:spPr>
          <a:xfrm>
            <a:off x="2987675" y="404813"/>
            <a:ext cx="4976813" cy="8255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14300" tIns="114300" rIns="114300" bIns="114300" spcCol="1270" anchor="ctr"/>
          <a:lstStyle/>
          <a:p>
            <a:pPr algn="ctr" defTabSz="13335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1908175" y="1557338"/>
            <a:ext cx="6985000" cy="4823990"/>
          </a:xfrm>
          <a:prstGeom prst="rect">
            <a:avLst/>
          </a:prstGeom>
        </p:spPr>
        <p:txBody>
          <a:bodyPr/>
          <a:lstStyle/>
          <a:p>
            <a:pPr marL="282575" indent="-282575" fontAlgn="auto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2600" b="1" dirty="0">
              <a:solidFill>
                <a:srgbClr val="CC0000"/>
              </a:solidFill>
              <a:latin typeface="+mn-lt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6021388"/>
            <a:ext cx="1763713" cy="83661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09800" y="1659285"/>
            <a:ext cx="65532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SOSIALISASI KURIKULUM 2013</a:t>
            </a:r>
            <a:br>
              <a:rPr lang="en-US" sz="4000" dirty="0" smtClean="0">
                <a:solidFill>
                  <a:srgbClr val="002060"/>
                </a:solidFill>
              </a:rPr>
            </a:br>
            <a:r>
              <a:rPr lang="en-US" sz="3200" dirty="0" smtClean="0">
                <a:solidFill>
                  <a:srgbClr val="002060"/>
                </a:solidFill>
              </a:rPr>
              <a:t/>
            </a:r>
            <a:br>
              <a:rPr lang="en-US" sz="32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 STUDI PENDIDIKAN BIOLOGI </a:t>
            </a:r>
          </a:p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FAKULTAS KEGURUAN DAN ILMU PENDIDIKAN</a:t>
            </a:r>
            <a:b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UNIVERSITAS MUHAMMADIYAH SURAKARTA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entagon 109"/>
          <p:cNvSpPr/>
          <p:nvPr/>
        </p:nvSpPr>
        <p:spPr>
          <a:xfrm rot="10800000">
            <a:off x="6359525" y="5011738"/>
            <a:ext cx="2701925" cy="730250"/>
          </a:xfrm>
          <a:prstGeom prst="homePlate">
            <a:avLst>
              <a:gd name="adj" fmla="val 30445"/>
            </a:avLst>
          </a:prstGeom>
          <a:solidFill>
            <a:schemeClr val="bg2">
              <a:lumMod val="9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11" name="Pentagon 110"/>
          <p:cNvSpPr/>
          <p:nvPr/>
        </p:nvSpPr>
        <p:spPr>
          <a:xfrm rot="10800000">
            <a:off x="6359525" y="4160838"/>
            <a:ext cx="2701925" cy="779462"/>
          </a:xfrm>
          <a:prstGeom prst="homePlate">
            <a:avLst>
              <a:gd name="adj" fmla="val 30445"/>
            </a:avLst>
          </a:prstGeom>
          <a:solidFill>
            <a:schemeClr val="bg2">
              <a:lumMod val="9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12" name="Pentagon 111"/>
          <p:cNvSpPr/>
          <p:nvPr/>
        </p:nvSpPr>
        <p:spPr>
          <a:xfrm rot="10800000">
            <a:off x="6359525" y="3333750"/>
            <a:ext cx="2701925" cy="779463"/>
          </a:xfrm>
          <a:prstGeom prst="homePlate">
            <a:avLst>
              <a:gd name="adj" fmla="val 30445"/>
            </a:avLst>
          </a:prstGeom>
          <a:solidFill>
            <a:schemeClr val="bg2">
              <a:lumMod val="9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13" name="Pentagon 112"/>
          <p:cNvSpPr/>
          <p:nvPr/>
        </p:nvSpPr>
        <p:spPr>
          <a:xfrm rot="10800000">
            <a:off x="6359525" y="2735263"/>
            <a:ext cx="2701925" cy="547687"/>
          </a:xfrm>
          <a:prstGeom prst="homePlate">
            <a:avLst>
              <a:gd name="adj" fmla="val 42019"/>
            </a:avLst>
          </a:prstGeom>
          <a:solidFill>
            <a:schemeClr val="bg2">
              <a:lumMod val="9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55" name="Left Arrow 54"/>
          <p:cNvSpPr/>
          <p:nvPr/>
        </p:nvSpPr>
        <p:spPr>
          <a:xfrm rot="10800000">
            <a:off x="5416550" y="4100513"/>
            <a:ext cx="492125" cy="1066800"/>
          </a:xfrm>
          <a:prstGeom prst="lef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58" name="Right Triangle 62"/>
          <p:cNvSpPr>
            <a:spLocks noChangeArrowheads="1"/>
          </p:cNvSpPr>
          <p:nvPr/>
        </p:nvSpPr>
        <p:spPr bwMode="auto">
          <a:xfrm flipH="1">
            <a:off x="3516313" y="2970213"/>
            <a:ext cx="1857375" cy="3284537"/>
          </a:xfrm>
          <a:prstGeom prst="rtTriangle">
            <a:avLst/>
          </a:prstGeom>
          <a:solidFill>
            <a:srgbClr val="FFC000"/>
          </a:solidFill>
          <a:ln w="12700">
            <a:solidFill>
              <a:schemeClr val="accent2">
                <a:lumMod val="50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>
              <a:latin typeface="Constantia" pitchFamily="18" charset="0"/>
            </a:endParaRPr>
          </a:p>
        </p:txBody>
      </p:sp>
      <p:sp>
        <p:nvSpPr>
          <p:cNvPr id="69" name="Oval 75"/>
          <p:cNvSpPr>
            <a:spLocks noChangeArrowheads="1"/>
          </p:cNvSpPr>
          <p:nvPr/>
        </p:nvSpPr>
        <p:spPr bwMode="auto">
          <a:xfrm>
            <a:off x="723900" y="5386388"/>
            <a:ext cx="708025" cy="795337"/>
          </a:xfrm>
          <a:prstGeom prst="ellipse">
            <a:avLst/>
          </a:prstGeom>
          <a:gradFill rotWithShape="0">
            <a:gsLst>
              <a:gs pos="0">
                <a:srgbClr val="467CE8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71" name="Oval 79"/>
          <p:cNvSpPr>
            <a:spLocks noChangeArrowheads="1"/>
          </p:cNvSpPr>
          <p:nvPr/>
        </p:nvSpPr>
        <p:spPr bwMode="auto">
          <a:xfrm>
            <a:off x="1358900" y="4589463"/>
            <a:ext cx="708025" cy="796925"/>
          </a:xfrm>
          <a:prstGeom prst="ellipse">
            <a:avLst/>
          </a:prstGeom>
          <a:gradFill rotWithShape="0">
            <a:gsLst>
              <a:gs pos="0">
                <a:srgbClr val="467CE8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FFFF"/>
                </a:solidFill>
                <a:latin typeface="+mj-lt"/>
              </a:rPr>
              <a:t>SMP </a:t>
            </a:r>
            <a:endParaRPr lang="en-GB" kern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73" name="Oval 83"/>
          <p:cNvSpPr>
            <a:spLocks noChangeArrowheads="1"/>
          </p:cNvSpPr>
          <p:nvPr/>
        </p:nvSpPr>
        <p:spPr bwMode="auto">
          <a:xfrm>
            <a:off x="2601913" y="3001963"/>
            <a:ext cx="706437" cy="795337"/>
          </a:xfrm>
          <a:prstGeom prst="ellipse">
            <a:avLst/>
          </a:prstGeom>
          <a:gradFill rotWithShape="0">
            <a:gsLst>
              <a:gs pos="0">
                <a:srgbClr val="467CE8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+mj-lt"/>
              </a:rPr>
              <a:t>  PT  </a:t>
            </a:r>
            <a:endParaRPr lang="en-GB" kern="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92172" name="Text Box 87"/>
          <p:cNvSpPr txBox="1">
            <a:spLocks noChangeArrowheads="1"/>
          </p:cNvSpPr>
          <p:nvPr/>
        </p:nvSpPr>
        <p:spPr bwMode="auto">
          <a:xfrm rot="-3540000">
            <a:off x="2388394" y="4541044"/>
            <a:ext cx="38608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100" b="1" i="1">
                <a:solidFill>
                  <a:srgbClr val="C00000"/>
                </a:solidFill>
                <a:latin typeface="Bookman Old Style" pitchFamily="18" charset="0"/>
              </a:rPr>
              <a:t>exploring – strengthening - empowering </a:t>
            </a:r>
          </a:p>
        </p:txBody>
      </p:sp>
      <p:sp>
        <p:nvSpPr>
          <p:cNvPr id="78" name="Oval 75"/>
          <p:cNvSpPr>
            <a:spLocks noChangeArrowheads="1"/>
          </p:cNvSpPr>
          <p:nvPr/>
        </p:nvSpPr>
        <p:spPr bwMode="auto">
          <a:xfrm>
            <a:off x="2011363" y="3792538"/>
            <a:ext cx="838200" cy="796925"/>
          </a:xfrm>
          <a:prstGeom prst="ellipse">
            <a:avLst/>
          </a:prstGeom>
          <a:gradFill rotWithShape="0">
            <a:gsLst>
              <a:gs pos="0">
                <a:srgbClr val="467CE8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srgbClr val="FFFFFF"/>
                </a:solidFill>
                <a:latin typeface="+mj-lt"/>
              </a:rPr>
              <a:t>SMA/K</a:t>
            </a:r>
            <a:endParaRPr lang="en-GB" kern="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81" name="TextBox 65"/>
          <p:cNvSpPr txBox="1">
            <a:spLocks noChangeArrowheads="1"/>
          </p:cNvSpPr>
          <p:nvPr/>
        </p:nvSpPr>
        <p:spPr bwMode="auto">
          <a:xfrm>
            <a:off x="3700463" y="5670550"/>
            <a:ext cx="16573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err="1">
                <a:latin typeface="Bookman Old Style" pitchFamily="18" charset="0"/>
              </a:rPr>
              <a:t>Pendidikan</a:t>
            </a:r>
            <a:endParaRPr lang="en-US" sz="1200" b="1" kern="0" dirty="0">
              <a:latin typeface="Bookman Old Style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>
                <a:latin typeface="Bookman Old Style" pitchFamily="18" charset="0"/>
              </a:rPr>
              <a:t>KARAKTER</a:t>
            </a:r>
            <a:endParaRPr lang="id-ID" sz="1200" b="1" kern="0" dirty="0">
              <a:latin typeface="Bookman Old Style" pitchFamily="18" charset="0"/>
            </a:endParaRPr>
          </a:p>
        </p:txBody>
      </p:sp>
      <p:sp>
        <p:nvSpPr>
          <p:cNvPr id="82" name="Text Box 87"/>
          <p:cNvSpPr txBox="1">
            <a:spLocks noChangeArrowheads="1"/>
          </p:cNvSpPr>
          <p:nvPr/>
        </p:nvSpPr>
        <p:spPr bwMode="auto">
          <a:xfrm rot="18598161">
            <a:off x="-723900" y="4327525"/>
            <a:ext cx="38703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INTEGRASI &amp; PEMBIASAAN</a:t>
            </a: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326231" y="5784057"/>
            <a:ext cx="7953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958850" y="4987926"/>
            <a:ext cx="796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1589087" y="4191001"/>
            <a:ext cx="796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2207419" y="3399632"/>
            <a:ext cx="7953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42950" y="6173788"/>
            <a:ext cx="2652713" cy="0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42950" y="5386388"/>
            <a:ext cx="2741613" cy="0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370013" y="4589463"/>
            <a:ext cx="2035175" cy="0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989138" y="3797300"/>
            <a:ext cx="1416050" cy="0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595563" y="3001963"/>
            <a:ext cx="796925" cy="0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ight Triangle 61"/>
          <p:cNvSpPr>
            <a:spLocks noChangeArrowheads="1"/>
          </p:cNvSpPr>
          <p:nvPr/>
        </p:nvSpPr>
        <p:spPr bwMode="auto">
          <a:xfrm rot="10800000" flipH="1">
            <a:off x="3343275" y="2970213"/>
            <a:ext cx="1857375" cy="3284537"/>
          </a:xfrm>
          <a:prstGeom prst="rtTriangle">
            <a:avLst/>
          </a:prstGeom>
          <a:solidFill>
            <a:schemeClr val="tx2">
              <a:lumMod val="50000"/>
            </a:schemeClr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>
              <a:solidFill>
                <a:sysClr val="windowText" lastClr="000000"/>
              </a:solidFill>
              <a:latin typeface="Constantia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65175" y="5375275"/>
            <a:ext cx="620713" cy="739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b="1" kern="0">
                <a:solidFill>
                  <a:srgbClr val="FFFFFF"/>
                </a:solidFill>
                <a:latin typeface="Calibri"/>
              </a:rPr>
              <a:t>SD</a:t>
            </a:r>
            <a:endParaRPr lang="id-ID" sz="1400"/>
          </a:p>
          <a:p>
            <a:pPr algn="ctr">
              <a:defRPr/>
            </a:pPr>
            <a:r>
              <a:rPr lang="en-US" sz="1400" b="1" kern="0">
                <a:solidFill>
                  <a:srgbClr val="FFFFFF"/>
                </a:solidFill>
                <a:latin typeface="Calibri"/>
              </a:rPr>
              <a:t>TK</a:t>
            </a:r>
          </a:p>
          <a:p>
            <a:pPr algn="ctr">
              <a:defRPr/>
            </a:pPr>
            <a:r>
              <a:rPr lang="en-US" sz="1400" b="1" kern="0">
                <a:solidFill>
                  <a:srgbClr val="FFFFFF"/>
                </a:solidFill>
                <a:latin typeface="Calibri"/>
              </a:rPr>
              <a:t>PAUD</a:t>
            </a:r>
          </a:p>
        </p:txBody>
      </p:sp>
      <p:sp>
        <p:nvSpPr>
          <p:cNvPr id="84" name="TextBox 65"/>
          <p:cNvSpPr txBox="1">
            <a:spLocks noChangeArrowheads="1"/>
          </p:cNvSpPr>
          <p:nvPr/>
        </p:nvSpPr>
        <p:spPr bwMode="auto">
          <a:xfrm>
            <a:off x="3373438" y="2978150"/>
            <a:ext cx="1658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err="1">
                <a:solidFill>
                  <a:schemeClr val="bg1"/>
                </a:solidFill>
                <a:latin typeface="Bookman Old Style" pitchFamily="18" charset="0"/>
              </a:rPr>
              <a:t>Pendidikan</a:t>
            </a:r>
            <a:endParaRPr lang="en-US" sz="1200" b="1" kern="0" dirty="0">
              <a:solidFill>
                <a:schemeClr val="bg1"/>
              </a:solidFill>
              <a:latin typeface="Bookman Old Style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>
                <a:solidFill>
                  <a:schemeClr val="bg1"/>
                </a:solidFill>
                <a:latin typeface="Bookman Old Style" pitchFamily="18" charset="0"/>
              </a:rPr>
              <a:t>AKADEMIK</a:t>
            </a:r>
            <a:endParaRPr lang="id-ID" sz="1200" b="1" kern="0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75" name="Line 85"/>
          <p:cNvSpPr>
            <a:spLocks noChangeShapeType="1"/>
          </p:cNvSpPr>
          <p:nvPr/>
        </p:nvSpPr>
        <p:spPr bwMode="auto">
          <a:xfrm flipV="1">
            <a:off x="84138" y="2647950"/>
            <a:ext cx="2765425" cy="3567113"/>
          </a:xfrm>
          <a:prstGeom prst="line">
            <a:avLst/>
          </a:prstGeom>
          <a:noFill/>
          <a:ln w="57150">
            <a:solidFill>
              <a:schemeClr val="accent2">
                <a:lumMod val="75000"/>
              </a:schemeClr>
            </a:solidFill>
            <a:round/>
            <a:headEnd/>
            <a:tailEnd type="arrow" w="med" len="med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sysClr val="windowText" lastClr="0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785866" y="2358858"/>
            <a:ext cx="2602523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+mj-lt"/>
              </a:rPr>
              <a:t>INSAN INDONESIA </a:t>
            </a:r>
          </a:p>
          <a:p>
            <a:pPr algn="r">
              <a:defRPr/>
            </a:pPr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+mj-lt"/>
              </a:rPr>
              <a:t>CERDAS &amp; KOMPETITIF</a:t>
            </a:r>
            <a:endParaRPr lang="id-ID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6554788" y="3492500"/>
            <a:ext cx="24622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d-ID" sz="12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PENINGKATAN</a:t>
            </a:r>
            <a:r>
              <a:rPr lang="en-US" sz="12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AKSES DAN </a:t>
            </a:r>
            <a:r>
              <a:rPr lang="id-ID" sz="12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MUTU </a:t>
            </a:r>
            <a:endParaRPr lang="en-US" sz="1200" b="1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id-ID" sz="12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PENDIDIKAN VOKASI.</a:t>
            </a:r>
            <a:endParaRPr lang="en-GB" sz="12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3" name="Rectangle 6"/>
          <p:cNvSpPr>
            <a:spLocks noChangeArrowheads="1"/>
          </p:cNvSpPr>
          <p:nvPr/>
        </p:nvSpPr>
        <p:spPr bwMode="auto">
          <a:xfrm>
            <a:off x="6554788" y="4135438"/>
            <a:ext cx="24622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sv-SE" sz="12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PERCEPATAN PENINGKATAN KUALIFIKASI AKADEMIK GURU KE S1/D4, SERTIFIKASI, DAN RINTISAN PENDIDIKAN PROFESI GURU</a:t>
            </a:r>
            <a:endParaRPr lang="en-GB" sz="12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0" name="Pentagon 89"/>
          <p:cNvSpPr/>
          <p:nvPr/>
        </p:nvSpPr>
        <p:spPr>
          <a:xfrm rot="10800000">
            <a:off x="6359525" y="5799138"/>
            <a:ext cx="2701925" cy="677862"/>
          </a:xfrm>
          <a:prstGeom prst="homePlate">
            <a:avLst>
              <a:gd name="adj" fmla="val 41688"/>
            </a:avLst>
          </a:prstGeom>
          <a:solidFill>
            <a:schemeClr val="bg2">
              <a:lumMod val="9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91" name="Rectangle 6"/>
          <p:cNvSpPr>
            <a:spLocks noChangeArrowheads="1"/>
          </p:cNvSpPr>
          <p:nvPr/>
        </p:nvSpPr>
        <p:spPr bwMode="auto">
          <a:xfrm>
            <a:off x="6554788" y="2778125"/>
            <a:ext cx="24622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i-FI" sz="12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PERCEPATAN PENINGKATAN JUMLAH DOSEN S3 DAN </a:t>
            </a:r>
            <a:r>
              <a:rPr lang="en-US" sz="12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DAYA SAING PT</a:t>
            </a:r>
            <a:endParaRPr lang="en-GB" sz="12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6" name="Rectangle 6"/>
          <p:cNvSpPr>
            <a:spLocks noChangeArrowheads="1"/>
          </p:cNvSpPr>
          <p:nvPr/>
        </p:nvSpPr>
        <p:spPr bwMode="auto">
          <a:xfrm>
            <a:off x="6554788" y="5999163"/>
            <a:ext cx="24622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d-ID" sz="12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PENINGKATAN AKSES </a:t>
            </a:r>
            <a:r>
              <a:rPr lang="en-US" sz="12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&amp; </a:t>
            </a:r>
            <a:r>
              <a:rPr lang="id-ID" sz="12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MUTU PAUD</a:t>
            </a:r>
            <a:endParaRPr lang="en-GB" sz="1200" b="1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7" name="Rectangle 6"/>
          <p:cNvSpPr>
            <a:spLocks noChangeArrowheads="1"/>
          </p:cNvSpPr>
          <p:nvPr/>
        </p:nvSpPr>
        <p:spPr bwMode="auto">
          <a:xfrm>
            <a:off x="6554788" y="5146675"/>
            <a:ext cx="2462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d-ID" sz="12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PENUNTASAN PENDIDIKAN DASAR</a:t>
            </a:r>
            <a:endParaRPr lang="en-US" sz="12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id-ID" sz="12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SEMBILAN TAHUN.</a:t>
            </a:r>
            <a:endParaRPr lang="en-GB" sz="12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5978525" y="3448050"/>
            <a:ext cx="506413" cy="54927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rgbClr val="C00000"/>
                </a:solidFill>
                <a:latin typeface="Arial Rounded MT Bold" pitchFamily="34" charset="0"/>
                <a:cs typeface="Arial" charset="0"/>
              </a:rPr>
              <a:t>4</a:t>
            </a:r>
            <a:endParaRPr lang="id-ID" sz="2800" b="1" dirty="0">
              <a:solidFill>
                <a:srgbClr val="C00000"/>
              </a:solidFill>
              <a:latin typeface="Arial Rounded MT Bold" pitchFamily="34" charset="0"/>
              <a:cs typeface="Arial" charset="0"/>
            </a:endParaRPr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5978525" y="2735263"/>
            <a:ext cx="506413" cy="54768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rgbClr val="C00000"/>
                </a:solidFill>
                <a:latin typeface="Arial Rounded MT Bold" pitchFamily="34" charset="0"/>
                <a:cs typeface="Arial" charset="0"/>
              </a:rPr>
              <a:t>5</a:t>
            </a:r>
            <a:endParaRPr lang="id-ID" sz="4000" b="1" dirty="0">
              <a:solidFill>
                <a:srgbClr val="C00000"/>
              </a:solidFill>
              <a:latin typeface="Arial Rounded MT Bold" pitchFamily="34" charset="0"/>
              <a:cs typeface="Arial" charset="0"/>
            </a:endParaRPr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5978525" y="4276725"/>
            <a:ext cx="506413" cy="54927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rgbClr val="C00000"/>
                </a:solidFill>
                <a:latin typeface="Arial Rounded MT Bold" pitchFamily="34" charset="0"/>
                <a:cs typeface="Arial" charset="0"/>
              </a:rPr>
              <a:t>3</a:t>
            </a:r>
            <a:endParaRPr lang="id-ID" sz="4000" b="1" dirty="0">
              <a:solidFill>
                <a:srgbClr val="C00000"/>
              </a:solidFill>
              <a:latin typeface="Arial Rounded MT Bold" pitchFamily="34" charset="0"/>
              <a:cs typeface="Arial" charset="0"/>
            </a:endParaRPr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5978525" y="5102225"/>
            <a:ext cx="506413" cy="54927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rgbClr val="C00000"/>
                </a:solidFill>
                <a:latin typeface="Arial Rounded MT Bold" pitchFamily="34" charset="0"/>
                <a:cs typeface="Arial" charset="0"/>
              </a:rPr>
              <a:t>2</a:t>
            </a:r>
            <a:endParaRPr lang="id-ID" sz="2800" b="1" dirty="0">
              <a:solidFill>
                <a:srgbClr val="C00000"/>
              </a:solidFill>
              <a:latin typeface="Arial Rounded MT Bold" pitchFamily="34" charset="0"/>
              <a:cs typeface="Arial" charset="0"/>
            </a:endParaRPr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5978525" y="5864225"/>
            <a:ext cx="506413" cy="54768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>
                <a:solidFill>
                  <a:srgbClr val="C00000"/>
                </a:solidFill>
                <a:latin typeface="Arial Rounded MT Bold" pitchFamily="34" charset="0"/>
                <a:cs typeface="Arial" charset="0"/>
              </a:rPr>
              <a:t>1</a:t>
            </a:r>
            <a:endParaRPr lang="id-ID" sz="2400" b="1" dirty="0">
              <a:solidFill>
                <a:srgbClr val="C00000"/>
              </a:solidFill>
              <a:latin typeface="Arial Rounded MT Bold" pitchFamily="34" charset="0"/>
              <a:cs typeface="Arial" charset="0"/>
            </a:endParaRPr>
          </a:p>
        </p:txBody>
      </p:sp>
      <p:sp>
        <p:nvSpPr>
          <p:cNvPr id="92202" name="TextBox 46"/>
          <p:cNvSpPr txBox="1">
            <a:spLocks noChangeArrowheads="1"/>
          </p:cNvSpPr>
          <p:nvPr/>
        </p:nvSpPr>
        <p:spPr bwMode="auto">
          <a:xfrm>
            <a:off x="280988" y="1143000"/>
            <a:ext cx="83708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d-ID" dirty="0">
                <a:latin typeface="Book Antiqua" pitchFamily="18" charset="0"/>
              </a:rPr>
              <a:t>...pembangunan pendidikan diarahkan untuk menghasilkan insan Indonesia cerdas dan kompetitif melalui peningkatan ketersediaan, keterjangkauan, kualitas dan relevansi, kesetaraan dan kepastian memperoleh layanan pendidikan...</a:t>
            </a:r>
          </a:p>
        </p:txBody>
      </p:sp>
      <p:pic>
        <p:nvPicPr>
          <p:cNvPr id="92203" name="Picture 2" descr="Logo Depdiknas"/>
          <p:cNvPicPr>
            <a:picLocks noChangeArrowheads="1"/>
          </p:cNvPicPr>
          <p:nvPr/>
        </p:nvPicPr>
        <p:blipFill>
          <a:blip r:embed="rId3" cstate="email"/>
          <a:srcRect t="-801"/>
          <a:stretch>
            <a:fillRect/>
          </a:stretch>
        </p:blipFill>
        <p:spPr bwMode="auto">
          <a:xfrm>
            <a:off x="34925" y="44450"/>
            <a:ext cx="8032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4" name="Slide Number Placeholder 16"/>
          <p:cNvSpPr txBox="1">
            <a:spLocks/>
          </p:cNvSpPr>
          <p:nvPr/>
        </p:nvSpPr>
        <p:spPr bwMode="auto">
          <a:xfrm>
            <a:off x="6975475" y="64484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599C2B00-831B-4DB5-A9C5-8B12A60C9055}" type="slidenum">
              <a:rPr lang="en-US" sz="1200">
                <a:latin typeface="Calibri" pitchFamily="34" charset="0"/>
              </a:rPr>
              <a:pPr algn="r"/>
              <a:t>10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47" name="Title 3"/>
          <p:cNvSpPr>
            <a:spLocks noGrp="1"/>
          </p:cNvSpPr>
          <p:nvPr>
            <p:ph type="title"/>
          </p:nvPr>
        </p:nvSpPr>
        <p:spPr>
          <a:xfrm>
            <a:off x="1000100" y="76200"/>
            <a:ext cx="8072494" cy="78103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b="1" dirty="0" err="1" smtClean="0">
                <a:latin typeface="Cambria" pitchFamily="18" charset="0"/>
              </a:rPr>
              <a:t>Fokus</a:t>
            </a:r>
            <a:r>
              <a:rPr lang="en-US" sz="2800" b="1" dirty="0" smtClean="0">
                <a:latin typeface="Cambria" pitchFamily="18" charset="0"/>
              </a:rPr>
              <a:t> Pembangunan </a:t>
            </a:r>
            <a:r>
              <a:rPr lang="en-US" sz="2800" b="1" dirty="0" err="1" smtClean="0">
                <a:latin typeface="Cambria" pitchFamily="18" charset="0"/>
              </a:rPr>
              <a:t>Pendidikan</a:t>
            </a:r>
            <a:r>
              <a:rPr lang="en-US" sz="2800" b="1" dirty="0" smtClean="0">
                <a:latin typeface="Cambria" pitchFamily="18" charset="0"/>
              </a:rPr>
              <a:t> </a:t>
            </a:r>
            <a:r>
              <a:rPr lang="en-US" sz="2800" b="1" dirty="0" err="1" smtClean="0">
                <a:latin typeface="Cambria" pitchFamily="18" charset="0"/>
              </a:rPr>
              <a:t>Tahun</a:t>
            </a:r>
            <a:r>
              <a:rPr lang="en-US" sz="2800" b="1" dirty="0" smtClean="0">
                <a:latin typeface="Cambria" pitchFamily="18" charset="0"/>
              </a:rPr>
              <a:t> 2012</a:t>
            </a:r>
          </a:p>
        </p:txBody>
      </p:sp>
    </p:spTree>
    <p:extLst>
      <p:ext uri="{BB962C8B-B14F-4D97-AF65-F5344CB8AC3E}">
        <p14:creationId xmlns:p14="http://schemas.microsoft.com/office/powerpoint/2010/main" xmlns="" val="11690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3528" y="2276872"/>
            <a:ext cx="1800200" cy="352839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d-ID" sz="2000" b="1" dirty="0" smtClean="0"/>
              <a:t>Perkembangan</a:t>
            </a:r>
            <a:endParaRPr lang="id-ID" sz="2000" b="1" dirty="0"/>
          </a:p>
        </p:txBody>
      </p:sp>
      <p:sp>
        <p:nvSpPr>
          <p:cNvPr id="5" name="Rectangle 4"/>
          <p:cNvSpPr/>
          <p:nvPr/>
        </p:nvSpPr>
        <p:spPr>
          <a:xfrm>
            <a:off x="395536" y="3284984"/>
            <a:ext cx="1676048" cy="72008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/>
              <a:t>Akademik</a:t>
            </a:r>
            <a:endParaRPr lang="id-ID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395536" y="4149080"/>
            <a:ext cx="1676048" cy="7200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>
                <a:solidFill>
                  <a:srgbClr val="C00000"/>
                </a:solidFill>
              </a:rPr>
              <a:t>Industri</a:t>
            </a:r>
            <a:endParaRPr lang="id-ID" sz="2000" b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5013176"/>
            <a:ext cx="1676048" cy="72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>
                <a:solidFill>
                  <a:schemeClr val="tx1"/>
                </a:solidFill>
              </a:rPr>
              <a:t>  Sosial-Budaya</a:t>
            </a:r>
            <a:endParaRPr lang="id-ID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71800" y="2276872"/>
            <a:ext cx="1800200" cy="352839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d-ID" sz="2000" b="1" dirty="0" smtClean="0"/>
              <a:t>Perubahan Kebutuhan</a:t>
            </a:r>
            <a:endParaRPr lang="id-ID" sz="2000" b="1" dirty="0"/>
          </a:p>
        </p:txBody>
      </p:sp>
      <p:sp>
        <p:nvSpPr>
          <p:cNvPr id="10" name="Rectangle 9"/>
          <p:cNvSpPr/>
          <p:nvPr/>
        </p:nvSpPr>
        <p:spPr>
          <a:xfrm>
            <a:off x="2848778" y="3284984"/>
            <a:ext cx="1676048" cy="72008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/>
              <a:t>Pengetahuan</a:t>
            </a:r>
            <a:endParaRPr lang="id-ID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2848778" y="4149080"/>
            <a:ext cx="1676048" cy="7200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>
                <a:solidFill>
                  <a:srgbClr val="C00000"/>
                </a:solidFill>
              </a:rPr>
              <a:t>Keterampilan</a:t>
            </a:r>
            <a:endParaRPr lang="id-ID" sz="2000" b="1" dirty="0">
              <a:solidFill>
                <a:srgbClr val="C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48778" y="5013176"/>
            <a:ext cx="1676048" cy="72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>
                <a:solidFill>
                  <a:schemeClr val="tx1"/>
                </a:solidFill>
              </a:rPr>
              <a:t>  Sikap</a:t>
            </a:r>
            <a:endParaRPr lang="id-ID" sz="2000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292080" y="2276872"/>
            <a:ext cx="1080120" cy="352839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d-ID" sz="2800" dirty="0" smtClean="0"/>
              <a:t>Pengembangan Kurikulum</a:t>
            </a:r>
            <a:endParaRPr lang="id-ID" sz="2800" dirty="0"/>
          </a:p>
        </p:txBody>
      </p:sp>
      <p:sp>
        <p:nvSpPr>
          <p:cNvPr id="24" name="Rectangle 23"/>
          <p:cNvSpPr/>
          <p:nvPr/>
        </p:nvSpPr>
        <p:spPr>
          <a:xfrm>
            <a:off x="7020278" y="2276872"/>
            <a:ext cx="1800200" cy="352839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d-ID" sz="2000" b="1" dirty="0" smtClean="0"/>
              <a:t>SDM yang Kompeten</a:t>
            </a:r>
            <a:endParaRPr lang="id-ID" sz="2000" b="1" dirty="0"/>
          </a:p>
        </p:txBody>
      </p:sp>
      <p:sp>
        <p:nvSpPr>
          <p:cNvPr id="25" name="Rectangle 24"/>
          <p:cNvSpPr/>
          <p:nvPr/>
        </p:nvSpPr>
        <p:spPr>
          <a:xfrm>
            <a:off x="7097246" y="3284984"/>
            <a:ext cx="1676048" cy="72008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/>
              <a:t>Pengetahuan</a:t>
            </a:r>
            <a:endParaRPr lang="id-ID" sz="2000" b="1" dirty="0"/>
          </a:p>
        </p:txBody>
      </p:sp>
      <p:sp>
        <p:nvSpPr>
          <p:cNvPr id="26" name="Rectangle 25"/>
          <p:cNvSpPr/>
          <p:nvPr/>
        </p:nvSpPr>
        <p:spPr>
          <a:xfrm>
            <a:off x="7097246" y="4149080"/>
            <a:ext cx="1676048" cy="7200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>
                <a:solidFill>
                  <a:srgbClr val="C00000"/>
                </a:solidFill>
              </a:rPr>
              <a:t>Keterampilan</a:t>
            </a:r>
            <a:endParaRPr lang="id-ID" sz="2000" b="1" dirty="0">
              <a:solidFill>
                <a:srgbClr val="C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97246" y="5013176"/>
            <a:ext cx="1676048" cy="72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>
                <a:solidFill>
                  <a:schemeClr val="tx1"/>
                </a:solidFill>
              </a:rPr>
              <a:t>  Sikap</a:t>
            </a:r>
            <a:endParaRPr lang="id-ID" sz="2000" b="1" dirty="0">
              <a:solidFill>
                <a:schemeClr val="tx1"/>
              </a:solidFill>
            </a:endParaRPr>
          </a:p>
        </p:txBody>
      </p:sp>
      <p:grpSp>
        <p:nvGrpSpPr>
          <p:cNvPr id="2" name="Group 29"/>
          <p:cNvGrpSpPr/>
          <p:nvPr/>
        </p:nvGrpSpPr>
        <p:grpSpPr>
          <a:xfrm>
            <a:off x="1403650" y="5877272"/>
            <a:ext cx="6624736" cy="720080"/>
            <a:chOff x="1187624" y="5013176"/>
            <a:chExt cx="6624736" cy="720080"/>
          </a:xfrm>
          <a:solidFill>
            <a:schemeClr val="accent6">
              <a:lumMod val="75000"/>
            </a:schemeClr>
          </a:solidFill>
        </p:grpSpPr>
        <p:sp>
          <p:nvSpPr>
            <p:cNvPr id="29" name="Down Arrow 28"/>
            <p:cNvSpPr/>
            <p:nvPr/>
          </p:nvSpPr>
          <p:spPr>
            <a:xfrm>
              <a:off x="7596336" y="5013176"/>
              <a:ext cx="216024" cy="720080"/>
            </a:xfrm>
            <a:prstGeom prst="downArrow">
              <a:avLst>
                <a:gd name="adj1" fmla="val 97620"/>
                <a:gd name="adj2" fmla="val 473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8" name="Bent-Up Arrow 27"/>
            <p:cNvSpPr/>
            <p:nvPr/>
          </p:nvSpPr>
          <p:spPr>
            <a:xfrm flipH="1">
              <a:off x="1187624" y="5013176"/>
              <a:ext cx="6624736" cy="720080"/>
            </a:xfrm>
            <a:prstGeom prst="bentUp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31" name="Right Arrow 30"/>
          <p:cNvSpPr/>
          <p:nvPr/>
        </p:nvSpPr>
        <p:spPr>
          <a:xfrm>
            <a:off x="4716016" y="3212976"/>
            <a:ext cx="504056" cy="172819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2" name="Right Arrow 31"/>
          <p:cNvSpPr/>
          <p:nvPr/>
        </p:nvSpPr>
        <p:spPr>
          <a:xfrm>
            <a:off x="6444208" y="3212976"/>
            <a:ext cx="504056" cy="172819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3" name="Down Arrow 32"/>
          <p:cNvSpPr/>
          <p:nvPr/>
        </p:nvSpPr>
        <p:spPr>
          <a:xfrm>
            <a:off x="5292080" y="1916832"/>
            <a:ext cx="1080120" cy="288032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4" name="Rectangle 33"/>
          <p:cNvSpPr/>
          <p:nvPr/>
        </p:nvSpPr>
        <p:spPr>
          <a:xfrm>
            <a:off x="4427984" y="1196752"/>
            <a:ext cx="2808312" cy="64807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Pedagogi, Psikologi</a:t>
            </a:r>
            <a:endParaRPr lang="id-ID" sz="2400" dirty="0"/>
          </a:p>
        </p:txBody>
      </p:sp>
      <p:sp>
        <p:nvSpPr>
          <p:cNvPr id="35" name="Title 6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4BACC6">
                    <a:lumMod val="75000"/>
                  </a:srgbClr>
                </a:solidFill>
              </a:rPr>
              <a:t>Dinamika Kurikulum</a:t>
            </a:r>
            <a:endParaRPr lang="id-ID" sz="3600" b="1" dirty="0" smtClean="0">
              <a:solidFill>
                <a:srgbClr val="F79646">
                  <a:lumMod val="75000"/>
                </a:srgbClr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" name="Bent-Up Arrow 38"/>
          <p:cNvSpPr/>
          <p:nvPr/>
        </p:nvSpPr>
        <p:spPr>
          <a:xfrm rot="5400000" flipH="1">
            <a:off x="2519772" y="296655"/>
            <a:ext cx="864096" cy="2952328"/>
          </a:xfrm>
          <a:prstGeom prst="bentUpArrow">
            <a:avLst>
              <a:gd name="adj1" fmla="val 21549"/>
              <a:gd name="adj2" fmla="val 18828"/>
              <a:gd name="adj3" fmla="val 20177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0" name="Right Arrow 39"/>
          <p:cNvSpPr/>
          <p:nvPr/>
        </p:nvSpPr>
        <p:spPr>
          <a:xfrm>
            <a:off x="2195738" y="3212976"/>
            <a:ext cx="504056" cy="172819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1" name="Slide Number Placeholder 2"/>
          <p:cNvSpPr txBox="1"/>
          <p:nvPr/>
        </p:nvSpPr>
        <p:spPr>
          <a:xfrm>
            <a:off x="8651636" y="6492894"/>
            <a:ext cx="492369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B7D2FE6F-D628-400C-9D64-74A1BC767698}" type="slidenum">
              <a:rPr lang="en-US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rPr>
              <a:pPr algn="r">
                <a:defRPr/>
              </a:pPr>
              <a:t>11</a:t>
            </a:fld>
            <a:endParaRPr lang="id-ID" sz="11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AutoShape 2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46538" cy="158750"/>
        </p:xfrm>
        <a:graphic>
          <a:graphicData uri="http://schemas.openxmlformats.org/presentationml/2006/ole">
            <p:oleObj spid="_x0000_s2050" name="think-cell Slide" r:id="rId4" imgW="0" imgH="0" progId="">
              <p:embed/>
            </p:oleObj>
          </a:graphicData>
        </a:graphic>
      </p:graphicFrame>
      <p:sp>
        <p:nvSpPr>
          <p:cNvPr id="4" name="Title 6"/>
          <p:cNvSpPr txBox="1">
            <a:spLocks/>
          </p:cNvSpPr>
          <p:nvPr/>
        </p:nvSpPr>
        <p:spPr>
          <a:xfrm>
            <a:off x="0" y="-99392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4BACC6">
                    <a:lumMod val="75000"/>
                  </a:srgbClr>
                </a:solidFill>
              </a:rPr>
              <a:t>Penyempurnaan Pola Pikir Perumusan Kurikulum </a:t>
            </a:r>
            <a:endParaRPr lang="id-ID" sz="3600" b="1" dirty="0" smtClean="0">
              <a:solidFill>
                <a:srgbClr val="F79646">
                  <a:lumMod val="75000"/>
                </a:srgb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11622257"/>
              </p:ext>
            </p:extLst>
          </p:nvPr>
        </p:nvGraphicFramePr>
        <p:xfrm>
          <a:off x="52116" y="792688"/>
          <a:ext cx="9039774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2520280"/>
                <a:gridCol w="2293178"/>
                <a:gridCol w="3578244"/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2400" b="1" dirty="0" smtClean="0"/>
                        <a:t>No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b="1" dirty="0" smtClean="0"/>
                        <a:t>KBK 2004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b="1" dirty="0" smtClean="0"/>
                        <a:t>KTSP 2006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b="1" dirty="0" smtClean="0"/>
                        <a:t>Kurikulum 2013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1</a:t>
                      </a:r>
                      <a:endParaRPr lang="id-ID" sz="20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d-ID" sz="2000" b="1" dirty="0" smtClean="0"/>
                        <a:t>Standar Kompetensi Lulusan diturunkan dari Standar Isi</a:t>
                      </a:r>
                      <a:endParaRPr lang="id-ID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Standar Kompetensi Lulusan diturunkan dari kebutuhan </a:t>
                      </a:r>
                      <a:endParaRPr lang="id-ID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2</a:t>
                      </a:r>
                      <a:endParaRPr lang="id-ID" sz="20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d-ID" sz="2000" b="1" dirty="0" smtClean="0"/>
                        <a:t>Standar Isi dirumuskan berdasarkan Tujuan </a:t>
                      </a:r>
                      <a:r>
                        <a:rPr lang="id-ID" sz="2000" b="1" baseline="0" dirty="0" smtClean="0"/>
                        <a:t>Mata Pelajaran (Standar Kompetensi Lulusan Mata Pelajaran) yang dirinci menjadi </a:t>
                      </a:r>
                      <a:r>
                        <a:rPr lang="id-ID" sz="2000" b="1" dirty="0" smtClean="0"/>
                        <a:t>Standar Kompetensi dan Kompetensi Dasar Mata Pelajaran</a:t>
                      </a:r>
                      <a:endParaRPr lang="id-ID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b="1" dirty="0" smtClean="0"/>
                        <a:t>Standar Isi diturunkan dari Standar Kompetensi Lulusan melalui Kompetensi Inti yang bebas mata pelajaran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3</a:t>
                      </a:r>
                      <a:endParaRPr lang="id-ID" sz="20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d-ID" sz="2000" b="1" dirty="0" smtClean="0"/>
                        <a:t>Pemisahan antara mata pelajaran pembentuk sikap, pembentuk keterampilan,</a:t>
                      </a:r>
                      <a:r>
                        <a:rPr lang="id-ID" sz="2000" b="1" baseline="0" dirty="0" smtClean="0"/>
                        <a:t> dan pembentuk pengetahuan</a:t>
                      </a:r>
                      <a:endParaRPr lang="id-ID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Semua mata pelajaran harus berkontribusi terhadap pembentukan sikap, keterampilan, dan pengetahuan,</a:t>
                      </a:r>
                      <a:endParaRPr lang="id-ID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4</a:t>
                      </a:r>
                      <a:endParaRPr lang="id-ID" sz="20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d-ID" sz="2000" b="1" dirty="0" smtClean="0"/>
                        <a:t>Kompetensi diturunkan dari mata pelajaran</a:t>
                      </a:r>
                      <a:endParaRPr lang="id-ID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Mata pelajaran diturunkan dari kompetensi yang ingin dicapai</a:t>
                      </a:r>
                      <a:endParaRPr lang="id-ID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5</a:t>
                      </a:r>
                      <a:endParaRPr lang="id-ID" sz="20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d-ID" sz="2000" b="1" dirty="0" smtClean="0"/>
                        <a:t>Mata pelajaran lepas</a:t>
                      </a:r>
                      <a:r>
                        <a:rPr lang="id-ID" sz="2000" b="1" baseline="0" dirty="0" smtClean="0"/>
                        <a:t> satu dengan yang lain, seperti sekumpulan mata pelajaran terpisah</a:t>
                      </a:r>
                      <a:endParaRPr lang="id-ID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Semua</a:t>
                      </a:r>
                      <a:r>
                        <a:rPr lang="id-ID" sz="2000" b="1" baseline="0" dirty="0" smtClean="0"/>
                        <a:t> mata pelajaran diikat oleh kompetensi inti (tiap kelas)</a:t>
                      </a:r>
                      <a:r>
                        <a:rPr lang="id-ID" sz="2000" b="1" dirty="0" smtClean="0"/>
                        <a:t> </a:t>
                      </a:r>
                      <a:endParaRPr lang="id-ID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2"/>
          <p:cNvSpPr txBox="1"/>
          <p:nvPr/>
        </p:nvSpPr>
        <p:spPr>
          <a:xfrm>
            <a:off x="8651636" y="6492892"/>
            <a:ext cx="492369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A5B74A24-8FEC-4705-B99E-F422FE15DCD5}" type="slidenum">
              <a:rPr lang="en-US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rPr>
              <a:pPr algn="r">
                <a:defRPr/>
              </a:pPr>
              <a:t>12</a:t>
            </a:fld>
            <a:endParaRPr lang="id-ID" sz="11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07504" y="717376"/>
          <a:ext cx="8965504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6301208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UU No. 20 Th. 2003 Tentang</a:t>
                      </a:r>
                      <a:r>
                        <a:rPr lang="id-ID" sz="2400" baseline="0" dirty="0" smtClean="0"/>
                        <a:t> Sistem Pendidikan Nasional</a:t>
                      </a:r>
                      <a:endParaRPr lang="id-ID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b="1" dirty="0" smtClean="0"/>
                        <a:t>Pasal 38 (KTSP)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0" indent="-361950"/>
                      <a:r>
                        <a:rPr lang="id-ID" sz="2000" dirty="0" smtClean="0"/>
                        <a:t>(1)  </a:t>
                      </a:r>
                      <a:r>
                        <a:rPr lang="id-ID" sz="2000" b="0" dirty="0" smtClean="0">
                          <a:solidFill>
                            <a:srgbClr val="C00000"/>
                          </a:solidFill>
                        </a:rPr>
                        <a:t>Kerangka dasar dan struktur kurikulum </a:t>
                      </a:r>
                      <a:r>
                        <a:rPr lang="id-ID" sz="2000" b="0" dirty="0" smtClean="0">
                          <a:solidFill>
                            <a:schemeClr val="tx1"/>
                          </a:solidFill>
                        </a:rPr>
                        <a:t>pendidikan dasar dan menengah</a:t>
                      </a:r>
                      <a:r>
                        <a:rPr lang="id-ID" sz="2000" b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id-ID" sz="2000" dirty="0" smtClean="0">
                          <a:solidFill>
                            <a:srgbClr val="C00000"/>
                          </a:solidFill>
                        </a:rPr>
                        <a:t>ditetapkan</a:t>
                      </a:r>
                      <a:r>
                        <a:rPr lang="id-ID" sz="20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id-ID" sz="2000" dirty="0" smtClean="0">
                          <a:solidFill>
                            <a:srgbClr val="C00000"/>
                          </a:solidFill>
                        </a:rPr>
                        <a:t>Pemerintah</a:t>
                      </a:r>
                      <a:r>
                        <a:rPr lang="id-ID" sz="2000" dirty="0" smtClean="0"/>
                        <a:t>.</a:t>
                      </a:r>
                    </a:p>
                    <a:p>
                      <a:pPr marL="361950" indent="-361950">
                        <a:tabLst>
                          <a:tab pos="361950" algn="l"/>
                        </a:tabLst>
                      </a:pPr>
                      <a:r>
                        <a:rPr lang="id-ID" sz="2000" dirty="0" smtClean="0"/>
                        <a:t>(2)  </a:t>
                      </a:r>
                      <a:r>
                        <a:rPr lang="id-ID" sz="2000" dirty="0" smtClean="0">
                          <a:solidFill>
                            <a:srgbClr val="C00000"/>
                          </a:solidFill>
                        </a:rPr>
                        <a:t>Kurikulum pendidikan dasar dan menengah dikembangkan</a:t>
                      </a:r>
                      <a:r>
                        <a:rPr lang="id-ID" sz="2000" dirty="0" smtClean="0"/>
                        <a:t> sesuai dengan</a:t>
                      </a:r>
                      <a:r>
                        <a:rPr lang="id-ID" sz="2000" baseline="0" dirty="0" smtClean="0"/>
                        <a:t> </a:t>
                      </a:r>
                      <a:r>
                        <a:rPr lang="id-ID" sz="2000" dirty="0" smtClean="0"/>
                        <a:t>relevansinya </a:t>
                      </a:r>
                      <a:r>
                        <a:rPr lang="id-ID" sz="2000" dirty="0" smtClean="0">
                          <a:solidFill>
                            <a:srgbClr val="C00000"/>
                          </a:solidFill>
                        </a:rPr>
                        <a:t>oleh setiap kelompok atau satuan pendidikan dan komite</a:t>
                      </a:r>
                      <a:r>
                        <a:rPr lang="id-ID" sz="20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id-ID" sz="2000" dirty="0" smtClean="0">
                          <a:solidFill>
                            <a:srgbClr val="C00000"/>
                          </a:solidFill>
                        </a:rPr>
                        <a:t>sekolah/madrasah</a:t>
                      </a:r>
                      <a:r>
                        <a:rPr lang="id-ID" sz="2000" dirty="0" smtClean="0"/>
                        <a:t> di bawah koordinasi dan supervisi dinas pendidikan atau kantor</a:t>
                      </a:r>
                      <a:r>
                        <a:rPr lang="id-ID" sz="2000" baseline="0" dirty="0" smtClean="0"/>
                        <a:t> </a:t>
                      </a:r>
                      <a:r>
                        <a:rPr lang="id-ID" sz="2000" dirty="0" smtClean="0"/>
                        <a:t>departemen agama kabupaten/kota untuk pendidikan</a:t>
                      </a:r>
                      <a:r>
                        <a:rPr lang="id-ID" sz="2000" baseline="0" dirty="0" smtClean="0"/>
                        <a:t> dasar</a:t>
                      </a:r>
                      <a:r>
                        <a:rPr lang="id-ID" sz="2000" dirty="0" smtClean="0"/>
                        <a:t> dan provinsi untuk</a:t>
                      </a:r>
                      <a:r>
                        <a:rPr lang="id-ID" sz="2000" baseline="0" dirty="0" smtClean="0"/>
                        <a:t> pendidikan menengah</a:t>
                      </a:r>
                      <a:r>
                        <a:rPr lang="id-ID" sz="2000" dirty="0" smtClean="0"/>
                        <a:t>.</a:t>
                      </a:r>
                      <a:endParaRPr lang="id-ID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b="1" dirty="0" smtClean="0"/>
                        <a:t>Penjelasan Bagian </a:t>
                      </a:r>
                      <a:r>
                        <a:rPr lang="id-ID" sz="2400" b="1" baseline="0" dirty="0" smtClean="0"/>
                        <a:t>Umum (KBK)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/>
                        <a:t>Strategi pembangunan pendidikan nasional dalam undang-undang ini meliputi: ....., 2. </a:t>
                      </a:r>
                      <a:r>
                        <a:rPr lang="id-ID" sz="2000" dirty="0" smtClean="0">
                          <a:solidFill>
                            <a:srgbClr val="C00000"/>
                          </a:solidFill>
                        </a:rPr>
                        <a:t>pengembangan dan pelaksanaan kurikulum berbasis kompetensi</a:t>
                      </a:r>
                      <a:r>
                        <a:rPr lang="id-ID" sz="2000" dirty="0" smtClean="0">
                          <a:solidFill>
                            <a:schemeClr val="tx1"/>
                          </a:solidFill>
                        </a:rPr>
                        <a:t>,.....;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b="1" dirty="0" smtClean="0"/>
                        <a:t>Penjelasan Pasal 35 (Lingkup Kompetensi)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eaLnBrk="1" fontAlgn="auto" hangingPunct="1">
                        <a:spcAft>
                          <a:spcPts val="0"/>
                        </a:spcAft>
                        <a:buFont typeface="Arial" pitchFamily="34"/>
                        <a:buNone/>
                        <a:defRPr/>
                      </a:pPr>
                      <a:r>
                        <a:rPr lang="id-ID" sz="2000" dirty="0" smtClean="0"/>
                        <a:t>Kompetensi lulusan merupakan kualifikasi kemampuan lulusan yang mencakup </a:t>
                      </a:r>
                      <a:r>
                        <a:rPr lang="id-ID" sz="2000" dirty="0" smtClean="0">
                          <a:solidFill>
                            <a:srgbClr val="C00000"/>
                          </a:solidFill>
                        </a:rPr>
                        <a:t>sikap, pengetahuan, dan keterampilan </a:t>
                      </a:r>
                      <a:r>
                        <a:rPr lang="id-ID" sz="2000" dirty="0" smtClean="0"/>
                        <a:t>sesuai dengan standar nasional yang telah disepakati.</a:t>
                      </a:r>
                      <a:endParaRPr lang="id-ID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 txBox="1"/>
          <p:nvPr/>
        </p:nvSpPr>
        <p:spPr>
          <a:xfrm>
            <a:off x="8651636" y="6492896"/>
            <a:ext cx="492369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B7D2FE6F-D628-400C-9D64-74A1BC767698}" type="slidenum">
              <a:rPr lang="en-US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rPr>
              <a:pPr algn="r">
                <a:defRPr/>
              </a:pPr>
              <a:t>13</a:t>
            </a:fld>
            <a:endParaRPr lang="id-ID" sz="11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4" name="AutoShape 2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46538" cy="332656"/>
        </p:xfrm>
        <a:graphic>
          <a:graphicData uri="http://schemas.openxmlformats.org/presentationml/2006/ole">
            <p:oleObj spid="_x0000_s3074" name="think-cell Slide" r:id="rId5" imgW="0" imgH="0" progId="">
              <p:embed/>
            </p:oleObj>
          </a:graphicData>
        </a:graphic>
      </p:graphicFrame>
      <p:graphicFrame>
        <p:nvGraphicFramePr>
          <p:cNvPr id="8" name="AutoShape 2"/>
          <p:cNvGraphicFramePr>
            <a:graphicFrameLocks/>
          </p:cNvGraphicFramePr>
          <p:nvPr>
            <p:custDataLst>
              <p:tags r:id="rId3"/>
            </p:custDataLst>
          </p:nvPr>
        </p:nvGraphicFramePr>
        <p:xfrm>
          <a:off x="0" y="0"/>
          <a:ext cx="146538" cy="158750"/>
        </p:xfrm>
        <a:graphic>
          <a:graphicData uri="http://schemas.openxmlformats.org/presentationml/2006/ole">
            <p:oleObj spid="_x0000_s3075" name="think-cell Slide" r:id="rId6" imgW="0" imgH="0" progId="">
              <p:embed/>
            </p:oleObj>
          </a:graphicData>
        </a:graphic>
      </p:graphicFrame>
      <p:sp>
        <p:nvSpPr>
          <p:cNvPr id="9" name="Title 6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4BACC6">
                    <a:lumMod val="75000"/>
                  </a:srgbClr>
                </a:solidFill>
              </a:rPr>
              <a:t>Ketentuan Tentang Kurikulum</a:t>
            </a:r>
            <a:endParaRPr lang="id-ID" sz="3600" b="1" dirty="0" smtClean="0">
              <a:solidFill>
                <a:srgbClr val="F79646">
                  <a:lumMod val="75000"/>
                </a:srgb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1"/>
          <p:cNvGrpSpPr/>
          <p:nvPr/>
        </p:nvGrpSpPr>
        <p:grpSpPr>
          <a:xfrm>
            <a:off x="0" y="0"/>
            <a:ext cx="9144000" cy="6858000"/>
            <a:chOff x="0" y="0"/>
            <a:chExt cx="9906000" cy="6858000"/>
          </a:xfrm>
        </p:grpSpPr>
        <p:sp>
          <p:nvSpPr>
            <p:cNvPr id="33" name="Title 6"/>
            <p:cNvSpPr txBox="1">
              <a:spLocks/>
            </p:cNvSpPr>
            <p:nvPr/>
          </p:nvSpPr>
          <p:spPr>
            <a:xfrm>
              <a:off x="0" y="0"/>
              <a:ext cx="9906000" cy="533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auto">
                <a:spcAft>
                  <a:spcPts val="0"/>
                </a:spcAft>
              </a:pPr>
              <a:r>
                <a:rPr lang="id-ID" sz="3600" b="1" dirty="0" smtClean="0">
                  <a:solidFill>
                    <a:srgbClr val="4BACC6">
                      <a:lumMod val="75000"/>
                    </a:srgbClr>
                  </a:solidFill>
                </a:rPr>
                <a:t>Kerangka Kerja Penyusunan Kurikulum 2013</a:t>
              </a:r>
              <a:endParaRPr lang="id-ID" sz="3600" b="1" dirty="0" smtClean="0">
                <a:solidFill>
                  <a:srgbClr val="F79646">
                    <a:lumMod val="75000"/>
                  </a:srgbClr>
                </a:solidFill>
              </a:endParaRPr>
            </a:p>
          </p:txBody>
        </p:sp>
        <p:grpSp>
          <p:nvGrpSpPr>
            <p:cNvPr id="3" name="Group 60"/>
            <p:cNvGrpSpPr/>
            <p:nvPr/>
          </p:nvGrpSpPr>
          <p:grpSpPr>
            <a:xfrm>
              <a:off x="0" y="0"/>
              <a:ext cx="9906000" cy="6858000"/>
              <a:chOff x="0" y="0"/>
              <a:chExt cx="9906000" cy="6858000"/>
            </a:xfrm>
          </p:grpSpPr>
          <p:graphicFrame>
            <p:nvGraphicFramePr>
              <p:cNvPr id="31" name="AutoShape 2"/>
              <p:cNvGraphicFramePr>
                <a:graphicFrameLocks/>
              </p:cNvGraphicFramePr>
              <p:nvPr>
                <p:custDataLst>
                  <p:tags r:id="rId2"/>
                </p:custDataLst>
              </p:nvPr>
            </p:nvGraphicFramePr>
            <p:xfrm>
              <a:off x="0" y="0"/>
              <a:ext cx="158750" cy="158750"/>
            </p:xfrm>
            <a:graphic>
              <a:graphicData uri="http://schemas.openxmlformats.org/presentationml/2006/ole">
                <p:oleObj spid="_x0000_s4098" name="think-cell Slide" r:id="rId4" imgW="0" imgH="0" progId="">
                  <p:embed/>
                </p:oleObj>
              </a:graphicData>
            </a:graphic>
          </p:graphicFrame>
          <p:cxnSp>
            <p:nvCxnSpPr>
              <p:cNvPr id="34" name="Straight Connector 33"/>
              <p:cNvCxnSpPr/>
              <p:nvPr/>
            </p:nvCxnSpPr>
            <p:spPr>
              <a:xfrm>
                <a:off x="0" y="457200"/>
                <a:ext cx="990600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4" name="Group 59"/>
              <p:cNvGrpSpPr/>
              <p:nvPr/>
            </p:nvGrpSpPr>
            <p:grpSpPr>
              <a:xfrm>
                <a:off x="0" y="620688"/>
                <a:ext cx="9906000" cy="6237312"/>
                <a:chOff x="0" y="620688"/>
                <a:chExt cx="9906000" cy="6237312"/>
              </a:xfrm>
            </p:grpSpPr>
            <p:sp>
              <p:nvSpPr>
                <p:cNvPr id="40" name="Rounded Rectangle 39"/>
                <p:cNvSpPr/>
                <p:nvPr/>
              </p:nvSpPr>
              <p:spPr>
                <a:xfrm>
                  <a:off x="381000" y="5334000"/>
                  <a:ext cx="9372600" cy="1143000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r"/>
                  <a:r>
                    <a:rPr lang="id-ID" sz="2400" b="1" dirty="0" smtClean="0">
                      <a:solidFill>
                        <a:srgbClr val="C00000"/>
                      </a:solidFill>
                    </a:rPr>
                    <a:t>KTSP</a:t>
                  </a:r>
                  <a:endParaRPr lang="id-ID" sz="2400" b="1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5" name="Rounded Rectangle 4"/>
                <p:cNvSpPr/>
                <p:nvPr/>
              </p:nvSpPr>
              <p:spPr>
                <a:xfrm>
                  <a:off x="3392833" y="620688"/>
                  <a:ext cx="3588399" cy="369912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b="1" dirty="0">
                      <a:solidFill>
                        <a:schemeClr val="bg1"/>
                      </a:solidFill>
                    </a:rPr>
                    <a:t>TUJUAN PENDIDIKAN NASIONAL</a:t>
                  </a:r>
                </a:p>
              </p:txBody>
            </p:sp>
            <p:sp>
              <p:nvSpPr>
                <p:cNvPr id="7" name="Rounded Rectangle 6"/>
                <p:cNvSpPr/>
                <p:nvPr/>
              </p:nvSpPr>
              <p:spPr>
                <a:xfrm>
                  <a:off x="584517" y="1244352"/>
                  <a:ext cx="9073835" cy="355848"/>
                </a:xfrm>
                <a:prstGeom prst="roundRect">
                  <a:avLst/>
                </a:prstGeom>
                <a:solidFill>
                  <a:schemeClr val="accent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b="1" dirty="0" smtClean="0">
                      <a:solidFill>
                        <a:srgbClr val="FFFFFF"/>
                      </a:solidFill>
                    </a:rPr>
                    <a:t>S</a:t>
                  </a:r>
                  <a:r>
                    <a:rPr lang="id-ID" b="1" dirty="0" smtClean="0">
                      <a:solidFill>
                        <a:srgbClr val="FFFFFF"/>
                      </a:solidFill>
                    </a:rPr>
                    <a:t>TANDAR KOMPETENSI LULUSAN</a:t>
                  </a:r>
                  <a:r>
                    <a:rPr lang="en-US" b="1" dirty="0" smtClean="0">
                      <a:solidFill>
                        <a:srgbClr val="FFFFFF"/>
                      </a:solidFill>
                    </a:rPr>
                    <a:t> </a:t>
                  </a:r>
                  <a:r>
                    <a:rPr lang="id-ID" b="1" dirty="0" smtClean="0">
                      <a:solidFill>
                        <a:srgbClr val="FFFFFF"/>
                      </a:solidFill>
                    </a:rPr>
                    <a:t>(SKL) </a:t>
                  </a:r>
                  <a:r>
                    <a:rPr lang="en-US" b="1" dirty="0" smtClean="0">
                      <a:solidFill>
                        <a:srgbClr val="FFFFFF"/>
                      </a:solidFill>
                    </a:rPr>
                    <a:t>SATUAN </a:t>
                  </a:r>
                  <a:r>
                    <a:rPr lang="en-US" b="1" dirty="0">
                      <a:solidFill>
                        <a:srgbClr val="FFFFFF"/>
                      </a:solidFill>
                    </a:rPr>
                    <a:t>PENDIDIKAN</a:t>
                  </a:r>
                </a:p>
              </p:txBody>
            </p:sp>
            <p:sp>
              <p:nvSpPr>
                <p:cNvPr id="8" name="Rounded Rectangle 7"/>
                <p:cNvSpPr/>
                <p:nvPr/>
              </p:nvSpPr>
              <p:spPr>
                <a:xfrm>
                  <a:off x="2066679" y="1828800"/>
                  <a:ext cx="6240693" cy="457200"/>
                </a:xfrm>
                <a:prstGeom prst="round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rgbClr val="000000"/>
                    </a:solidFill>
                  </a:endParaRPr>
                </a:p>
                <a:p>
                  <a:pPr algn="ctr">
                    <a:defRPr/>
                  </a:pPr>
                  <a:endParaRPr lang="en-US" dirty="0">
                    <a:solidFill>
                      <a:srgbClr val="000000"/>
                    </a:solidFill>
                  </a:endParaRPr>
                </a:p>
                <a:p>
                  <a:pPr algn="ctr">
                    <a:defRPr/>
                  </a:pPr>
                  <a:r>
                    <a:rPr lang="en-US" sz="2000" b="1" dirty="0">
                      <a:solidFill>
                        <a:srgbClr val="000000"/>
                      </a:solidFill>
                      <a:latin typeface="Berlin Sans FB Demi" pitchFamily="34" charset="0"/>
                    </a:rPr>
                    <a:t>KERANGKA DASAR </a:t>
                  </a:r>
                  <a:r>
                    <a:rPr lang="en-US" sz="2000" b="1" dirty="0" smtClean="0">
                      <a:solidFill>
                        <a:srgbClr val="000000"/>
                      </a:solidFill>
                      <a:latin typeface="Berlin Sans FB Demi" pitchFamily="34" charset="0"/>
                    </a:rPr>
                    <a:t>KURIKULUM</a:t>
                  </a:r>
                  <a:r>
                    <a:rPr lang="id-ID" sz="2000" b="1" dirty="0" smtClean="0">
                      <a:solidFill>
                        <a:srgbClr val="000000"/>
                      </a:solidFill>
                      <a:latin typeface="Berlin Sans FB Demi" pitchFamily="34" charset="0"/>
                    </a:rPr>
                    <a:t> </a:t>
                  </a:r>
                </a:p>
                <a:p>
                  <a:pPr algn="ctr">
                    <a:defRPr/>
                  </a:pPr>
                  <a:endParaRPr lang="en-US" dirty="0">
                    <a:solidFill>
                      <a:srgbClr val="000000"/>
                    </a:solidFill>
                  </a:endParaRPr>
                </a:p>
                <a:p>
                  <a:pPr algn="ctr">
                    <a:defRPr/>
                  </a:pPr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" name="Rounded Rectangle 8"/>
                <p:cNvSpPr/>
                <p:nvPr/>
              </p:nvSpPr>
              <p:spPr>
                <a:xfrm>
                  <a:off x="3549650" y="2590800"/>
                  <a:ext cx="3219450" cy="410549"/>
                </a:xfrm>
                <a:prstGeom prst="round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2000" b="1" dirty="0">
                      <a:solidFill>
                        <a:schemeClr val="bg1"/>
                      </a:solidFill>
                      <a:latin typeface="Berlin Sans FB Demi" pitchFamily="34" charset="0"/>
                    </a:rPr>
                    <a:t>STRUKTUR KURIKULUM</a:t>
                  </a:r>
                </a:p>
              </p:txBody>
            </p:sp>
            <p:sp>
              <p:nvSpPr>
                <p:cNvPr id="10" name="Rounded Rectangle 9"/>
                <p:cNvSpPr/>
                <p:nvPr/>
              </p:nvSpPr>
              <p:spPr>
                <a:xfrm>
                  <a:off x="3782870" y="3276600"/>
                  <a:ext cx="2574286" cy="530901"/>
                </a:xfrm>
                <a:prstGeom prst="roundRect">
                  <a:avLst/>
                </a:prstGeom>
                <a:solidFill>
                  <a:schemeClr val="accent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id-ID" b="1" dirty="0" smtClean="0">
                      <a:solidFill>
                        <a:srgbClr val="FFFFFF"/>
                      </a:solidFill>
                    </a:rPr>
                    <a:t>KI KELAS</a:t>
                  </a:r>
                  <a:r>
                    <a:rPr lang="en-US" b="1" dirty="0" smtClean="0">
                      <a:solidFill>
                        <a:srgbClr val="FFFFFF"/>
                      </a:solidFill>
                    </a:rPr>
                    <a:t> </a:t>
                  </a:r>
                  <a:r>
                    <a:rPr lang="en-US" b="1" dirty="0">
                      <a:solidFill>
                        <a:srgbClr val="FFFFFF"/>
                      </a:solidFill>
                    </a:rPr>
                    <a:t>&amp; KD MAPEL </a:t>
                  </a:r>
                </a:p>
                <a:p>
                  <a:pPr algn="ctr">
                    <a:defRPr/>
                  </a:pPr>
                  <a:r>
                    <a:rPr lang="en-US" b="1" dirty="0">
                      <a:solidFill>
                        <a:srgbClr val="FFFFFF"/>
                      </a:solidFill>
                    </a:rPr>
                    <a:t>(STANDAR ISI)</a:t>
                  </a:r>
                </a:p>
              </p:txBody>
            </p:sp>
            <p:sp>
              <p:nvSpPr>
                <p:cNvPr id="13" name="Down Arrow 12"/>
                <p:cNvSpPr/>
                <p:nvPr/>
              </p:nvSpPr>
              <p:spPr>
                <a:xfrm>
                  <a:off x="5035550" y="1015752"/>
                  <a:ext cx="247650" cy="228600"/>
                </a:xfrm>
                <a:prstGeom prst="downArrow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4" name="Down Arrow 13"/>
                <p:cNvSpPr/>
                <p:nvPr/>
              </p:nvSpPr>
              <p:spPr>
                <a:xfrm>
                  <a:off x="5035550" y="1600200"/>
                  <a:ext cx="247650" cy="228600"/>
                </a:xfrm>
                <a:prstGeom prst="downArrow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" name="Down Arrow 14"/>
                <p:cNvSpPr/>
                <p:nvPr/>
              </p:nvSpPr>
              <p:spPr>
                <a:xfrm>
                  <a:off x="5031015" y="2286000"/>
                  <a:ext cx="312035" cy="304800"/>
                </a:xfrm>
                <a:prstGeom prst="downArrow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" name="Down Arrow 15"/>
                <p:cNvSpPr/>
                <p:nvPr/>
              </p:nvSpPr>
              <p:spPr>
                <a:xfrm>
                  <a:off x="5031015" y="2971800"/>
                  <a:ext cx="312035" cy="288032"/>
                </a:xfrm>
                <a:prstGeom prst="downArrow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" name="Rounded Rectangle 21"/>
                <p:cNvSpPr/>
                <p:nvPr/>
              </p:nvSpPr>
              <p:spPr>
                <a:xfrm>
                  <a:off x="544449" y="3276600"/>
                  <a:ext cx="2146300" cy="533400"/>
                </a:xfrm>
                <a:prstGeom prst="roundRect">
                  <a:avLst/>
                </a:prstGeom>
                <a:solidFill>
                  <a:schemeClr val="accent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b="1" dirty="0" smtClean="0">
                      <a:solidFill>
                        <a:srgbClr val="FFFFFF"/>
                      </a:solidFill>
                    </a:rPr>
                    <a:t>STANDARPROSES</a:t>
                  </a:r>
                  <a:endParaRPr lang="en-US" b="1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" name="Rounded Rectangle 22"/>
                <p:cNvSpPr/>
                <p:nvPr/>
              </p:nvSpPr>
              <p:spPr>
                <a:xfrm>
                  <a:off x="7543800" y="3276600"/>
                  <a:ext cx="2146300" cy="561808"/>
                </a:xfrm>
                <a:prstGeom prst="roundRect">
                  <a:avLst/>
                </a:prstGeom>
                <a:solidFill>
                  <a:schemeClr val="accent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b="1" dirty="0">
                      <a:solidFill>
                        <a:srgbClr val="FFFFFF"/>
                      </a:solidFill>
                    </a:rPr>
                    <a:t>STANDAR </a:t>
                  </a:r>
                </a:p>
                <a:p>
                  <a:pPr algn="ctr">
                    <a:defRPr/>
                  </a:pPr>
                  <a:r>
                    <a:rPr lang="en-US" b="1" dirty="0">
                      <a:solidFill>
                        <a:srgbClr val="FFFFFF"/>
                      </a:solidFill>
                    </a:rPr>
                    <a:t>PENILAIAN</a:t>
                  </a:r>
                </a:p>
              </p:txBody>
            </p:sp>
            <p:sp>
              <p:nvSpPr>
                <p:cNvPr id="25" name="Down Arrow 24"/>
                <p:cNvSpPr/>
                <p:nvPr/>
              </p:nvSpPr>
              <p:spPr>
                <a:xfrm>
                  <a:off x="1424445" y="1600200"/>
                  <a:ext cx="330200" cy="1676400"/>
                </a:xfrm>
                <a:prstGeom prst="downArrow">
                  <a:avLst/>
                </a:prstGeom>
                <a:solidFill>
                  <a:schemeClr val="tx2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26" name="Down Arrow 25"/>
                <p:cNvSpPr/>
                <p:nvPr/>
              </p:nvSpPr>
              <p:spPr>
                <a:xfrm>
                  <a:off x="8463390" y="1600200"/>
                  <a:ext cx="330200" cy="1676400"/>
                </a:xfrm>
                <a:prstGeom prst="downArrow">
                  <a:avLst/>
                </a:prstGeom>
                <a:solidFill>
                  <a:schemeClr val="tx2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24" name="Rounded Rectangle 23"/>
                <p:cNvSpPr/>
                <p:nvPr/>
              </p:nvSpPr>
              <p:spPr>
                <a:xfrm>
                  <a:off x="506506" y="4114800"/>
                  <a:ext cx="9151844" cy="326480"/>
                </a:xfrm>
                <a:prstGeom prst="round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id-ID" sz="2400" b="1" dirty="0" smtClean="0">
                      <a:solidFill>
                        <a:srgbClr val="FFFFFF"/>
                      </a:solidFill>
                    </a:rPr>
                    <a:t>SILABUS</a:t>
                  </a:r>
                  <a:endParaRPr lang="en-US" sz="2400" b="1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7" name="Down Arrow 26"/>
                <p:cNvSpPr/>
                <p:nvPr/>
              </p:nvSpPr>
              <p:spPr>
                <a:xfrm>
                  <a:off x="4953000" y="3810000"/>
                  <a:ext cx="371878" cy="299325"/>
                </a:xfrm>
                <a:prstGeom prst="downArrow">
                  <a:avLst/>
                </a:prstGeom>
                <a:solidFill>
                  <a:schemeClr val="tx2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8" name="Down Arrow 27"/>
                <p:cNvSpPr/>
                <p:nvPr/>
              </p:nvSpPr>
              <p:spPr>
                <a:xfrm>
                  <a:off x="1442610" y="3810000"/>
                  <a:ext cx="330200" cy="299324"/>
                </a:xfrm>
                <a:prstGeom prst="downArrow">
                  <a:avLst/>
                </a:prstGeom>
                <a:solidFill>
                  <a:schemeClr val="tx2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29" name="Down Arrow 28"/>
                <p:cNvSpPr/>
                <p:nvPr/>
              </p:nvSpPr>
              <p:spPr>
                <a:xfrm>
                  <a:off x="8481555" y="3810000"/>
                  <a:ext cx="330200" cy="263084"/>
                </a:xfrm>
                <a:prstGeom prst="downArrow">
                  <a:avLst/>
                </a:prstGeom>
                <a:solidFill>
                  <a:schemeClr val="tx2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35" name="Rounded Rectangle 34"/>
                <p:cNvSpPr/>
                <p:nvPr/>
              </p:nvSpPr>
              <p:spPr>
                <a:xfrm>
                  <a:off x="3782870" y="5410200"/>
                  <a:ext cx="2641600" cy="617984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id-ID" b="1" dirty="0" smtClean="0">
                      <a:solidFill>
                        <a:schemeClr val="bg1"/>
                      </a:solidFill>
                    </a:rPr>
                    <a:t>PELAKSANAAN </a:t>
                  </a:r>
                  <a:r>
                    <a:rPr lang="en-US" b="1" dirty="0" smtClean="0">
                      <a:solidFill>
                        <a:schemeClr val="bg1"/>
                      </a:solidFill>
                    </a:rPr>
                    <a:t>PEMBELAJARAN </a:t>
                  </a:r>
                  <a:endParaRPr lang="en-US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9" name="Down Arrow 38"/>
                <p:cNvSpPr/>
                <p:nvPr/>
              </p:nvSpPr>
              <p:spPr>
                <a:xfrm>
                  <a:off x="5031015" y="4419600"/>
                  <a:ext cx="312035" cy="914400"/>
                </a:xfrm>
                <a:prstGeom prst="downArrow">
                  <a:avLst>
                    <a:gd name="adj1" fmla="val 50000"/>
                    <a:gd name="adj2" fmla="val 50000"/>
                  </a:avLst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1" name="Rounded Rectangle 40"/>
                <p:cNvSpPr/>
                <p:nvPr/>
              </p:nvSpPr>
              <p:spPr>
                <a:xfrm>
                  <a:off x="544449" y="4648200"/>
                  <a:ext cx="2146300" cy="381000"/>
                </a:xfrm>
                <a:prstGeom prst="round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b="1" dirty="0" smtClean="0">
                      <a:solidFill>
                        <a:schemeClr val="bg1"/>
                      </a:solidFill>
                    </a:rPr>
                    <a:t>PANDUAN</a:t>
                  </a:r>
                  <a:r>
                    <a:rPr lang="id-ID" b="1" dirty="0" smtClean="0">
                      <a:solidFill>
                        <a:schemeClr val="bg1"/>
                      </a:solidFill>
                    </a:rPr>
                    <a:t> </a:t>
                  </a:r>
                  <a:r>
                    <a:rPr lang="en-US" b="1" dirty="0" smtClean="0">
                      <a:solidFill>
                        <a:schemeClr val="bg1"/>
                      </a:solidFill>
                    </a:rPr>
                    <a:t>GURU</a:t>
                  </a:r>
                  <a:endParaRPr lang="en-US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2" name="Rounded Rectangle 41"/>
                <p:cNvSpPr/>
                <p:nvPr/>
              </p:nvSpPr>
              <p:spPr>
                <a:xfrm>
                  <a:off x="7487220" y="4648200"/>
                  <a:ext cx="2146300" cy="381000"/>
                </a:xfrm>
                <a:prstGeom prst="round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b="1" dirty="0">
                      <a:solidFill>
                        <a:schemeClr val="bg1"/>
                      </a:solidFill>
                    </a:rPr>
                    <a:t>BUKU </a:t>
                  </a:r>
                  <a:r>
                    <a:rPr lang="en-US" b="1" dirty="0" smtClean="0">
                      <a:solidFill>
                        <a:schemeClr val="bg1"/>
                      </a:solidFill>
                    </a:rPr>
                    <a:t>TEKS</a:t>
                  </a:r>
                  <a:r>
                    <a:rPr lang="id-ID" b="1" dirty="0" smtClean="0">
                      <a:solidFill>
                        <a:schemeClr val="bg1"/>
                      </a:solidFill>
                    </a:rPr>
                    <a:t> </a:t>
                  </a:r>
                  <a:r>
                    <a:rPr lang="en-US" b="1" dirty="0" smtClean="0">
                      <a:solidFill>
                        <a:schemeClr val="bg1"/>
                      </a:solidFill>
                    </a:rPr>
                    <a:t>SISWA</a:t>
                  </a:r>
                  <a:endParaRPr lang="en-US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5" name="Down Arrow 44"/>
                <p:cNvSpPr/>
                <p:nvPr/>
              </p:nvSpPr>
              <p:spPr>
                <a:xfrm>
                  <a:off x="1442612" y="4419600"/>
                  <a:ext cx="312035" cy="240389"/>
                </a:xfrm>
                <a:prstGeom prst="downArrow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" name="Down Arrow 45"/>
                <p:cNvSpPr/>
                <p:nvPr/>
              </p:nvSpPr>
              <p:spPr>
                <a:xfrm>
                  <a:off x="8463392" y="4419600"/>
                  <a:ext cx="312035" cy="240389"/>
                </a:xfrm>
                <a:prstGeom prst="downArrow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1" name="Rounded Rectangle 50"/>
                <p:cNvSpPr/>
                <p:nvPr/>
              </p:nvSpPr>
              <p:spPr>
                <a:xfrm>
                  <a:off x="350495" y="620688"/>
                  <a:ext cx="2886321" cy="369912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id-ID" b="1" dirty="0" smtClean="0">
                      <a:solidFill>
                        <a:schemeClr val="bg1"/>
                      </a:solidFill>
                    </a:rPr>
                    <a:t>KESIAPAN PESERTA DIDIK</a:t>
                  </a:r>
                  <a:endParaRPr lang="en-US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2" name="Rounded Rectangle 51"/>
                <p:cNvSpPr/>
                <p:nvPr/>
              </p:nvSpPr>
              <p:spPr>
                <a:xfrm>
                  <a:off x="7137249" y="620688"/>
                  <a:ext cx="2652295" cy="369912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id-ID" b="1" dirty="0" smtClean="0">
                      <a:solidFill>
                        <a:schemeClr val="bg1"/>
                      </a:solidFill>
                    </a:rPr>
                    <a:t>KEBUTUHAN</a:t>
                  </a:r>
                  <a:endParaRPr lang="en-US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3" name="Down Arrow 52"/>
                <p:cNvSpPr/>
                <p:nvPr/>
              </p:nvSpPr>
              <p:spPr>
                <a:xfrm>
                  <a:off x="8527775" y="990600"/>
                  <a:ext cx="247650" cy="228600"/>
                </a:xfrm>
                <a:prstGeom prst="downArrow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" name="Down Arrow 53"/>
                <p:cNvSpPr/>
                <p:nvPr/>
              </p:nvSpPr>
              <p:spPr>
                <a:xfrm>
                  <a:off x="1506995" y="990600"/>
                  <a:ext cx="247650" cy="228600"/>
                </a:xfrm>
                <a:prstGeom prst="downArrow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" name="Rounded Rectangle 36"/>
                <p:cNvSpPr/>
                <p:nvPr/>
              </p:nvSpPr>
              <p:spPr>
                <a:xfrm>
                  <a:off x="482600" y="5401816"/>
                  <a:ext cx="2336800" cy="617984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id-ID" b="1" dirty="0" smtClean="0">
                      <a:solidFill>
                        <a:schemeClr val="bg1"/>
                      </a:solidFill>
                    </a:rPr>
                    <a:t>RENCANA </a:t>
                  </a:r>
                  <a:r>
                    <a:rPr lang="en-US" b="1" dirty="0" smtClean="0">
                      <a:solidFill>
                        <a:schemeClr val="bg1"/>
                      </a:solidFill>
                    </a:rPr>
                    <a:t>PEMBELAJARAN</a:t>
                  </a:r>
                  <a:endParaRPr lang="en-US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8" name="Rounded Rectangle 37"/>
                <p:cNvSpPr/>
                <p:nvPr/>
              </p:nvSpPr>
              <p:spPr>
                <a:xfrm>
                  <a:off x="7264400" y="5410200"/>
                  <a:ext cx="2336800" cy="617984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id-ID" b="1" dirty="0" smtClean="0">
                      <a:solidFill>
                        <a:schemeClr val="bg1"/>
                      </a:solidFill>
                    </a:rPr>
                    <a:t>PENILAIAN </a:t>
                  </a:r>
                  <a:r>
                    <a:rPr lang="en-US" b="1" dirty="0" smtClean="0">
                      <a:solidFill>
                        <a:schemeClr val="bg1"/>
                      </a:solidFill>
                    </a:rPr>
                    <a:t>PEMBELAJARAN</a:t>
                  </a:r>
                  <a:endParaRPr lang="en-US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3" name="Right Arrow 42"/>
                <p:cNvSpPr/>
                <p:nvPr/>
              </p:nvSpPr>
              <p:spPr>
                <a:xfrm>
                  <a:off x="2819400" y="5562600"/>
                  <a:ext cx="990600" cy="304800"/>
                </a:xfrm>
                <a:prstGeom prst="rightArrow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44" name="Right Arrow 43"/>
                <p:cNvSpPr/>
                <p:nvPr/>
              </p:nvSpPr>
              <p:spPr>
                <a:xfrm>
                  <a:off x="6400800" y="5562600"/>
                  <a:ext cx="838200" cy="304800"/>
                </a:xfrm>
                <a:prstGeom prst="rightArrow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47" name="Down Arrow 46"/>
                <p:cNvSpPr/>
                <p:nvPr/>
              </p:nvSpPr>
              <p:spPr>
                <a:xfrm>
                  <a:off x="1447800" y="5029200"/>
                  <a:ext cx="312035" cy="304800"/>
                </a:xfrm>
                <a:prstGeom prst="downArrow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8" name="Down Arrow 47"/>
                <p:cNvSpPr/>
                <p:nvPr/>
              </p:nvSpPr>
              <p:spPr>
                <a:xfrm>
                  <a:off x="8468580" y="5029200"/>
                  <a:ext cx="312035" cy="304800"/>
                </a:xfrm>
                <a:prstGeom prst="downArrow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5" name="Curved Left Arrow 54"/>
                <p:cNvSpPr/>
                <p:nvPr/>
              </p:nvSpPr>
              <p:spPr>
                <a:xfrm rot="5400000">
                  <a:off x="7239000" y="4572000"/>
                  <a:ext cx="381000" cy="3276600"/>
                </a:xfrm>
                <a:prstGeom prst="curvedLeftArrow">
                  <a:avLst>
                    <a:gd name="adj1" fmla="val 25000"/>
                    <a:gd name="adj2" fmla="val 75200"/>
                    <a:gd name="adj3" fmla="val 31250"/>
                  </a:avLst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6" name="Curved Left Arrow 55"/>
                <p:cNvSpPr/>
                <p:nvPr/>
              </p:nvSpPr>
              <p:spPr>
                <a:xfrm rot="5400000">
                  <a:off x="2819400" y="4572000"/>
                  <a:ext cx="381000" cy="3276600"/>
                </a:xfrm>
                <a:prstGeom prst="curvedLeftArrow">
                  <a:avLst>
                    <a:gd name="adj1" fmla="val 25000"/>
                    <a:gd name="adj2" fmla="val 75200"/>
                    <a:gd name="adj3" fmla="val 31250"/>
                  </a:avLst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7" name="Rounded Rectangle 56"/>
                <p:cNvSpPr/>
                <p:nvPr/>
              </p:nvSpPr>
              <p:spPr>
                <a:xfrm>
                  <a:off x="4038600" y="6400800"/>
                  <a:ext cx="2146300" cy="381000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b="1" dirty="0">
                      <a:solidFill>
                        <a:schemeClr val="bg1"/>
                      </a:solidFill>
                    </a:rPr>
                    <a:t>BUKU </a:t>
                  </a:r>
                  <a:r>
                    <a:rPr lang="id-ID" b="1" dirty="0" smtClean="0">
                      <a:solidFill>
                        <a:schemeClr val="bg1"/>
                      </a:solidFill>
                    </a:rPr>
                    <a:t>PENGAYAAN</a:t>
                  </a:r>
                  <a:endParaRPr lang="en-US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" name="Up Arrow 58"/>
                <p:cNvSpPr/>
                <p:nvPr/>
              </p:nvSpPr>
              <p:spPr>
                <a:xfrm>
                  <a:off x="5029200" y="6019800"/>
                  <a:ext cx="228600" cy="381000"/>
                </a:xfrm>
                <a:prstGeom prst="upArrow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0" y="5181600"/>
                  <a:ext cx="9906000" cy="16764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r>
                    <a:rPr lang="id-ID" b="1" dirty="0" smtClean="0">
                      <a:solidFill>
                        <a:srgbClr val="C00000"/>
                      </a:solidFill>
                    </a:rPr>
                    <a:t>Oleh Satuan</a:t>
                  </a:r>
                </a:p>
                <a:p>
                  <a:r>
                    <a:rPr lang="id-ID" b="1" dirty="0" smtClean="0">
                      <a:solidFill>
                        <a:srgbClr val="C00000"/>
                      </a:solidFill>
                    </a:rPr>
                    <a:t>Pendidikan /Guru</a:t>
                  </a:r>
                  <a:endParaRPr lang="id-ID" b="1" dirty="0">
                    <a:solidFill>
                      <a:srgbClr val="C00000"/>
                    </a:solidFill>
                  </a:endParaRPr>
                </a:p>
              </p:txBody>
            </p:sp>
          </p:grpSp>
        </p:grpSp>
      </p:grpSp>
      <p:sp>
        <p:nvSpPr>
          <p:cNvPr id="63" name="Slide Number Placeholder 2"/>
          <p:cNvSpPr txBox="1"/>
          <p:nvPr/>
        </p:nvSpPr>
        <p:spPr>
          <a:xfrm>
            <a:off x="8651636" y="6492894"/>
            <a:ext cx="492369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B7D2FE6F-D628-400C-9D64-74A1BC767698}" type="slidenum">
              <a:rPr lang="en-US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rPr>
              <a:pPr algn="r">
                <a:defRPr/>
              </a:pPr>
              <a:t>14</a:t>
            </a:fld>
            <a:endParaRPr lang="id-ID" sz="11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2116" y="620692"/>
          <a:ext cx="9039773" cy="6917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9378"/>
                <a:gridCol w="2525819"/>
                <a:gridCol w="2392881"/>
                <a:gridCol w="2791695"/>
              </a:tblGrid>
              <a:tr h="385455"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Elemen</a:t>
                      </a:r>
                      <a:endParaRPr lang="id-ID" b="1" dirty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Ukuran Tata</a:t>
                      </a:r>
                      <a:r>
                        <a:rPr lang="id-ID" baseline="0" dirty="0" smtClean="0"/>
                        <a:t> kelola</a:t>
                      </a:r>
                      <a:endParaRPr lang="id-ID" dirty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KTSP 2006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Kurikulum 2013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220260">
                <a:tc rowSpan="4">
                  <a:txBody>
                    <a:bodyPr/>
                    <a:lstStyle/>
                    <a:p>
                      <a:r>
                        <a:rPr lang="id-ID" b="1" baseline="0" dirty="0" smtClean="0"/>
                        <a:t>Guru</a:t>
                      </a:r>
                      <a:endParaRPr lang="id-ID" b="1" dirty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Kewenangan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Hampir</a:t>
                      </a:r>
                      <a:r>
                        <a:rPr lang="id-ID" b="1" baseline="0" dirty="0" smtClean="0"/>
                        <a:t> mutlak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Terbatas 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550649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Kompetensi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Harus tinggi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Sebaiknya</a:t>
                      </a:r>
                      <a:r>
                        <a:rPr lang="id-ID" b="1" baseline="0" dirty="0" smtClean="0"/>
                        <a:t> tinggi. Bagi yang rendah masih terbantu dengan adanya buku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220260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Beban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Berat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Ringan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385455">
                <a:tc vMerge="1">
                  <a:txBody>
                    <a:bodyPr/>
                    <a:lstStyle/>
                    <a:p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Efektivitas  waktu untuk kegiatan pembelajaran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Rendah [banyak waktu untuk persiapan]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Tinggi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220260">
                <a:tc rowSpan="3">
                  <a:txBody>
                    <a:bodyPr/>
                    <a:lstStyle/>
                    <a:p>
                      <a:r>
                        <a:rPr lang="id-ID" b="1" dirty="0" smtClean="0"/>
                        <a:t>Buku</a:t>
                      </a:r>
                      <a:endParaRPr lang="id-ID" b="1" dirty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Peran</a:t>
                      </a:r>
                      <a:r>
                        <a:rPr lang="id-ID" b="1" baseline="0" dirty="0" smtClean="0"/>
                        <a:t> penerbit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Besar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Kecil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220260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Variasi materi dan proses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Tinggi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Rendah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220260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Variasi harga/beban siswa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Tinggi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Rendah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550649">
                <a:tc>
                  <a:txBody>
                    <a:bodyPr/>
                    <a:lstStyle/>
                    <a:p>
                      <a:r>
                        <a:rPr lang="id-ID" b="1" dirty="0" smtClean="0"/>
                        <a:t>Siswa</a:t>
                      </a:r>
                      <a:endParaRPr lang="id-ID" b="1" dirty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Hasil pembelajaran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Tergantung sepenuhnya pada guru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Tidak sepenuhnya tergantung</a:t>
                      </a:r>
                      <a:r>
                        <a:rPr lang="id-ID" b="1" baseline="0" dirty="0" smtClean="0"/>
                        <a:t> guru, tetapi juga buku yang disediakan pemerintah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385455">
                <a:tc rowSpan="3">
                  <a:txBody>
                    <a:bodyPr/>
                    <a:lstStyle/>
                    <a:p>
                      <a:r>
                        <a:rPr lang="id-ID" b="1" dirty="0" smtClean="0"/>
                        <a:t>Pemantauan</a:t>
                      </a:r>
                      <a:endParaRPr lang="id-ID" b="1" dirty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Titik Penyimpangan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Banyak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Sedikit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385455">
                <a:tc vMerge="1">
                  <a:txBody>
                    <a:bodyPr/>
                    <a:lstStyle/>
                    <a:p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Besar Penyimpangan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Tinggi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Rendah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385455">
                <a:tc vMerge="1">
                  <a:txBody>
                    <a:bodyPr/>
                    <a:lstStyle/>
                    <a:p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Pengawasan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Sulit,</a:t>
                      </a:r>
                      <a:r>
                        <a:rPr lang="id-ID" b="1" baseline="0" dirty="0" smtClean="0"/>
                        <a:t> hampir tidak mungkin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Mudah</a:t>
                      </a:r>
                      <a:endParaRPr lang="id-ID" b="1" dirty="0"/>
                    </a:p>
                  </a:txBody>
                  <a:tcPr marL="84406" marR="84406"/>
                </a:tc>
              </a:tr>
            </a:tbl>
          </a:graphicData>
        </a:graphic>
      </p:graphicFrame>
      <p:graphicFrame>
        <p:nvGraphicFramePr>
          <p:cNvPr id="4" name="AutoShape 2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46538" cy="158750"/>
        </p:xfrm>
        <a:graphic>
          <a:graphicData uri="http://schemas.openxmlformats.org/presentationml/2006/ole">
            <p:oleObj spid="_x0000_s5122" name="think-cell Slide" r:id="rId4" imgW="0" imgH="0" progId="">
              <p:embed/>
            </p:oleObj>
          </a:graphicData>
        </a:graphic>
      </p:graphicFrame>
      <p:sp>
        <p:nvSpPr>
          <p:cNvPr id="5" name="Title 6"/>
          <p:cNvSpPr txBox="1">
            <a:spLocks/>
          </p:cNvSpPr>
          <p:nvPr/>
        </p:nvSpPr>
        <p:spPr>
          <a:xfrm>
            <a:off x="0" y="-99392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4BACC6">
                    <a:lumMod val="75000"/>
                  </a:srgbClr>
                </a:solidFill>
              </a:rPr>
              <a:t>Perbandingan Tata Kelola Pelaksanaan Kurikulum</a:t>
            </a:r>
            <a:endParaRPr lang="id-ID" sz="3600" b="1" dirty="0" smtClean="0">
              <a:solidFill>
                <a:srgbClr val="F79646">
                  <a:lumMod val="75000"/>
                </a:srgb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Slide Number Placeholder 2"/>
          <p:cNvSpPr txBox="1"/>
          <p:nvPr/>
        </p:nvSpPr>
        <p:spPr>
          <a:xfrm>
            <a:off x="8651636" y="6492892"/>
            <a:ext cx="492369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A5B74A24-8FEC-4705-B99E-F422FE15DCD5}" type="slidenum">
              <a:rPr lang="en-US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rPr>
              <a:pPr algn="r">
                <a:defRPr/>
              </a:pPr>
              <a:t>15</a:t>
            </a:fld>
            <a:endParaRPr lang="id-ID" sz="11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2116" y="548680"/>
          <a:ext cx="9039774" cy="740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316"/>
                <a:gridCol w="1927599"/>
                <a:gridCol w="2858164"/>
                <a:gridCol w="2791695"/>
              </a:tblGrid>
              <a:tr h="296381"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Proses</a:t>
                      </a:r>
                      <a:endParaRPr lang="id-ID" b="1" dirty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Peran</a:t>
                      </a:r>
                      <a:endParaRPr lang="id-ID" dirty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KTSP 2006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Kurikulum 2013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518666">
                <a:tc rowSpan="3">
                  <a:txBody>
                    <a:bodyPr/>
                    <a:lstStyle/>
                    <a:p>
                      <a:r>
                        <a:rPr lang="id-ID" b="1" baseline="0" dirty="0" smtClean="0"/>
                        <a:t>Penyusunan Silabus</a:t>
                      </a:r>
                      <a:endParaRPr lang="id-ID" b="1" dirty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Guru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Hampir</a:t>
                      </a:r>
                      <a:r>
                        <a:rPr lang="id-ID" b="1" baseline="0" dirty="0" smtClean="0"/>
                        <a:t> mutlak [dibatasi hanya oleh SK-KD]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Pengembangan</a:t>
                      </a:r>
                      <a:r>
                        <a:rPr lang="id-ID" b="1" baseline="0" dirty="0" smtClean="0"/>
                        <a:t> dari yang sudah disiapkan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296381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Pemerintah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Hanya sampai SK-KD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Mutlak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296381">
                <a:tc vMerge="1">
                  <a:txBody>
                    <a:bodyPr/>
                    <a:lstStyle/>
                    <a:p>
                      <a:endParaRPr lang="id-ID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Pemerintah Daerah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Supervisi penyusunan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Supervisi pelaksanaan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296381">
                <a:tc rowSpan="3">
                  <a:txBody>
                    <a:bodyPr/>
                    <a:lstStyle/>
                    <a:p>
                      <a:r>
                        <a:rPr lang="id-ID" b="1" baseline="0" dirty="0" smtClean="0"/>
                        <a:t>Penyediaan Buku</a:t>
                      </a:r>
                      <a:endParaRPr lang="id-ID" b="1" dirty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P</a:t>
                      </a:r>
                      <a:r>
                        <a:rPr lang="id-ID" b="1" baseline="0" dirty="0" smtClean="0"/>
                        <a:t>enerbit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Kuat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Lemah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296381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Guru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Hampir</a:t>
                      </a:r>
                      <a:r>
                        <a:rPr lang="id-ID" b="1" baseline="0" dirty="0" smtClean="0"/>
                        <a:t> mutlak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Kecil,</a:t>
                      </a:r>
                      <a:r>
                        <a:rPr lang="id-ID" b="1" baseline="0" dirty="0" smtClean="0"/>
                        <a:t> untuk buku pengayaan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518666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Pemerintah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Kecil,</a:t>
                      </a:r>
                      <a:r>
                        <a:rPr lang="id-ID" b="1" baseline="0" dirty="0" smtClean="0"/>
                        <a:t> untuk kelayakan penggunaan di sekolah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Mutlak</a:t>
                      </a:r>
                      <a:r>
                        <a:rPr lang="id-ID" b="1" baseline="0" dirty="0" smtClean="0"/>
                        <a:t> untuk buku teks, kecil untuk buku pengayaan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518666">
                <a:tc rowSpan="2">
                  <a:txBody>
                    <a:bodyPr/>
                    <a:lstStyle/>
                    <a:p>
                      <a:r>
                        <a:rPr lang="id-ID" b="1" dirty="0" smtClean="0"/>
                        <a:t>Penyusunan Rencana Pelaksanaan Pembelajaran</a:t>
                      </a:r>
                      <a:endParaRPr lang="id-ID" b="1" dirty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Guru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Hampir mutlak 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Kecil, untuk pengembangan dari yang ada pada buku teks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518666">
                <a:tc vMerge="1">
                  <a:txBody>
                    <a:bodyPr/>
                    <a:lstStyle/>
                    <a:p>
                      <a:endParaRPr lang="id-ID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Pemerintah Daerah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Supervisi penyusunan dan pemantauan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Supervisi pelaksanaan dan pemantauan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296381">
                <a:tc rowSpan="2">
                  <a:txBody>
                    <a:bodyPr/>
                    <a:lstStyle/>
                    <a:p>
                      <a:r>
                        <a:rPr lang="id-ID" b="1" dirty="0" smtClean="0"/>
                        <a:t>Pelaksanaan</a:t>
                      </a:r>
                      <a:r>
                        <a:rPr lang="id-ID" b="1" baseline="0" dirty="0" smtClean="0"/>
                        <a:t> Pembelajaran</a:t>
                      </a:r>
                      <a:endParaRPr lang="id-ID" b="1" dirty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Guru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Mutlak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Hampir</a:t>
                      </a:r>
                      <a:r>
                        <a:rPr lang="id-ID" b="1" baseline="0" dirty="0" smtClean="0"/>
                        <a:t> mutlak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740952">
                <a:tc vMerge="1">
                  <a:txBody>
                    <a:bodyPr/>
                    <a:lstStyle/>
                    <a:p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Pemerintah</a:t>
                      </a:r>
                      <a:r>
                        <a:rPr lang="id-ID" b="1" baseline="0" dirty="0" smtClean="0"/>
                        <a:t> Daerah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Pemantauan kesesuaian dengan rencana [variatif]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Pemantauan kesesuaian dengan buku teks [terkendali]</a:t>
                      </a:r>
                      <a:endParaRPr lang="id-ID" b="1" dirty="0"/>
                    </a:p>
                  </a:txBody>
                  <a:tcPr marL="84406" marR="84406"/>
                </a:tc>
              </a:tr>
              <a:tr h="518666">
                <a:tc>
                  <a:txBody>
                    <a:bodyPr/>
                    <a:lstStyle/>
                    <a:p>
                      <a:r>
                        <a:rPr lang="id-ID" b="1" dirty="0" smtClean="0"/>
                        <a:t>Penjaminan Mutu</a:t>
                      </a:r>
                      <a:endParaRPr lang="id-ID" b="1" dirty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Pemerintah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Sulit, karena variasi terlalu besar</a:t>
                      </a:r>
                      <a:endParaRPr lang="id-ID" b="1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Mudah, karena mengarah pada pedoman yang sama</a:t>
                      </a:r>
                      <a:endParaRPr lang="id-ID" b="1" dirty="0"/>
                    </a:p>
                  </a:txBody>
                  <a:tcPr marL="84406" marR="84406"/>
                </a:tc>
              </a:tr>
            </a:tbl>
          </a:graphicData>
        </a:graphic>
      </p:graphicFrame>
      <p:graphicFrame>
        <p:nvGraphicFramePr>
          <p:cNvPr id="4" name="AutoShape 2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46538" cy="158750"/>
        </p:xfrm>
        <a:graphic>
          <a:graphicData uri="http://schemas.openxmlformats.org/presentationml/2006/ole">
            <p:oleObj spid="_x0000_s6146" name="think-cell Slide" r:id="rId4" imgW="0" imgH="0" progId="">
              <p:embed/>
            </p:oleObj>
          </a:graphicData>
        </a:graphic>
      </p:graphicFrame>
      <p:sp>
        <p:nvSpPr>
          <p:cNvPr id="5" name="Title 6"/>
          <p:cNvSpPr txBox="1">
            <a:spLocks/>
          </p:cNvSpPr>
          <p:nvPr/>
        </p:nvSpPr>
        <p:spPr>
          <a:xfrm>
            <a:off x="0" y="-99392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4BACC6">
                    <a:lumMod val="75000"/>
                  </a:srgbClr>
                </a:solidFill>
              </a:rPr>
              <a:t>Perbandingan Tata Kelola Pelaksanaan Kurikulum</a:t>
            </a:r>
            <a:endParaRPr lang="id-ID" sz="3600" b="1" dirty="0" smtClean="0">
              <a:solidFill>
                <a:srgbClr val="F79646">
                  <a:lumMod val="75000"/>
                </a:srgb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Slide Number Placeholder 2"/>
          <p:cNvSpPr txBox="1"/>
          <p:nvPr/>
        </p:nvSpPr>
        <p:spPr>
          <a:xfrm>
            <a:off x="8651636" y="6492892"/>
            <a:ext cx="492369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A5B74A24-8FEC-4705-B99E-F422FE15DCD5}" type="slidenum">
              <a:rPr lang="en-US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rPr>
              <a:pPr algn="r">
                <a:defRPr/>
              </a:pPr>
              <a:t>16</a:t>
            </a:fld>
            <a:endParaRPr lang="id-ID" sz="11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14400"/>
            <a:ext cx="8640960" cy="5486400"/>
          </a:xfrm>
          <a:solidFill>
            <a:schemeClr val="accent5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>
            <a:normAutofit lnSpcReduction="10000"/>
          </a:bodyPr>
          <a:lstStyle/>
          <a:p>
            <a:r>
              <a:rPr lang="id-ID" dirty="0" smtClean="0"/>
              <a:t>Menyiapkan buku pegangan pembelajaran yang terdiri dari:</a:t>
            </a:r>
          </a:p>
          <a:p>
            <a:pPr lvl="1"/>
            <a:r>
              <a:rPr lang="id-ID" dirty="0" smtClean="0"/>
              <a:t>Buku pegangan siswa</a:t>
            </a:r>
          </a:p>
          <a:p>
            <a:pPr lvl="1"/>
            <a:r>
              <a:rPr lang="id-ID" dirty="0" smtClean="0"/>
              <a:t>Buku pegangan guru</a:t>
            </a:r>
          </a:p>
          <a:p>
            <a:r>
              <a:rPr lang="id-ID" dirty="0" smtClean="0"/>
              <a:t>Menyiapkan guru supaya memahami pemanfaatan sumber belajar yang telah disiapkan dan sumber lain yang dapat mereka manfaatkan</a:t>
            </a:r>
          </a:p>
          <a:p>
            <a:r>
              <a:rPr lang="id-ID" dirty="0" smtClean="0"/>
              <a:t>Memperkuat peran pendampingan dan pemantauan oleh pusat dan daerah pelaksanaan pembelajaran</a:t>
            </a:r>
            <a:endParaRPr lang="id-ID" dirty="0"/>
          </a:p>
        </p:txBody>
      </p:sp>
      <p:sp>
        <p:nvSpPr>
          <p:cNvPr id="5" name="TextBox 18"/>
          <p:cNvSpPr txBox="1">
            <a:spLocks noChangeArrowheads="1"/>
          </p:cNvSpPr>
          <p:nvPr/>
        </p:nvSpPr>
        <p:spPr bwMode="auto">
          <a:xfrm>
            <a:off x="118698" y="-37107"/>
            <a:ext cx="857396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algn="ctr"/>
            <a:r>
              <a:rPr lang="id-ID" sz="4000" b="1" dirty="0" smtClean="0">
                <a:solidFill>
                  <a:srgbClr val="0070C0"/>
                </a:solidFill>
              </a:rPr>
              <a:t> Langkah Penguatan Tata Kelola</a:t>
            </a:r>
            <a:endParaRPr lang="id-ID" sz="4000" b="1" dirty="0">
              <a:solidFill>
                <a:srgbClr val="0070C0"/>
              </a:solidFill>
            </a:endParaRPr>
          </a:p>
        </p:txBody>
      </p:sp>
      <p:cxnSp>
        <p:nvCxnSpPr>
          <p:cNvPr id="6" name="Straight Connector 3"/>
          <p:cNvCxnSpPr>
            <a:cxnSpLocks noChangeShapeType="1"/>
          </p:cNvCxnSpPr>
          <p:nvPr/>
        </p:nvCxnSpPr>
        <p:spPr bwMode="auto">
          <a:xfrm>
            <a:off x="0" y="692696"/>
            <a:ext cx="9144000" cy="0"/>
          </a:xfrm>
          <a:prstGeom prst="straightConnector1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Slide Number Placeholder 2"/>
          <p:cNvSpPr txBox="1"/>
          <p:nvPr/>
        </p:nvSpPr>
        <p:spPr>
          <a:xfrm>
            <a:off x="8651636" y="6492896"/>
            <a:ext cx="492369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B7D2FE6F-D628-400C-9D64-74A1BC767698}" type="slidenum">
              <a:rPr lang="en-US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rPr>
              <a:pPr algn="r">
                <a:defRPr/>
              </a:pPr>
              <a:t>17</a:t>
            </a:fld>
            <a:endParaRPr lang="id-ID" sz="11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741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91440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KEMAMPUAN PENDIDIKAN INDONESIA</a:t>
            </a:r>
          </a:p>
        </p:txBody>
      </p:sp>
      <p:pic>
        <p:nvPicPr>
          <p:cNvPr id="11059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600200"/>
            <a:ext cx="813276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6" name="Rectangle 5"/>
          <p:cNvSpPr>
            <a:spLocks noChangeArrowheads="1"/>
          </p:cNvSpPr>
          <p:nvPr/>
        </p:nvSpPr>
        <p:spPr bwMode="auto">
          <a:xfrm>
            <a:off x="1453820" y="476672"/>
            <a:ext cx="6430548" cy="338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1" tIns="45706" rIns="91411" bIns="45706">
            <a:spAutoFit/>
          </a:bodyPr>
          <a:lstStyle/>
          <a:p>
            <a:r>
              <a:rPr lang="en-US" sz="1600" b="1" i="1" dirty="0"/>
              <a:t>PROGRAM of  INTERNATIONAL STUDENT ASSESSMENT (PISA)</a:t>
            </a:r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381000" y="6096000"/>
            <a:ext cx="830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1" tIns="45706" rIns="91411" bIns="45706">
            <a:spAutoFit/>
          </a:bodyPr>
          <a:lstStyle/>
          <a:p>
            <a:r>
              <a:rPr lang="en-US" b="1" i="1" dirty="0" err="1"/>
              <a:t>Skor</a:t>
            </a:r>
            <a:r>
              <a:rPr lang="en-US" b="1" i="1" dirty="0"/>
              <a:t>  </a:t>
            </a:r>
            <a:r>
              <a:rPr lang="en-US" b="1" i="1" dirty="0" err="1"/>
              <a:t>siswa</a:t>
            </a:r>
            <a:r>
              <a:rPr lang="en-US" b="1" i="1" dirty="0"/>
              <a:t> </a:t>
            </a:r>
            <a:r>
              <a:rPr lang="en-US" b="1" i="1" dirty="0" err="1"/>
              <a:t>indonesia</a:t>
            </a:r>
            <a:r>
              <a:rPr lang="en-US" b="1" i="1" dirty="0"/>
              <a:t> </a:t>
            </a:r>
            <a:r>
              <a:rPr lang="en-US" b="1" i="1" dirty="0" err="1" smtClean="0"/>
              <a:t>baik</a:t>
            </a:r>
            <a:r>
              <a:rPr lang="en-US" b="1" i="1" dirty="0" smtClean="0"/>
              <a:t> </a:t>
            </a:r>
            <a:r>
              <a:rPr lang="en-US" b="1" i="1" dirty="0" err="1" smtClean="0"/>
              <a:t>membaca</a:t>
            </a:r>
            <a:r>
              <a:rPr lang="en-US" b="1" i="1" dirty="0" smtClean="0"/>
              <a:t>, </a:t>
            </a:r>
            <a:r>
              <a:rPr lang="en-US" b="1" i="1" dirty="0" err="1" smtClean="0"/>
              <a:t>matematika</a:t>
            </a:r>
            <a:r>
              <a:rPr lang="en-US" b="1" i="1" dirty="0" smtClean="0"/>
              <a:t>, science </a:t>
            </a:r>
            <a:r>
              <a:rPr lang="en-US" b="1" i="1" dirty="0" err="1"/>
              <a:t>dan</a:t>
            </a:r>
            <a:r>
              <a:rPr lang="en-US" b="1" i="1" dirty="0"/>
              <a:t> problem solving </a:t>
            </a:r>
            <a:r>
              <a:rPr lang="en-US" b="1" i="1" dirty="0" err="1"/>
              <a:t>masih</a:t>
            </a:r>
            <a:r>
              <a:rPr lang="en-US" b="1" i="1" dirty="0"/>
              <a:t> </a:t>
            </a:r>
            <a:r>
              <a:rPr lang="en-US" b="1" i="1" dirty="0" err="1"/>
              <a:t>jauh</a:t>
            </a:r>
            <a:r>
              <a:rPr lang="en-US" b="1" i="1" dirty="0"/>
              <a:t> </a:t>
            </a:r>
            <a:r>
              <a:rPr lang="en-US" b="1" i="1" dirty="0" err="1"/>
              <a:t>dari</a:t>
            </a:r>
            <a:r>
              <a:rPr lang="en-US" b="1" i="1" dirty="0"/>
              <a:t> </a:t>
            </a:r>
            <a:r>
              <a:rPr lang="en-US" b="1" i="1" dirty="0" err="1"/>
              <a:t>standar</a:t>
            </a:r>
            <a:r>
              <a:rPr lang="en-US" b="1" i="1" dirty="0"/>
              <a:t> </a:t>
            </a:r>
            <a:r>
              <a:rPr lang="en-US" b="1" i="1" dirty="0" err="1" smtClean="0"/>
              <a:t>internasional</a:t>
            </a:r>
            <a:r>
              <a:rPr lang="en-US" b="1" i="1" dirty="0"/>
              <a:t> </a:t>
            </a:r>
            <a:r>
              <a:rPr lang="en-US" b="1" i="1" dirty="0" smtClean="0"/>
              <a:t>(</a:t>
            </a:r>
            <a:r>
              <a:rPr lang="en-US" b="1" i="1" smtClean="0"/>
              <a:t>World Bank Report, 2011)</a:t>
            </a:r>
            <a:endParaRPr lang="en-US" b="1" i="1" dirty="0"/>
          </a:p>
        </p:txBody>
      </p:sp>
      <p:sp>
        <p:nvSpPr>
          <p:cNvPr id="110598" name="TextBox 8"/>
          <p:cNvSpPr txBox="1">
            <a:spLocks noChangeArrowheads="1"/>
          </p:cNvSpPr>
          <p:nvPr/>
        </p:nvSpPr>
        <p:spPr bwMode="auto">
          <a:xfrm rot="-5400000">
            <a:off x="-81756" y="3510756"/>
            <a:ext cx="1143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11" tIns="45706" rIns="91411" bIns="45706">
            <a:spAutoFit/>
          </a:bodyPr>
          <a:lstStyle/>
          <a:p>
            <a:r>
              <a:rPr lang="en-US" b="1"/>
              <a:t>SCORE</a:t>
            </a:r>
          </a:p>
        </p:txBody>
      </p:sp>
    </p:spTree>
    <p:extLst>
      <p:ext uri="{BB962C8B-B14F-4D97-AF65-F5344CB8AC3E}">
        <p14:creationId xmlns:p14="http://schemas.microsoft.com/office/powerpoint/2010/main" xmlns="" val="244486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entagon 109"/>
          <p:cNvSpPr/>
          <p:nvPr/>
        </p:nvSpPr>
        <p:spPr>
          <a:xfrm rot="10800000">
            <a:off x="6359525" y="5011738"/>
            <a:ext cx="2701925" cy="730250"/>
          </a:xfrm>
          <a:prstGeom prst="homePlate">
            <a:avLst>
              <a:gd name="adj" fmla="val 30445"/>
            </a:avLst>
          </a:prstGeom>
          <a:solidFill>
            <a:schemeClr val="bg2">
              <a:lumMod val="9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11" name="Pentagon 110"/>
          <p:cNvSpPr/>
          <p:nvPr/>
        </p:nvSpPr>
        <p:spPr>
          <a:xfrm rot="10800000">
            <a:off x="6359525" y="4160838"/>
            <a:ext cx="2701925" cy="779462"/>
          </a:xfrm>
          <a:prstGeom prst="homePlate">
            <a:avLst>
              <a:gd name="adj" fmla="val 30445"/>
            </a:avLst>
          </a:prstGeom>
          <a:solidFill>
            <a:schemeClr val="bg2">
              <a:lumMod val="9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12" name="Pentagon 111"/>
          <p:cNvSpPr/>
          <p:nvPr/>
        </p:nvSpPr>
        <p:spPr>
          <a:xfrm rot="10800000">
            <a:off x="6359525" y="3333750"/>
            <a:ext cx="2701925" cy="779463"/>
          </a:xfrm>
          <a:prstGeom prst="homePlate">
            <a:avLst>
              <a:gd name="adj" fmla="val 30445"/>
            </a:avLst>
          </a:prstGeom>
          <a:solidFill>
            <a:schemeClr val="bg2">
              <a:lumMod val="9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13" name="Pentagon 112"/>
          <p:cNvSpPr/>
          <p:nvPr/>
        </p:nvSpPr>
        <p:spPr>
          <a:xfrm rot="10800000">
            <a:off x="6359525" y="2735263"/>
            <a:ext cx="2701925" cy="547687"/>
          </a:xfrm>
          <a:prstGeom prst="homePlate">
            <a:avLst>
              <a:gd name="adj" fmla="val 42019"/>
            </a:avLst>
          </a:prstGeom>
          <a:solidFill>
            <a:schemeClr val="bg2">
              <a:lumMod val="9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55" name="Left Arrow 54"/>
          <p:cNvSpPr/>
          <p:nvPr/>
        </p:nvSpPr>
        <p:spPr>
          <a:xfrm rot="10800000">
            <a:off x="5416550" y="4100513"/>
            <a:ext cx="492125" cy="1066800"/>
          </a:xfrm>
          <a:prstGeom prst="lef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58" name="Right Triangle 62"/>
          <p:cNvSpPr>
            <a:spLocks noChangeArrowheads="1"/>
          </p:cNvSpPr>
          <p:nvPr/>
        </p:nvSpPr>
        <p:spPr bwMode="auto">
          <a:xfrm flipH="1">
            <a:off x="3516313" y="2970213"/>
            <a:ext cx="1857375" cy="3284537"/>
          </a:xfrm>
          <a:prstGeom prst="rtTriangle">
            <a:avLst/>
          </a:prstGeom>
          <a:solidFill>
            <a:srgbClr val="FFC000"/>
          </a:solidFill>
          <a:ln w="12700">
            <a:solidFill>
              <a:schemeClr val="accent2">
                <a:lumMod val="50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>
              <a:latin typeface="Constantia" pitchFamily="18" charset="0"/>
            </a:endParaRPr>
          </a:p>
        </p:txBody>
      </p:sp>
      <p:sp>
        <p:nvSpPr>
          <p:cNvPr id="69" name="Oval 75"/>
          <p:cNvSpPr>
            <a:spLocks noChangeArrowheads="1"/>
          </p:cNvSpPr>
          <p:nvPr/>
        </p:nvSpPr>
        <p:spPr bwMode="auto">
          <a:xfrm>
            <a:off x="723900" y="5386388"/>
            <a:ext cx="708025" cy="795337"/>
          </a:xfrm>
          <a:prstGeom prst="ellipse">
            <a:avLst/>
          </a:prstGeom>
          <a:gradFill rotWithShape="0">
            <a:gsLst>
              <a:gs pos="0">
                <a:srgbClr val="467CE8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71" name="Oval 79"/>
          <p:cNvSpPr>
            <a:spLocks noChangeArrowheads="1"/>
          </p:cNvSpPr>
          <p:nvPr/>
        </p:nvSpPr>
        <p:spPr bwMode="auto">
          <a:xfrm>
            <a:off x="1358900" y="4589463"/>
            <a:ext cx="708025" cy="796925"/>
          </a:xfrm>
          <a:prstGeom prst="ellipse">
            <a:avLst/>
          </a:prstGeom>
          <a:gradFill rotWithShape="0">
            <a:gsLst>
              <a:gs pos="0">
                <a:srgbClr val="467CE8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FFFF"/>
                </a:solidFill>
                <a:latin typeface="+mj-lt"/>
              </a:rPr>
              <a:t>SMP </a:t>
            </a:r>
            <a:endParaRPr lang="en-GB" kern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73" name="Oval 83"/>
          <p:cNvSpPr>
            <a:spLocks noChangeArrowheads="1"/>
          </p:cNvSpPr>
          <p:nvPr/>
        </p:nvSpPr>
        <p:spPr bwMode="auto">
          <a:xfrm>
            <a:off x="2601913" y="3001963"/>
            <a:ext cx="706437" cy="795337"/>
          </a:xfrm>
          <a:prstGeom prst="ellipse">
            <a:avLst/>
          </a:prstGeom>
          <a:gradFill rotWithShape="0">
            <a:gsLst>
              <a:gs pos="0">
                <a:srgbClr val="467CE8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+mj-lt"/>
              </a:rPr>
              <a:t>  PT  </a:t>
            </a:r>
            <a:endParaRPr lang="en-GB" kern="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92172" name="Text Box 87"/>
          <p:cNvSpPr txBox="1">
            <a:spLocks noChangeArrowheads="1"/>
          </p:cNvSpPr>
          <p:nvPr/>
        </p:nvSpPr>
        <p:spPr bwMode="auto">
          <a:xfrm rot="-3540000">
            <a:off x="2388394" y="4541044"/>
            <a:ext cx="38608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100" b="1" i="1">
                <a:solidFill>
                  <a:srgbClr val="C00000"/>
                </a:solidFill>
                <a:latin typeface="Bookman Old Style" pitchFamily="18" charset="0"/>
              </a:rPr>
              <a:t>exploring – strengthening - empowering </a:t>
            </a:r>
          </a:p>
        </p:txBody>
      </p:sp>
      <p:sp>
        <p:nvSpPr>
          <p:cNvPr id="78" name="Oval 75"/>
          <p:cNvSpPr>
            <a:spLocks noChangeArrowheads="1"/>
          </p:cNvSpPr>
          <p:nvPr/>
        </p:nvSpPr>
        <p:spPr bwMode="auto">
          <a:xfrm>
            <a:off x="2011363" y="3792538"/>
            <a:ext cx="838200" cy="796925"/>
          </a:xfrm>
          <a:prstGeom prst="ellipse">
            <a:avLst/>
          </a:prstGeom>
          <a:gradFill rotWithShape="0">
            <a:gsLst>
              <a:gs pos="0">
                <a:srgbClr val="467CE8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srgbClr val="FFFFFF"/>
                </a:solidFill>
                <a:latin typeface="+mj-lt"/>
              </a:rPr>
              <a:t>SMA/K</a:t>
            </a:r>
            <a:endParaRPr lang="en-GB" kern="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81" name="TextBox 65"/>
          <p:cNvSpPr txBox="1">
            <a:spLocks noChangeArrowheads="1"/>
          </p:cNvSpPr>
          <p:nvPr/>
        </p:nvSpPr>
        <p:spPr bwMode="auto">
          <a:xfrm>
            <a:off x="3700463" y="5670550"/>
            <a:ext cx="16573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err="1">
                <a:latin typeface="Bookman Old Style" pitchFamily="18" charset="0"/>
              </a:rPr>
              <a:t>Pendidikan</a:t>
            </a:r>
            <a:endParaRPr lang="en-US" sz="1200" b="1" kern="0" dirty="0">
              <a:latin typeface="Bookman Old Style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>
                <a:latin typeface="Bookman Old Style" pitchFamily="18" charset="0"/>
              </a:rPr>
              <a:t>KARAKTER</a:t>
            </a:r>
            <a:endParaRPr lang="id-ID" sz="1200" b="1" kern="0" dirty="0">
              <a:latin typeface="Bookman Old Style" pitchFamily="18" charset="0"/>
            </a:endParaRPr>
          </a:p>
        </p:txBody>
      </p:sp>
      <p:sp>
        <p:nvSpPr>
          <p:cNvPr id="82" name="Text Box 87"/>
          <p:cNvSpPr txBox="1">
            <a:spLocks noChangeArrowheads="1"/>
          </p:cNvSpPr>
          <p:nvPr/>
        </p:nvSpPr>
        <p:spPr bwMode="auto">
          <a:xfrm rot="18598161">
            <a:off x="-723900" y="4327525"/>
            <a:ext cx="38703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INTEGRASI &amp; PEMBIASAAN</a:t>
            </a: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326231" y="5784057"/>
            <a:ext cx="7953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958850" y="4987926"/>
            <a:ext cx="796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1589087" y="4191001"/>
            <a:ext cx="796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2207419" y="3399632"/>
            <a:ext cx="7953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42950" y="6173788"/>
            <a:ext cx="2652713" cy="0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42950" y="5386388"/>
            <a:ext cx="2741613" cy="0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370013" y="4589463"/>
            <a:ext cx="2035175" cy="0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989138" y="3797300"/>
            <a:ext cx="1416050" cy="0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595563" y="3001963"/>
            <a:ext cx="796925" cy="0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ight Triangle 61"/>
          <p:cNvSpPr>
            <a:spLocks noChangeArrowheads="1"/>
          </p:cNvSpPr>
          <p:nvPr/>
        </p:nvSpPr>
        <p:spPr bwMode="auto">
          <a:xfrm rot="10800000" flipH="1">
            <a:off x="3343275" y="2970213"/>
            <a:ext cx="1857375" cy="3284537"/>
          </a:xfrm>
          <a:prstGeom prst="rtTriangle">
            <a:avLst/>
          </a:prstGeom>
          <a:solidFill>
            <a:schemeClr val="tx2">
              <a:lumMod val="50000"/>
            </a:schemeClr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>
              <a:solidFill>
                <a:sysClr val="windowText" lastClr="000000"/>
              </a:solidFill>
              <a:latin typeface="Constantia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65175" y="5375275"/>
            <a:ext cx="620713" cy="739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b="1" kern="0">
                <a:solidFill>
                  <a:srgbClr val="FFFFFF"/>
                </a:solidFill>
                <a:latin typeface="Calibri"/>
              </a:rPr>
              <a:t>SD</a:t>
            </a:r>
            <a:endParaRPr lang="id-ID" sz="1400"/>
          </a:p>
          <a:p>
            <a:pPr algn="ctr">
              <a:defRPr/>
            </a:pPr>
            <a:r>
              <a:rPr lang="en-US" sz="1400" b="1" kern="0">
                <a:solidFill>
                  <a:srgbClr val="FFFFFF"/>
                </a:solidFill>
                <a:latin typeface="Calibri"/>
              </a:rPr>
              <a:t>TK</a:t>
            </a:r>
          </a:p>
          <a:p>
            <a:pPr algn="ctr">
              <a:defRPr/>
            </a:pPr>
            <a:r>
              <a:rPr lang="en-US" sz="1400" b="1" kern="0">
                <a:solidFill>
                  <a:srgbClr val="FFFFFF"/>
                </a:solidFill>
                <a:latin typeface="Calibri"/>
              </a:rPr>
              <a:t>PAUD</a:t>
            </a:r>
          </a:p>
        </p:txBody>
      </p:sp>
      <p:sp>
        <p:nvSpPr>
          <p:cNvPr id="84" name="TextBox 65"/>
          <p:cNvSpPr txBox="1">
            <a:spLocks noChangeArrowheads="1"/>
          </p:cNvSpPr>
          <p:nvPr/>
        </p:nvSpPr>
        <p:spPr bwMode="auto">
          <a:xfrm>
            <a:off x="3373438" y="2978150"/>
            <a:ext cx="1658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err="1">
                <a:solidFill>
                  <a:schemeClr val="bg1"/>
                </a:solidFill>
                <a:latin typeface="Bookman Old Style" pitchFamily="18" charset="0"/>
              </a:rPr>
              <a:t>Pendidikan</a:t>
            </a:r>
            <a:endParaRPr lang="en-US" sz="1200" b="1" kern="0" dirty="0">
              <a:solidFill>
                <a:schemeClr val="bg1"/>
              </a:solidFill>
              <a:latin typeface="Bookman Old Style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>
                <a:solidFill>
                  <a:schemeClr val="bg1"/>
                </a:solidFill>
                <a:latin typeface="Bookman Old Style" pitchFamily="18" charset="0"/>
              </a:rPr>
              <a:t>AKADEMIK</a:t>
            </a:r>
            <a:endParaRPr lang="id-ID" sz="1200" b="1" kern="0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75" name="Line 85"/>
          <p:cNvSpPr>
            <a:spLocks noChangeShapeType="1"/>
          </p:cNvSpPr>
          <p:nvPr/>
        </p:nvSpPr>
        <p:spPr bwMode="auto">
          <a:xfrm flipV="1">
            <a:off x="84138" y="2647950"/>
            <a:ext cx="2765425" cy="3567113"/>
          </a:xfrm>
          <a:prstGeom prst="line">
            <a:avLst/>
          </a:prstGeom>
          <a:noFill/>
          <a:ln w="57150">
            <a:solidFill>
              <a:schemeClr val="accent2">
                <a:lumMod val="75000"/>
              </a:schemeClr>
            </a:solidFill>
            <a:round/>
            <a:headEnd/>
            <a:tailEnd type="arrow" w="med" len="med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sysClr val="windowText" lastClr="0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785866" y="2358858"/>
            <a:ext cx="2602523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+mj-lt"/>
              </a:rPr>
              <a:t>INSAN INDONESIA </a:t>
            </a:r>
          </a:p>
          <a:p>
            <a:pPr algn="r">
              <a:defRPr/>
            </a:pPr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+mj-lt"/>
              </a:rPr>
              <a:t>CERDAS &amp; KOMPETITIF</a:t>
            </a:r>
            <a:endParaRPr lang="id-ID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6554788" y="3492500"/>
            <a:ext cx="24622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d-ID" sz="12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PENINGKATAN</a:t>
            </a:r>
            <a:r>
              <a:rPr lang="en-US" sz="12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AKSES DAN </a:t>
            </a:r>
            <a:r>
              <a:rPr lang="id-ID" sz="12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MUTU </a:t>
            </a:r>
            <a:endParaRPr lang="en-US" sz="1200" b="1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id-ID" sz="12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PENDIDIKAN VOKASI.</a:t>
            </a:r>
            <a:endParaRPr lang="en-GB" sz="12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3" name="Rectangle 6"/>
          <p:cNvSpPr>
            <a:spLocks noChangeArrowheads="1"/>
          </p:cNvSpPr>
          <p:nvPr/>
        </p:nvSpPr>
        <p:spPr bwMode="auto">
          <a:xfrm>
            <a:off x="6554788" y="4135438"/>
            <a:ext cx="24622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sv-SE" sz="12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PERCEPATAN PENINGKATAN KUALIFIKASI AKADEMIK GURU KE S1/D4, SERTIFIKASI, DAN RINTISAN PENDIDIKAN PROFESI GURU</a:t>
            </a:r>
            <a:endParaRPr lang="en-GB" sz="12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0" name="Pentagon 89"/>
          <p:cNvSpPr/>
          <p:nvPr/>
        </p:nvSpPr>
        <p:spPr>
          <a:xfrm rot="10800000">
            <a:off x="6359525" y="5799138"/>
            <a:ext cx="2701925" cy="677862"/>
          </a:xfrm>
          <a:prstGeom prst="homePlate">
            <a:avLst>
              <a:gd name="adj" fmla="val 41688"/>
            </a:avLst>
          </a:prstGeom>
          <a:solidFill>
            <a:schemeClr val="bg2">
              <a:lumMod val="9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91" name="Rectangle 6"/>
          <p:cNvSpPr>
            <a:spLocks noChangeArrowheads="1"/>
          </p:cNvSpPr>
          <p:nvPr/>
        </p:nvSpPr>
        <p:spPr bwMode="auto">
          <a:xfrm>
            <a:off x="6554788" y="2778125"/>
            <a:ext cx="24622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i-FI" sz="12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PERCEPATAN PENINGKATAN JUMLAH DOSEN S3 DAN </a:t>
            </a:r>
            <a:r>
              <a:rPr lang="en-US" sz="12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DAYA SAING PT</a:t>
            </a:r>
            <a:endParaRPr lang="en-GB" sz="12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6" name="Rectangle 6"/>
          <p:cNvSpPr>
            <a:spLocks noChangeArrowheads="1"/>
          </p:cNvSpPr>
          <p:nvPr/>
        </p:nvSpPr>
        <p:spPr bwMode="auto">
          <a:xfrm>
            <a:off x="6554788" y="5999163"/>
            <a:ext cx="24622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d-ID" sz="12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PENINGKATAN AKSES </a:t>
            </a:r>
            <a:r>
              <a:rPr lang="en-US" sz="12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&amp; </a:t>
            </a:r>
            <a:r>
              <a:rPr lang="id-ID" sz="12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MUTU PAUD</a:t>
            </a:r>
            <a:endParaRPr lang="en-GB" sz="1200" b="1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7" name="Rectangle 6"/>
          <p:cNvSpPr>
            <a:spLocks noChangeArrowheads="1"/>
          </p:cNvSpPr>
          <p:nvPr/>
        </p:nvSpPr>
        <p:spPr bwMode="auto">
          <a:xfrm>
            <a:off x="6554788" y="5146675"/>
            <a:ext cx="2462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d-ID" sz="12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PENUNTASAN PENDIDIKAN DASAR</a:t>
            </a:r>
            <a:endParaRPr lang="en-US" sz="12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id-ID" sz="12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SEMBILAN TAHUN.</a:t>
            </a:r>
            <a:endParaRPr lang="en-GB" sz="12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5978525" y="3448050"/>
            <a:ext cx="506413" cy="54927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rgbClr val="C00000"/>
                </a:solidFill>
                <a:latin typeface="Arial Rounded MT Bold" pitchFamily="34" charset="0"/>
                <a:cs typeface="Arial" charset="0"/>
              </a:rPr>
              <a:t>4</a:t>
            </a:r>
            <a:endParaRPr lang="id-ID" sz="2800" b="1" dirty="0">
              <a:solidFill>
                <a:srgbClr val="C00000"/>
              </a:solidFill>
              <a:latin typeface="Arial Rounded MT Bold" pitchFamily="34" charset="0"/>
              <a:cs typeface="Arial" charset="0"/>
            </a:endParaRPr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5978525" y="2735263"/>
            <a:ext cx="506413" cy="54768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rgbClr val="C00000"/>
                </a:solidFill>
                <a:latin typeface="Arial Rounded MT Bold" pitchFamily="34" charset="0"/>
                <a:cs typeface="Arial" charset="0"/>
              </a:rPr>
              <a:t>5</a:t>
            </a:r>
            <a:endParaRPr lang="id-ID" sz="4000" b="1" dirty="0">
              <a:solidFill>
                <a:srgbClr val="C00000"/>
              </a:solidFill>
              <a:latin typeface="Arial Rounded MT Bold" pitchFamily="34" charset="0"/>
              <a:cs typeface="Arial" charset="0"/>
            </a:endParaRPr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5978525" y="4276725"/>
            <a:ext cx="506413" cy="54927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rgbClr val="C00000"/>
                </a:solidFill>
                <a:latin typeface="Arial Rounded MT Bold" pitchFamily="34" charset="0"/>
                <a:cs typeface="Arial" charset="0"/>
              </a:rPr>
              <a:t>3</a:t>
            </a:r>
            <a:endParaRPr lang="id-ID" sz="4000" b="1" dirty="0">
              <a:solidFill>
                <a:srgbClr val="C00000"/>
              </a:solidFill>
              <a:latin typeface="Arial Rounded MT Bold" pitchFamily="34" charset="0"/>
              <a:cs typeface="Arial" charset="0"/>
            </a:endParaRPr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5978525" y="5102225"/>
            <a:ext cx="506413" cy="54927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rgbClr val="C00000"/>
                </a:solidFill>
                <a:latin typeface="Arial Rounded MT Bold" pitchFamily="34" charset="0"/>
                <a:cs typeface="Arial" charset="0"/>
              </a:rPr>
              <a:t>2</a:t>
            </a:r>
            <a:endParaRPr lang="id-ID" sz="2800" b="1" dirty="0">
              <a:solidFill>
                <a:srgbClr val="C00000"/>
              </a:solidFill>
              <a:latin typeface="Arial Rounded MT Bold" pitchFamily="34" charset="0"/>
              <a:cs typeface="Arial" charset="0"/>
            </a:endParaRPr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5978525" y="5864225"/>
            <a:ext cx="506413" cy="54768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>
                <a:solidFill>
                  <a:srgbClr val="C00000"/>
                </a:solidFill>
                <a:latin typeface="Arial Rounded MT Bold" pitchFamily="34" charset="0"/>
                <a:cs typeface="Arial" charset="0"/>
              </a:rPr>
              <a:t>1</a:t>
            </a:r>
            <a:endParaRPr lang="id-ID" sz="2400" b="1" dirty="0">
              <a:solidFill>
                <a:srgbClr val="C00000"/>
              </a:solidFill>
              <a:latin typeface="Arial Rounded MT Bold" pitchFamily="34" charset="0"/>
              <a:cs typeface="Arial" charset="0"/>
            </a:endParaRPr>
          </a:p>
        </p:txBody>
      </p:sp>
      <p:sp>
        <p:nvSpPr>
          <p:cNvPr id="92202" name="TextBox 46"/>
          <p:cNvSpPr txBox="1">
            <a:spLocks noChangeArrowheads="1"/>
          </p:cNvSpPr>
          <p:nvPr/>
        </p:nvSpPr>
        <p:spPr bwMode="auto">
          <a:xfrm>
            <a:off x="280988" y="1143000"/>
            <a:ext cx="83708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d-ID" dirty="0">
                <a:latin typeface="Book Antiqua" pitchFamily="18" charset="0"/>
              </a:rPr>
              <a:t>...pembangunan pendidikan diarahkan untuk menghasilkan insan Indonesia cerdas dan kompetitif melalui peningkatan ketersediaan, keterjangkauan, kualitas dan relevansi, kesetaraan dan kepastian memperoleh layanan pendidikan...</a:t>
            </a:r>
          </a:p>
        </p:txBody>
      </p:sp>
      <p:pic>
        <p:nvPicPr>
          <p:cNvPr id="92203" name="Picture 2" descr="Logo Depdiknas"/>
          <p:cNvPicPr>
            <a:picLocks noChangeArrowheads="1"/>
          </p:cNvPicPr>
          <p:nvPr/>
        </p:nvPicPr>
        <p:blipFill>
          <a:blip r:embed="rId3" cstate="email"/>
          <a:srcRect t="-801"/>
          <a:stretch>
            <a:fillRect/>
          </a:stretch>
        </p:blipFill>
        <p:spPr bwMode="auto">
          <a:xfrm>
            <a:off x="34925" y="44450"/>
            <a:ext cx="8032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4" name="Slide Number Placeholder 16"/>
          <p:cNvSpPr txBox="1">
            <a:spLocks/>
          </p:cNvSpPr>
          <p:nvPr/>
        </p:nvSpPr>
        <p:spPr bwMode="auto">
          <a:xfrm>
            <a:off x="6975475" y="64484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599C2B00-831B-4DB5-A9C5-8B12A60C9055}" type="slidenum">
              <a:rPr lang="en-US" sz="1200">
                <a:latin typeface="Calibri" pitchFamily="34" charset="0"/>
              </a:rPr>
              <a:pPr algn="r"/>
              <a:t>19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47" name="Title 3"/>
          <p:cNvSpPr>
            <a:spLocks noGrp="1"/>
          </p:cNvSpPr>
          <p:nvPr>
            <p:ph type="title"/>
          </p:nvPr>
        </p:nvSpPr>
        <p:spPr>
          <a:xfrm>
            <a:off x="1000100" y="76200"/>
            <a:ext cx="8072494" cy="78103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b="1" dirty="0" err="1" smtClean="0">
                <a:latin typeface="Cambria" pitchFamily="18" charset="0"/>
              </a:rPr>
              <a:t>Fokus</a:t>
            </a:r>
            <a:r>
              <a:rPr lang="en-US" sz="2800" b="1" dirty="0" smtClean="0">
                <a:latin typeface="Cambria" pitchFamily="18" charset="0"/>
              </a:rPr>
              <a:t> Pembangunan </a:t>
            </a:r>
            <a:r>
              <a:rPr lang="en-US" sz="2800" b="1" dirty="0" err="1" smtClean="0">
                <a:latin typeface="Cambria" pitchFamily="18" charset="0"/>
              </a:rPr>
              <a:t>Pendidikan</a:t>
            </a:r>
            <a:r>
              <a:rPr lang="en-US" sz="2800" b="1" dirty="0" smtClean="0">
                <a:latin typeface="Cambria" pitchFamily="18" charset="0"/>
              </a:rPr>
              <a:t> </a:t>
            </a:r>
            <a:r>
              <a:rPr lang="en-US" sz="2800" b="1" dirty="0" err="1" smtClean="0">
                <a:latin typeface="Cambria" pitchFamily="18" charset="0"/>
              </a:rPr>
              <a:t>Tahun</a:t>
            </a:r>
            <a:r>
              <a:rPr lang="en-US" sz="2800" b="1" dirty="0" smtClean="0">
                <a:latin typeface="Cambria" pitchFamily="18" charset="0"/>
              </a:rPr>
              <a:t> 2012</a:t>
            </a:r>
          </a:p>
        </p:txBody>
      </p:sp>
    </p:spTree>
    <p:extLst>
      <p:ext uri="{BB962C8B-B14F-4D97-AF65-F5344CB8AC3E}">
        <p14:creationId xmlns:p14="http://schemas.microsoft.com/office/powerpoint/2010/main" xmlns="" val="11690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780" y="-27384"/>
            <a:ext cx="4143404" cy="1294068"/>
          </a:xfr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id-ID" sz="5400" b="1" dirty="0">
                <a:solidFill>
                  <a:schemeClr val="tx2"/>
                </a:solidFill>
                <a:latin typeface="Arial Black" pitchFamily="34" charset="0"/>
                <a:cs typeface="Arial" pitchFamily="34" charset="0"/>
              </a:rPr>
              <a:t>Visi </a:t>
            </a:r>
            <a:r>
              <a:rPr lang="id-ID" sz="5400" b="1" dirty="0" smtClean="0">
                <a:solidFill>
                  <a:schemeClr val="tx2"/>
                </a:solidFill>
                <a:latin typeface="Arial Black" pitchFamily="34" charset="0"/>
                <a:cs typeface="Arial" pitchFamily="34" charset="0"/>
              </a:rPr>
              <a:t>2045</a:t>
            </a:r>
            <a:endParaRPr lang="id-ID" sz="5400" b="1" dirty="0">
              <a:solidFill>
                <a:schemeClr val="tx2"/>
              </a:solidFill>
              <a:latin typeface="Arial Black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83999061"/>
              </p:ext>
            </p:extLst>
          </p:nvPr>
        </p:nvGraphicFramePr>
        <p:xfrm>
          <a:off x="2357427" y="438826"/>
          <a:ext cx="6643734" cy="6086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500034" y="1200134"/>
            <a:ext cx="4071966" cy="1143000"/>
          </a:xfrm>
          <a:prstGeom prst="rect">
            <a:avLst/>
          </a:prstGeom>
        </p:spPr>
        <p:txBody>
          <a:bodyPr vert="horz" lIns="45713" tIns="45713" rIns="45713" bIns="45713" anchor="ctr">
            <a:normAutofit/>
          </a:bodyPr>
          <a:lstStyle/>
          <a:p>
            <a:pPr>
              <a:spcBef>
                <a:spcPct val="0"/>
              </a:spcBef>
              <a:defRPr/>
            </a:pPr>
            <a:endParaRPr lang="id-ID" sz="3200" b="1" dirty="0">
              <a:solidFill>
                <a:prstClr val="white"/>
              </a:solidFill>
              <a:latin typeface="Candara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42844" y="1543037"/>
            <a:ext cx="4143404" cy="3000396"/>
          </a:xfrm>
          <a:prstGeom prst="rect">
            <a:avLst/>
          </a:prstGeom>
        </p:spPr>
        <p:txBody>
          <a:bodyPr vert="horz" lIns="91433" tIns="45716" rIns="91433" bIns="45716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id-ID" sz="2000" b="1" i="1" dirty="0" smtClean="0">
                <a:solidFill>
                  <a:srgbClr val="002060"/>
                </a:solidFill>
                <a:latin typeface="Arial Narrow" pitchFamily="34" charset="0"/>
              </a:rPr>
              <a:t>“</a:t>
            </a:r>
            <a:r>
              <a:rPr lang="en-US" sz="2000" b="1" i="1" dirty="0" err="1">
                <a:solidFill>
                  <a:srgbClr val="002060"/>
                </a:solidFill>
                <a:latin typeface="Arial Narrow" pitchFamily="34" charset="0"/>
              </a:rPr>
              <a:t>Mengangkat</a:t>
            </a:r>
            <a:r>
              <a:rPr lang="en-US" sz="2000" b="1" i="1" dirty="0">
                <a:solidFill>
                  <a:srgbClr val="002060"/>
                </a:solidFill>
                <a:latin typeface="Arial Narrow" pitchFamily="34" charset="0"/>
              </a:rPr>
              <a:t> Indonesia </a:t>
            </a:r>
            <a:r>
              <a:rPr lang="en-US" sz="2000" b="1" i="1" dirty="0" err="1">
                <a:solidFill>
                  <a:srgbClr val="002060"/>
                </a:solidFill>
                <a:latin typeface="Arial Narrow" pitchFamily="34" charset="0"/>
              </a:rPr>
              <a:t>menjadi</a:t>
            </a:r>
            <a:r>
              <a:rPr lang="en-US" sz="2000" b="1" i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id-ID" sz="2000" b="1" i="1" dirty="0">
                <a:solidFill>
                  <a:srgbClr val="C00000"/>
                </a:solidFill>
                <a:latin typeface="Arial Narrow" pitchFamily="34" charset="0"/>
              </a:rPr>
              <a:t>negara maju </a:t>
            </a:r>
            <a:r>
              <a:rPr lang="id-ID" sz="2000" b="1" i="1" dirty="0">
                <a:solidFill>
                  <a:srgbClr val="002060"/>
                </a:solidFill>
                <a:latin typeface="Arial Narrow" pitchFamily="34" charset="0"/>
              </a:rPr>
              <a:t>dan merupakan </a:t>
            </a:r>
            <a:r>
              <a:rPr lang="en-US" sz="2000" b="1" i="1" dirty="0" err="1">
                <a:solidFill>
                  <a:srgbClr val="002060"/>
                </a:solidFill>
                <a:latin typeface="Arial Narrow" pitchFamily="34" charset="0"/>
              </a:rPr>
              <a:t>kekuatan</a:t>
            </a:r>
            <a:r>
              <a:rPr lang="en-US" sz="2000" b="1" i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Arial Narrow" pitchFamily="34" charset="0"/>
              </a:rPr>
              <a:t>1</a:t>
            </a:r>
            <a:r>
              <a:rPr lang="id-ID" sz="2000" b="1" i="1" dirty="0" smtClean="0">
                <a:solidFill>
                  <a:srgbClr val="002060"/>
                </a:solidFill>
                <a:latin typeface="Arial Narrow" pitchFamily="34" charset="0"/>
              </a:rPr>
              <a:t>2 </a:t>
            </a:r>
            <a:r>
              <a:rPr lang="en-US" sz="2000" b="1" i="1" dirty="0" err="1" smtClean="0">
                <a:solidFill>
                  <a:srgbClr val="002060"/>
                </a:solidFill>
                <a:latin typeface="Arial Narrow" pitchFamily="34" charset="0"/>
              </a:rPr>
              <a:t>besar</a:t>
            </a:r>
            <a:r>
              <a:rPr lang="en-US" sz="2000" b="1" i="1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Arial Narrow" pitchFamily="34" charset="0"/>
              </a:rPr>
              <a:t>dunia</a:t>
            </a:r>
            <a:r>
              <a:rPr lang="en-US" sz="2000" b="1" i="1" dirty="0">
                <a:solidFill>
                  <a:srgbClr val="002060"/>
                </a:solidFill>
                <a:latin typeface="Arial Narrow" pitchFamily="34" charset="0"/>
              </a:rPr>
              <a:t> di </a:t>
            </a:r>
            <a:r>
              <a:rPr lang="en-US" sz="2000" b="1" i="1" dirty="0" err="1">
                <a:solidFill>
                  <a:srgbClr val="002060"/>
                </a:solidFill>
                <a:latin typeface="Arial Narrow" pitchFamily="34" charset="0"/>
              </a:rPr>
              <a:t>tahun</a:t>
            </a:r>
            <a:r>
              <a:rPr lang="en-US" sz="2000" b="1" i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Arial Narrow" pitchFamily="34" charset="0"/>
              </a:rPr>
              <a:t>2</a:t>
            </a:r>
            <a:r>
              <a:rPr lang="id-ID" sz="2000" b="1" i="1" dirty="0" smtClean="0">
                <a:solidFill>
                  <a:srgbClr val="002060"/>
                </a:solidFill>
                <a:latin typeface="Arial Narrow" pitchFamily="34" charset="0"/>
              </a:rPr>
              <a:t>025</a:t>
            </a:r>
            <a:r>
              <a:rPr lang="en-US" sz="2000" b="1" i="1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Arial Narrow" pitchFamily="34" charset="0"/>
              </a:rPr>
              <a:t>dan</a:t>
            </a:r>
            <a:r>
              <a:rPr lang="en-US" sz="2000" b="1" i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id-ID" sz="2000" b="1" i="1" dirty="0" smtClean="0">
                <a:solidFill>
                  <a:srgbClr val="002060"/>
                </a:solidFill>
                <a:latin typeface="Arial Narrow" pitchFamily="34" charset="0"/>
              </a:rPr>
              <a:t>8</a:t>
            </a:r>
            <a:r>
              <a:rPr lang="en-US" sz="2000" b="1" i="1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Arial Narrow" pitchFamily="34" charset="0"/>
              </a:rPr>
              <a:t>besar</a:t>
            </a:r>
            <a:r>
              <a:rPr lang="en-US" sz="2000" b="1" i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Arial Narrow" pitchFamily="34" charset="0"/>
              </a:rPr>
              <a:t>dunia</a:t>
            </a:r>
            <a:r>
              <a:rPr lang="en-US" sz="2000" b="1" i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Arial Narrow" pitchFamily="34" charset="0"/>
              </a:rPr>
              <a:t>pada</a:t>
            </a:r>
            <a:r>
              <a:rPr lang="en-US" sz="2000" b="1" i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Arial Narrow" pitchFamily="34" charset="0"/>
              </a:rPr>
              <a:t>tahun</a:t>
            </a:r>
            <a:r>
              <a:rPr lang="en-US" sz="2000" b="1" i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Arial Narrow" pitchFamily="34" charset="0"/>
              </a:rPr>
              <a:t>20</a:t>
            </a:r>
            <a:r>
              <a:rPr lang="id-ID" sz="2000" b="1" i="1" dirty="0" smtClean="0">
                <a:solidFill>
                  <a:srgbClr val="002060"/>
                </a:solidFill>
                <a:latin typeface="Arial Narrow" pitchFamily="34" charset="0"/>
              </a:rPr>
              <a:t>45 melalui</a:t>
            </a:r>
            <a:r>
              <a:rPr lang="id-ID" sz="2000" b="1" i="1" dirty="0" smtClean="0">
                <a:solidFill>
                  <a:srgbClr val="005696"/>
                </a:solidFill>
                <a:latin typeface="Arial Narrow" pitchFamily="34" charset="0"/>
              </a:rPr>
              <a:t> </a:t>
            </a:r>
            <a:r>
              <a:rPr lang="id-ID" sz="2000" b="1" i="1" dirty="0">
                <a:solidFill>
                  <a:srgbClr val="C00000"/>
                </a:solidFill>
                <a:latin typeface="Arial Narrow" pitchFamily="34" charset="0"/>
              </a:rPr>
              <a:t>pertumbuhan ekonomi tinggi </a:t>
            </a:r>
            <a:r>
              <a:rPr lang="id-ID" sz="2000" b="1" i="1" dirty="0">
                <a:solidFill>
                  <a:srgbClr val="002060"/>
                </a:solidFill>
                <a:latin typeface="Arial Narrow" pitchFamily="34" charset="0"/>
              </a:rPr>
              <a:t>yang</a:t>
            </a:r>
            <a:r>
              <a:rPr lang="id-ID" sz="2000" b="1" i="1" dirty="0">
                <a:solidFill>
                  <a:srgbClr val="005696"/>
                </a:solidFill>
                <a:latin typeface="Arial Narrow" pitchFamily="34" charset="0"/>
              </a:rPr>
              <a:t> </a:t>
            </a:r>
            <a:r>
              <a:rPr lang="id-ID" sz="2000" b="1" i="1" dirty="0">
                <a:solidFill>
                  <a:srgbClr val="C00000"/>
                </a:solidFill>
                <a:latin typeface="Arial Narrow" pitchFamily="34" charset="0"/>
              </a:rPr>
              <a:t>inklusif</a:t>
            </a:r>
            <a:r>
              <a:rPr lang="id-ID" sz="2000" b="1" i="1" dirty="0">
                <a:solidFill>
                  <a:srgbClr val="005696"/>
                </a:solidFill>
                <a:latin typeface="Arial Narrow" pitchFamily="34" charset="0"/>
              </a:rPr>
              <a:t> </a:t>
            </a:r>
            <a:r>
              <a:rPr lang="id-ID" sz="2000" b="1" i="1" dirty="0" smtClean="0">
                <a:solidFill>
                  <a:srgbClr val="002060"/>
                </a:solidFill>
                <a:latin typeface="Arial Narrow" pitchFamily="34" charset="0"/>
              </a:rPr>
              <a:t>dan </a:t>
            </a:r>
            <a:r>
              <a:rPr lang="id-ID" sz="2000" b="1" i="1" dirty="0">
                <a:solidFill>
                  <a:srgbClr val="C00000"/>
                </a:solidFill>
                <a:latin typeface="Arial Narrow" pitchFamily="34" charset="0"/>
              </a:rPr>
              <a:t>berkelanjutan</a:t>
            </a:r>
            <a:r>
              <a:rPr lang="id-ID" sz="2000" b="1" i="1" dirty="0">
                <a:solidFill>
                  <a:srgbClr val="002060"/>
                </a:solidFill>
                <a:latin typeface="Arial Narrow" pitchFamily="34" charset="0"/>
              </a:rPr>
              <a:t>”</a:t>
            </a:r>
            <a:endParaRPr lang="en-US" sz="2000" b="1" i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00694" y="600056"/>
            <a:ext cx="2616208" cy="69127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TextBox 10"/>
          <p:cNvSpPr txBox="1"/>
          <p:nvPr/>
        </p:nvSpPr>
        <p:spPr>
          <a:xfrm>
            <a:off x="5976562" y="1268760"/>
            <a:ext cx="2019691" cy="605294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id-ID" sz="2000" b="1" dirty="0" smtClean="0"/>
              <a:t>100 tahun kemerdekaan</a:t>
            </a:r>
            <a:endParaRPr lang="id-ID" sz="2000" b="1" dirty="0"/>
          </a:p>
        </p:txBody>
      </p:sp>
      <p:sp>
        <p:nvSpPr>
          <p:cNvPr id="13" name="Slide Number Placeholder 6"/>
          <p:cNvSpPr txBox="1">
            <a:spLocks/>
          </p:cNvSpPr>
          <p:nvPr/>
        </p:nvSpPr>
        <p:spPr bwMode="white">
          <a:xfrm>
            <a:off x="6929454" y="6429397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id-ID" sz="11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286644" y="4572032"/>
            <a:ext cx="1714512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A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(</a:t>
            </a:r>
            <a:r>
              <a:rPr lang="en-AU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Sumber</a:t>
            </a:r>
            <a:r>
              <a:rPr lang="en-A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:  </a:t>
            </a:r>
            <a:r>
              <a:rPr lang="en-AU" sz="1200" dirty="0" smtClean="0">
                <a:latin typeface="+mj-lt"/>
                <a:cs typeface="Arial" pitchFamily="34" charset="0"/>
              </a:rPr>
              <a:t>Master Plan P</a:t>
            </a:r>
            <a:r>
              <a:rPr lang="id-ID" sz="1200" dirty="0" smtClean="0">
                <a:latin typeface="+mj-lt"/>
                <a:cs typeface="Arial" pitchFamily="34" charset="0"/>
              </a:rPr>
              <a:t>ercepatan dan Perluasan Pembangunan Ekonomi Indonesia</a:t>
            </a:r>
            <a:r>
              <a:rPr lang="en-AU" sz="1200" dirty="0" smtClean="0">
                <a:latin typeface="+mj-lt"/>
                <a:cs typeface="Arial" pitchFamily="34" charset="0"/>
              </a:rPr>
              <a:t> </a:t>
            </a:r>
            <a:r>
              <a:rPr lang="id-ID" sz="1200" dirty="0" smtClean="0">
                <a:latin typeface="+mj-lt"/>
                <a:cs typeface="Arial" pitchFamily="34" charset="0"/>
              </a:rPr>
              <a:t>2011 – 2025 </a:t>
            </a:r>
            <a:r>
              <a:rPr lang="en-AU" sz="1200" dirty="0" smtClean="0">
                <a:latin typeface="+mj-lt"/>
                <a:cs typeface="Arial" pitchFamily="34" charset="0"/>
              </a:rPr>
              <a:t>)</a:t>
            </a:r>
            <a:endParaRPr lang="en-AU" sz="1200" dirty="0">
              <a:latin typeface="+mj-lt"/>
            </a:endParaRPr>
          </a:p>
        </p:txBody>
      </p:sp>
      <p:sp>
        <p:nvSpPr>
          <p:cNvPr id="14" name="Flowchart: Alternate Process 13"/>
          <p:cNvSpPr/>
          <p:nvPr/>
        </p:nvSpPr>
        <p:spPr>
          <a:xfrm>
            <a:off x="357190" y="6000768"/>
            <a:ext cx="7858148" cy="71438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600" dirty="0" err="1" smtClean="0">
                <a:solidFill>
                  <a:srgbClr val="C00000"/>
                </a:solidFill>
              </a:rPr>
              <a:t>Pencapaian</a:t>
            </a:r>
            <a:r>
              <a:rPr lang="en-AU" sz="1600" dirty="0" smtClean="0">
                <a:solidFill>
                  <a:srgbClr val="C00000"/>
                </a:solidFill>
              </a:rPr>
              <a:t> </a:t>
            </a:r>
            <a:r>
              <a:rPr lang="en-AU" sz="1600" dirty="0" err="1" smtClean="0">
                <a:solidFill>
                  <a:srgbClr val="C00000"/>
                </a:solidFill>
              </a:rPr>
              <a:t>Visi</a:t>
            </a:r>
            <a:r>
              <a:rPr lang="en-AU" sz="1600" dirty="0" smtClean="0">
                <a:solidFill>
                  <a:srgbClr val="C00000"/>
                </a:solidFill>
              </a:rPr>
              <a:t> 2025 </a:t>
            </a:r>
            <a:r>
              <a:rPr lang="en-AU" sz="1600" dirty="0" err="1" smtClean="0">
                <a:solidFill>
                  <a:srgbClr val="C00000"/>
                </a:solidFill>
              </a:rPr>
              <a:t>dan</a:t>
            </a:r>
            <a:r>
              <a:rPr lang="en-AU" sz="1600" dirty="0" smtClean="0">
                <a:solidFill>
                  <a:srgbClr val="C00000"/>
                </a:solidFill>
              </a:rPr>
              <a:t> 2045 </a:t>
            </a:r>
            <a:r>
              <a:rPr lang="en-AU" sz="1600" dirty="0" err="1" smtClean="0">
                <a:solidFill>
                  <a:srgbClr val="C00000"/>
                </a:solidFill>
              </a:rPr>
              <a:t>memerlukan</a:t>
            </a:r>
            <a:r>
              <a:rPr lang="en-AU" sz="1600" dirty="0" smtClean="0">
                <a:solidFill>
                  <a:srgbClr val="C00000"/>
                </a:solidFill>
              </a:rPr>
              <a:t> </a:t>
            </a:r>
            <a:r>
              <a:rPr lang="en-AU" sz="1600" dirty="0" err="1" smtClean="0">
                <a:solidFill>
                  <a:srgbClr val="C00000"/>
                </a:solidFill>
              </a:rPr>
              <a:t>penyiapan</a:t>
            </a:r>
            <a:r>
              <a:rPr lang="en-AU" sz="1600" dirty="0" smtClean="0">
                <a:solidFill>
                  <a:srgbClr val="C00000"/>
                </a:solidFill>
              </a:rPr>
              <a:t> </a:t>
            </a:r>
            <a:r>
              <a:rPr lang="en-AU" sz="1600" dirty="0" err="1" smtClean="0">
                <a:solidFill>
                  <a:srgbClr val="C00000"/>
                </a:solidFill>
              </a:rPr>
              <a:t>generasi</a:t>
            </a:r>
            <a:r>
              <a:rPr lang="en-AU" sz="1600" dirty="0" smtClean="0">
                <a:solidFill>
                  <a:srgbClr val="C00000"/>
                </a:solidFill>
              </a:rPr>
              <a:t> yang </a:t>
            </a:r>
            <a:r>
              <a:rPr lang="id-ID" sz="1600" dirty="0" smtClean="0">
                <a:solidFill>
                  <a:srgbClr val="C00000"/>
                </a:solidFill>
              </a:rPr>
              <a:t>mampu </a:t>
            </a:r>
            <a:r>
              <a:rPr lang="en-AU" sz="1600" dirty="0" err="1" smtClean="0">
                <a:solidFill>
                  <a:srgbClr val="C00000"/>
                </a:solidFill>
              </a:rPr>
              <a:t>berperan</a:t>
            </a:r>
            <a:r>
              <a:rPr lang="en-AU" sz="1600" dirty="0" smtClean="0">
                <a:solidFill>
                  <a:srgbClr val="C00000"/>
                </a:solidFill>
              </a:rPr>
              <a:t> </a:t>
            </a:r>
            <a:r>
              <a:rPr lang="en-AU" sz="1600" dirty="0" err="1" smtClean="0">
                <a:solidFill>
                  <a:srgbClr val="C00000"/>
                </a:solidFill>
              </a:rPr>
              <a:t>aktif</a:t>
            </a:r>
            <a:r>
              <a:rPr lang="en-AU" sz="1600" dirty="0" smtClean="0">
                <a:solidFill>
                  <a:srgbClr val="C00000"/>
                </a:solidFill>
              </a:rPr>
              <a:t> </a:t>
            </a:r>
            <a:r>
              <a:rPr lang="en-AU" sz="1600" dirty="0" err="1" smtClean="0">
                <a:solidFill>
                  <a:srgbClr val="C00000"/>
                </a:solidFill>
              </a:rPr>
              <a:t>dalam</a:t>
            </a:r>
            <a:r>
              <a:rPr lang="en-AU" sz="1600" dirty="0" smtClean="0">
                <a:solidFill>
                  <a:srgbClr val="C00000"/>
                </a:solidFill>
              </a:rPr>
              <a:t> </a:t>
            </a:r>
            <a:r>
              <a:rPr lang="en-AU" sz="1600" dirty="0" err="1" smtClean="0">
                <a:solidFill>
                  <a:srgbClr val="C00000"/>
                </a:solidFill>
              </a:rPr>
              <a:t>kegiatan</a:t>
            </a:r>
            <a:r>
              <a:rPr lang="en-AU" sz="1600" dirty="0" smtClean="0">
                <a:solidFill>
                  <a:srgbClr val="C00000"/>
                </a:solidFill>
              </a:rPr>
              <a:t> </a:t>
            </a:r>
            <a:r>
              <a:rPr lang="id-ID" sz="1600" dirty="0" smtClean="0">
                <a:solidFill>
                  <a:srgbClr val="C00000"/>
                </a:solidFill>
              </a:rPr>
              <a:t>pembangunan. Dan harus dimulai sekarang dan generasi sekarang (PAUD)</a:t>
            </a:r>
            <a:endParaRPr lang="en-AU" sz="1600" dirty="0">
              <a:solidFill>
                <a:srgbClr val="C00000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FFE9-3B42-4260-9806-A1E9AD16C523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755593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72"/>
            <a:ext cx="2133600" cy="365125"/>
          </a:xfrm>
          <a:prstGeom prst="rect">
            <a:avLst/>
          </a:prstGeom>
        </p:spPr>
        <p:txBody>
          <a:bodyPr/>
          <a:lstStyle/>
          <a:p>
            <a:fld id="{F9FDEDF1-2D69-4A24-90B2-688D088CE037}" type="slidenum">
              <a:rPr smtClean="0"/>
              <a:pPr/>
              <a:t>20</a:t>
            </a:fld>
            <a:endParaRPr/>
          </a:p>
        </p:txBody>
      </p:sp>
      <p:sp>
        <p:nvSpPr>
          <p:cNvPr id="3" name="Title 6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4BACC6">
                    <a:lumMod val="75000"/>
                  </a:srgbClr>
                </a:solidFill>
              </a:rPr>
              <a:t>Proses Pembelajaran yang Mendukung Kreativitas</a:t>
            </a:r>
            <a:endParaRPr lang="id-ID" sz="3600" b="1" dirty="0" smtClean="0">
              <a:solidFill>
                <a:srgbClr val="F79646">
                  <a:lumMod val="75000"/>
                </a:srgb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85052" y="836715"/>
            <a:ext cx="8851444" cy="38472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id-ID" sz="2400" b="1" dirty="0" smtClean="0">
                <a:solidFill>
                  <a:srgbClr val="0070C0"/>
                </a:solidFill>
                <a:latin typeface="Calibri"/>
                <a:ea typeface="+mn-ea"/>
              </a:rPr>
              <a:t>Dyers</a:t>
            </a:r>
            <a:r>
              <a:rPr lang="id-ID" sz="2400" b="1" dirty="0">
                <a:solidFill>
                  <a:srgbClr val="0070C0"/>
                </a:solidFill>
                <a:latin typeface="Calibri"/>
                <a:ea typeface="+mn-ea"/>
              </a:rPr>
              <a:t>, J.H. et al [2011], Innovators DNA, Harvard </a:t>
            </a:r>
            <a:r>
              <a:rPr lang="id-ID" sz="2400" b="1" dirty="0" smtClean="0">
                <a:solidFill>
                  <a:srgbClr val="0070C0"/>
                </a:solidFill>
                <a:latin typeface="Calibri"/>
                <a:ea typeface="+mn-ea"/>
              </a:rPr>
              <a:t>Business </a:t>
            </a:r>
            <a:r>
              <a:rPr lang="id-ID" sz="2400" b="1" dirty="0">
                <a:solidFill>
                  <a:srgbClr val="0070C0"/>
                </a:solidFill>
                <a:latin typeface="Calibri"/>
                <a:ea typeface="+mn-ea"/>
              </a:rPr>
              <a:t>Review: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d-ID" sz="2400" dirty="0">
                <a:solidFill>
                  <a:srgbClr val="C00000"/>
                </a:solidFill>
                <a:latin typeface="Calibri"/>
                <a:ea typeface="+mn-ea"/>
              </a:rPr>
              <a:t>2/3 dari kemampuan kreativitas seseorang diperoleh melalui pendidikan</a:t>
            </a:r>
            <a:r>
              <a:rPr lang="id-ID" sz="2400" dirty="0">
                <a:solidFill>
                  <a:prstClr val="black"/>
                </a:solidFill>
                <a:latin typeface="Calibri"/>
                <a:ea typeface="+mn-ea"/>
              </a:rPr>
              <a:t>, 1/3 sisanya berasal dari genetik.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d-ID" sz="2400" dirty="0">
                <a:solidFill>
                  <a:prstClr val="black"/>
                </a:solidFill>
                <a:latin typeface="Calibri"/>
                <a:ea typeface="+mn-ea"/>
              </a:rPr>
              <a:t>Kebalikannya berlaku untuk kemampuan </a:t>
            </a:r>
            <a:r>
              <a:rPr lang="id-ID" sz="2400" dirty="0" smtClean="0">
                <a:solidFill>
                  <a:prstClr val="black"/>
                </a:solidFill>
                <a:latin typeface="Calibri"/>
                <a:ea typeface="+mn-ea"/>
              </a:rPr>
              <a:t>intelijensia </a:t>
            </a:r>
            <a:r>
              <a:rPr lang="id-ID" sz="2400" dirty="0">
                <a:solidFill>
                  <a:prstClr val="black"/>
                </a:solidFill>
                <a:latin typeface="Calibri"/>
                <a:ea typeface="+mn-ea"/>
              </a:rPr>
              <a:t>yaitu: 1/3 dari pendidikan, 2/3 </a:t>
            </a:r>
            <a:r>
              <a:rPr lang="id-ID" sz="2400" dirty="0" smtClean="0">
                <a:solidFill>
                  <a:prstClr val="black"/>
                </a:solidFill>
                <a:latin typeface="Calibri"/>
                <a:ea typeface="+mn-ea"/>
              </a:rPr>
              <a:t>sisanya dari </a:t>
            </a:r>
            <a:r>
              <a:rPr lang="id-ID" sz="2400" dirty="0">
                <a:solidFill>
                  <a:prstClr val="black"/>
                </a:solidFill>
                <a:latin typeface="Calibri"/>
                <a:ea typeface="+mn-ea"/>
              </a:rPr>
              <a:t>genetik.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d-ID" sz="2400" dirty="0">
                <a:solidFill>
                  <a:prstClr val="black"/>
                </a:solidFill>
                <a:latin typeface="Calibri"/>
                <a:ea typeface="+mn-ea"/>
              </a:rPr>
              <a:t>Kemampuan kreativitas diperoleh melalui:</a:t>
            </a: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d-ID" sz="2000" dirty="0">
                <a:solidFill>
                  <a:prstClr val="black"/>
                </a:solidFill>
                <a:latin typeface="Calibri"/>
                <a:ea typeface="+mn-ea"/>
              </a:rPr>
              <a:t>Observing [mengamati]</a:t>
            </a: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d-ID" sz="2000" dirty="0">
                <a:solidFill>
                  <a:prstClr val="black"/>
                </a:solidFill>
                <a:latin typeface="Calibri"/>
                <a:ea typeface="+mn-ea"/>
              </a:rPr>
              <a:t>Questioning [menanya]</a:t>
            </a: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d-ID" sz="2000" dirty="0">
                <a:solidFill>
                  <a:prstClr val="black"/>
                </a:solidFill>
                <a:latin typeface="Calibri"/>
                <a:ea typeface="+mn-ea"/>
              </a:rPr>
              <a:t>Associating [menalar]</a:t>
            </a:r>
          </a:p>
          <a:p>
            <a:pPr lvl="2" indent="-457200">
              <a:buFontTx/>
              <a:buChar char="-"/>
            </a:pPr>
            <a:r>
              <a:rPr lang="id-ID" sz="2000" dirty="0">
                <a:solidFill>
                  <a:prstClr val="black"/>
                </a:solidFill>
                <a:latin typeface="Calibri"/>
                <a:ea typeface="+mn-ea"/>
              </a:rPr>
              <a:t>Experimenting [mencoba</a:t>
            </a:r>
            <a:r>
              <a:rPr lang="id-ID" sz="2000" dirty="0" smtClean="0">
                <a:solidFill>
                  <a:prstClr val="black"/>
                </a:solidFill>
                <a:latin typeface="Calibri"/>
                <a:ea typeface="+mn-ea"/>
              </a:rPr>
              <a:t>]</a:t>
            </a:r>
            <a:r>
              <a:rPr lang="id-ID" sz="2000" dirty="0">
                <a:solidFill>
                  <a:prstClr val="black"/>
                </a:solidFill>
              </a:rPr>
              <a:t> </a:t>
            </a:r>
            <a:endParaRPr lang="id-ID" sz="2000" dirty="0" smtClean="0">
              <a:solidFill>
                <a:prstClr val="black"/>
              </a:solidFill>
            </a:endParaRPr>
          </a:p>
          <a:p>
            <a:pPr lvl="2" indent="-457200">
              <a:buFontTx/>
              <a:buChar char="-"/>
            </a:pPr>
            <a:r>
              <a:rPr lang="id-ID" sz="2000" dirty="0" smtClean="0">
                <a:solidFill>
                  <a:prstClr val="black"/>
                </a:solidFill>
              </a:rPr>
              <a:t>Networking </a:t>
            </a:r>
            <a:r>
              <a:rPr lang="id-ID" sz="2000" dirty="0">
                <a:solidFill>
                  <a:prstClr val="black"/>
                </a:solidFill>
              </a:rPr>
              <a:t>[Membentuk jejaring</a:t>
            </a:r>
            <a:r>
              <a:rPr lang="id-ID" sz="2000" dirty="0" smtClean="0">
                <a:solidFill>
                  <a:prstClr val="black"/>
                </a:solidFill>
              </a:rPr>
              <a:t>]</a:t>
            </a:r>
            <a:endParaRPr lang="id-ID" sz="2000" dirty="0">
              <a:solidFill>
                <a:prstClr val="black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3242622" y="4797152"/>
            <a:ext cx="2658757" cy="576064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d-ID">
              <a:solidFill>
                <a:prstClr val="white"/>
              </a:solidFill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3851926" y="3140968"/>
            <a:ext cx="360040" cy="1152128"/>
          </a:xfrm>
          <a:prstGeom prst="rightBrace">
            <a:avLst>
              <a:gd name="adj1" fmla="val 32143"/>
              <a:gd name="adj2" fmla="val 50000"/>
            </a:avLst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TextBox 8"/>
          <p:cNvSpPr txBox="1"/>
          <p:nvPr/>
        </p:nvSpPr>
        <p:spPr>
          <a:xfrm>
            <a:off x="4160879" y="3563724"/>
            <a:ext cx="987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Personal</a:t>
            </a:r>
            <a:endParaRPr lang="id-ID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716016" y="4465687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12999" y="4283804"/>
            <a:ext cx="1512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Inter-personal</a:t>
            </a:r>
            <a:endParaRPr lang="id-ID" dirty="0"/>
          </a:p>
        </p:txBody>
      </p:sp>
      <p:sp>
        <p:nvSpPr>
          <p:cNvPr id="18" name="Rectangle 17"/>
          <p:cNvSpPr/>
          <p:nvPr/>
        </p:nvSpPr>
        <p:spPr>
          <a:xfrm>
            <a:off x="118582" y="5373216"/>
            <a:ext cx="8906836" cy="12241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d-ID" sz="2000" dirty="0">
                <a:solidFill>
                  <a:schemeClr val="tx2">
                    <a:lumMod val="50000"/>
                  </a:schemeClr>
                </a:solidFill>
              </a:rPr>
              <a:t>Perlunya merumuskan kurikulum </a:t>
            </a:r>
            <a:r>
              <a:rPr lang="id-ID" sz="2000" dirty="0" smtClean="0">
                <a:solidFill>
                  <a:schemeClr val="tx2">
                    <a:lumMod val="50000"/>
                  </a:schemeClr>
                </a:solidFill>
              </a:rPr>
              <a:t>berbasis proses pembelajaran yang </a:t>
            </a:r>
            <a:r>
              <a:rPr lang="id-ID" sz="2000" dirty="0">
                <a:solidFill>
                  <a:schemeClr val="tx2">
                    <a:lumMod val="50000"/>
                  </a:schemeClr>
                </a:solidFill>
              </a:rPr>
              <a:t>mengedepankan pengalaman personal melalui proses </a:t>
            </a:r>
            <a:r>
              <a:rPr lang="id-ID" sz="2000" b="1" dirty="0">
                <a:solidFill>
                  <a:srgbClr val="C00000"/>
                </a:solidFill>
              </a:rPr>
              <a:t>mengamati, menanya, menalar, dan mencoba </a:t>
            </a:r>
            <a:r>
              <a:rPr lang="id-ID" sz="2000" b="1" dirty="0" smtClean="0">
                <a:solidFill>
                  <a:srgbClr val="C00000"/>
                </a:solidFill>
              </a:rPr>
              <a:t>[observation based learning] </a:t>
            </a:r>
            <a:r>
              <a:rPr lang="id-ID" sz="2000" dirty="0" smtClean="0">
                <a:solidFill>
                  <a:schemeClr val="tx2">
                    <a:lumMod val="50000"/>
                  </a:schemeClr>
                </a:solidFill>
              </a:rPr>
              <a:t>untuk meningkatkan kreativitas peserta didik. Disamping itu, dibiasakan bagi peserta didik untuk bekerja dalam jejaringan melalui </a:t>
            </a:r>
            <a:r>
              <a:rPr lang="id-ID" sz="2000" b="1" dirty="0" smtClean="0">
                <a:solidFill>
                  <a:srgbClr val="C00000"/>
                </a:solidFill>
              </a:rPr>
              <a:t>collaborative learning</a:t>
            </a:r>
            <a:endParaRPr lang="id-ID" sz="2000" b="1" dirty="0">
              <a:solidFill>
                <a:srgbClr val="C00000"/>
              </a:solidFill>
            </a:endParaRPr>
          </a:p>
        </p:txBody>
      </p:sp>
      <p:sp>
        <p:nvSpPr>
          <p:cNvPr id="15" name="Slide Number Placeholder 2"/>
          <p:cNvSpPr txBox="1"/>
          <p:nvPr/>
        </p:nvSpPr>
        <p:spPr>
          <a:xfrm>
            <a:off x="8651636" y="6492894"/>
            <a:ext cx="492369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B7D2FE6F-D628-400C-9D64-74A1BC767698}" type="slidenum">
              <a:rPr lang="en-US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rPr>
              <a:pPr algn="r">
                <a:defRPr/>
              </a:pPr>
              <a:t>20</a:t>
            </a:fld>
            <a:endParaRPr lang="id-ID" sz="11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01976" y="2527736"/>
            <a:ext cx="3256977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d-ID" dirty="0" smtClean="0"/>
              <a:t>Pembelajaran berbasis intelejensia tidak akan memberikan hasil siginifikan (hanya peningkatan 50%) dibandingkan yang berbasis kreativitas (sampai 200%)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212356"/>
            <a:ext cx="2133600" cy="365125"/>
          </a:xfrm>
          <a:prstGeom prst="rect">
            <a:avLst/>
          </a:prstGeom>
        </p:spPr>
        <p:txBody>
          <a:bodyPr/>
          <a:lstStyle/>
          <a:p>
            <a:fld id="{F9FDEDF1-2D69-4A24-90B2-688D088CE037}" type="slidenum">
              <a:rPr smtClean="0"/>
              <a:pPr/>
              <a:t>21</a:t>
            </a:fld>
            <a:endParaRPr/>
          </a:p>
        </p:txBody>
      </p:sp>
      <p:sp>
        <p:nvSpPr>
          <p:cNvPr id="3" name="Title 6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4BACC6">
                    <a:lumMod val="75000"/>
                  </a:srgbClr>
                </a:solidFill>
              </a:rPr>
              <a:t>Proses Penilaian yang Mendukung Kreativitas</a:t>
            </a:r>
            <a:endParaRPr lang="id-ID" sz="3600" b="1" dirty="0" smtClean="0">
              <a:solidFill>
                <a:srgbClr val="F79646">
                  <a:lumMod val="75000"/>
                </a:srgb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07510" y="933683"/>
            <a:ext cx="8928992" cy="36009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Calibri"/>
                <a:ea typeface="+mn-ea"/>
              </a:rPr>
              <a:t>Sharp</a:t>
            </a:r>
            <a:r>
              <a:rPr lang="id-ID" sz="2400" b="1" dirty="0">
                <a:solidFill>
                  <a:srgbClr val="0070C0"/>
                </a:solidFill>
                <a:latin typeface="Calibri"/>
                <a:ea typeface="+mn-ea"/>
              </a:rPr>
              <a:t>, C</a:t>
            </a:r>
            <a:r>
              <a:rPr lang="en-US" sz="2400" b="1" dirty="0">
                <a:solidFill>
                  <a:srgbClr val="0070C0"/>
                </a:solidFill>
                <a:latin typeface="Calibri"/>
                <a:ea typeface="+mn-ea"/>
              </a:rPr>
              <a:t>. 2004. Developing young children’s creativity: what can we learn from research?</a:t>
            </a:r>
            <a:r>
              <a:rPr lang="id-ID" sz="2400" b="1" dirty="0">
                <a:solidFill>
                  <a:srgbClr val="0070C0"/>
                </a:solidFill>
                <a:latin typeface="Calibri"/>
                <a:ea typeface="+mn-ea"/>
              </a:rPr>
              <a:t>:</a:t>
            </a:r>
          </a:p>
          <a:p>
            <a:pPr marL="269875" indent="-269875" fontAlgn="auto">
              <a:spcBef>
                <a:spcPts val="0"/>
              </a:spcBef>
              <a:spcAft>
                <a:spcPts val="0"/>
              </a:spcAft>
            </a:pPr>
            <a:r>
              <a:rPr lang="id-ID" sz="2000" dirty="0">
                <a:solidFill>
                  <a:prstClr val="black"/>
                </a:solidFill>
                <a:latin typeface="Calibri"/>
                <a:ea typeface="+mn-ea"/>
              </a:rPr>
              <a:t>Guru dapat membuat peserta didik berani berperilaku kreatif melalui: </a:t>
            </a:r>
          </a:p>
          <a:p>
            <a:pPr marL="452438" lvl="1" indent="-2698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d-ID" sz="2000" dirty="0">
                <a:solidFill>
                  <a:prstClr val="black"/>
                </a:solidFill>
                <a:latin typeface="Calibri"/>
                <a:ea typeface="+mn-ea"/>
              </a:rPr>
              <a:t>tugas yang tidak hanya memiliki satu jawaban tertentu yang benar [banyak/semua jawaban benar], </a:t>
            </a:r>
          </a:p>
          <a:p>
            <a:pPr marL="452438" lvl="1" indent="-2698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d-ID" sz="2000" dirty="0">
                <a:solidFill>
                  <a:prstClr val="black"/>
                </a:solidFill>
                <a:latin typeface="Calibri"/>
                <a:ea typeface="+mn-ea"/>
              </a:rPr>
              <a:t>mentolerir jawaban yang nyeleneh, </a:t>
            </a:r>
          </a:p>
          <a:p>
            <a:pPr marL="452438" lvl="1" indent="-2698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d-ID" sz="2000" dirty="0">
                <a:solidFill>
                  <a:prstClr val="black"/>
                </a:solidFill>
                <a:latin typeface="Calibri"/>
                <a:ea typeface="+mn-ea"/>
              </a:rPr>
              <a:t>menekankan pada proses bukan hanya hasil saja, </a:t>
            </a:r>
          </a:p>
          <a:p>
            <a:pPr marL="452438" lvl="1" indent="-2698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d-ID" sz="2000" dirty="0">
                <a:solidFill>
                  <a:prstClr val="black"/>
                </a:solidFill>
                <a:latin typeface="Calibri"/>
                <a:ea typeface="+mn-ea"/>
              </a:rPr>
              <a:t>memberanikan peserta didik untuk mencoba, untuk menentukan sendiri yang kurang jelas/lengkap informasinya, untuk memiliki interpretasi sendiri terkait dengan </a:t>
            </a:r>
            <a:r>
              <a:rPr lang="id-ID" sz="2000" dirty="0" smtClean="0">
                <a:solidFill>
                  <a:prstClr val="black"/>
                </a:solidFill>
                <a:latin typeface="Calibri"/>
                <a:ea typeface="+mn-ea"/>
              </a:rPr>
              <a:t>pengetahuan </a:t>
            </a:r>
            <a:r>
              <a:rPr lang="id-ID" sz="2000" dirty="0">
                <a:solidFill>
                  <a:prstClr val="black"/>
                </a:solidFill>
                <a:latin typeface="Calibri"/>
                <a:ea typeface="+mn-ea"/>
              </a:rPr>
              <a:t>atau kejadian yang diamatinya </a:t>
            </a:r>
          </a:p>
          <a:p>
            <a:pPr marL="452438" lvl="1" indent="-2698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d-ID" sz="2000" dirty="0">
                <a:solidFill>
                  <a:prstClr val="black"/>
                </a:solidFill>
                <a:latin typeface="Calibri"/>
                <a:ea typeface="+mn-ea"/>
              </a:rPr>
              <a:t>memberikan keseimbangan antara yang terstruktur dan yang spontan/ekspresif</a:t>
            </a:r>
          </a:p>
        </p:txBody>
      </p:sp>
      <p:sp>
        <p:nvSpPr>
          <p:cNvPr id="17" name="Down Arrow 16"/>
          <p:cNvSpPr/>
          <p:nvPr/>
        </p:nvSpPr>
        <p:spPr>
          <a:xfrm>
            <a:off x="3242622" y="4653136"/>
            <a:ext cx="2658757" cy="576064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d-ID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8582" y="5445224"/>
            <a:ext cx="8906836" cy="11521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d-ID" sz="2000" dirty="0">
                <a:solidFill>
                  <a:schemeClr val="tx2">
                    <a:lumMod val="50000"/>
                  </a:schemeClr>
                </a:solidFill>
              </a:rPr>
              <a:t>Perlunya merumuskan kurikulum yang mencakup </a:t>
            </a:r>
            <a:r>
              <a:rPr lang="id-ID" sz="2000" dirty="0" smtClean="0">
                <a:solidFill>
                  <a:schemeClr val="tx2">
                    <a:lumMod val="50000"/>
                  </a:schemeClr>
                </a:solidFill>
              </a:rPr>
              <a:t>proses </a:t>
            </a:r>
            <a:r>
              <a:rPr lang="id-ID" sz="2000" dirty="0">
                <a:solidFill>
                  <a:schemeClr val="tx2">
                    <a:lumMod val="50000"/>
                  </a:schemeClr>
                </a:solidFill>
              </a:rPr>
              <a:t>penilaian yang </a:t>
            </a:r>
            <a:r>
              <a:rPr lang="id-ID" sz="2000" dirty="0" smtClean="0">
                <a:solidFill>
                  <a:schemeClr val="tx2">
                    <a:lumMod val="50000"/>
                  </a:schemeClr>
                </a:solidFill>
              </a:rPr>
              <a:t>menekankan pada proses dan hasil sehingga diperlukan penilaian berbasis portofolio (pertanyaan </a:t>
            </a:r>
            <a:r>
              <a:rPr lang="id-ID" sz="2000" dirty="0">
                <a:solidFill>
                  <a:schemeClr val="tx2">
                    <a:lumMod val="50000"/>
                  </a:schemeClr>
                </a:solidFill>
              </a:rPr>
              <a:t>yang tidak memiliki jawaban tunggal, memberi nilai bagi jawaban nyeleneh, menilai proses pengerjaannya bukan hanya hasilnya, penilaian spontanitas/ekspresif, </a:t>
            </a:r>
            <a:r>
              <a:rPr lang="id-ID" sz="2000" dirty="0" smtClean="0">
                <a:solidFill>
                  <a:schemeClr val="tx2">
                    <a:lumMod val="50000"/>
                  </a:schemeClr>
                </a:solidFill>
              </a:rPr>
              <a:t>dll) </a:t>
            </a:r>
            <a:endParaRPr lang="id-ID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Slide Number Placeholder 2"/>
          <p:cNvSpPr txBox="1"/>
          <p:nvPr/>
        </p:nvSpPr>
        <p:spPr>
          <a:xfrm>
            <a:off x="8651636" y="6492892"/>
            <a:ext cx="492369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A44CD685-FC84-4A3C-B170-94321F046ACA}" type="slidenum">
              <a:rPr lang="en-US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rPr>
              <a:pPr algn="r">
                <a:defRPr/>
              </a:pPr>
              <a:t>21</a:t>
            </a:fld>
            <a:endParaRPr lang="id-ID" sz="11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37729" y="798160"/>
          <a:ext cx="8887695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458"/>
                <a:gridCol w="6979237"/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Proses</a:t>
                      </a:r>
                      <a:endParaRPr lang="id-ID" sz="2400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Karakteristik Penguatan</a:t>
                      </a:r>
                      <a:endParaRPr lang="id-ID" sz="2400" dirty="0"/>
                    </a:p>
                  </a:txBody>
                  <a:tcPr marL="84406" marR="84406"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id-ID" sz="2400" b="1" dirty="0" smtClean="0"/>
                        <a:t>Pembelajaran</a:t>
                      </a:r>
                      <a:endParaRPr lang="id-ID" sz="2400" b="1" dirty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Menggunakan pendekatan</a:t>
                      </a:r>
                      <a:r>
                        <a:rPr lang="id-ID" sz="2000" b="1" baseline="0" dirty="0" smtClean="0"/>
                        <a:t> saintifik melalui mengamati, menanya, mencoba, menalar,....</a:t>
                      </a:r>
                      <a:endParaRPr lang="id-ID" sz="2000" b="1" dirty="0"/>
                    </a:p>
                  </a:txBody>
                  <a:tcPr marL="84406" marR="84406"/>
                </a:tc>
              </a:tr>
              <a:tr h="370840">
                <a:tc vMerge="1">
                  <a:txBody>
                    <a:bodyPr/>
                    <a:lstStyle/>
                    <a:p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Menggunakan ilmu</a:t>
                      </a:r>
                      <a:r>
                        <a:rPr lang="id-ID" sz="2000" b="1" baseline="0" dirty="0" smtClean="0"/>
                        <a:t> pengetahuan sebagai penggerak pembelajaran untuk semua mata pelajaran</a:t>
                      </a:r>
                      <a:endParaRPr lang="id-ID" sz="2000" b="1" dirty="0"/>
                    </a:p>
                  </a:txBody>
                  <a:tcPr marL="84406" marR="84406"/>
                </a:tc>
              </a:tr>
              <a:tr h="370840">
                <a:tc vMerge="1">
                  <a:txBody>
                    <a:bodyPr/>
                    <a:lstStyle/>
                    <a:p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Menuntun siswa untuk mencari tahu, bukan diberi tahu [</a:t>
                      </a:r>
                      <a:r>
                        <a:rPr lang="id-ID" sz="2000" b="1" i="1" dirty="0" smtClean="0"/>
                        <a:t>discovery learning</a:t>
                      </a:r>
                      <a:r>
                        <a:rPr lang="id-ID" sz="2000" b="1" dirty="0" smtClean="0"/>
                        <a:t>]</a:t>
                      </a:r>
                      <a:endParaRPr lang="id-ID" sz="2000" b="1" dirty="0"/>
                    </a:p>
                  </a:txBody>
                  <a:tcPr marL="84406" marR="84406"/>
                </a:tc>
              </a:tr>
              <a:tr h="370840">
                <a:tc vMerge="1">
                  <a:txBody>
                    <a:bodyPr/>
                    <a:lstStyle/>
                    <a:p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Menekankan kemampuan</a:t>
                      </a:r>
                      <a:r>
                        <a:rPr lang="id-ID" sz="2000" b="1" baseline="0" dirty="0" smtClean="0"/>
                        <a:t> berbahasa sebagai alat komunikasi, pembawa pengetahuan dan berfikir logis, sistematis, dan kreatif</a:t>
                      </a:r>
                      <a:endParaRPr lang="id-ID" sz="2000" b="1" dirty="0"/>
                    </a:p>
                  </a:txBody>
                  <a:tcPr marL="84406" marR="84406"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id-ID" sz="2400" b="1" dirty="0" smtClean="0"/>
                        <a:t>Penilaian</a:t>
                      </a:r>
                      <a:endParaRPr lang="id-ID" sz="2400" b="1" dirty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Mengukur tingkat berfikir siswa</a:t>
                      </a:r>
                      <a:r>
                        <a:rPr lang="id-ID" sz="2000" b="1" baseline="0" dirty="0" smtClean="0"/>
                        <a:t> mulai dari rendah sampai tinggi</a:t>
                      </a:r>
                      <a:endParaRPr lang="id-ID" sz="2000" b="1" dirty="0"/>
                    </a:p>
                  </a:txBody>
                  <a:tcPr marL="84406" marR="84406"/>
                </a:tc>
              </a:tr>
              <a:tr h="370840">
                <a:tc vMerge="1">
                  <a:txBody>
                    <a:bodyPr/>
                    <a:lstStyle/>
                    <a:p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Menekankan pada pertanyaan</a:t>
                      </a:r>
                      <a:r>
                        <a:rPr lang="id-ID" sz="2000" b="1" baseline="0" dirty="0" smtClean="0"/>
                        <a:t> </a:t>
                      </a:r>
                      <a:r>
                        <a:rPr lang="id-ID" sz="2000" b="1" dirty="0" smtClean="0"/>
                        <a:t>yang mebutuhkan pemikiran mendalam [bukan sekedar hafalan]</a:t>
                      </a:r>
                      <a:endParaRPr lang="id-ID" sz="2000" b="1" dirty="0"/>
                    </a:p>
                  </a:txBody>
                  <a:tcPr marL="84406" marR="84406"/>
                </a:tc>
              </a:tr>
              <a:tr h="370840">
                <a:tc vMerge="1">
                  <a:txBody>
                    <a:bodyPr/>
                    <a:lstStyle/>
                    <a:p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Mengukur proses</a:t>
                      </a:r>
                      <a:r>
                        <a:rPr lang="id-ID" sz="2000" b="1" baseline="0" dirty="0" smtClean="0"/>
                        <a:t> kerja siswa, bukan hanya hasil kerja siswa</a:t>
                      </a:r>
                      <a:endParaRPr lang="id-ID" sz="2000" b="1" dirty="0"/>
                    </a:p>
                  </a:txBody>
                  <a:tcPr marL="84406" marR="84406"/>
                </a:tc>
              </a:tr>
              <a:tr h="370840">
                <a:tc vMerge="1">
                  <a:txBody>
                    <a:bodyPr/>
                    <a:lstStyle/>
                    <a:p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Menggunakan portofolio pembelajaran siswa</a:t>
                      </a:r>
                      <a:endParaRPr lang="id-ID" sz="2000" b="1" dirty="0"/>
                    </a:p>
                  </a:txBody>
                  <a:tcPr marL="84406" marR="84406"/>
                </a:tc>
              </a:tr>
            </a:tbl>
          </a:graphicData>
        </a:graphic>
      </p:graphicFrame>
      <p:sp>
        <p:nvSpPr>
          <p:cNvPr id="4" name="TextBox 18"/>
          <p:cNvSpPr txBox="1">
            <a:spLocks noChangeArrowheads="1"/>
          </p:cNvSpPr>
          <p:nvPr/>
        </p:nvSpPr>
        <p:spPr bwMode="auto">
          <a:xfrm>
            <a:off x="118698" y="-37107"/>
            <a:ext cx="857396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algn="ctr"/>
            <a:r>
              <a:rPr lang="id-ID" sz="4000" b="1" dirty="0" smtClean="0">
                <a:solidFill>
                  <a:srgbClr val="0070C0"/>
                </a:solidFill>
              </a:rPr>
              <a:t> Langkah Penguatan Proses</a:t>
            </a:r>
            <a:endParaRPr lang="id-ID" sz="4000" b="1" dirty="0">
              <a:solidFill>
                <a:srgbClr val="0070C0"/>
              </a:solidFill>
            </a:endParaRPr>
          </a:p>
        </p:txBody>
      </p:sp>
      <p:cxnSp>
        <p:nvCxnSpPr>
          <p:cNvPr id="5" name="Straight Connector 3"/>
          <p:cNvCxnSpPr>
            <a:cxnSpLocks noChangeShapeType="1"/>
          </p:cNvCxnSpPr>
          <p:nvPr/>
        </p:nvCxnSpPr>
        <p:spPr bwMode="auto">
          <a:xfrm>
            <a:off x="0" y="692696"/>
            <a:ext cx="9144000" cy="0"/>
          </a:xfrm>
          <a:prstGeom prst="straightConnector1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Slide Number Placeholder 2"/>
          <p:cNvSpPr txBox="1"/>
          <p:nvPr/>
        </p:nvSpPr>
        <p:spPr>
          <a:xfrm>
            <a:off x="8651636" y="6492892"/>
            <a:ext cx="492369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A44CD685-FC84-4A3C-B170-94321F046ACA}" type="slidenum">
              <a:rPr lang="en-US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rPr>
              <a:pPr algn="r">
                <a:defRPr/>
              </a:pPr>
              <a:t>22</a:t>
            </a:fld>
            <a:endParaRPr lang="id-ID" sz="11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438400" y="685800"/>
            <a:ext cx="3886200" cy="4495800"/>
          </a:xfrm>
          <a:prstGeom prst="rect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5638800"/>
            <a:ext cx="9144000" cy="1143000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2819400" y="914400"/>
            <a:ext cx="3048000" cy="685800"/>
          </a:xfrm>
          <a:prstGeom prst="roundRect">
            <a:avLst>
              <a:gd name="adj" fmla="val 16667"/>
            </a:avLst>
          </a:prstGeom>
          <a:solidFill>
            <a:srgbClr val="EB3B0B"/>
          </a:solidFill>
          <a:ln w="2857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Trebuchet MS" pitchFamily="34" charset="0"/>
              </a:rPr>
              <a:t>KOMPETENSI </a:t>
            </a:r>
            <a:endParaRPr lang="en-US" sz="20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Trebuchet MS" pitchFamily="34" charset="0"/>
              </a:rPr>
              <a:t>UTUH LULUSAN </a:t>
            </a:r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3505200" y="1905000"/>
            <a:ext cx="1828800" cy="6858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 smtClean="0">
                <a:solidFill>
                  <a:srgbClr val="003366"/>
                </a:solidFill>
                <a:latin typeface="Arial Black" pitchFamily="34" charset="0"/>
              </a:rPr>
              <a:t>ISI</a:t>
            </a:r>
            <a:endParaRPr lang="en-US" sz="2000" b="1" dirty="0">
              <a:solidFill>
                <a:srgbClr val="003366"/>
              </a:solidFill>
              <a:latin typeface="Arial Black" pitchFamily="34" charset="0"/>
            </a:endParaRPr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3163888" y="3124200"/>
            <a:ext cx="2514600" cy="685800"/>
          </a:xfrm>
          <a:prstGeom prst="ellipse">
            <a:avLst/>
          </a:prstGeom>
          <a:solidFill>
            <a:schemeClr val="accent2"/>
          </a:solidFill>
          <a:ln w="28575">
            <a:solidFill>
              <a:srgbClr val="FFFD6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Trebuchet MS" pitchFamily="34" charset="0"/>
              </a:rPr>
              <a:t>PROSES </a:t>
            </a:r>
            <a:endParaRPr lang="en-US" sz="20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39943" name="AutoShap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439144" y="5791200"/>
            <a:ext cx="1333128" cy="914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57150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PTK</a:t>
            </a:r>
            <a:endParaRPr lang="en-US" sz="32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3095328" y="5791200"/>
            <a:ext cx="2209800" cy="9144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57150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000" b="1" dirty="0" smtClean="0">
                <a:latin typeface="Trebuchet MS" pitchFamily="34" charset="0"/>
              </a:rPr>
              <a:t>PENGELOLAAN</a:t>
            </a:r>
            <a:endParaRPr lang="en-US" sz="2000" b="1" dirty="0">
              <a:latin typeface="Trebuchet MS" pitchFamily="34" charset="0"/>
            </a:endParaRPr>
          </a:p>
        </p:txBody>
      </p:sp>
      <p:sp>
        <p:nvSpPr>
          <p:cNvPr id="39945" name="AutoShape 9"/>
          <p:cNvSpPr>
            <a:spLocks noChangeArrowheads="1"/>
          </p:cNvSpPr>
          <p:nvPr/>
        </p:nvSpPr>
        <p:spPr bwMode="auto">
          <a:xfrm>
            <a:off x="7099176" y="5791200"/>
            <a:ext cx="1828800" cy="9144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57150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000" b="1" dirty="0" smtClean="0">
                <a:latin typeface="Trebuchet MS" pitchFamily="34" charset="0"/>
              </a:rPr>
              <a:t>PEMBIAYAAN</a:t>
            </a:r>
            <a:endParaRPr lang="en-US" sz="2000" b="1" dirty="0">
              <a:latin typeface="Trebuchet MS" pitchFamily="34" charset="0"/>
            </a:endParaRPr>
          </a:p>
        </p:txBody>
      </p:sp>
      <p:cxnSp>
        <p:nvCxnSpPr>
          <p:cNvPr id="39951" name="AutoShape 15"/>
          <p:cNvCxnSpPr>
            <a:cxnSpLocks noChangeShapeType="1"/>
            <a:stCxn id="39941" idx="0"/>
            <a:endCxn id="39940" idx="4"/>
          </p:cNvCxnSpPr>
          <p:nvPr/>
        </p:nvCxnSpPr>
        <p:spPr bwMode="auto">
          <a:xfrm rot="16200000" flipV="1">
            <a:off x="4153694" y="2856706"/>
            <a:ext cx="533400" cy="1588"/>
          </a:xfrm>
          <a:prstGeom prst="straightConnector1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</p:cxnSp>
      <p:sp>
        <p:nvSpPr>
          <p:cNvPr id="39960" name="Rectangle 24"/>
          <p:cNvSpPr>
            <a:spLocks noChangeArrowheads="1"/>
          </p:cNvSpPr>
          <p:nvPr/>
        </p:nvSpPr>
        <p:spPr bwMode="auto">
          <a:xfrm>
            <a:off x="6516688" y="457200"/>
            <a:ext cx="2362200" cy="18288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9050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80000"/>
              </a:lnSpc>
              <a:spcBef>
                <a:spcPct val="40000"/>
              </a:spcBef>
            </a:pPr>
            <a:r>
              <a:rPr lang="en-US" sz="1700" b="1" dirty="0" smtClean="0">
                <a:solidFill>
                  <a:schemeClr val="bg1"/>
                </a:solidFill>
                <a:latin typeface="Trebuchet MS" pitchFamily="34" charset="0"/>
              </a:rPr>
              <a:t>LIFE SKILL :</a:t>
            </a:r>
          </a:p>
          <a:p>
            <a:pPr marL="182563" indent="-182563">
              <a:lnSpc>
                <a:spcPct val="80000"/>
              </a:lnSpc>
              <a:spcBef>
                <a:spcPct val="40000"/>
              </a:spcBef>
              <a:buFontTx/>
              <a:buChar char="•"/>
            </a:pPr>
            <a:r>
              <a:rPr lang="en-US" sz="1700" b="1" dirty="0" smtClean="0">
                <a:solidFill>
                  <a:schemeClr val="bg1"/>
                </a:solidFill>
                <a:latin typeface="Trebuchet MS" pitchFamily="34" charset="0"/>
              </a:rPr>
              <a:t>KARAKTER (SOFT SKILL)</a:t>
            </a:r>
            <a:endParaRPr lang="en-US" sz="1700" b="1" dirty="0">
              <a:solidFill>
                <a:schemeClr val="bg1"/>
              </a:solidFill>
              <a:latin typeface="Trebuchet MS" pitchFamily="34" charset="0"/>
            </a:endParaRPr>
          </a:p>
          <a:p>
            <a:pPr marL="182563" indent="-182563">
              <a:lnSpc>
                <a:spcPct val="80000"/>
              </a:lnSpc>
              <a:spcBef>
                <a:spcPct val="40000"/>
              </a:spcBef>
              <a:buFontTx/>
              <a:buChar char="•"/>
            </a:pPr>
            <a:r>
              <a:rPr lang="en-US" sz="1700" b="1" dirty="0" smtClean="0">
                <a:solidFill>
                  <a:schemeClr val="bg1"/>
                </a:solidFill>
                <a:latin typeface="Trebuchet MS" pitchFamily="34" charset="0"/>
              </a:rPr>
              <a:t>ILMU DAN KETERAMPILAN (HARD SKILL)</a:t>
            </a:r>
            <a:endParaRPr lang="en-US" sz="17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39961" name="AutoShape 25"/>
          <p:cNvSpPr>
            <a:spLocks noChangeArrowheads="1"/>
          </p:cNvSpPr>
          <p:nvPr/>
        </p:nvSpPr>
        <p:spPr bwMode="auto">
          <a:xfrm>
            <a:off x="6059488" y="1143000"/>
            <a:ext cx="457200" cy="381000"/>
          </a:xfrm>
          <a:prstGeom prst="leftArrow">
            <a:avLst>
              <a:gd name="adj1" fmla="val 50000"/>
              <a:gd name="adj2" fmla="val 30000"/>
            </a:avLst>
          </a:prstGeom>
          <a:solidFill>
            <a:srgbClr val="000000"/>
          </a:solidFill>
          <a:ln w="19050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62" name="Rectangle 26"/>
          <p:cNvSpPr>
            <a:spLocks noChangeArrowheads="1"/>
          </p:cNvSpPr>
          <p:nvPr/>
        </p:nvSpPr>
        <p:spPr bwMode="auto">
          <a:xfrm>
            <a:off x="6516688" y="2590800"/>
            <a:ext cx="2362200" cy="1143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80000"/>
              </a:lnSpc>
              <a:spcBef>
                <a:spcPct val="40000"/>
              </a:spcBef>
              <a:buFontTx/>
              <a:buChar char="•"/>
            </a:pPr>
            <a:r>
              <a:rPr lang="en-US" sz="1500" b="1" dirty="0">
                <a:latin typeface="Trebuchet MS" pitchFamily="34" charset="0"/>
              </a:rPr>
              <a:t>STANDAR LOKAL, NASIONAL DAN INTERNASIONAL</a:t>
            </a:r>
          </a:p>
          <a:p>
            <a:pPr marL="182563" indent="-182563">
              <a:lnSpc>
                <a:spcPct val="80000"/>
              </a:lnSpc>
              <a:spcBef>
                <a:spcPct val="40000"/>
              </a:spcBef>
              <a:buFontTx/>
              <a:buChar char="•"/>
            </a:pPr>
            <a:r>
              <a:rPr lang="en-US" sz="1500" b="1" dirty="0">
                <a:latin typeface="Trebuchet MS" pitchFamily="34" charset="0"/>
              </a:rPr>
              <a:t>SPESIFIKASI DAN KEUNGGULAN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5211763" y="2057400"/>
            <a:ext cx="1447800" cy="1243013"/>
            <a:chOff x="3216" y="1200"/>
            <a:chExt cx="912" cy="783"/>
          </a:xfrm>
          <a:solidFill>
            <a:schemeClr val="accent2">
              <a:lumMod val="75000"/>
            </a:schemeClr>
          </a:solidFill>
        </p:grpSpPr>
        <p:sp>
          <p:nvSpPr>
            <p:cNvPr id="39964" name="AutoShape 28"/>
            <p:cNvSpPr>
              <a:spLocks noChangeArrowheads="1"/>
            </p:cNvSpPr>
            <p:nvPr/>
          </p:nvSpPr>
          <p:spPr bwMode="auto">
            <a:xfrm>
              <a:off x="3216" y="1200"/>
              <a:ext cx="528" cy="240"/>
            </a:xfrm>
            <a:prstGeom prst="leftArrow">
              <a:avLst>
                <a:gd name="adj1" fmla="val 50000"/>
                <a:gd name="adj2" fmla="val 55000"/>
              </a:avLst>
            </a:prstGeom>
            <a:grpFill/>
            <a:ln w="19050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965" name="Rectangle 29"/>
            <p:cNvSpPr>
              <a:spLocks noChangeArrowheads="1"/>
            </p:cNvSpPr>
            <p:nvPr/>
          </p:nvSpPr>
          <p:spPr bwMode="auto">
            <a:xfrm>
              <a:off x="3696" y="1262"/>
              <a:ext cx="144" cy="72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182563" indent="-182563">
                <a:lnSpc>
                  <a:spcPct val="80000"/>
                </a:lnSpc>
                <a:spcBef>
                  <a:spcPct val="40000"/>
                </a:spcBef>
                <a:buFontTx/>
                <a:buChar char="•"/>
              </a:pPr>
              <a:endParaRPr lang="en-US" sz="1500" b="1">
                <a:latin typeface="Trebuchet MS" pitchFamily="34" charset="0"/>
              </a:endParaRPr>
            </a:p>
          </p:txBody>
        </p:sp>
        <p:sp>
          <p:nvSpPr>
            <p:cNvPr id="39966" name="Rectangle 30"/>
            <p:cNvSpPr>
              <a:spLocks noChangeArrowheads="1"/>
            </p:cNvSpPr>
            <p:nvPr/>
          </p:nvSpPr>
          <p:spPr bwMode="auto">
            <a:xfrm>
              <a:off x="3840" y="1777"/>
              <a:ext cx="288" cy="206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182563" indent="-182563">
                <a:lnSpc>
                  <a:spcPct val="80000"/>
                </a:lnSpc>
                <a:spcBef>
                  <a:spcPct val="40000"/>
                </a:spcBef>
                <a:buFontTx/>
                <a:buChar char="•"/>
              </a:pPr>
              <a:endParaRPr lang="en-US" sz="1500" b="1">
                <a:latin typeface="Trebuchet MS" pitchFamily="34" charset="0"/>
              </a:endParaRPr>
            </a:p>
          </p:txBody>
        </p:sp>
      </p:grpSp>
      <p:sp>
        <p:nvSpPr>
          <p:cNvPr id="39975" name="WordArt 39"/>
          <p:cNvSpPr>
            <a:spLocks noChangeArrowheads="1" noChangeShapeType="1" noTextEdit="1"/>
          </p:cNvSpPr>
          <p:nvPr/>
        </p:nvSpPr>
        <p:spPr bwMode="auto">
          <a:xfrm>
            <a:off x="1977752" y="188640"/>
            <a:ext cx="39624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ANATOMI </a:t>
            </a:r>
            <a:r>
              <a:rPr lang="en-US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8 SNP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80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30" name="AutoShape 7"/>
          <p:cNvSpPr>
            <a:spLocks noChangeArrowheads="1"/>
          </p:cNvSpPr>
          <p:nvPr/>
        </p:nvSpPr>
        <p:spPr bwMode="auto">
          <a:xfrm>
            <a:off x="5543600" y="5787752"/>
            <a:ext cx="1333128" cy="9144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57150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000" b="1" dirty="0" smtClean="0">
                <a:latin typeface="Trebuchet MS" pitchFamily="34" charset="0"/>
              </a:rPr>
              <a:t>SARPRAS</a:t>
            </a:r>
            <a:endParaRPr lang="en-US" sz="2000" b="1" dirty="0">
              <a:latin typeface="Trebuchet MS" pitchFamily="34" charset="0"/>
            </a:endParaRPr>
          </a:p>
        </p:txBody>
      </p: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3200400" y="4191000"/>
            <a:ext cx="2514600" cy="6858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28575">
            <a:solidFill>
              <a:srgbClr val="FFFD6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Trebuchet MS" pitchFamily="34" charset="0"/>
              </a:rPr>
              <a:t>EVALUASI </a:t>
            </a:r>
            <a:endParaRPr lang="en-US" sz="20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cxnSp>
        <p:nvCxnSpPr>
          <p:cNvPr id="34" name="AutoShape 15"/>
          <p:cNvCxnSpPr>
            <a:cxnSpLocks noChangeShapeType="1"/>
          </p:cNvCxnSpPr>
          <p:nvPr/>
        </p:nvCxnSpPr>
        <p:spPr bwMode="auto">
          <a:xfrm rot="16200000" flipV="1">
            <a:off x="4153694" y="3999706"/>
            <a:ext cx="533400" cy="1588"/>
          </a:xfrm>
          <a:prstGeom prst="straightConnector1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</p:cxnSp>
      <p:cxnSp>
        <p:nvCxnSpPr>
          <p:cNvPr id="36" name="AutoShape 15"/>
          <p:cNvCxnSpPr>
            <a:cxnSpLocks noChangeShapeType="1"/>
          </p:cNvCxnSpPr>
          <p:nvPr/>
        </p:nvCxnSpPr>
        <p:spPr bwMode="auto">
          <a:xfrm rot="16200000" flipV="1">
            <a:off x="4153694" y="1789906"/>
            <a:ext cx="533400" cy="1588"/>
          </a:xfrm>
          <a:prstGeom prst="straightConnector1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</p:cxnSp>
      <p:cxnSp>
        <p:nvCxnSpPr>
          <p:cNvPr id="38" name="Straight Arrow Connector 37"/>
          <p:cNvCxnSpPr>
            <a:stCxn id="39943" idx="0"/>
            <a:endCxn id="33" idx="4"/>
          </p:cNvCxnSpPr>
          <p:nvPr/>
        </p:nvCxnSpPr>
        <p:spPr>
          <a:xfrm rot="5400000" flipH="1" flipV="1">
            <a:off x="2824504" y="4158004"/>
            <a:ext cx="914400" cy="2351992"/>
          </a:xfrm>
          <a:prstGeom prst="straightConnector1">
            <a:avLst/>
          </a:prstGeom>
          <a:ln w="762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 flipH="1" flipV="1">
            <a:off x="3924300" y="5448300"/>
            <a:ext cx="838200" cy="1588"/>
          </a:xfrm>
          <a:prstGeom prst="straightConnector1">
            <a:avLst/>
          </a:prstGeom>
          <a:ln w="762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0" idx="0"/>
            <a:endCxn id="33" idx="4"/>
          </p:cNvCxnSpPr>
          <p:nvPr/>
        </p:nvCxnSpPr>
        <p:spPr>
          <a:xfrm rot="16200000" flipV="1">
            <a:off x="4878456" y="4456044"/>
            <a:ext cx="910952" cy="1752464"/>
          </a:xfrm>
          <a:prstGeom prst="straightConnector1">
            <a:avLst/>
          </a:prstGeom>
          <a:ln w="762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9945" idx="0"/>
          </p:cNvCxnSpPr>
          <p:nvPr/>
        </p:nvCxnSpPr>
        <p:spPr>
          <a:xfrm rot="16200000" flipV="1">
            <a:off x="5911788" y="3689412"/>
            <a:ext cx="914400" cy="3289176"/>
          </a:xfrm>
          <a:prstGeom prst="straightConnector1">
            <a:avLst/>
          </a:prstGeom>
          <a:ln w="762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9478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5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8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9939" grpId="0" animBg="1"/>
      <p:bldP spid="39940" grpId="0" animBg="1"/>
      <p:bldP spid="39941" grpId="0" animBg="1"/>
      <p:bldP spid="39943" grpId="0" animBg="1"/>
      <p:bldP spid="39944" grpId="0" animBg="1"/>
      <p:bldP spid="39945" grpId="0" animBg="1"/>
      <p:bldP spid="39960" grpId="0" animBg="1"/>
      <p:bldP spid="39961" grpId="0" animBg="1"/>
      <p:bldP spid="39962" grpId="0" animBg="1"/>
      <p:bldP spid="30" grpId="0" animBg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9582" y="936898"/>
            <a:ext cx="6119034" cy="4652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ular Callout 2"/>
          <p:cNvSpPr/>
          <p:nvPr/>
        </p:nvSpPr>
        <p:spPr>
          <a:xfrm>
            <a:off x="118587" y="5733256"/>
            <a:ext cx="2924633" cy="1080120"/>
          </a:xfrm>
          <a:prstGeom prst="wedgeRectCallout">
            <a:avLst>
              <a:gd name="adj1" fmla="val 90401"/>
              <a:gd name="adj2" fmla="val -198983"/>
            </a:avLst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id-ID" b="1" dirty="0" smtClean="0">
                <a:solidFill>
                  <a:schemeClr val="tx2"/>
                </a:solidFill>
              </a:rPr>
              <a:t>Rehab Gedung Sekolah</a:t>
            </a:r>
          </a:p>
          <a:p>
            <a:pPr algn="ctr">
              <a:buFontTx/>
              <a:buChar char="-"/>
            </a:pPr>
            <a:r>
              <a:rPr lang="id-ID" b="1" dirty="0" smtClean="0">
                <a:solidFill>
                  <a:schemeClr val="tx2"/>
                </a:solidFill>
              </a:rPr>
              <a:t>Penyediaan Lab dan Perpustakaan</a:t>
            </a:r>
          </a:p>
          <a:p>
            <a:pPr algn="ctr">
              <a:buFontTx/>
              <a:buChar char="-"/>
            </a:pPr>
            <a:r>
              <a:rPr lang="id-ID" b="1" dirty="0" smtClean="0">
                <a:solidFill>
                  <a:schemeClr val="tx2"/>
                </a:solidFill>
              </a:rPr>
              <a:t>Penyediaan Buku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251520" y="836712"/>
            <a:ext cx="2193474" cy="432048"/>
          </a:xfrm>
          <a:prstGeom prst="wedgeRectCallout">
            <a:avLst>
              <a:gd name="adj1" fmla="val 166516"/>
              <a:gd name="adj2" fmla="val 98314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chemeClr val="tx2"/>
                </a:solidFill>
              </a:rPr>
              <a:t>Kurikulum 2013</a:t>
            </a:r>
            <a:endParaRPr lang="id-ID" sz="2400" b="1" dirty="0">
              <a:solidFill>
                <a:schemeClr val="tx2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3109690" y="5733256"/>
            <a:ext cx="2689415" cy="1080120"/>
          </a:xfrm>
          <a:prstGeom prst="wedgeRectCallout">
            <a:avLst>
              <a:gd name="adj1" fmla="val -1850"/>
              <a:gd name="adj2" fmla="val -160460"/>
            </a:avLst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id-ID" b="1" dirty="0" smtClean="0">
                <a:solidFill>
                  <a:schemeClr val="tx2"/>
                </a:solidFill>
              </a:rPr>
              <a:t>BOS</a:t>
            </a:r>
          </a:p>
          <a:p>
            <a:pPr algn="ctr">
              <a:buFontTx/>
              <a:buChar char="-"/>
            </a:pPr>
            <a:r>
              <a:rPr lang="id-ID" b="1" dirty="0" smtClean="0">
                <a:solidFill>
                  <a:schemeClr val="tx2"/>
                </a:solidFill>
              </a:rPr>
              <a:t>Bantuan Siswa Miskin</a:t>
            </a:r>
          </a:p>
          <a:p>
            <a:pPr algn="ctr">
              <a:buFontTx/>
              <a:buChar char="-"/>
            </a:pPr>
            <a:r>
              <a:rPr lang="id-ID" b="1" dirty="0" smtClean="0">
                <a:solidFill>
                  <a:schemeClr val="tx2"/>
                </a:solidFill>
              </a:rPr>
              <a:t>BOPTN/Bidik Misi (di PT)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901378" y="5733256"/>
            <a:ext cx="2791695" cy="1080120"/>
          </a:xfrm>
          <a:prstGeom prst="wedgeRectCallout">
            <a:avLst>
              <a:gd name="adj1" fmla="val 2352"/>
              <a:gd name="adj2" fmla="val -96875"/>
            </a:avLst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2"/>
                </a:solidFill>
              </a:rPr>
              <a:t>Manajemen Berbasis Sekolah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52113" y="3284984"/>
            <a:ext cx="2658757" cy="1728192"/>
          </a:xfrm>
          <a:prstGeom prst="wedgeRectCallout">
            <a:avLst>
              <a:gd name="adj1" fmla="val 92371"/>
              <a:gd name="adj2" fmla="val -45376"/>
            </a:avLst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id-ID" b="1" dirty="0" smtClean="0">
                <a:solidFill>
                  <a:schemeClr val="tx2"/>
                </a:solidFill>
              </a:rPr>
              <a:t>Peningkatan Kualifikasi &amp; Sertifikasi</a:t>
            </a:r>
          </a:p>
          <a:p>
            <a:pPr algn="ctr">
              <a:buFontTx/>
              <a:buChar char="-"/>
            </a:pPr>
            <a:r>
              <a:rPr lang="id-ID" b="1" dirty="0" smtClean="0">
                <a:solidFill>
                  <a:schemeClr val="tx2"/>
                </a:solidFill>
              </a:rPr>
              <a:t>Pembayaran Tunjangan Sertifikasi</a:t>
            </a:r>
          </a:p>
          <a:p>
            <a:pPr algn="ctr">
              <a:buFontTx/>
              <a:buChar char="-"/>
            </a:pPr>
            <a:r>
              <a:rPr lang="id-ID" b="1" dirty="0" smtClean="0">
                <a:solidFill>
                  <a:schemeClr val="tx2"/>
                </a:solidFill>
              </a:rPr>
              <a:t>Uji Kompetensi dan Pengukuran Kinerja</a:t>
            </a:r>
          </a:p>
        </p:txBody>
      </p:sp>
      <p:graphicFrame>
        <p:nvGraphicFramePr>
          <p:cNvPr id="8" name="AutoShape 2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46538" cy="158750"/>
        </p:xfrm>
        <a:graphic>
          <a:graphicData uri="http://schemas.openxmlformats.org/presentationml/2006/ole">
            <p:oleObj spid="_x0000_s1026" name="think-cell Slide" r:id="rId5" imgW="0" imgH="0" progId="">
              <p:embed/>
            </p:oleObj>
          </a:graphicData>
        </a:graphic>
      </p:graphicFrame>
      <p:sp>
        <p:nvSpPr>
          <p:cNvPr id="9" name="Title 6"/>
          <p:cNvSpPr txBox="1">
            <a:spLocks/>
          </p:cNvSpPr>
          <p:nvPr/>
        </p:nvSpPr>
        <p:spPr>
          <a:xfrm>
            <a:off x="0" y="-99392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4BACC6">
                    <a:lumMod val="75000"/>
                  </a:srgbClr>
                </a:solidFill>
              </a:rPr>
              <a:t>Reformasi Pendidikan Mengacu Pada 8 Standar</a:t>
            </a:r>
            <a:endParaRPr lang="id-ID" sz="3600" b="1" dirty="0" smtClean="0">
              <a:solidFill>
                <a:srgbClr val="F79646">
                  <a:lumMod val="75000"/>
                </a:srgb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9125"/>
            <a:ext cx="9144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84458" y="1916832"/>
            <a:ext cx="1713418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id-ID" sz="1600" dirty="0" smtClean="0"/>
              <a:t>Sedang Dikerjakan</a:t>
            </a:r>
            <a:endParaRPr lang="id-ID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384459" y="2329148"/>
            <a:ext cx="1581617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d-ID" sz="1600" dirty="0" smtClean="0"/>
              <a:t>Telah dan terus Dikerjakan</a:t>
            </a:r>
            <a:endParaRPr lang="id-ID" sz="1600" dirty="0"/>
          </a:p>
        </p:txBody>
      </p:sp>
      <p:sp>
        <p:nvSpPr>
          <p:cNvPr id="13" name="Slide Number Placeholder 2"/>
          <p:cNvSpPr txBox="1"/>
          <p:nvPr/>
        </p:nvSpPr>
        <p:spPr>
          <a:xfrm>
            <a:off x="8651636" y="6492892"/>
            <a:ext cx="492369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A5B74A24-8FEC-4705-B99E-F422FE15DCD5}" type="slidenum">
              <a:rPr lang="en-US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rPr>
              <a:pPr algn="r">
                <a:defRPr/>
              </a:pPr>
              <a:t>3</a:t>
            </a:fld>
            <a:endParaRPr lang="id-ID" sz="11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250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4BACC6">
                    <a:lumMod val="75000"/>
                  </a:srgbClr>
                </a:solidFill>
              </a:rPr>
              <a:t>Tekanan Untuk Pengembangan </a:t>
            </a:r>
            <a:r>
              <a:rPr lang="id-ID" sz="3600" b="1" dirty="0" smtClean="0">
                <a:solidFill>
                  <a:srgbClr val="F79646">
                    <a:lumMod val="75000"/>
                  </a:srgbClr>
                </a:solidFill>
              </a:rPr>
              <a:t>Kurikulum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12916107"/>
              </p:ext>
            </p:extLst>
          </p:nvPr>
        </p:nvGraphicFramePr>
        <p:xfrm>
          <a:off x="433639" y="980728"/>
          <a:ext cx="3938954" cy="3200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938954"/>
              </a:tblGrid>
              <a:tr h="348680"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Tantangan Masa Depan</a:t>
                      </a:r>
                    </a:p>
                  </a:txBody>
                  <a:tcPr marL="84406" marR="84406"/>
                </a:tc>
              </a:tr>
              <a:tr h="2531640">
                <a:tc>
                  <a:txBody>
                    <a:bodyPr/>
                    <a:lstStyle/>
                    <a:p>
                      <a:pPr marL="147638" lvl="0" indent="-147638">
                        <a:buFont typeface="Arial" pitchFamily="34" charset="0"/>
                        <a:buChar char="•"/>
                      </a:pPr>
                      <a:r>
                        <a:rPr lang="id-ID" sz="1500" dirty="0" smtClean="0"/>
                        <a:t>Globalisasi: WTO, ASEAN Community, APEC, CAFTA</a:t>
                      </a:r>
                    </a:p>
                    <a:p>
                      <a:pPr marL="147638" lvl="0" indent="-147638">
                        <a:buFont typeface="Arial" pitchFamily="34" charset="0"/>
                        <a:buChar char="•"/>
                      </a:pPr>
                      <a:r>
                        <a:rPr lang="id-ID" sz="1500" dirty="0" smtClean="0"/>
                        <a:t>M</a:t>
                      </a:r>
                      <a:r>
                        <a:rPr lang="en-US" sz="1500" dirty="0" err="1" smtClean="0"/>
                        <a:t>asalah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lingkungan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hidup</a:t>
                      </a:r>
                      <a:endParaRPr lang="id-ID" sz="1500" dirty="0" smtClean="0"/>
                    </a:p>
                    <a:p>
                      <a:pPr marL="147638" lvl="0" indent="-147638">
                        <a:buFont typeface="Arial" pitchFamily="34" charset="0"/>
                        <a:buChar char="•"/>
                      </a:pPr>
                      <a:r>
                        <a:rPr lang="id-ID" sz="1500" dirty="0" smtClean="0"/>
                        <a:t>K</a:t>
                      </a:r>
                      <a:r>
                        <a:rPr lang="en-US" sz="1500" dirty="0" err="1" smtClean="0"/>
                        <a:t>emajuan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teknologi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informasi</a:t>
                      </a:r>
                      <a:endParaRPr lang="id-ID" sz="1500" dirty="0" smtClean="0"/>
                    </a:p>
                    <a:p>
                      <a:pPr marL="147638" lvl="0" indent="-147638">
                        <a:buFont typeface="Arial" pitchFamily="34" charset="0"/>
                        <a:buChar char="•"/>
                      </a:pPr>
                      <a:r>
                        <a:rPr lang="id-ID" sz="1500" dirty="0" smtClean="0"/>
                        <a:t>K</a:t>
                      </a:r>
                      <a:r>
                        <a:rPr lang="en-US" sz="1500" dirty="0" err="1" smtClean="0"/>
                        <a:t>onvergensi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ilmu</a:t>
                      </a:r>
                      <a:r>
                        <a:rPr lang="id-ID" sz="1500" dirty="0" smtClean="0"/>
                        <a:t> dan teknologi</a:t>
                      </a:r>
                    </a:p>
                    <a:p>
                      <a:pPr marL="147638" lvl="0" indent="-147638">
                        <a:buFont typeface="Arial" pitchFamily="34" charset="0"/>
                        <a:buChar char="•"/>
                      </a:pPr>
                      <a:r>
                        <a:rPr lang="id-ID" sz="1500" dirty="0" smtClean="0"/>
                        <a:t>E</a:t>
                      </a:r>
                      <a:r>
                        <a:rPr lang="en-US" sz="1500" dirty="0" err="1" smtClean="0"/>
                        <a:t>konomi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berbasis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pengetahuan</a:t>
                      </a:r>
                      <a:endParaRPr lang="en-US" sz="1500" dirty="0" smtClean="0"/>
                    </a:p>
                    <a:p>
                      <a:pPr marL="147638" lvl="0" indent="-147638">
                        <a:buFont typeface="Arial" pitchFamily="34" charset="0"/>
                        <a:buChar char="•"/>
                      </a:pPr>
                      <a:r>
                        <a:rPr lang="id-ID" sz="1500" dirty="0" smtClean="0"/>
                        <a:t>K</a:t>
                      </a:r>
                      <a:r>
                        <a:rPr lang="en-US" sz="1500" dirty="0" err="1" smtClean="0"/>
                        <a:t>ebangkitan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industri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kreatif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budaya</a:t>
                      </a:r>
                      <a:endParaRPr lang="id-ID" sz="1500" dirty="0" smtClean="0"/>
                    </a:p>
                    <a:p>
                      <a:pPr marL="147638" lvl="0" indent="-147638">
                        <a:buFont typeface="Arial" pitchFamily="34" charset="0"/>
                        <a:buChar char="•"/>
                      </a:pPr>
                      <a:r>
                        <a:rPr lang="id-ID" sz="1500" dirty="0" smtClean="0"/>
                        <a:t>P</a:t>
                      </a:r>
                      <a:r>
                        <a:rPr lang="en-US" sz="1500" dirty="0" err="1" smtClean="0"/>
                        <a:t>ergeseran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kekuatan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ekonomi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dunia</a:t>
                      </a:r>
                      <a:endParaRPr lang="id-ID" sz="1500" dirty="0" smtClean="0"/>
                    </a:p>
                    <a:p>
                      <a:pPr marL="147638" lvl="0" indent="-147638">
                        <a:buFont typeface="Arial" pitchFamily="34" charset="0"/>
                        <a:buChar char="•"/>
                      </a:pPr>
                      <a:r>
                        <a:rPr lang="id-ID" sz="1500" dirty="0" smtClean="0"/>
                        <a:t>P</a:t>
                      </a:r>
                      <a:r>
                        <a:rPr lang="en-US" sz="1500" dirty="0" err="1" smtClean="0"/>
                        <a:t>engaruh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imbas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teknosains</a:t>
                      </a:r>
                      <a:endParaRPr lang="id-ID" sz="1500" dirty="0" smtClean="0"/>
                    </a:p>
                    <a:p>
                      <a:pPr marL="147638" lvl="0" indent="-147638">
                        <a:buFont typeface="Arial" pitchFamily="34" charset="0"/>
                        <a:buChar char="•"/>
                      </a:pPr>
                      <a:r>
                        <a:rPr lang="id-ID" sz="1500" dirty="0" smtClean="0"/>
                        <a:t>Mutu, </a:t>
                      </a:r>
                      <a:r>
                        <a:rPr lang="en-US" sz="1500" dirty="0" err="1" smtClean="0"/>
                        <a:t>investasi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transformasi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pada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sektor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pendidikan</a:t>
                      </a:r>
                      <a:endParaRPr lang="id-ID" sz="1500" dirty="0" smtClean="0"/>
                    </a:p>
                    <a:p>
                      <a:pPr marL="147638" lvl="0" indent="-147638">
                        <a:buFont typeface="Arial" pitchFamily="34" charset="0"/>
                        <a:buChar char="•"/>
                      </a:pPr>
                      <a:r>
                        <a:rPr lang="id-ID" sz="1500" baseline="0" dirty="0" smtClean="0"/>
                        <a:t>Materi </a:t>
                      </a:r>
                      <a:r>
                        <a:rPr lang="id-ID" sz="1500" dirty="0" smtClean="0"/>
                        <a:t>TIMSS dan PISA</a:t>
                      </a:r>
                    </a:p>
                  </a:txBody>
                  <a:tcPr marL="84406" marR="84406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50322708"/>
              </p:ext>
            </p:extLst>
          </p:nvPr>
        </p:nvGraphicFramePr>
        <p:xfrm>
          <a:off x="4425644" y="980743"/>
          <a:ext cx="4648017" cy="345028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648017"/>
              </a:tblGrid>
              <a:tr h="387049"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Kompetensi Masa Depan</a:t>
                      </a:r>
                    </a:p>
                  </a:txBody>
                  <a:tcPr marL="84406" marR="84406"/>
                </a:tc>
              </a:tr>
              <a:tr h="2637287">
                <a:tc>
                  <a:txBody>
                    <a:bodyPr/>
                    <a:lstStyle/>
                    <a:p>
                      <a:pPr marL="147638" lvl="0" indent="-147638">
                        <a:buFont typeface="Arial" pitchFamily="34" charset="0"/>
                        <a:buChar char="•"/>
                      </a:pPr>
                      <a:r>
                        <a:rPr lang="id-ID" sz="1500" dirty="0" smtClean="0"/>
                        <a:t>Kemampuan berkomunikasi</a:t>
                      </a:r>
                    </a:p>
                    <a:p>
                      <a:pPr marL="147638" lvl="0" indent="-147638">
                        <a:buFont typeface="Arial" pitchFamily="34" charset="0"/>
                        <a:buChar char="•"/>
                      </a:pPr>
                      <a:r>
                        <a:rPr lang="id-ID" sz="1500" dirty="0" smtClean="0"/>
                        <a:t>Kemampuan berpikir jernih dan kritis</a:t>
                      </a:r>
                    </a:p>
                    <a:p>
                      <a:pPr marL="147638" lvl="0" indent="-147638">
                        <a:buFont typeface="Arial" pitchFamily="34" charset="0"/>
                        <a:buChar char="•"/>
                      </a:pPr>
                      <a:r>
                        <a:rPr lang="id-ID" sz="1500" dirty="0" smtClean="0"/>
                        <a:t>Kemampuan mempertimbangkan segi moral suatu permasalahan</a:t>
                      </a:r>
                    </a:p>
                    <a:p>
                      <a:pPr marL="147638" lvl="0" indent="-147638">
                        <a:buFont typeface="Arial" pitchFamily="34" charset="0"/>
                        <a:buChar char="•"/>
                      </a:pPr>
                      <a:r>
                        <a:rPr lang="id-ID" sz="1500" dirty="0" smtClean="0"/>
                        <a:t>Kemampuan menjadi warga negara yang bertanggungjawab</a:t>
                      </a:r>
                    </a:p>
                    <a:p>
                      <a:pPr marL="147638" lvl="0" indent="-147638">
                        <a:buFont typeface="Arial" pitchFamily="34" charset="0"/>
                        <a:buChar char="•"/>
                      </a:pPr>
                      <a:r>
                        <a:rPr lang="id-ID" sz="1500" dirty="0" smtClean="0"/>
                        <a:t>Kemampuan mencoba untuk mengerti dan toleran terhadap pandangan yang berbeda </a:t>
                      </a:r>
                    </a:p>
                    <a:p>
                      <a:pPr marL="147638" lvl="0" indent="-147638">
                        <a:buFont typeface="Arial" pitchFamily="34" charset="0"/>
                        <a:buChar char="•"/>
                      </a:pPr>
                      <a:r>
                        <a:rPr lang="id-ID" sz="1500" dirty="0" smtClean="0"/>
                        <a:t>Kemampuan hidup dalam masyarakat yang mengglobal</a:t>
                      </a:r>
                    </a:p>
                    <a:p>
                      <a:pPr marL="147638" lvl="0" indent="-147638">
                        <a:buFont typeface="Arial" pitchFamily="34" charset="0"/>
                        <a:buChar char="•"/>
                      </a:pPr>
                      <a:r>
                        <a:rPr lang="id-ID" sz="1500" dirty="0" smtClean="0"/>
                        <a:t>Memiliki minat luas dalam kehidupan </a:t>
                      </a:r>
                    </a:p>
                    <a:p>
                      <a:pPr marL="147638" lvl="0" indent="-147638">
                        <a:buFont typeface="Arial" pitchFamily="34" charset="0"/>
                        <a:buChar char="•"/>
                      </a:pPr>
                      <a:r>
                        <a:rPr lang="id-ID" sz="1500" dirty="0" smtClean="0"/>
                        <a:t>Memiliki kesiapan untuk bekerja </a:t>
                      </a:r>
                    </a:p>
                    <a:p>
                      <a:pPr marL="147638" lvl="0" indent="-147638">
                        <a:buFont typeface="Arial" pitchFamily="34" charset="0"/>
                        <a:buChar char="•"/>
                      </a:pPr>
                      <a:r>
                        <a:rPr lang="id-ID" sz="1500" dirty="0" smtClean="0"/>
                        <a:t>Memiliki kecerdasan sesuai dengan bakat/minatnya</a:t>
                      </a:r>
                    </a:p>
                    <a:p>
                      <a:pPr marL="147638" lvl="0" indent="-147638">
                        <a:buFont typeface="Arial" pitchFamily="34" charset="0"/>
                        <a:buChar char="•"/>
                      </a:pPr>
                      <a:r>
                        <a:rPr lang="id-ID" sz="1500" dirty="0" smtClean="0"/>
                        <a:t>Memiliki rasa tanggungjawab terhadap lingkungan</a:t>
                      </a:r>
                    </a:p>
                  </a:txBody>
                  <a:tcPr marL="84406" marR="84406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20274211"/>
              </p:ext>
            </p:extLst>
          </p:nvPr>
        </p:nvGraphicFramePr>
        <p:xfrm>
          <a:off x="4439062" y="4221088"/>
          <a:ext cx="4586356" cy="22322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86356"/>
              </a:tblGrid>
              <a:tr h="454013"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Fenomena Negatif  yang  Mengemuka</a:t>
                      </a:r>
                    </a:p>
                  </a:txBody>
                  <a:tcPr marL="84406" marR="84406"/>
                </a:tc>
              </a:tr>
              <a:tr h="1778235">
                <a:tc>
                  <a:txBody>
                    <a:bodyPr/>
                    <a:lstStyle/>
                    <a:p>
                      <a:pPr marL="114300" lvl="0" indent="-171450">
                        <a:buFont typeface="Wingdings" pitchFamily="2" charset="2"/>
                        <a:buChar char="§"/>
                      </a:pPr>
                      <a:r>
                        <a:rPr lang="id-ID" sz="1600" dirty="0" smtClean="0"/>
                        <a:t>P</a:t>
                      </a:r>
                      <a:r>
                        <a:rPr lang="en-US" sz="1600" dirty="0" err="1" smtClean="0"/>
                        <a:t>erkelahian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pelajar</a:t>
                      </a:r>
                      <a:endParaRPr lang="en-US" sz="1600" dirty="0" smtClean="0"/>
                    </a:p>
                    <a:p>
                      <a:pPr marL="114300" lvl="0" indent="-171450">
                        <a:buFont typeface="Wingdings" pitchFamily="2" charset="2"/>
                        <a:buChar char="§"/>
                      </a:pPr>
                      <a:r>
                        <a:rPr lang="id-ID" sz="1600" dirty="0" smtClean="0"/>
                        <a:t>N</a:t>
                      </a:r>
                      <a:r>
                        <a:rPr lang="en-US" sz="1600" dirty="0" err="1" smtClean="0"/>
                        <a:t>arkoba</a:t>
                      </a:r>
                      <a:endParaRPr lang="en-US" sz="1600" dirty="0" smtClean="0"/>
                    </a:p>
                    <a:p>
                      <a:pPr marL="114300" lvl="0" indent="-171450">
                        <a:buFont typeface="Wingdings" pitchFamily="2" charset="2"/>
                        <a:buChar char="§"/>
                      </a:pPr>
                      <a:r>
                        <a:rPr lang="id-ID" sz="1600" dirty="0" smtClean="0"/>
                        <a:t>Korupsi</a:t>
                      </a:r>
                    </a:p>
                    <a:p>
                      <a:pPr marL="114300" lvl="0" indent="-171450">
                        <a:buFont typeface="Wingdings" pitchFamily="2" charset="2"/>
                        <a:buChar char="§"/>
                      </a:pPr>
                      <a:r>
                        <a:rPr lang="id-ID" sz="1600" dirty="0" smtClean="0"/>
                        <a:t>Plagiarisme </a:t>
                      </a:r>
                    </a:p>
                    <a:p>
                      <a:pPr marL="114300" lvl="0" indent="-171450">
                        <a:buFont typeface="Wingdings" pitchFamily="2" charset="2"/>
                        <a:buChar char="§"/>
                      </a:pPr>
                      <a:r>
                        <a:rPr lang="id-ID" sz="1600" dirty="0" smtClean="0"/>
                        <a:t>Kecurangan dalam</a:t>
                      </a:r>
                      <a:r>
                        <a:rPr lang="id-ID" sz="1600" baseline="0" dirty="0" smtClean="0"/>
                        <a:t> Ujian (Contek, Kerpek..)</a:t>
                      </a:r>
                      <a:endParaRPr lang="id-ID" sz="1600" dirty="0" smtClean="0"/>
                    </a:p>
                    <a:p>
                      <a:pPr marL="114300" lvl="0" indent="-171450">
                        <a:buFont typeface="Wingdings" pitchFamily="2" charset="2"/>
                        <a:buChar char="§"/>
                      </a:pPr>
                      <a:r>
                        <a:rPr lang="id-ID" sz="1600" dirty="0" smtClean="0"/>
                        <a:t>Gejolak masyarakat (social unrest)</a:t>
                      </a:r>
                      <a:endParaRPr lang="id-ID" sz="1600" i="1" dirty="0" smtClean="0"/>
                    </a:p>
                  </a:txBody>
                  <a:tcPr marL="84406" marR="84406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5547553"/>
              </p:ext>
            </p:extLst>
          </p:nvPr>
        </p:nvGraphicFramePr>
        <p:xfrm>
          <a:off x="450927" y="4005067"/>
          <a:ext cx="3921666" cy="1432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21666"/>
              </a:tblGrid>
              <a:tr h="333310"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Persepsi Masyarakat</a:t>
                      </a:r>
                    </a:p>
                  </a:txBody>
                  <a:tcPr marL="84406" marR="84406"/>
                </a:tc>
              </a:tr>
              <a:tr h="840149">
                <a:tc>
                  <a:txBody>
                    <a:bodyPr/>
                    <a:lstStyle/>
                    <a:p>
                      <a:pPr marL="180975" lvl="0" indent="-180975">
                        <a:buFont typeface="Arial" pitchFamily="34" charset="0"/>
                        <a:buChar char="•"/>
                      </a:pPr>
                      <a:r>
                        <a:rPr lang="id-ID" sz="1600" dirty="0" smtClean="0"/>
                        <a:t>Terlalu menitikberatkan pada aspek </a:t>
                      </a:r>
                      <a:r>
                        <a:rPr lang="en-US" sz="1600" dirty="0" err="1" smtClean="0"/>
                        <a:t>kognitif</a:t>
                      </a:r>
                      <a:endParaRPr lang="id-ID" sz="1600" dirty="0" smtClean="0"/>
                    </a:p>
                    <a:p>
                      <a:pPr marL="114300" lvl="0" indent="-171450">
                        <a:buFont typeface="Arial" pitchFamily="34" charset="0"/>
                        <a:buChar char="•"/>
                      </a:pPr>
                      <a:r>
                        <a:rPr lang="id-ID" sz="1600" dirty="0" smtClean="0"/>
                        <a:t>Beban siswa terlalu berat</a:t>
                      </a:r>
                    </a:p>
                    <a:p>
                      <a:pPr marL="114300" lvl="0" indent="-171450">
                        <a:buFont typeface="Arial" pitchFamily="34" charset="0"/>
                        <a:buChar char="•"/>
                      </a:pPr>
                      <a:r>
                        <a:rPr lang="id-ID" sz="1600" dirty="0" smtClean="0"/>
                        <a:t>Kurang bermuatan karakter</a:t>
                      </a:r>
                    </a:p>
                  </a:txBody>
                  <a:tcPr marL="84406" marR="84406"/>
                </a:tc>
              </a:tr>
            </a:tbl>
          </a:graphicData>
        </a:graphic>
      </p:graphicFrame>
      <p:sp>
        <p:nvSpPr>
          <p:cNvPr id="9" name="Slide Number Placeholder 2"/>
          <p:cNvSpPr txBox="1"/>
          <p:nvPr/>
        </p:nvSpPr>
        <p:spPr>
          <a:xfrm>
            <a:off x="8651636" y="6492900"/>
            <a:ext cx="492369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17ACD785-F77B-4975-AF22-A9BDBB45B2BB}" type="slidenum">
              <a:rPr lang="en-US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rPr>
              <a:pPr algn="r">
                <a:defRPr/>
              </a:pPr>
              <a:t>4</a:t>
            </a:fld>
            <a:endParaRPr lang="id-ID" sz="11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5547553"/>
              </p:ext>
            </p:extLst>
          </p:nvPr>
        </p:nvGraphicFramePr>
        <p:xfrm>
          <a:off x="450921" y="5250531"/>
          <a:ext cx="3921666" cy="1706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21666"/>
              </a:tblGrid>
              <a:tr h="333310"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Perkembangan</a:t>
                      </a:r>
                      <a:r>
                        <a:rPr lang="id-ID" sz="1800" baseline="0" dirty="0" smtClean="0"/>
                        <a:t> Pengetahuan dan Pedagogi</a:t>
                      </a:r>
                      <a:endParaRPr lang="id-ID" sz="1800" dirty="0" smtClean="0"/>
                    </a:p>
                  </a:txBody>
                  <a:tcPr marL="84406" marR="84406"/>
                </a:tc>
              </a:tr>
              <a:tr h="840149">
                <a:tc>
                  <a:txBody>
                    <a:bodyPr/>
                    <a:lstStyle/>
                    <a:p>
                      <a:pPr marL="180975" lvl="0" indent="-180975">
                        <a:buFont typeface="Arial" pitchFamily="34" charset="0"/>
                        <a:buChar char="•"/>
                      </a:pPr>
                      <a:r>
                        <a:rPr lang="id-ID" sz="1600" dirty="0" smtClean="0"/>
                        <a:t>Neurologi</a:t>
                      </a:r>
                    </a:p>
                    <a:p>
                      <a:pPr marL="180975" lvl="0" indent="-180975">
                        <a:buFont typeface="Arial" pitchFamily="34" charset="0"/>
                        <a:buChar char="•"/>
                      </a:pPr>
                      <a:r>
                        <a:rPr lang="id-ID" sz="1600" dirty="0" smtClean="0"/>
                        <a:t>Psikologi</a:t>
                      </a:r>
                    </a:p>
                    <a:p>
                      <a:pPr marL="180975" lvl="0" indent="-180975">
                        <a:buFont typeface="Arial" pitchFamily="34" charset="0"/>
                        <a:buChar char="•"/>
                      </a:pPr>
                      <a:r>
                        <a:rPr lang="id-ID" sz="1600" dirty="0" smtClean="0"/>
                        <a:t>Observation</a:t>
                      </a:r>
                      <a:r>
                        <a:rPr lang="id-ID" sz="1600" baseline="0" dirty="0" smtClean="0"/>
                        <a:t> based [discovery] learning dan Collaborative learning</a:t>
                      </a:r>
                      <a:endParaRPr lang="id-ID" sz="1600" dirty="0" smtClean="0"/>
                    </a:p>
                  </a:txBody>
                  <a:tcPr marL="84406" marR="8440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5336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/>
        </p:nvGraphicFramePr>
        <p:xfrm>
          <a:off x="107504" y="692696"/>
          <a:ext cx="3888432" cy="3463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6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4BACC6">
                    <a:lumMod val="75000"/>
                  </a:srgbClr>
                </a:solidFill>
              </a:rPr>
              <a:t>Refleksi dari Hasil PISA 2009</a:t>
            </a:r>
            <a:endParaRPr lang="id-ID" sz="3600" b="1" dirty="0" smtClean="0">
              <a:solidFill>
                <a:srgbClr val="F79646">
                  <a:lumMod val="75000"/>
                </a:srgb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619125"/>
            <a:ext cx="9144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0" name="Chart 9"/>
          <p:cNvGraphicFramePr/>
          <p:nvPr/>
        </p:nvGraphicFramePr>
        <p:xfrm>
          <a:off x="3923928" y="764704"/>
          <a:ext cx="5220072" cy="3463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107510" y="3933056"/>
          <a:ext cx="4608512" cy="2924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angle 11"/>
          <p:cNvSpPr/>
          <p:nvPr/>
        </p:nvSpPr>
        <p:spPr>
          <a:xfrm>
            <a:off x="4716016" y="4293096"/>
            <a:ext cx="4320480" cy="237626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Hampir semua siswa Indonesia hanya menguasai pelajaran </a:t>
            </a:r>
            <a:r>
              <a:rPr lang="id-ID" b="1" dirty="0" smtClean="0">
                <a:solidFill>
                  <a:srgbClr val="FFC000"/>
                </a:solidFill>
              </a:rPr>
              <a:t>sampai level 3 </a:t>
            </a:r>
            <a:r>
              <a:rPr lang="id-ID" dirty="0" smtClean="0"/>
              <a:t>saja, sementara negara lain banyak yang sampai level 4, 5, bahkan 6. Dengan keyakinan bahwa semua manusia diciptakan sama, interpretasi dari hasil ini hanya satu, yaitu: </a:t>
            </a:r>
            <a:r>
              <a:rPr lang="id-ID" b="1" dirty="0" smtClean="0">
                <a:solidFill>
                  <a:srgbClr val="FFC000"/>
                </a:solidFill>
              </a:rPr>
              <a:t>yang kita ajarkan berbeda dengan tuntutan zaman </a:t>
            </a:r>
            <a:r>
              <a:rPr lang="id-ID" b="1" dirty="0" smtClean="0">
                <a:solidFill>
                  <a:srgbClr val="FFC000"/>
                </a:solidFill>
                <a:sym typeface="Wingdings" pitchFamily="2" charset="2"/>
              </a:rPr>
              <a:t> penyesuaian kurikulum</a:t>
            </a:r>
            <a:endParaRPr lang="id-ID" b="1" dirty="0">
              <a:solidFill>
                <a:srgbClr val="FFC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15616" y="2339588"/>
            <a:ext cx="1348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 smtClean="0"/>
              <a:t>Matematika</a:t>
            </a:r>
            <a:endParaRPr lang="id-ID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447334" y="2411596"/>
            <a:ext cx="492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 smtClean="0"/>
              <a:t>IPA</a:t>
            </a:r>
            <a:endParaRPr lang="id-ID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547665" y="5147900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 smtClean="0"/>
              <a:t>Bahasa</a:t>
            </a:r>
            <a:endParaRPr lang="id-ID" b="1" dirty="0"/>
          </a:p>
        </p:txBody>
      </p:sp>
      <p:sp>
        <p:nvSpPr>
          <p:cNvPr id="16" name="Slide Number Placeholder 2"/>
          <p:cNvSpPr txBox="1"/>
          <p:nvPr/>
        </p:nvSpPr>
        <p:spPr>
          <a:xfrm>
            <a:off x="8651636" y="6492892"/>
            <a:ext cx="492369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A5B74A24-8FEC-4705-B99E-F422FE15DCD5}" type="slidenum">
              <a:rPr lang="en-US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rPr>
              <a:pPr algn="r">
                <a:defRPr/>
              </a:pPr>
              <a:t>5</a:t>
            </a:fld>
            <a:endParaRPr lang="id-ID" sz="11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/>
        </p:nvGraphicFramePr>
        <p:xfrm>
          <a:off x="4572000" y="883920"/>
          <a:ext cx="4572000" cy="393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hart 15"/>
          <p:cNvGraphicFramePr/>
          <p:nvPr/>
        </p:nvGraphicFramePr>
        <p:xfrm>
          <a:off x="0" y="883920"/>
          <a:ext cx="4572000" cy="393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d-ID" sz="2400" b="1" dirty="0" smtClean="0"/>
              <a:t>Results of</a:t>
            </a:r>
            <a:r>
              <a:rPr lang="en-US" sz="2400" b="1" dirty="0" smtClean="0"/>
              <a:t> </a:t>
            </a:r>
            <a:r>
              <a:rPr lang="id-ID" sz="2400" b="1" dirty="0" smtClean="0"/>
              <a:t>Math</a:t>
            </a:r>
            <a:r>
              <a:rPr lang="en-US" sz="2400" b="1" dirty="0" err="1" smtClean="0"/>
              <a:t>ematics</a:t>
            </a:r>
            <a:r>
              <a:rPr lang="en-US" sz="2400" b="1" dirty="0" smtClean="0"/>
              <a:t> (8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Grade)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429000" y="1264920"/>
            <a:ext cx="304800" cy="3124200"/>
          </a:xfrm>
          <a:prstGeom prst="round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8686800" y="1264920"/>
            <a:ext cx="304800" cy="3124200"/>
          </a:xfrm>
          <a:prstGeom prst="round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752607" y="533400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2007</a:t>
            </a:r>
            <a:endParaRPr lang="id-ID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7" y="533400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2011</a:t>
            </a:r>
            <a:endParaRPr lang="id-ID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5181614"/>
            <a:ext cx="8458200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rgbClr val="0070C0"/>
                </a:solidFill>
              </a:rPr>
              <a:t>Lebih dari </a:t>
            </a:r>
            <a:r>
              <a:rPr lang="id-ID" b="1" dirty="0" smtClean="0">
                <a:solidFill>
                  <a:srgbClr val="C00000"/>
                </a:solidFill>
              </a:rPr>
              <a:t>95%</a:t>
            </a:r>
            <a:r>
              <a:rPr lang="id-ID" b="1" dirty="0" smtClean="0">
                <a:solidFill>
                  <a:srgbClr val="0070C0"/>
                </a:solidFill>
              </a:rPr>
              <a:t> </a:t>
            </a:r>
            <a:r>
              <a:rPr lang="id-ID" b="1" dirty="0" smtClean="0">
                <a:solidFill>
                  <a:srgbClr val="C00000"/>
                </a:solidFill>
              </a:rPr>
              <a:t>siswa Indonesia </a:t>
            </a:r>
            <a:r>
              <a:rPr lang="id-ID" b="1" dirty="0" smtClean="0">
                <a:solidFill>
                  <a:srgbClr val="0070C0"/>
                </a:solidFill>
              </a:rPr>
              <a:t>hanya mampu </a:t>
            </a:r>
            <a:r>
              <a:rPr lang="id-ID" b="1" dirty="0" smtClean="0">
                <a:solidFill>
                  <a:srgbClr val="C00000"/>
                </a:solidFill>
              </a:rPr>
              <a:t>sampai level menengah</a:t>
            </a:r>
            <a:r>
              <a:rPr lang="id-ID" b="1" dirty="0" smtClean="0">
                <a:solidFill>
                  <a:srgbClr val="0070C0"/>
                </a:solidFill>
              </a:rPr>
              <a:t>, sementara hampir </a:t>
            </a:r>
            <a:r>
              <a:rPr lang="id-ID" b="1" dirty="0" smtClean="0">
                <a:solidFill>
                  <a:srgbClr val="C00000"/>
                </a:solidFill>
              </a:rPr>
              <a:t>50%  siswa Taiwan</a:t>
            </a:r>
            <a:r>
              <a:rPr lang="id-ID" b="1" dirty="0" smtClean="0">
                <a:solidFill>
                  <a:srgbClr val="0070C0"/>
                </a:solidFill>
              </a:rPr>
              <a:t> mampu mencapai </a:t>
            </a:r>
            <a:r>
              <a:rPr lang="id-ID" b="1" dirty="0" smtClean="0">
                <a:solidFill>
                  <a:srgbClr val="C00000"/>
                </a:solidFill>
              </a:rPr>
              <a:t>level tinggi dan advance</a:t>
            </a:r>
            <a:r>
              <a:rPr lang="id-ID" b="1" dirty="0" smtClean="0">
                <a:solidFill>
                  <a:srgbClr val="0070C0"/>
                </a:solidFill>
              </a:rPr>
              <a:t>. Dengan keyakinan bahwa semua anak dilahirkan sama, kesimpulan dari hasil ini adalah yang </a:t>
            </a:r>
            <a:r>
              <a:rPr lang="id-ID" b="1" dirty="0" smtClean="0">
                <a:solidFill>
                  <a:srgbClr val="C00000"/>
                </a:solidFill>
              </a:rPr>
              <a:t>di</a:t>
            </a:r>
            <a:r>
              <a:rPr lang="en-US" b="1" dirty="0" smtClean="0">
                <a:solidFill>
                  <a:srgbClr val="C00000"/>
                </a:solidFill>
              </a:rPr>
              <a:t>a</a:t>
            </a:r>
            <a:r>
              <a:rPr lang="id-ID" b="1" dirty="0" smtClean="0">
                <a:solidFill>
                  <a:srgbClr val="C00000"/>
                </a:solidFill>
              </a:rPr>
              <a:t>jarkan di Indonesia berbeda dengan yang diujikan [yang distandarkan] internasional</a:t>
            </a:r>
            <a:endParaRPr lang="id-ID" b="1" dirty="0">
              <a:solidFill>
                <a:srgbClr val="C00000"/>
              </a:solidFill>
            </a:endParaRPr>
          </a:p>
        </p:txBody>
      </p:sp>
      <p:sp>
        <p:nvSpPr>
          <p:cNvPr id="10" name="Slide Number Placeholder 2"/>
          <p:cNvSpPr txBox="1"/>
          <p:nvPr/>
        </p:nvSpPr>
        <p:spPr>
          <a:xfrm>
            <a:off x="8651636" y="6492892"/>
            <a:ext cx="492369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A5B74A24-8FEC-4705-B99E-F422FE15DCD5}" type="slidenum">
              <a:rPr lang="en-US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rPr>
              <a:pPr algn="r">
                <a:defRPr/>
              </a:pPr>
              <a:t>6</a:t>
            </a:fld>
            <a:endParaRPr lang="id-ID" sz="11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hart 15"/>
          <p:cNvGraphicFramePr/>
          <p:nvPr/>
        </p:nvGraphicFramePr>
        <p:xfrm>
          <a:off x="0" y="883920"/>
          <a:ext cx="4572000" cy="393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572000" y="883920"/>
          <a:ext cx="4572000" cy="393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d-ID" sz="2400" b="1" dirty="0" smtClean="0"/>
              <a:t>Results of</a:t>
            </a:r>
            <a:r>
              <a:rPr lang="en-US" sz="2400" b="1" dirty="0" smtClean="0"/>
              <a:t> Science(8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Grade)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429000" y="1264920"/>
            <a:ext cx="304800" cy="3124200"/>
          </a:xfrm>
          <a:prstGeom prst="round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8305800" y="1264920"/>
            <a:ext cx="381000" cy="3124200"/>
          </a:xfrm>
          <a:prstGeom prst="round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752607" y="533400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2007</a:t>
            </a:r>
            <a:endParaRPr lang="id-ID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7" y="533400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2011</a:t>
            </a:r>
            <a:endParaRPr lang="id-ID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5181614"/>
            <a:ext cx="8458200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rgbClr val="0070C0"/>
                </a:solidFill>
              </a:rPr>
              <a:t>Lebih dari </a:t>
            </a:r>
            <a:r>
              <a:rPr lang="id-ID" b="1" dirty="0" smtClean="0">
                <a:solidFill>
                  <a:srgbClr val="C00000"/>
                </a:solidFill>
              </a:rPr>
              <a:t>95%</a:t>
            </a:r>
            <a:r>
              <a:rPr lang="id-ID" b="1" dirty="0" smtClean="0">
                <a:solidFill>
                  <a:srgbClr val="0070C0"/>
                </a:solidFill>
              </a:rPr>
              <a:t> </a:t>
            </a:r>
            <a:r>
              <a:rPr lang="id-ID" b="1" dirty="0" smtClean="0">
                <a:solidFill>
                  <a:srgbClr val="C00000"/>
                </a:solidFill>
              </a:rPr>
              <a:t>siswa Indonesia </a:t>
            </a:r>
            <a:r>
              <a:rPr lang="id-ID" b="1" dirty="0" smtClean="0">
                <a:solidFill>
                  <a:srgbClr val="0070C0"/>
                </a:solidFill>
              </a:rPr>
              <a:t>hanya mampu </a:t>
            </a:r>
            <a:r>
              <a:rPr lang="id-ID" b="1" dirty="0" smtClean="0">
                <a:solidFill>
                  <a:srgbClr val="C00000"/>
                </a:solidFill>
              </a:rPr>
              <a:t>sampai level menengah</a:t>
            </a:r>
            <a:r>
              <a:rPr lang="id-ID" b="1" dirty="0" smtClean="0">
                <a:solidFill>
                  <a:srgbClr val="0070C0"/>
                </a:solidFill>
              </a:rPr>
              <a:t>, sementara hampir </a:t>
            </a:r>
            <a:r>
              <a:rPr lang="en-US" b="1" dirty="0" smtClean="0">
                <a:solidFill>
                  <a:srgbClr val="C00000"/>
                </a:solidFill>
              </a:rPr>
              <a:t>4</a:t>
            </a:r>
            <a:r>
              <a:rPr lang="id-ID" b="1" dirty="0" smtClean="0">
                <a:solidFill>
                  <a:srgbClr val="C00000"/>
                </a:solidFill>
              </a:rPr>
              <a:t>0%  siswa Taiwan</a:t>
            </a:r>
            <a:r>
              <a:rPr lang="id-ID" b="1" dirty="0" smtClean="0">
                <a:solidFill>
                  <a:srgbClr val="0070C0"/>
                </a:solidFill>
              </a:rPr>
              <a:t> mampu mencapai </a:t>
            </a:r>
            <a:r>
              <a:rPr lang="id-ID" b="1" dirty="0" smtClean="0">
                <a:solidFill>
                  <a:srgbClr val="C00000"/>
                </a:solidFill>
              </a:rPr>
              <a:t>level tinggi dan advance</a:t>
            </a:r>
            <a:r>
              <a:rPr lang="id-ID" b="1" dirty="0" smtClean="0">
                <a:solidFill>
                  <a:srgbClr val="0070C0"/>
                </a:solidFill>
              </a:rPr>
              <a:t>. Dengan keyakinan bahwa semua anak dilahirkan sama, kesimpulan dari hasil ini adalah yang </a:t>
            </a:r>
            <a:r>
              <a:rPr lang="id-ID" b="1" dirty="0" smtClean="0">
                <a:solidFill>
                  <a:srgbClr val="C00000"/>
                </a:solidFill>
              </a:rPr>
              <a:t>di</a:t>
            </a:r>
            <a:r>
              <a:rPr lang="en-US" b="1" dirty="0" smtClean="0">
                <a:solidFill>
                  <a:srgbClr val="C00000"/>
                </a:solidFill>
              </a:rPr>
              <a:t>a</a:t>
            </a:r>
            <a:r>
              <a:rPr lang="id-ID" b="1" dirty="0" smtClean="0">
                <a:solidFill>
                  <a:srgbClr val="C00000"/>
                </a:solidFill>
              </a:rPr>
              <a:t>jarkan di Indonesia berbeda dengan yang diujikan [yang distandarkan] internasional</a:t>
            </a:r>
            <a:endParaRPr lang="id-ID" b="1" dirty="0">
              <a:solidFill>
                <a:srgbClr val="C00000"/>
              </a:solidFill>
            </a:endParaRPr>
          </a:p>
        </p:txBody>
      </p:sp>
      <p:sp>
        <p:nvSpPr>
          <p:cNvPr id="10" name="Slide Number Placeholder 2"/>
          <p:cNvSpPr txBox="1"/>
          <p:nvPr/>
        </p:nvSpPr>
        <p:spPr>
          <a:xfrm>
            <a:off x="8651636" y="6492892"/>
            <a:ext cx="492369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A5B74A24-8FEC-4705-B99E-F422FE15DCD5}" type="slidenum">
              <a:rPr lang="en-US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rPr>
              <a:pPr algn="r">
                <a:defRPr/>
              </a:pPr>
              <a:t>7</a:t>
            </a:fld>
            <a:endParaRPr lang="id-ID" sz="11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hart 16"/>
          <p:cNvGraphicFramePr/>
          <p:nvPr/>
        </p:nvGraphicFramePr>
        <p:xfrm>
          <a:off x="4572000" y="883920"/>
          <a:ext cx="4572000" cy="393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hart 17"/>
          <p:cNvGraphicFramePr/>
          <p:nvPr/>
        </p:nvGraphicFramePr>
        <p:xfrm>
          <a:off x="0" y="883920"/>
          <a:ext cx="4297680" cy="393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d-ID" sz="2400" b="1" dirty="0" smtClean="0"/>
              <a:t>Results of</a:t>
            </a:r>
            <a:r>
              <a:rPr lang="en-US" sz="2400" b="1" dirty="0" smtClean="0"/>
              <a:t> </a:t>
            </a:r>
            <a:r>
              <a:rPr lang="id-ID" sz="2400" b="1" dirty="0" smtClean="0"/>
              <a:t>Reading (4</a:t>
            </a:r>
            <a:r>
              <a:rPr lang="id-ID" sz="2400" b="1" baseline="30000" dirty="0" smtClean="0"/>
              <a:t>th</a:t>
            </a:r>
            <a:r>
              <a:rPr lang="id-ID" sz="2400" b="1" dirty="0" smtClean="0"/>
              <a:t> Grade)</a:t>
            </a:r>
            <a:endParaRPr lang="en-US" sz="2400" b="1" dirty="0" smtClean="0"/>
          </a:p>
        </p:txBody>
      </p:sp>
      <p:sp>
        <p:nvSpPr>
          <p:cNvPr id="9" name="Rounded Rectangle 8"/>
          <p:cNvSpPr/>
          <p:nvPr/>
        </p:nvSpPr>
        <p:spPr>
          <a:xfrm>
            <a:off x="7848600" y="1234440"/>
            <a:ext cx="457200" cy="3124200"/>
          </a:xfrm>
          <a:prstGeom prst="round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895600" y="1234440"/>
            <a:ext cx="457200" cy="3124200"/>
          </a:xfrm>
          <a:prstGeom prst="round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752607" y="533400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2006</a:t>
            </a:r>
            <a:endParaRPr lang="id-ID" sz="2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553207" y="533400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2011</a:t>
            </a:r>
            <a:endParaRPr lang="id-ID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81000" y="5181614"/>
            <a:ext cx="8458200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rgbClr val="0070C0"/>
                </a:solidFill>
              </a:rPr>
              <a:t>Lebih dari </a:t>
            </a:r>
            <a:r>
              <a:rPr lang="id-ID" b="1" dirty="0" smtClean="0">
                <a:solidFill>
                  <a:srgbClr val="C00000"/>
                </a:solidFill>
              </a:rPr>
              <a:t>95%</a:t>
            </a:r>
            <a:r>
              <a:rPr lang="id-ID" b="1" dirty="0" smtClean="0">
                <a:solidFill>
                  <a:srgbClr val="0070C0"/>
                </a:solidFill>
              </a:rPr>
              <a:t> </a:t>
            </a:r>
            <a:r>
              <a:rPr lang="id-ID" b="1" dirty="0" smtClean="0">
                <a:solidFill>
                  <a:srgbClr val="C00000"/>
                </a:solidFill>
              </a:rPr>
              <a:t>siswa Indonesia </a:t>
            </a:r>
            <a:r>
              <a:rPr lang="id-ID" b="1" dirty="0" smtClean="0">
                <a:solidFill>
                  <a:srgbClr val="0070C0"/>
                </a:solidFill>
              </a:rPr>
              <a:t>hanya mampu </a:t>
            </a:r>
            <a:r>
              <a:rPr lang="id-ID" b="1" dirty="0" smtClean="0">
                <a:solidFill>
                  <a:srgbClr val="C00000"/>
                </a:solidFill>
              </a:rPr>
              <a:t>sampai level menengah</a:t>
            </a:r>
            <a:r>
              <a:rPr lang="id-ID" b="1" dirty="0" smtClean="0">
                <a:solidFill>
                  <a:srgbClr val="0070C0"/>
                </a:solidFill>
              </a:rPr>
              <a:t>, sementara </a:t>
            </a:r>
            <a:r>
              <a:rPr lang="en-US" b="1" dirty="0" err="1" smtClean="0">
                <a:solidFill>
                  <a:srgbClr val="0070C0"/>
                </a:solidFill>
              </a:rPr>
              <a:t>lebih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dari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id-ID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50</a:t>
            </a:r>
            <a:r>
              <a:rPr lang="id-ID" b="1" dirty="0" smtClean="0">
                <a:solidFill>
                  <a:srgbClr val="C00000"/>
                </a:solidFill>
              </a:rPr>
              <a:t>%  siswa Taiwan</a:t>
            </a:r>
            <a:r>
              <a:rPr lang="id-ID" b="1" dirty="0" smtClean="0">
                <a:solidFill>
                  <a:srgbClr val="0070C0"/>
                </a:solidFill>
              </a:rPr>
              <a:t> mampu mencapai </a:t>
            </a:r>
            <a:r>
              <a:rPr lang="id-ID" b="1" dirty="0" smtClean="0">
                <a:solidFill>
                  <a:srgbClr val="C00000"/>
                </a:solidFill>
              </a:rPr>
              <a:t>level tinggi dan advance</a:t>
            </a:r>
            <a:r>
              <a:rPr lang="id-ID" b="1" dirty="0" smtClean="0">
                <a:solidFill>
                  <a:srgbClr val="0070C0"/>
                </a:solidFill>
              </a:rPr>
              <a:t>. Dengan keyakinan bahwa semua anak dilahirkan sama, kesimpulan dari hasil ini adalah yang </a:t>
            </a:r>
            <a:r>
              <a:rPr lang="id-ID" b="1" dirty="0" smtClean="0">
                <a:solidFill>
                  <a:srgbClr val="C00000"/>
                </a:solidFill>
              </a:rPr>
              <a:t>di</a:t>
            </a:r>
            <a:r>
              <a:rPr lang="en-US" b="1" dirty="0" smtClean="0">
                <a:solidFill>
                  <a:srgbClr val="C00000"/>
                </a:solidFill>
              </a:rPr>
              <a:t>a</a:t>
            </a:r>
            <a:r>
              <a:rPr lang="id-ID" b="1" dirty="0" smtClean="0">
                <a:solidFill>
                  <a:srgbClr val="C00000"/>
                </a:solidFill>
              </a:rPr>
              <a:t>jarkan di Indonesia berbeda dengan yang diujikan [yang distandarkan] internasional</a:t>
            </a:r>
            <a:endParaRPr lang="id-ID" b="1" dirty="0">
              <a:solidFill>
                <a:srgbClr val="C00000"/>
              </a:solidFill>
            </a:endParaRPr>
          </a:p>
        </p:txBody>
      </p:sp>
      <p:sp>
        <p:nvSpPr>
          <p:cNvPr id="10" name="Slide Number Placeholder 2"/>
          <p:cNvSpPr txBox="1"/>
          <p:nvPr/>
        </p:nvSpPr>
        <p:spPr>
          <a:xfrm>
            <a:off x="8651636" y="6492892"/>
            <a:ext cx="492369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A5B74A24-8FEC-4705-B99E-F422FE15DCD5}" type="slidenum">
              <a:rPr lang="en-US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rPr>
              <a:pPr algn="r">
                <a:defRPr/>
              </a:pPr>
              <a:t>8</a:t>
            </a:fld>
            <a:endParaRPr lang="id-ID" sz="11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91440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KEMAMPUAN PENDIDIKAN INDONESIA</a:t>
            </a:r>
          </a:p>
        </p:txBody>
      </p:sp>
      <p:pic>
        <p:nvPicPr>
          <p:cNvPr id="11059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600200"/>
            <a:ext cx="813276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6" name="Rectangle 5"/>
          <p:cNvSpPr>
            <a:spLocks noChangeArrowheads="1"/>
          </p:cNvSpPr>
          <p:nvPr/>
        </p:nvSpPr>
        <p:spPr bwMode="auto">
          <a:xfrm>
            <a:off x="1453820" y="476672"/>
            <a:ext cx="6430548" cy="338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1" tIns="45706" rIns="91411" bIns="45706">
            <a:spAutoFit/>
          </a:bodyPr>
          <a:lstStyle/>
          <a:p>
            <a:r>
              <a:rPr lang="en-US" sz="1600" b="1" i="1" dirty="0"/>
              <a:t>PROGRAM of  INTERNATIONAL STUDENT ASSESSMENT (PISA)</a:t>
            </a:r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381000" y="6096000"/>
            <a:ext cx="830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1" tIns="45706" rIns="91411" bIns="45706">
            <a:spAutoFit/>
          </a:bodyPr>
          <a:lstStyle/>
          <a:p>
            <a:r>
              <a:rPr lang="en-US" b="1" i="1" dirty="0" err="1"/>
              <a:t>Skor</a:t>
            </a:r>
            <a:r>
              <a:rPr lang="en-US" b="1" i="1" dirty="0"/>
              <a:t>  </a:t>
            </a:r>
            <a:r>
              <a:rPr lang="en-US" b="1" i="1" dirty="0" err="1"/>
              <a:t>siswa</a:t>
            </a:r>
            <a:r>
              <a:rPr lang="en-US" b="1" i="1" dirty="0"/>
              <a:t> </a:t>
            </a:r>
            <a:r>
              <a:rPr lang="en-US" b="1" i="1" dirty="0" err="1"/>
              <a:t>indonesia</a:t>
            </a:r>
            <a:r>
              <a:rPr lang="en-US" b="1" i="1" dirty="0"/>
              <a:t> </a:t>
            </a:r>
            <a:r>
              <a:rPr lang="en-US" b="1" i="1" dirty="0" err="1" smtClean="0"/>
              <a:t>baik</a:t>
            </a:r>
            <a:r>
              <a:rPr lang="en-US" b="1" i="1" dirty="0" smtClean="0"/>
              <a:t> </a:t>
            </a:r>
            <a:r>
              <a:rPr lang="en-US" b="1" i="1" dirty="0" err="1" smtClean="0"/>
              <a:t>membaca</a:t>
            </a:r>
            <a:r>
              <a:rPr lang="en-US" b="1" i="1" dirty="0" smtClean="0"/>
              <a:t>, </a:t>
            </a:r>
            <a:r>
              <a:rPr lang="en-US" b="1" i="1" dirty="0" err="1" smtClean="0"/>
              <a:t>matematika</a:t>
            </a:r>
            <a:r>
              <a:rPr lang="en-US" b="1" i="1" dirty="0" smtClean="0"/>
              <a:t>, science </a:t>
            </a:r>
            <a:r>
              <a:rPr lang="en-US" b="1" i="1" dirty="0" err="1"/>
              <a:t>dan</a:t>
            </a:r>
            <a:r>
              <a:rPr lang="en-US" b="1" i="1" dirty="0"/>
              <a:t> problem solving </a:t>
            </a:r>
            <a:r>
              <a:rPr lang="en-US" b="1" i="1" dirty="0" err="1"/>
              <a:t>masih</a:t>
            </a:r>
            <a:r>
              <a:rPr lang="en-US" b="1" i="1" dirty="0"/>
              <a:t> </a:t>
            </a:r>
            <a:r>
              <a:rPr lang="en-US" b="1" i="1" dirty="0" err="1"/>
              <a:t>jauh</a:t>
            </a:r>
            <a:r>
              <a:rPr lang="en-US" b="1" i="1" dirty="0"/>
              <a:t> </a:t>
            </a:r>
            <a:r>
              <a:rPr lang="en-US" b="1" i="1" dirty="0" err="1"/>
              <a:t>dari</a:t>
            </a:r>
            <a:r>
              <a:rPr lang="en-US" b="1" i="1" dirty="0"/>
              <a:t> </a:t>
            </a:r>
            <a:r>
              <a:rPr lang="en-US" b="1" i="1" dirty="0" err="1"/>
              <a:t>standar</a:t>
            </a:r>
            <a:r>
              <a:rPr lang="en-US" b="1" i="1" dirty="0"/>
              <a:t> </a:t>
            </a:r>
            <a:r>
              <a:rPr lang="en-US" b="1" i="1" dirty="0" err="1" smtClean="0"/>
              <a:t>internasional</a:t>
            </a:r>
            <a:r>
              <a:rPr lang="en-US" b="1" i="1" dirty="0"/>
              <a:t> </a:t>
            </a:r>
            <a:r>
              <a:rPr lang="en-US" b="1" i="1" dirty="0" smtClean="0"/>
              <a:t>(</a:t>
            </a:r>
            <a:r>
              <a:rPr lang="en-US" b="1" i="1" smtClean="0"/>
              <a:t>World Bank Report, 2011)</a:t>
            </a:r>
            <a:endParaRPr lang="en-US" b="1" i="1" dirty="0"/>
          </a:p>
        </p:txBody>
      </p:sp>
      <p:sp>
        <p:nvSpPr>
          <p:cNvPr id="110598" name="TextBox 8"/>
          <p:cNvSpPr txBox="1">
            <a:spLocks noChangeArrowheads="1"/>
          </p:cNvSpPr>
          <p:nvPr/>
        </p:nvSpPr>
        <p:spPr bwMode="auto">
          <a:xfrm rot="-5400000">
            <a:off x="-81756" y="3510756"/>
            <a:ext cx="1143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11" tIns="45706" rIns="91411" bIns="45706">
            <a:spAutoFit/>
          </a:bodyPr>
          <a:lstStyle/>
          <a:p>
            <a:r>
              <a:rPr lang="en-US" b="1"/>
              <a:t>SCORE</a:t>
            </a:r>
          </a:p>
        </p:txBody>
      </p:sp>
    </p:spTree>
    <p:extLst>
      <p:ext uri="{BB962C8B-B14F-4D97-AF65-F5344CB8AC3E}">
        <p14:creationId xmlns:p14="http://schemas.microsoft.com/office/powerpoint/2010/main" xmlns="" val="244486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1983</Words>
  <Application>Microsoft Office PowerPoint</Application>
  <PresentationFormat>On-screen Show (4:3)</PresentationFormat>
  <Paragraphs>391</Paragraphs>
  <Slides>23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think-cell Slide</vt:lpstr>
      <vt:lpstr>Slide 1</vt:lpstr>
      <vt:lpstr>Visi 2045</vt:lpstr>
      <vt:lpstr>Slide 3</vt:lpstr>
      <vt:lpstr>Slide 4</vt:lpstr>
      <vt:lpstr>Slide 5</vt:lpstr>
      <vt:lpstr>Slide 6</vt:lpstr>
      <vt:lpstr>Slide 7</vt:lpstr>
      <vt:lpstr>Slide 8</vt:lpstr>
      <vt:lpstr>KEMAMPUAN PENDIDIKAN INDONESIA</vt:lpstr>
      <vt:lpstr>Fokus Pembangunan Pendidikan Tahun 2012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KEMAMPUAN PENDIDIKAN INDONESIA</vt:lpstr>
      <vt:lpstr>Fokus Pembangunan Pendidikan Tahun 2012</vt:lpstr>
      <vt:lpstr>Slide 20</vt:lpstr>
      <vt:lpstr>Slide 21</vt:lpstr>
      <vt:lpstr>Slide 22</vt:lpstr>
      <vt:lpstr>Slide 23</vt:lpstr>
    </vt:vector>
  </TitlesOfParts>
  <Company>ums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BIOLOGY CLASSROOM MANAGEMENT    </dc:title>
  <dc:creator>anif</dc:creator>
  <cp:lastModifiedBy>anif</cp:lastModifiedBy>
  <cp:revision>22</cp:revision>
  <dcterms:created xsi:type="dcterms:W3CDTF">2012-04-07T03:57:20Z</dcterms:created>
  <dcterms:modified xsi:type="dcterms:W3CDTF">2013-06-20T02:37:53Z</dcterms:modified>
</cp:coreProperties>
</file>