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7" r:id="rId7"/>
    <p:sldId id="283" r:id="rId8"/>
    <p:sldId id="281" r:id="rId9"/>
    <p:sldId id="261" r:id="rId10"/>
    <p:sldId id="279" r:id="rId11"/>
    <p:sldId id="272" r:id="rId12"/>
    <p:sldId id="273" r:id="rId13"/>
    <p:sldId id="274" r:id="rId14"/>
    <p:sldId id="275" r:id="rId15"/>
    <p:sldId id="276" r:id="rId16"/>
    <p:sldId id="268" r:id="rId17"/>
    <p:sldId id="290" r:id="rId18"/>
    <p:sldId id="289" r:id="rId19"/>
    <p:sldId id="288" r:id="rId20"/>
    <p:sldId id="292" r:id="rId21"/>
    <p:sldId id="293" r:id="rId22"/>
    <p:sldId id="284" r:id="rId23"/>
    <p:sldId id="291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A590B-A526-4B45-A35D-EB6AEC0A7196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E1E0-1FD6-48E5-A8C6-53F70558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94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6090BB-40DA-4953-8847-BA3903AC852D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5CA41D1-A7C4-4A52-9AB0-2E1248301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908719"/>
            <a:ext cx="8229600" cy="16820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dirty="0" smtClean="0">
                <a:solidFill>
                  <a:srgbClr val="C00000"/>
                </a:solidFill>
              </a:rPr>
              <a:t>APLIKASI </a:t>
            </a:r>
            <a:r>
              <a:rPr lang="en-US" sz="5600" i="1" dirty="0" smtClean="0">
                <a:solidFill>
                  <a:srgbClr val="C00000"/>
                </a:solidFill>
              </a:rPr>
              <a:t>IT</a:t>
            </a:r>
            <a:r>
              <a:rPr lang="en-US" sz="5600" dirty="0" smtClean="0">
                <a:solidFill>
                  <a:srgbClr val="C00000"/>
                </a:solidFill>
              </a:rPr>
              <a:t> PADA UMKM</a:t>
            </a:r>
            <a:endParaRPr lang="en-US" sz="5600" dirty="0">
              <a:solidFill>
                <a:srgbClr val="C00000"/>
              </a:solidFill>
            </a:endParaRPr>
          </a:p>
        </p:txBody>
      </p:sp>
      <p:pic>
        <p:nvPicPr>
          <p:cNvPr id="4" name="Picture 14" descr="sunu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7072"/>
            <a:ext cx="1656184" cy="1440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E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E-Commerce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dikategorikan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4 (</a:t>
            </a:r>
            <a:r>
              <a:rPr lang="en-US" dirty="0" err="1" smtClean="0"/>
              <a:t>empat</a:t>
            </a:r>
            <a:r>
              <a:rPr lang="en-US" dirty="0" smtClean="0"/>
              <a:t>) </a:t>
            </a:r>
            <a:r>
              <a:rPr lang="en-US" dirty="0" err="1" smtClean="0"/>
              <a:t>tipe</a:t>
            </a:r>
            <a:r>
              <a:rPr lang="en-US" dirty="0" smtClean="0"/>
              <a:t>: I-Market, Customer Care, Vendors Management, </a:t>
            </a:r>
            <a:r>
              <a:rPr lang="en-US" dirty="0" err="1" smtClean="0"/>
              <a:t>dan</a:t>
            </a:r>
            <a:r>
              <a:rPr lang="en-US" dirty="0" smtClean="0"/>
              <a:t> Extended Supply Chain (</a:t>
            </a:r>
            <a:r>
              <a:rPr lang="en-US" dirty="0" err="1" smtClean="0"/>
              <a:t>Fingar</a:t>
            </a:r>
            <a:r>
              <a:rPr lang="en-US" dirty="0" smtClean="0"/>
              <a:t>, 2000).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9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I-Market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17232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2300" dirty="0" smtClean="0"/>
              <a:t>Internet Market (I-Market) </a:t>
            </a:r>
            <a:r>
              <a:rPr lang="en-US" sz="2300" dirty="0" err="1" smtClean="0"/>
              <a:t>didefinisikan</a:t>
            </a:r>
            <a:r>
              <a:rPr lang="en-US" sz="2300" dirty="0" smtClean="0"/>
              <a:t> </a:t>
            </a:r>
            <a:r>
              <a:rPr lang="en-US" sz="2300" dirty="0" err="1" smtClean="0"/>
              <a:t>sebagai</a:t>
            </a:r>
            <a:r>
              <a:rPr lang="en-US" sz="2300" dirty="0" smtClean="0"/>
              <a:t> </a:t>
            </a:r>
            <a:r>
              <a:rPr lang="en-US" sz="2300" dirty="0" err="1" smtClean="0"/>
              <a:t>suatu</a:t>
            </a:r>
            <a:r>
              <a:rPr lang="en-US" sz="2300" dirty="0" smtClean="0"/>
              <a:t> </a:t>
            </a:r>
            <a:r>
              <a:rPr lang="en-US" sz="2300" dirty="0" err="1" smtClean="0"/>
              <a:t>tempat</a:t>
            </a:r>
            <a:r>
              <a:rPr lang="en-US" sz="2300" dirty="0" smtClean="0"/>
              <a:t> </a:t>
            </a:r>
            <a:r>
              <a:rPr lang="en-US" sz="2300" dirty="0" err="1" smtClean="0"/>
              <a:t>dimana</a:t>
            </a:r>
            <a:r>
              <a:rPr lang="en-US" sz="2300" dirty="0" smtClean="0"/>
              <a:t> </a:t>
            </a:r>
            <a:r>
              <a:rPr lang="en-US" sz="2300" dirty="0" err="1" smtClean="0"/>
              <a:t>calon</a:t>
            </a:r>
            <a:r>
              <a:rPr lang="en-US" sz="2300" dirty="0" smtClean="0"/>
              <a:t> </a:t>
            </a:r>
            <a:r>
              <a:rPr lang="en-US" sz="2300" dirty="0" err="1" smtClean="0"/>
              <a:t>pembeli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penjual</a:t>
            </a:r>
            <a:r>
              <a:rPr lang="en-US" sz="2300" dirty="0" smtClean="0"/>
              <a:t> </a:t>
            </a:r>
            <a:r>
              <a:rPr lang="en-US" sz="2300" dirty="0" err="1" smtClean="0"/>
              <a:t>bertemu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melakukan</a:t>
            </a:r>
            <a:r>
              <a:rPr lang="en-US" sz="2300" dirty="0" smtClean="0"/>
              <a:t> </a:t>
            </a:r>
            <a:r>
              <a:rPr lang="en-US" sz="2300" dirty="0" err="1" smtClean="0"/>
              <a:t>transaksi</a:t>
            </a:r>
            <a:r>
              <a:rPr lang="en-US" sz="2300" dirty="0" smtClean="0"/>
              <a:t> </a:t>
            </a:r>
            <a:r>
              <a:rPr lang="en-US" sz="2300" dirty="0" err="1" smtClean="0"/>
              <a:t>secara</a:t>
            </a:r>
            <a:r>
              <a:rPr lang="en-US" sz="2300" dirty="0" smtClean="0"/>
              <a:t> </a:t>
            </a:r>
            <a:r>
              <a:rPr lang="en-US" sz="2300" dirty="0" err="1" smtClean="0"/>
              <a:t>elektronik</a:t>
            </a:r>
            <a:r>
              <a:rPr lang="en-US" sz="2300" dirty="0" smtClean="0"/>
              <a:t> </a:t>
            </a:r>
            <a:r>
              <a:rPr lang="en-US" sz="2300" dirty="0" err="1" smtClean="0"/>
              <a:t>melalui</a:t>
            </a:r>
            <a:r>
              <a:rPr lang="en-US" sz="2300" dirty="0" smtClean="0"/>
              <a:t> medium internet. </a:t>
            </a:r>
          </a:p>
          <a:p>
            <a:r>
              <a:rPr lang="en-US" sz="2300" dirty="0" smtClean="0"/>
              <a:t>Dari </a:t>
            </a:r>
            <a:r>
              <a:rPr lang="en-US" sz="2300" dirty="0" err="1" smtClean="0"/>
              <a:t>definisi</a:t>
            </a:r>
            <a:r>
              <a:rPr lang="en-US" sz="2300" dirty="0" smtClean="0"/>
              <a:t> </a:t>
            </a:r>
            <a:r>
              <a:rPr lang="en-US" sz="2300" dirty="0" err="1" smtClean="0"/>
              <a:t>tersebut</a:t>
            </a:r>
            <a:r>
              <a:rPr lang="en-US" sz="2300" dirty="0" smtClean="0"/>
              <a:t> </a:t>
            </a:r>
            <a:r>
              <a:rPr lang="en-US" sz="2300" dirty="0" err="1" smtClean="0"/>
              <a:t>terlihat</a:t>
            </a:r>
            <a:r>
              <a:rPr lang="en-US" sz="2300" dirty="0" smtClean="0"/>
              <a:t> </a:t>
            </a:r>
            <a:r>
              <a:rPr lang="en-US" sz="2300" dirty="0" err="1" smtClean="0"/>
              <a:t>bahwa</a:t>
            </a:r>
            <a:r>
              <a:rPr lang="en-US" sz="2300" dirty="0" smtClean="0"/>
              <a:t> </a:t>
            </a:r>
            <a:r>
              <a:rPr lang="en-US" sz="2300" dirty="0" err="1" smtClean="0"/>
              <a:t>tipe</a:t>
            </a:r>
            <a:r>
              <a:rPr lang="en-US" sz="2300" dirty="0" smtClean="0"/>
              <a:t> </a:t>
            </a:r>
            <a:r>
              <a:rPr lang="en-US" sz="2300" dirty="0" err="1" smtClean="0"/>
              <a:t>bisnis</a:t>
            </a:r>
            <a:r>
              <a:rPr lang="en-US" sz="2300" dirty="0" smtClean="0"/>
              <a:t> yang </a:t>
            </a:r>
            <a:r>
              <a:rPr lang="en-US" sz="2300" dirty="0" err="1" smtClean="0"/>
              <a:t>terjadi</a:t>
            </a:r>
            <a:r>
              <a:rPr lang="en-US" sz="2300" dirty="0" smtClean="0"/>
              <a:t> </a:t>
            </a:r>
            <a:r>
              <a:rPr lang="en-US" sz="2300" dirty="0" err="1" smtClean="0"/>
              <a:t>adalah</a:t>
            </a:r>
            <a:r>
              <a:rPr lang="en-US" sz="2300" dirty="0" smtClean="0"/>
              <a:t> B-to-C </a:t>
            </a:r>
            <a:r>
              <a:rPr lang="en-US" sz="2300" dirty="0" err="1" smtClean="0"/>
              <a:t>karena</a:t>
            </a:r>
            <a:r>
              <a:rPr lang="en-US" sz="2300" dirty="0" smtClean="0"/>
              <a:t> </a:t>
            </a:r>
            <a:r>
              <a:rPr lang="en-US" sz="2300" dirty="0" err="1" smtClean="0"/>
              <a:t>sebagai</a:t>
            </a:r>
            <a:r>
              <a:rPr lang="en-US" sz="2300" dirty="0" smtClean="0"/>
              <a:t> </a:t>
            </a:r>
            <a:r>
              <a:rPr lang="en-US" sz="2300" dirty="0" err="1" smtClean="0"/>
              <a:t>penjual</a:t>
            </a:r>
            <a:r>
              <a:rPr lang="en-US" sz="2300" dirty="0" smtClean="0"/>
              <a:t> </a:t>
            </a:r>
            <a:r>
              <a:rPr lang="en-US" sz="2300" dirty="0" err="1" smtClean="0"/>
              <a:t>produk</a:t>
            </a:r>
            <a:r>
              <a:rPr lang="en-US" sz="2300" dirty="0" smtClean="0"/>
              <a:t>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err="1" smtClean="0"/>
              <a:t>jasa</a:t>
            </a:r>
            <a:r>
              <a:rPr lang="en-US" sz="2300" dirty="0" smtClean="0"/>
              <a:t>, </a:t>
            </a:r>
            <a:r>
              <a:rPr lang="en-US" sz="2300" dirty="0" err="1" smtClean="0"/>
              <a:t>perusahaan</a:t>
            </a:r>
            <a:r>
              <a:rPr lang="en-US" sz="2300" dirty="0" smtClean="0"/>
              <a:t> </a:t>
            </a:r>
            <a:r>
              <a:rPr lang="en-US" sz="2300" dirty="0" err="1" smtClean="0"/>
              <a:t>berusaha</a:t>
            </a:r>
            <a:r>
              <a:rPr lang="en-US" sz="2300" dirty="0" smtClean="0"/>
              <a:t> </a:t>
            </a:r>
            <a:r>
              <a:rPr lang="en-US" sz="2300" dirty="0" err="1" smtClean="0"/>
              <a:t>menghubungkan</a:t>
            </a:r>
            <a:r>
              <a:rPr lang="en-US" sz="2300" dirty="0" smtClean="0"/>
              <a:t> </a:t>
            </a:r>
            <a:r>
              <a:rPr lang="en-US" sz="2300" dirty="0" err="1" smtClean="0"/>
              <a:t>dirinya</a:t>
            </a:r>
            <a:r>
              <a:rPr lang="en-US" sz="2300" dirty="0" smtClean="0"/>
              <a:t>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I-Market yang </a:t>
            </a:r>
            <a:r>
              <a:rPr lang="en-US" sz="2300" dirty="0" err="1" smtClean="0"/>
              <a:t>merupakan</a:t>
            </a:r>
            <a:r>
              <a:rPr lang="en-US" sz="2300" dirty="0" smtClean="0"/>
              <a:t> </a:t>
            </a:r>
            <a:r>
              <a:rPr lang="en-US" sz="2300" dirty="0" err="1" smtClean="0"/>
              <a:t>komunitas</a:t>
            </a:r>
            <a:r>
              <a:rPr lang="en-US" sz="2300" dirty="0" smtClean="0"/>
              <a:t> </a:t>
            </a:r>
            <a:r>
              <a:rPr lang="en-US" sz="2300" dirty="0" err="1" smtClean="0"/>
              <a:t>pengguna</a:t>
            </a:r>
            <a:r>
              <a:rPr lang="en-US" sz="2300" dirty="0" smtClean="0"/>
              <a:t> internet </a:t>
            </a:r>
            <a:r>
              <a:rPr lang="en-US" sz="2300" dirty="0" err="1" smtClean="0"/>
              <a:t>di</a:t>
            </a:r>
            <a:r>
              <a:rPr lang="en-US" sz="2300" dirty="0" smtClean="0"/>
              <a:t> </a:t>
            </a:r>
            <a:r>
              <a:rPr lang="en-US" sz="2300" dirty="0" err="1" smtClean="0"/>
              <a:t>seluruh</a:t>
            </a:r>
            <a:r>
              <a:rPr lang="en-US" sz="2300" dirty="0" smtClean="0"/>
              <a:t> </a:t>
            </a:r>
            <a:r>
              <a:rPr lang="en-US" sz="2300" dirty="0" err="1" smtClean="0"/>
              <a:t>dunia</a:t>
            </a:r>
            <a:r>
              <a:rPr lang="en-US" sz="2300" dirty="0" smtClean="0"/>
              <a:t>. </a:t>
            </a:r>
          </a:p>
          <a:p>
            <a:r>
              <a:rPr lang="en-US" sz="2300" dirty="0" err="1" smtClean="0"/>
              <a:t>Prinsip</a:t>
            </a:r>
            <a:r>
              <a:rPr lang="en-US" sz="2300" dirty="0" smtClean="0"/>
              <a:t> : </a:t>
            </a:r>
            <a:r>
              <a:rPr lang="en-US" sz="2300" dirty="0" err="1" smtClean="0"/>
              <a:t>perusahaan</a:t>
            </a:r>
            <a:r>
              <a:rPr lang="en-US" sz="2300" dirty="0" smtClean="0"/>
              <a:t> </a:t>
            </a:r>
            <a:r>
              <a:rPr lang="en-US" sz="2300" dirty="0" err="1" smtClean="0"/>
              <a:t>menyediakan</a:t>
            </a:r>
            <a:r>
              <a:rPr lang="en-US" sz="2300" dirty="0" smtClean="0"/>
              <a:t> </a:t>
            </a:r>
            <a:r>
              <a:rPr lang="en-US" sz="2300" dirty="0" err="1" smtClean="0"/>
              <a:t>berbagai</a:t>
            </a:r>
            <a:r>
              <a:rPr lang="en-US" sz="2300" dirty="0" smtClean="0"/>
              <a:t> </a:t>
            </a:r>
            <a:r>
              <a:rPr lang="en-US" sz="2300" dirty="0" err="1" smtClean="0"/>
              <a:t>informasi</a:t>
            </a:r>
            <a:r>
              <a:rPr lang="en-US" sz="2300" dirty="0" smtClean="0"/>
              <a:t> </a:t>
            </a:r>
            <a:r>
              <a:rPr lang="en-US" sz="2300" dirty="0" err="1" smtClean="0"/>
              <a:t>lengkap</a:t>
            </a:r>
            <a:r>
              <a:rPr lang="en-US" sz="2300" dirty="0" smtClean="0"/>
              <a:t> </a:t>
            </a:r>
            <a:r>
              <a:rPr lang="en-US" sz="2300" dirty="0" err="1" smtClean="0"/>
              <a:t>mengenai</a:t>
            </a:r>
            <a:r>
              <a:rPr lang="en-US" sz="2300" dirty="0" smtClean="0"/>
              <a:t> </a:t>
            </a:r>
            <a:r>
              <a:rPr lang="en-US" sz="2300" dirty="0" err="1" smtClean="0"/>
              <a:t>produk</a:t>
            </a:r>
            <a:r>
              <a:rPr lang="en-US" sz="2300" dirty="0" smtClean="0"/>
              <a:t>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err="1" smtClean="0"/>
              <a:t>jasa</a:t>
            </a:r>
            <a:r>
              <a:rPr lang="en-US" sz="2300" dirty="0" smtClean="0"/>
              <a:t> yang </a:t>
            </a:r>
            <a:r>
              <a:rPr lang="en-US" sz="2300" dirty="0" err="1" smtClean="0"/>
              <a:t>ditawarkan</a:t>
            </a:r>
            <a:r>
              <a:rPr lang="en-US" sz="2300" dirty="0" smtClean="0"/>
              <a:t> </a:t>
            </a:r>
            <a:r>
              <a:rPr lang="en-US" sz="2300" dirty="0" err="1" smtClean="0"/>
              <a:t>melalui</a:t>
            </a:r>
            <a:r>
              <a:rPr lang="en-US" sz="2300" dirty="0" smtClean="0"/>
              <a:t> internet, </a:t>
            </a:r>
            <a:r>
              <a:rPr lang="en-US" sz="2300" dirty="0" err="1" smtClean="0"/>
              <a:t>dengan</a:t>
            </a:r>
            <a:r>
              <a:rPr lang="en-US" sz="2300" dirty="0" smtClean="0"/>
              <a:t> </a:t>
            </a:r>
            <a:r>
              <a:rPr lang="en-US" sz="2300" dirty="0" err="1" smtClean="0"/>
              <a:t>harapan</a:t>
            </a:r>
            <a:r>
              <a:rPr lang="en-US" sz="2300" dirty="0" smtClean="0"/>
              <a:t> </a:t>
            </a:r>
            <a:r>
              <a:rPr lang="en-US" sz="2300" dirty="0" err="1" smtClean="0"/>
              <a:t>bahwa</a:t>
            </a:r>
            <a:r>
              <a:rPr lang="en-US" sz="2300" dirty="0" smtClean="0"/>
              <a:t> </a:t>
            </a:r>
            <a:r>
              <a:rPr lang="en-US" sz="2300" dirty="0" err="1" smtClean="0"/>
              <a:t>ada</a:t>
            </a:r>
            <a:r>
              <a:rPr lang="en-US" sz="2300" dirty="0" smtClean="0"/>
              <a:t> </a:t>
            </a:r>
            <a:r>
              <a:rPr lang="en-US" sz="2300" dirty="0" err="1" smtClean="0"/>
              <a:t>calon</a:t>
            </a:r>
            <a:r>
              <a:rPr lang="en-US" sz="2300" dirty="0" smtClean="0"/>
              <a:t> </a:t>
            </a:r>
            <a:r>
              <a:rPr lang="en-US" sz="2300" dirty="0" err="1" smtClean="0"/>
              <a:t>pelanggan</a:t>
            </a:r>
            <a:r>
              <a:rPr lang="en-US" sz="2300" dirty="0" smtClean="0"/>
              <a:t> yang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akhirnya</a:t>
            </a:r>
            <a:r>
              <a:rPr lang="en-US" sz="2300" dirty="0" smtClean="0"/>
              <a:t> </a:t>
            </a:r>
            <a:r>
              <a:rPr lang="en-US" sz="2300" dirty="0" err="1" smtClean="0"/>
              <a:t>melakukan</a:t>
            </a:r>
            <a:r>
              <a:rPr lang="en-US" sz="2300" dirty="0" smtClean="0"/>
              <a:t> </a:t>
            </a:r>
            <a:r>
              <a:rPr lang="en-US" sz="2300" dirty="0" err="1" smtClean="0"/>
              <a:t>pemesanan</a:t>
            </a:r>
            <a:r>
              <a:rPr lang="en-US" sz="2300" dirty="0" smtClean="0"/>
              <a:t>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err="1" smtClean="0"/>
              <a:t>pembelian</a:t>
            </a:r>
            <a:r>
              <a:rPr lang="en-US" sz="2300" dirty="0" smtClean="0"/>
              <a:t> </a:t>
            </a:r>
            <a:r>
              <a:rPr lang="en-US" sz="2300" dirty="0" err="1" smtClean="0"/>
              <a:t>terhadap</a:t>
            </a:r>
            <a:r>
              <a:rPr lang="en-US" sz="2300" dirty="0" smtClean="0"/>
              <a:t> </a:t>
            </a:r>
            <a:r>
              <a:rPr lang="en-US" sz="2300" dirty="0" err="1" smtClean="0"/>
              <a:t>produk</a:t>
            </a:r>
            <a:r>
              <a:rPr lang="en-US" sz="2300" dirty="0" smtClean="0"/>
              <a:t>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err="1" smtClean="0"/>
              <a:t>jasa</a:t>
            </a:r>
            <a:r>
              <a:rPr lang="en-US" sz="2300" dirty="0" smtClean="0"/>
              <a:t> </a:t>
            </a:r>
            <a:r>
              <a:rPr lang="en-US" sz="2300" dirty="0" err="1" smtClean="0"/>
              <a:t>tersebut</a:t>
            </a:r>
            <a:r>
              <a:rPr lang="en-US" sz="2300" dirty="0" smtClean="0"/>
              <a:t> (order).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Customer Care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733"/>
          </a:xfrm>
          <a:solidFill>
            <a:schemeClr val="accent6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menjalin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hubungan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interaktif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dimilikinya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Call center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sarana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dipergunakan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bertanya</a:t>
            </a:r>
            <a:r>
              <a:rPr lang="en-US" sz="2400" dirty="0" smtClean="0"/>
              <a:t>, </a:t>
            </a:r>
            <a:r>
              <a:rPr lang="en-US" sz="2400" dirty="0" err="1" smtClean="0"/>
              <a:t>berdiskusi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menyampaikan</a:t>
            </a:r>
            <a:r>
              <a:rPr lang="en-US" sz="2400" dirty="0" smtClean="0"/>
              <a:t> </a:t>
            </a:r>
            <a:r>
              <a:rPr lang="en-US" sz="2400" dirty="0" err="1" smtClean="0"/>
              <a:t>keluhan</a:t>
            </a:r>
            <a:r>
              <a:rPr lang="en-US" sz="2400" dirty="0" smtClean="0"/>
              <a:t> </a:t>
            </a:r>
            <a:r>
              <a:rPr lang="en-US" sz="2400" dirty="0" err="1" smtClean="0"/>
              <a:t>sehubungan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dibelinya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berkembangnya</a:t>
            </a:r>
            <a:r>
              <a:rPr lang="en-US" sz="2400" dirty="0" smtClean="0"/>
              <a:t> internet,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customer service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24 jam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situs</a:t>
            </a:r>
            <a:r>
              <a:rPr lang="en-US" sz="2400" dirty="0" smtClean="0"/>
              <a:t>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712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Vendors Management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56" y="908720"/>
            <a:ext cx="9011344" cy="532859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</a:rPr>
              <a:t>Hakekat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dari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sebuah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bisnis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adalah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melakukan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transformasi</a:t>
            </a:r>
            <a:r>
              <a:rPr lang="en-US" sz="2600" dirty="0" smtClean="0">
                <a:solidFill>
                  <a:schemeClr val="bg1"/>
                </a:solidFill>
              </a:rPr>
              <a:t> “</a:t>
            </a:r>
            <a:r>
              <a:rPr lang="en-US" sz="2600" dirty="0" err="1" smtClean="0">
                <a:solidFill>
                  <a:schemeClr val="bg1"/>
                </a:solidFill>
              </a:rPr>
              <a:t>bahan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mentah</a:t>
            </a:r>
            <a:r>
              <a:rPr lang="en-US" sz="2600" dirty="0" smtClean="0">
                <a:solidFill>
                  <a:schemeClr val="bg1"/>
                </a:solidFill>
              </a:rPr>
              <a:t>” </a:t>
            </a:r>
            <a:r>
              <a:rPr lang="en-US" sz="2600" dirty="0" err="1" smtClean="0">
                <a:solidFill>
                  <a:schemeClr val="bg1"/>
                </a:solidFill>
              </a:rPr>
              <a:t>menjadi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sebuah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produk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atau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jasa</a:t>
            </a:r>
            <a:r>
              <a:rPr lang="en-US" sz="2600" dirty="0" smtClean="0">
                <a:solidFill>
                  <a:schemeClr val="bg1"/>
                </a:solidFill>
              </a:rPr>
              <a:t> yang </a:t>
            </a:r>
            <a:r>
              <a:rPr lang="en-US" sz="2600" dirty="0" err="1" smtClean="0">
                <a:solidFill>
                  <a:schemeClr val="bg1"/>
                </a:solidFill>
              </a:rPr>
              <a:t>ditawarkan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kepada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konsumen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 Supplier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err="1" smtClean="0">
                <a:solidFill>
                  <a:schemeClr val="bg1"/>
                </a:solidFill>
              </a:rPr>
              <a:t>Disamping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itu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</a:rPr>
              <a:t>berbagai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aktivitas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penunjang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seperti</a:t>
            </a:r>
            <a:r>
              <a:rPr lang="en-US" sz="2600" dirty="0" smtClean="0">
                <a:solidFill>
                  <a:schemeClr val="bg1"/>
                </a:solidFill>
              </a:rPr>
              <a:t> proses </a:t>
            </a:r>
            <a:r>
              <a:rPr lang="en-US" sz="2600" dirty="0" err="1" smtClean="0">
                <a:solidFill>
                  <a:schemeClr val="bg1"/>
                </a:solidFill>
              </a:rPr>
              <a:t>administrasi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</a:rPr>
              <a:t>pengelolaan</a:t>
            </a:r>
            <a:r>
              <a:rPr lang="en-US" sz="2600" dirty="0" smtClean="0">
                <a:solidFill>
                  <a:schemeClr val="bg1"/>
                </a:solidFill>
              </a:rPr>
              <a:t> SDM, </a:t>
            </a:r>
            <a:r>
              <a:rPr lang="en-US" sz="2600" dirty="0" err="1" smtClean="0">
                <a:solidFill>
                  <a:schemeClr val="bg1"/>
                </a:solidFill>
              </a:rPr>
              <a:t>dan</a:t>
            </a:r>
            <a:r>
              <a:rPr lang="en-US" sz="2600" dirty="0" smtClean="0">
                <a:solidFill>
                  <a:schemeClr val="bg1"/>
                </a:solidFill>
              </a:rPr>
              <a:t> lain </a:t>
            </a:r>
            <a:r>
              <a:rPr lang="en-US" sz="2600" dirty="0" err="1" smtClean="0">
                <a:solidFill>
                  <a:schemeClr val="bg1"/>
                </a:solidFill>
              </a:rPr>
              <a:t>sebagainya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kerap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membutuhkan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beragam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barang</a:t>
            </a:r>
            <a:r>
              <a:rPr lang="en-US" sz="2600" dirty="0" smtClean="0">
                <a:solidFill>
                  <a:schemeClr val="bg1"/>
                </a:solidFill>
              </a:rPr>
              <a:t> yang </a:t>
            </a:r>
            <a:r>
              <a:rPr lang="en-US" sz="2600" dirty="0" err="1" smtClean="0">
                <a:solidFill>
                  <a:schemeClr val="bg1"/>
                </a:solidFill>
              </a:rPr>
              <a:t>harus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dibeli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dari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perusahaan</a:t>
            </a:r>
            <a:r>
              <a:rPr lang="en-US" sz="2600" dirty="0" smtClean="0">
                <a:solidFill>
                  <a:schemeClr val="bg1"/>
                </a:solidFill>
              </a:rPr>
              <a:t> lain. </a:t>
            </a:r>
          </a:p>
          <a:p>
            <a:r>
              <a:rPr lang="en-US" sz="2600" dirty="0" err="1" smtClean="0">
                <a:solidFill>
                  <a:schemeClr val="bg1"/>
                </a:solidFill>
              </a:rPr>
              <a:t>Penerapan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aplikasi</a:t>
            </a:r>
            <a:r>
              <a:rPr lang="en-US" sz="2600" dirty="0" smtClean="0">
                <a:solidFill>
                  <a:schemeClr val="bg1"/>
                </a:solidFill>
              </a:rPr>
              <a:t> E-Commerce </a:t>
            </a:r>
            <a:r>
              <a:rPr lang="en-US" sz="2600" dirty="0" err="1" smtClean="0">
                <a:solidFill>
                  <a:schemeClr val="bg1"/>
                </a:solidFill>
              </a:rPr>
              <a:t>untuk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menghubungkan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perusahaan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dengan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para</a:t>
            </a:r>
            <a:r>
              <a:rPr lang="en-US" sz="2600" dirty="0" smtClean="0">
                <a:solidFill>
                  <a:schemeClr val="bg1"/>
                </a:solidFill>
              </a:rPr>
              <a:t> vendor </a:t>
            </a:r>
            <a:r>
              <a:rPr lang="en-US" sz="2600" dirty="0" err="1" smtClean="0">
                <a:solidFill>
                  <a:schemeClr val="bg1"/>
                </a:solidFill>
              </a:rPr>
              <a:t>pemasok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berbagai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kebutuhan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bisnis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sehari-hari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dapat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menekan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biaya</a:t>
            </a:r>
            <a:r>
              <a:rPr lang="en-US" sz="2600" dirty="0" smtClean="0">
                <a:solidFill>
                  <a:schemeClr val="bg1"/>
                </a:solidFill>
              </a:rPr>
              <a:t> total yang </a:t>
            </a:r>
            <a:r>
              <a:rPr lang="en-US" sz="2600" dirty="0" err="1" smtClean="0">
                <a:solidFill>
                  <a:schemeClr val="bg1"/>
                </a:solidFill>
              </a:rPr>
              <a:t>dikeluarkan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untuk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aktivitas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pengadaan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dan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pembelian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</a:rPr>
              <a:t>barang</a:t>
            </a:r>
            <a:r>
              <a:rPr lang="en-US" sz="2600" dirty="0" smtClean="0">
                <a:solidFill>
                  <a:schemeClr val="bg1"/>
                </a:solidFill>
              </a:rPr>
              <a:t>. 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Extended Supply Chain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Supply Chain </a:t>
            </a:r>
            <a:r>
              <a:rPr lang="en-US" sz="2300" dirty="0" err="1" smtClean="0">
                <a:solidFill>
                  <a:schemeClr val="bg1"/>
                </a:solidFill>
              </a:rPr>
              <a:t>adalah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urutan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proses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atau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aktivitas</a:t>
            </a:r>
            <a:r>
              <a:rPr lang="en-US" sz="2300" dirty="0" smtClean="0">
                <a:solidFill>
                  <a:schemeClr val="bg1"/>
                </a:solidFill>
              </a:rPr>
              <a:t> yang </a:t>
            </a:r>
            <a:r>
              <a:rPr lang="en-US" sz="2300" dirty="0" err="1" smtClean="0">
                <a:solidFill>
                  <a:schemeClr val="bg1"/>
                </a:solidFill>
              </a:rPr>
              <a:t>dijalankan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perusahaan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mulai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dari</a:t>
            </a:r>
            <a:r>
              <a:rPr lang="en-US" sz="2300" dirty="0" smtClean="0">
                <a:solidFill>
                  <a:schemeClr val="bg1"/>
                </a:solidFill>
              </a:rPr>
              <a:t> “</a:t>
            </a:r>
            <a:r>
              <a:rPr lang="en-US" sz="2300" dirty="0" err="1" smtClean="0">
                <a:solidFill>
                  <a:schemeClr val="bg1"/>
                </a:solidFill>
              </a:rPr>
              <a:t>bahan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mentah</a:t>
            </a:r>
            <a:r>
              <a:rPr lang="en-US" sz="2300" dirty="0" smtClean="0">
                <a:solidFill>
                  <a:schemeClr val="bg1"/>
                </a:solidFill>
              </a:rPr>
              <a:t>” (raw materials) </a:t>
            </a:r>
            <a:r>
              <a:rPr lang="en-US" sz="2300" dirty="0" err="1" smtClean="0">
                <a:solidFill>
                  <a:schemeClr val="bg1"/>
                </a:solidFill>
              </a:rPr>
              <a:t>dibeli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sampai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dengan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produk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jadi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ditawarkan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kepada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calon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konsumen</a:t>
            </a:r>
            <a:r>
              <a:rPr lang="en-US" sz="23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Proses supply chain </a:t>
            </a:r>
            <a:r>
              <a:rPr lang="en-US" sz="2300" dirty="0" err="1" smtClean="0">
                <a:solidFill>
                  <a:schemeClr val="bg1"/>
                </a:solidFill>
              </a:rPr>
              <a:t>adalah</a:t>
            </a:r>
            <a:r>
              <a:rPr lang="en-US" sz="2300" dirty="0" smtClean="0">
                <a:solidFill>
                  <a:schemeClr val="bg1"/>
                </a:solidFill>
              </a:rPr>
              <a:t>: </a:t>
            </a:r>
            <a:r>
              <a:rPr lang="en-US" sz="2300" dirty="0" err="1" smtClean="0">
                <a:solidFill>
                  <a:schemeClr val="bg1"/>
                </a:solidFill>
              </a:rPr>
              <a:t>pengadaan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bahan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mentah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</a:rPr>
              <a:t>penyimpanan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bahan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mentah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</a:rPr>
              <a:t>produksi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atau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operasi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bahan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mentah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menjadi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bahan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baku</a:t>
            </a:r>
            <a:r>
              <a:rPr lang="en-US" sz="2300" dirty="0" smtClean="0">
                <a:solidFill>
                  <a:schemeClr val="bg1"/>
                </a:solidFill>
              </a:rPr>
              <a:t>/</a:t>
            </a:r>
            <a:r>
              <a:rPr lang="en-US" sz="2300" dirty="0" err="1" smtClean="0">
                <a:solidFill>
                  <a:schemeClr val="bg1"/>
                </a:solidFill>
              </a:rPr>
              <a:t>jadi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</a:rPr>
              <a:t>penyimpanan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bahan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baku</a:t>
            </a:r>
            <a:r>
              <a:rPr lang="en-US" sz="2300" dirty="0" smtClean="0">
                <a:solidFill>
                  <a:schemeClr val="bg1"/>
                </a:solidFill>
              </a:rPr>
              <a:t>/</a:t>
            </a:r>
            <a:r>
              <a:rPr lang="en-US" sz="2300" dirty="0" err="1" smtClean="0">
                <a:solidFill>
                  <a:schemeClr val="bg1"/>
                </a:solidFill>
              </a:rPr>
              <a:t>jadi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</a:rPr>
              <a:t>distribusi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</a:rPr>
              <a:t>pemasaran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dan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penjualan</a:t>
            </a:r>
            <a:r>
              <a:rPr lang="en-US" sz="2300" dirty="0" smtClean="0">
                <a:solidFill>
                  <a:schemeClr val="bg1"/>
                </a:solidFill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</a:rPr>
              <a:t>serta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pelayanan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purna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jual</a:t>
            </a:r>
            <a:r>
              <a:rPr lang="en-US" sz="23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300" dirty="0" err="1" smtClean="0">
                <a:solidFill>
                  <a:schemeClr val="bg1"/>
                </a:solidFill>
              </a:rPr>
              <a:t>Penggunaan</a:t>
            </a:r>
            <a:r>
              <a:rPr lang="en-US" sz="2300" dirty="0" smtClean="0">
                <a:solidFill>
                  <a:schemeClr val="bg1"/>
                </a:solidFill>
              </a:rPr>
              <a:t> E-Commerce </a:t>
            </a:r>
            <a:r>
              <a:rPr lang="en-US" sz="23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300" dirty="0" err="1" smtClean="0">
                <a:solidFill>
                  <a:schemeClr val="bg1"/>
                </a:solidFill>
              </a:rPr>
              <a:t>dengan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cara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menjalin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hubungan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dengan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seluruh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rekanan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atau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pihak</a:t>
            </a:r>
            <a:r>
              <a:rPr lang="en-US" sz="2300" dirty="0" smtClean="0">
                <a:solidFill>
                  <a:schemeClr val="bg1"/>
                </a:solidFill>
              </a:rPr>
              <a:t> lain yang </a:t>
            </a:r>
            <a:r>
              <a:rPr lang="en-US" sz="2300" dirty="0" err="1" smtClean="0">
                <a:solidFill>
                  <a:schemeClr val="bg1"/>
                </a:solidFill>
              </a:rPr>
              <a:t>terlibat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langsung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dalam</a:t>
            </a:r>
            <a:r>
              <a:rPr lang="en-US" sz="2300" dirty="0" smtClean="0">
                <a:solidFill>
                  <a:schemeClr val="bg1"/>
                </a:solidFill>
              </a:rPr>
              <a:t> proses </a:t>
            </a:r>
            <a:r>
              <a:rPr lang="en-US" sz="2300" dirty="0" err="1" smtClean="0">
                <a:solidFill>
                  <a:schemeClr val="bg1"/>
                </a:solidFill>
              </a:rPr>
              <a:t>penciptaan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produk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atau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jasa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melalui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jalur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elektronik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TAHAPAN ADOPSI TEKNOLOGI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	Adopter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diobservasi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lima </a:t>
            </a:r>
            <a:r>
              <a:rPr lang="en-US" dirty="0" err="1" smtClean="0"/>
              <a:t>tahapan</a:t>
            </a:r>
            <a:r>
              <a:rPr lang="en-US" dirty="0" smtClean="0"/>
              <a:t> (</a:t>
            </a:r>
            <a:r>
              <a:rPr lang="en-US" dirty="0" err="1" smtClean="0"/>
              <a:t>Kotler</a:t>
            </a:r>
            <a:r>
              <a:rPr lang="en-US" dirty="0" smtClean="0"/>
              <a:t>, 2003:376): </a:t>
            </a:r>
          </a:p>
          <a:p>
            <a:pPr>
              <a:buNone/>
            </a:pPr>
            <a:r>
              <a:rPr lang="en-US" dirty="0" smtClean="0"/>
              <a:t>a.  </a:t>
            </a:r>
            <a:r>
              <a:rPr lang="en-US" dirty="0" smtClean="0">
                <a:solidFill>
                  <a:schemeClr val="bg1"/>
                </a:solidFill>
              </a:rPr>
              <a:t>Awareness/</a:t>
            </a:r>
            <a:r>
              <a:rPr lang="en-US" dirty="0" err="1" smtClean="0">
                <a:solidFill>
                  <a:schemeClr val="bg1"/>
                </a:solidFill>
              </a:rPr>
              <a:t>kesadaran</a:t>
            </a:r>
            <a:r>
              <a:rPr lang="en-US" dirty="0" smtClean="0"/>
              <a:t>: user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b</a:t>
            </a:r>
            <a:r>
              <a:rPr lang="en-US" dirty="0" smtClean="0">
                <a:solidFill>
                  <a:schemeClr val="bg1"/>
                </a:solidFill>
              </a:rPr>
              <a:t>.  Interest/</a:t>
            </a:r>
            <a:r>
              <a:rPr lang="en-US" dirty="0" err="1" smtClean="0">
                <a:solidFill>
                  <a:schemeClr val="bg1"/>
                </a:solidFill>
              </a:rPr>
              <a:t>ketertarikan</a:t>
            </a:r>
            <a:r>
              <a:rPr lang="en-US" dirty="0" smtClean="0"/>
              <a:t>: user  </a:t>
            </a:r>
            <a:r>
              <a:rPr lang="en-US" dirty="0" err="1" smtClean="0"/>
              <a:t>dirangsang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c.  </a:t>
            </a:r>
            <a:r>
              <a:rPr lang="en-US" dirty="0" smtClean="0">
                <a:solidFill>
                  <a:schemeClr val="bg1"/>
                </a:solidFill>
              </a:rPr>
              <a:t>Evaluation/</a:t>
            </a:r>
            <a:r>
              <a:rPr lang="en-US" dirty="0" err="1" smtClean="0">
                <a:solidFill>
                  <a:schemeClr val="bg1"/>
                </a:solidFill>
              </a:rPr>
              <a:t>evaluasi</a:t>
            </a:r>
            <a:r>
              <a:rPr lang="en-US" dirty="0" smtClean="0"/>
              <a:t>: user  </a:t>
            </a:r>
            <a:r>
              <a:rPr lang="en-US" dirty="0" err="1" smtClean="0"/>
              <a:t>mempertimbangkan</a:t>
            </a:r>
            <a:r>
              <a:rPr lang="en-US" dirty="0" smtClean="0"/>
              <a:t> 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d.  </a:t>
            </a:r>
            <a:r>
              <a:rPr lang="en-US" dirty="0" smtClean="0">
                <a:solidFill>
                  <a:schemeClr val="bg1"/>
                </a:solidFill>
              </a:rPr>
              <a:t>Trial/</a:t>
            </a:r>
            <a:r>
              <a:rPr lang="en-US" dirty="0" err="1" smtClean="0">
                <a:solidFill>
                  <a:schemeClr val="bg1"/>
                </a:solidFill>
              </a:rPr>
              <a:t>mencoba-coba</a:t>
            </a:r>
            <a:r>
              <a:rPr lang="en-US" dirty="0" smtClean="0"/>
              <a:t>: user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estimasinya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e</a:t>
            </a:r>
            <a:r>
              <a:rPr lang="en-US" dirty="0" smtClean="0">
                <a:solidFill>
                  <a:schemeClr val="bg1"/>
                </a:solidFill>
              </a:rPr>
              <a:t>.  Adoption/</a:t>
            </a:r>
            <a:r>
              <a:rPr lang="en-US" dirty="0" err="1" smtClean="0">
                <a:solidFill>
                  <a:schemeClr val="bg1"/>
                </a:solidFill>
              </a:rPr>
              <a:t>adopsi</a:t>
            </a:r>
            <a:r>
              <a:rPr lang="en-US" dirty="0" smtClean="0"/>
              <a:t>: user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regular.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650" y="1773238"/>
          <a:ext cx="7992887" cy="4556760"/>
        </p:xfrm>
        <a:graphic>
          <a:graphicData uri="http://schemas.openxmlformats.org/drawingml/2006/table">
            <a:tbl>
              <a:tblPr/>
              <a:tblGrid>
                <a:gridCol w="5328592"/>
                <a:gridCol w="1331678"/>
                <a:gridCol w="1332617"/>
              </a:tblGrid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Jenis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Layanan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Rerata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Interpretasi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Komunikasi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Interaksi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seperti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>
                          <a:latin typeface="Times New Roman"/>
                          <a:ea typeface="Calibri"/>
                          <a:cs typeface="Times New Roman"/>
                        </a:rPr>
                        <a:t>Chatting/IM, E-Mail, </a:t>
                      </a:r>
                      <a:r>
                        <a:rPr lang="en-US" sz="2000" i="1" dirty="0" err="1">
                          <a:latin typeface="Times New Roman"/>
                          <a:ea typeface="Calibri"/>
                          <a:cs typeface="Times New Roman"/>
                        </a:rPr>
                        <a:t>facebook,blog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4,04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Evaluasi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Akses Informasi &amp; Data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 (seperti News/Berita, Informasi spesifikasi produk, harga, atribut produk, cara penggunaan produk, dll) 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3,82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Evaluasi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Transaksi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 (seperti Perbankan, Shopping/Belanja, Reservasi)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3,51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Interest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Remote Control &amp; Decision Making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aplikasi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automatic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kendali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jarak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jauh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2,19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Awareness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Aplikasi &amp; Layanan Lain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 (seperti </a:t>
                      </a:r>
                      <a:r>
                        <a:rPr lang="en-US" sz="2000" i="1">
                          <a:latin typeface="Times New Roman"/>
                          <a:ea typeface="Calibri"/>
                          <a:cs typeface="Times New Roman"/>
                        </a:rPr>
                        <a:t>Searching/Browsing danTracking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3,61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Evaluasi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skor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rata-rata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3,44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Interest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403350" y="404813"/>
            <a:ext cx="6840538" cy="6477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/>
              <a:t>Tingkat </a:t>
            </a:r>
            <a:r>
              <a:rPr lang="en-US" sz="2500" dirty="0" err="1"/>
              <a:t>Adopsi</a:t>
            </a:r>
            <a:r>
              <a:rPr lang="en-US" sz="2500" dirty="0"/>
              <a:t> </a:t>
            </a:r>
            <a:r>
              <a:rPr lang="en-US" sz="2500" dirty="0" err="1"/>
              <a:t>Teknologi</a:t>
            </a:r>
            <a:r>
              <a:rPr lang="en-US" sz="2500" dirty="0"/>
              <a:t> </a:t>
            </a:r>
            <a:r>
              <a:rPr lang="en-US" sz="2500" dirty="0" err="1"/>
              <a:t>Sosial</a:t>
            </a:r>
            <a:r>
              <a:rPr lang="en-US" sz="2500" dirty="0"/>
              <a:t> Media </a:t>
            </a:r>
            <a:r>
              <a:rPr lang="en-US" sz="2500" dirty="0" err="1"/>
              <a:t>oleh</a:t>
            </a:r>
            <a:r>
              <a:rPr lang="en-US" sz="2500" dirty="0"/>
              <a:t> UMKM </a:t>
            </a:r>
            <a:r>
              <a:rPr lang="en-US" sz="2500" dirty="0" err="1"/>
              <a:t>di</a:t>
            </a:r>
            <a:r>
              <a:rPr lang="en-US" sz="2500" dirty="0"/>
              <a:t> Surakarta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</a:rPr>
              <a:t>Persepsi</a:t>
            </a:r>
            <a:r>
              <a:rPr lang="en-US" sz="2800" dirty="0" smtClean="0">
                <a:solidFill>
                  <a:schemeClr val="tx1"/>
                </a:solidFill>
              </a:rPr>
              <a:t> UMKM </a:t>
            </a:r>
            <a:r>
              <a:rPr lang="en-US" sz="2800" dirty="0" err="1" smtClean="0">
                <a:solidFill>
                  <a:schemeClr val="tx1"/>
                </a:solidFill>
              </a:rPr>
              <a:t>di</a:t>
            </a:r>
            <a:r>
              <a:rPr lang="en-US" sz="2800" dirty="0" smtClean="0">
                <a:solidFill>
                  <a:schemeClr val="tx1"/>
                </a:solidFill>
              </a:rPr>
              <a:t> Kota Surakarta </a:t>
            </a:r>
            <a:r>
              <a:rPr lang="en-US" sz="2800" dirty="0" err="1" smtClean="0">
                <a:solidFill>
                  <a:schemeClr val="tx1"/>
                </a:solidFill>
              </a:rPr>
              <a:t>Mengenai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Manfaat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Teknologi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Sosial</a:t>
            </a:r>
            <a:r>
              <a:rPr lang="en-US" sz="2800" dirty="0" smtClean="0">
                <a:solidFill>
                  <a:schemeClr val="tx1"/>
                </a:solidFill>
              </a:rPr>
              <a:t> Media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750" y="1268413"/>
          <a:ext cx="8352928" cy="5350369"/>
        </p:xfrm>
        <a:graphic>
          <a:graphicData uri="http://schemas.openxmlformats.org/drawingml/2006/table">
            <a:tbl>
              <a:tblPr/>
              <a:tblGrid>
                <a:gridCol w="5617898"/>
                <a:gridCol w="1330555"/>
                <a:gridCol w="1404475"/>
              </a:tblGrid>
              <a:tr h="5035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Jenis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Manfaat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Rerata Skor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Interpretasi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Menjangkau pelanggan dan pelanggan potensial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4,53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Sangat Tinggi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Pengadaan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barang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secara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elektronik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supplier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waktu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cepat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biaya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lebih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murah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3,92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Tinggi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Rantai distribusi pemasaran dapat dieliminasi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4,22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Sangat Tinggi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0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Mengurangi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biaya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pembuatan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pemrosesan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distribusi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penyimpanan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pencarian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informasi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dibandingkan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penggunaan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dokumen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i="1" dirty="0">
                          <a:latin typeface="Times New Roman"/>
                          <a:ea typeface="Calibri"/>
                          <a:cs typeface="Times New Roman"/>
                        </a:rPr>
                        <a:t>(paper based information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4,20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Sangat Tinggi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Pengurangan jumlah persediaan yang harus disimpan </a:t>
                      </a: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(Just In Time Inventory and Production)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3,65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Tinggi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Relasi konsumen </a:t>
                      </a: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(customer relationship)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dapat ditingkatkan dengan fasilitas interaktif dan </a:t>
                      </a: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one-to-one marketing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4,28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Sangat Tinggi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Mengurangi biaya telekomunikasi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3,89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Tinggi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Iklan </a:t>
                      </a: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(advertising)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dapat dilakukan dengan media yang kaya, mudah diubah, mencapai audience yang lebih luas, dan dapat di-kustomisasi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4,57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Sangat Tinggi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Total rerata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4,16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Sangat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Times New Roman"/>
                        </a:rPr>
                        <a:t>Tinggi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defRPr/>
            </a:pPr>
            <a:r>
              <a:rPr lang="en-US" sz="2600" b="1" dirty="0" err="1" smtClean="0">
                <a:solidFill>
                  <a:schemeClr val="tx1"/>
                </a:solidFill>
              </a:rPr>
              <a:t>Persepsi</a:t>
            </a:r>
            <a:r>
              <a:rPr lang="en-US" sz="2600" b="1" dirty="0" smtClean="0">
                <a:solidFill>
                  <a:schemeClr val="tx1"/>
                </a:solidFill>
              </a:rPr>
              <a:t> UMKM Kota Surakarta </a:t>
            </a:r>
            <a:r>
              <a:rPr lang="en-US" sz="2600" b="1" dirty="0" err="1" smtClean="0">
                <a:solidFill>
                  <a:schemeClr val="tx1"/>
                </a:solidFill>
              </a:rPr>
              <a:t>Terhadap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</a:rPr>
              <a:t>Kendala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</a:rPr>
              <a:t>Teknologi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</a:rPr>
              <a:t>Sosial</a:t>
            </a:r>
            <a:r>
              <a:rPr lang="en-US" sz="2600" b="1" dirty="0" smtClean="0">
                <a:solidFill>
                  <a:schemeClr val="tx1"/>
                </a:solidFill>
              </a:rPr>
              <a:t> Media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0825" y="1557338"/>
          <a:ext cx="8352930" cy="5170586"/>
        </p:xfrm>
        <a:graphic>
          <a:graphicData uri="http://schemas.openxmlformats.org/drawingml/2006/table">
            <a:tbl>
              <a:tblPr/>
              <a:tblGrid>
                <a:gridCol w="5369184"/>
                <a:gridCol w="1239343"/>
                <a:gridCol w="1744403"/>
              </a:tblGrid>
              <a:tr h="8271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Jenis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Kendala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Rerata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Skor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>
                          <a:latin typeface="Times New Roman"/>
                          <a:ea typeface="Calibri"/>
                          <a:cs typeface="Times New Roman"/>
                        </a:rPr>
                        <a:t>Interpretasi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75">
                <a:tc>
                  <a:txBody>
                    <a:bodyPr/>
                    <a:lstStyle/>
                    <a:p>
                      <a:pPr marL="457200" indent="-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Waktu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diperlukan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mengakses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internet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>
                          <a:latin typeface="Times New Roman"/>
                          <a:ea typeface="Calibri"/>
                          <a:cs typeface="Times New Roman"/>
                        </a:rPr>
                        <a:t>2,29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>
                          <a:latin typeface="Times New Roman"/>
                          <a:ea typeface="Calibri"/>
                          <a:cs typeface="Times New Roman"/>
                        </a:rPr>
                        <a:t>Rendah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75">
                <a:tc>
                  <a:txBody>
                    <a:bodyPr/>
                    <a:lstStyle/>
                    <a:p>
                      <a:pPr marL="457200" indent="-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Biaya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akses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internet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2,26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>
                          <a:latin typeface="Times New Roman"/>
                          <a:ea typeface="Calibri"/>
                          <a:cs typeface="Times New Roman"/>
                        </a:rPr>
                        <a:t>Rendah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75"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Kesesuaian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antara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biaya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akses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internet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manfaat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yang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diperoleh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>
                          <a:latin typeface="Times New Roman"/>
                          <a:ea typeface="Calibri"/>
                          <a:cs typeface="Times New Roman"/>
                        </a:rPr>
                        <a:t>1,94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Rendah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363"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Kecenderungan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beralih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ke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cara-cara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berbasis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teknologi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berbelanja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mendapatkan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produk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>
                          <a:latin typeface="Times New Roman"/>
                          <a:ea typeface="Calibri"/>
                          <a:cs typeface="Times New Roman"/>
                        </a:rPr>
                        <a:t>3,06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>
                          <a:latin typeface="Times New Roman"/>
                          <a:ea typeface="Calibri"/>
                          <a:cs typeface="Times New Roman"/>
                        </a:rPr>
                        <a:t>Cukup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150"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Kecenderungan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UMKM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untuk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tetap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bertransaksi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dengan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cara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biasa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menggunakan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dokumen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bertemu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langsung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antara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pembeli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900" dirty="0" err="1">
                          <a:latin typeface="Times New Roman"/>
                          <a:ea typeface="Calibri"/>
                          <a:cs typeface="Times New Roman"/>
                        </a:rPr>
                        <a:t>penjual</a:t>
                      </a:r>
                      <a:r>
                        <a:rPr lang="en-US" sz="19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>
                          <a:latin typeface="Times New Roman"/>
                          <a:ea typeface="Calibri"/>
                          <a:cs typeface="Times New Roman"/>
                        </a:rPr>
                        <a:t>2,82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>
                          <a:latin typeface="Times New Roman"/>
                          <a:ea typeface="Calibri"/>
                          <a:cs typeface="Times New Roman"/>
                        </a:rPr>
                        <a:t>Cukup</a:t>
                      </a:r>
                      <a:endParaRPr lang="en-US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b="1" dirty="0">
                          <a:latin typeface="Times New Roman"/>
                          <a:ea typeface="Calibri"/>
                          <a:cs typeface="Times New Roman"/>
                        </a:rPr>
                        <a:t>Rata-rata </a:t>
                      </a:r>
                      <a:r>
                        <a:rPr lang="en-US" sz="1900" b="1" dirty="0" err="1">
                          <a:latin typeface="Times New Roman"/>
                          <a:ea typeface="Calibri"/>
                          <a:cs typeface="Times New Roman"/>
                        </a:rPr>
                        <a:t>skor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b="1" dirty="0">
                          <a:latin typeface="Times New Roman"/>
                          <a:ea typeface="Calibri"/>
                          <a:cs typeface="Times New Roman"/>
                        </a:rPr>
                        <a:t>2,48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b="1" dirty="0" err="1">
                          <a:latin typeface="Times New Roman"/>
                          <a:ea typeface="Calibri"/>
                          <a:cs typeface="Times New Roman"/>
                        </a:rPr>
                        <a:t>Rendah</a:t>
                      </a:r>
                      <a:endParaRPr lang="en-US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47" marR="539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2047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359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Latar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Belakang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435280" cy="4879107"/>
          </a:xfrm>
          <a:solidFill>
            <a:srgbClr val="0070C0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Mengapa</a:t>
            </a:r>
            <a:r>
              <a:rPr lang="en-US" dirty="0" smtClean="0"/>
              <a:t> ????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output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factor </a:t>
            </a:r>
            <a:r>
              <a:rPr lang="en-US" dirty="0" err="1" smtClean="0"/>
              <a:t>produksi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,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negara-negara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tadinya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terbelakang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II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Korea Selatan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menyetarakan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 smtClean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, </a:t>
            </a:r>
            <a:r>
              <a:rPr lang="en-US" dirty="0" err="1" smtClean="0"/>
              <a:t>Jerman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676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38138"/>
            <a:ext cx="889248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972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en-US" dirty="0" smtClean="0"/>
              <a:t>Ends of presentation…………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 err="1" smtClean="0">
                <a:solidFill>
                  <a:schemeClr val="tx1"/>
                </a:solidFill>
              </a:rPr>
              <a:t>Bagi</a:t>
            </a:r>
            <a:r>
              <a:rPr lang="en-US" dirty="0" smtClean="0">
                <a:solidFill>
                  <a:schemeClr val="tx1"/>
                </a:solidFill>
              </a:rPr>
              <a:t> UKM?????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Usaha Kecil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Menengah</a:t>
            </a:r>
            <a:r>
              <a:rPr lang="en-US" dirty="0" smtClean="0"/>
              <a:t> (UKM). 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Keunggulan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kompetitif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UKM </a:t>
            </a:r>
          </a:p>
          <a:p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dihadapi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i="1" dirty="0" smtClean="0"/>
              <a:t>resource</a:t>
            </a:r>
            <a:r>
              <a:rPr lang="en-US" dirty="0" smtClean="0"/>
              <a:t> lain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monopoli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yang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Sementara</a:t>
            </a:r>
            <a:r>
              <a:rPr lang="en-US" dirty="0" smtClean="0"/>
              <a:t> UKM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mengusai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11168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Continue………….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7773"/>
          </a:xfrm>
          <a:solidFill>
            <a:schemeClr val="accent5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Namun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berarti</a:t>
            </a:r>
            <a:r>
              <a:rPr lang="en-US" dirty="0" smtClean="0">
                <a:solidFill>
                  <a:schemeClr val="bg1"/>
                </a:solidFill>
              </a:rPr>
              <a:t> UKM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berusaha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penguasaan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teknologi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Akumulasi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pengalaman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pendidikan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keahlian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menjadi</a:t>
            </a:r>
            <a:r>
              <a:rPr lang="en-US" dirty="0" smtClean="0">
                <a:solidFill>
                  <a:schemeClr val="bg1"/>
                </a:solidFill>
              </a:rPr>
              <a:t> modal </a:t>
            </a:r>
            <a:r>
              <a:rPr lang="en-US" dirty="0" err="1" smtClean="0">
                <a:solidFill>
                  <a:schemeClr val="bg1"/>
                </a:solidFill>
              </a:rPr>
              <a:t>belajar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Selain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itu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kreatifitas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eksperimen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mengusahakan</a:t>
            </a:r>
            <a:r>
              <a:rPr lang="en-US" dirty="0" smtClean="0">
                <a:solidFill>
                  <a:schemeClr val="bg1"/>
                </a:solidFill>
              </a:rPr>
              <a:t> modal </a:t>
            </a:r>
            <a:r>
              <a:rPr lang="en-US" dirty="0" err="1" smtClean="0">
                <a:solidFill>
                  <a:schemeClr val="bg1"/>
                </a:solidFill>
              </a:rPr>
              <a:t>sendiri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mesin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pertukaran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informasi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pihak</a:t>
            </a:r>
            <a:r>
              <a:rPr lang="en-US" dirty="0" smtClean="0">
                <a:solidFill>
                  <a:schemeClr val="bg1"/>
                </a:solidFill>
              </a:rPr>
              <a:t> lain </a:t>
            </a:r>
            <a:r>
              <a:rPr lang="en-US" dirty="0" err="1" smtClean="0">
                <a:solidFill>
                  <a:schemeClr val="bg1"/>
                </a:solidFill>
              </a:rPr>
              <a:t>merupakan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proses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harapan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menghasilkan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technology capability.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435280" cy="4375051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Kegiatan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bisnis</a:t>
            </a:r>
            <a:r>
              <a:rPr lang="en-US" dirty="0" smtClean="0">
                <a:solidFill>
                  <a:srgbClr val="FFFF00"/>
                </a:solidFill>
              </a:rPr>
              <a:t> yang </a:t>
            </a:r>
            <a:r>
              <a:rPr lang="en-US" dirty="0" err="1" smtClean="0">
                <a:solidFill>
                  <a:srgbClr val="FFFF00"/>
                </a:solidFill>
              </a:rPr>
              <a:t>dilakukan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secara</a:t>
            </a:r>
            <a:r>
              <a:rPr lang="en-US" dirty="0" smtClean="0">
                <a:solidFill>
                  <a:srgbClr val="FFFF00"/>
                </a:solidFill>
              </a:rPr>
              <a:t>  online </a:t>
            </a:r>
            <a:r>
              <a:rPr lang="en-US" dirty="0" err="1" smtClean="0">
                <a:solidFill>
                  <a:srgbClr val="FFFF00"/>
                </a:solidFill>
              </a:rPr>
              <a:t>meliputi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pemasaran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promosi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transaksi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pembayaran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penjadwalan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pengiriman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barang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serta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masih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sangat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terbuka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kemungkinan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inovasi-inovasi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kegiatan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bisnis</a:t>
            </a:r>
            <a:r>
              <a:rPr lang="en-US" dirty="0" smtClean="0">
                <a:solidFill>
                  <a:srgbClr val="FFFF00"/>
                </a:solidFill>
              </a:rPr>
              <a:t>  online </a:t>
            </a:r>
            <a:r>
              <a:rPr lang="en-US" dirty="0" err="1" smtClean="0">
                <a:solidFill>
                  <a:srgbClr val="FFFF00"/>
                </a:solidFill>
              </a:rPr>
              <a:t>seiring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perkembangan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teknologi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143000"/>
            <a:ext cx="9144000" cy="5334000"/>
            <a:chOff x="-3" y="-3"/>
            <a:chExt cx="3556" cy="470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3550" cy="4701"/>
              <a:chOff x="0" y="0"/>
              <a:chExt cx="3550" cy="4701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38" cy="556"/>
                <a:chOff x="0" y="0"/>
                <a:chExt cx="338" cy="556"/>
              </a:xfrm>
            </p:grpSpPr>
            <p:sp>
              <p:nvSpPr>
                <p:cNvPr id="286725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52" cy="556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r>
                    <a:rPr lang="id-ID" b="1">
                      <a:cs typeface="Times New Roman" pitchFamily="18" charset="0"/>
                    </a:rPr>
                    <a:t>No</a:t>
                  </a:r>
                  <a:endParaRPr lang="en-US" sz="4000"/>
                </a:p>
              </p:txBody>
            </p:sp>
            <p:sp>
              <p:nvSpPr>
                <p:cNvPr id="286726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38" cy="556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338" y="0"/>
                <a:ext cx="3212" cy="556"/>
                <a:chOff x="338" y="0"/>
                <a:chExt cx="3212" cy="556"/>
              </a:xfrm>
            </p:grpSpPr>
            <p:sp>
              <p:nvSpPr>
                <p:cNvPr id="286728" name="Rectangle 8"/>
                <p:cNvSpPr>
                  <a:spLocks noChangeArrowheads="1"/>
                </p:cNvSpPr>
                <p:nvPr/>
              </p:nvSpPr>
              <p:spPr bwMode="auto">
                <a:xfrm>
                  <a:off x="381" y="0"/>
                  <a:ext cx="3126" cy="556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 eaLnBrk="0" hangingPunct="0"/>
                  <a:endParaRPr lang="id-ID" b="1">
                    <a:cs typeface="Times New Roman" pitchFamily="18" charset="0"/>
                  </a:endParaRPr>
                </a:p>
                <a:p>
                  <a:pPr algn="ctr" eaLnBrk="0" hangingPunct="0"/>
                  <a:endParaRPr lang="id-ID" sz="700" b="1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id-ID" b="1">
                      <a:cs typeface="Times New Roman" pitchFamily="18" charset="0"/>
                    </a:rPr>
                    <a:t>Perubahan Dari/Menjadi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ctr" eaLnBrk="0" hangingPunct="0"/>
                  <a:endParaRPr lang="en-US" sz="4400"/>
                </a:p>
              </p:txBody>
            </p:sp>
            <p:sp>
              <p:nvSpPr>
                <p:cNvPr id="286729" name="Rectangle 9"/>
                <p:cNvSpPr>
                  <a:spLocks noChangeArrowheads="1"/>
                </p:cNvSpPr>
                <p:nvPr/>
              </p:nvSpPr>
              <p:spPr bwMode="auto">
                <a:xfrm>
                  <a:off x="338" y="0"/>
                  <a:ext cx="3212" cy="556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0" y="556"/>
                <a:ext cx="338" cy="518"/>
                <a:chOff x="0" y="556"/>
                <a:chExt cx="338" cy="518"/>
              </a:xfrm>
            </p:grpSpPr>
            <p:sp>
              <p:nvSpPr>
                <p:cNvPr id="286731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556"/>
                  <a:ext cx="252" cy="51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1.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32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556"/>
                  <a:ext cx="338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38" y="556"/>
                <a:ext cx="3212" cy="518"/>
                <a:chOff x="338" y="556"/>
                <a:chExt cx="3212" cy="518"/>
              </a:xfrm>
            </p:grpSpPr>
            <p:sp>
              <p:nvSpPr>
                <p:cNvPr id="286734" name="Rectangle 14"/>
                <p:cNvSpPr>
                  <a:spLocks noChangeArrowheads="1"/>
                </p:cNvSpPr>
                <p:nvPr/>
              </p:nvSpPr>
              <p:spPr bwMode="auto">
                <a:xfrm>
                  <a:off x="381" y="556"/>
                  <a:ext cx="3126" cy="51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 dirty="0">
                      <a:cs typeface="Times New Roman" pitchFamily="18" charset="0"/>
                    </a:rPr>
                    <a:t>Dari pemasaran dan periklanan massal menjadi pemasaran dan periklanan interaktif (one-to-one)</a:t>
                  </a:r>
                  <a:endParaRPr lang="en-US" sz="2000" dirty="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3200" dirty="0"/>
                </a:p>
              </p:txBody>
            </p:sp>
            <p:sp>
              <p:nvSpPr>
                <p:cNvPr id="286735" name="Rectangle 15"/>
                <p:cNvSpPr>
                  <a:spLocks noChangeArrowheads="1"/>
                </p:cNvSpPr>
                <p:nvPr/>
              </p:nvSpPr>
              <p:spPr bwMode="auto">
                <a:xfrm>
                  <a:off x="338" y="556"/>
                  <a:ext cx="3212" cy="518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0" y="1074"/>
                <a:ext cx="338" cy="403"/>
                <a:chOff x="0" y="1074"/>
                <a:chExt cx="338" cy="403"/>
              </a:xfrm>
            </p:grpSpPr>
            <p:sp>
              <p:nvSpPr>
                <p:cNvPr id="286737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1074"/>
                  <a:ext cx="252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2.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38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1074"/>
                  <a:ext cx="33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338" y="1074"/>
                <a:ext cx="3212" cy="403"/>
                <a:chOff x="338" y="1074"/>
                <a:chExt cx="3212" cy="403"/>
              </a:xfrm>
            </p:grpSpPr>
            <p:sp>
              <p:nvSpPr>
                <p:cNvPr id="286740" name="Rectangle 20"/>
                <p:cNvSpPr>
                  <a:spLocks noChangeArrowheads="1"/>
                </p:cNvSpPr>
                <p:nvPr/>
              </p:nvSpPr>
              <p:spPr bwMode="auto">
                <a:xfrm>
                  <a:off x="381" y="1074"/>
                  <a:ext cx="3126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 dirty="0">
                      <a:cs typeface="Times New Roman" pitchFamily="18" charset="0"/>
                    </a:rPr>
                    <a:t>Dari produksi massa menjadi mass customization</a:t>
                  </a:r>
                  <a:endParaRPr lang="en-US" sz="2000" dirty="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 dirty="0"/>
                </a:p>
              </p:txBody>
            </p:sp>
            <p:sp>
              <p:nvSpPr>
                <p:cNvPr id="286741" name="Rectangle 21"/>
                <p:cNvSpPr>
                  <a:spLocks noChangeArrowheads="1"/>
                </p:cNvSpPr>
                <p:nvPr/>
              </p:nvSpPr>
              <p:spPr bwMode="auto">
                <a:xfrm>
                  <a:off x="338" y="1074"/>
                  <a:ext cx="321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0" y="1477"/>
                <a:ext cx="338" cy="403"/>
                <a:chOff x="0" y="1477"/>
                <a:chExt cx="338" cy="403"/>
              </a:xfrm>
            </p:grpSpPr>
            <p:sp>
              <p:nvSpPr>
                <p:cNvPr id="286743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1477"/>
                  <a:ext cx="252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3.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44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477"/>
                  <a:ext cx="33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338" y="1477"/>
                <a:ext cx="3212" cy="403"/>
                <a:chOff x="338" y="1477"/>
                <a:chExt cx="3212" cy="403"/>
              </a:xfrm>
            </p:grpSpPr>
            <p:sp>
              <p:nvSpPr>
                <p:cNvPr id="286746" name="Rectangle 26"/>
                <p:cNvSpPr>
                  <a:spLocks noChangeArrowheads="1"/>
                </p:cNvSpPr>
                <p:nvPr/>
              </p:nvSpPr>
              <p:spPr bwMode="auto">
                <a:xfrm>
                  <a:off x="381" y="1477"/>
                  <a:ext cx="3126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Komunikasi monolog menjadi dialog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47" name="Rectangle 27"/>
                <p:cNvSpPr>
                  <a:spLocks noChangeArrowheads="1"/>
                </p:cNvSpPr>
                <p:nvPr/>
              </p:nvSpPr>
              <p:spPr bwMode="auto">
                <a:xfrm>
                  <a:off x="338" y="1477"/>
                  <a:ext cx="321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0" y="1880"/>
                <a:ext cx="338" cy="403"/>
                <a:chOff x="0" y="1880"/>
                <a:chExt cx="338" cy="403"/>
              </a:xfrm>
            </p:grpSpPr>
            <p:sp>
              <p:nvSpPr>
                <p:cNvPr id="286749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880"/>
                  <a:ext cx="252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4.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50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880"/>
                  <a:ext cx="33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1"/>
              <p:cNvGrpSpPr>
                <a:grpSpLocks/>
              </p:cNvGrpSpPr>
              <p:nvPr/>
            </p:nvGrpSpPr>
            <p:grpSpPr bwMode="auto">
              <a:xfrm>
                <a:off x="338" y="1880"/>
                <a:ext cx="3212" cy="403"/>
                <a:chOff x="338" y="1880"/>
                <a:chExt cx="3212" cy="403"/>
              </a:xfrm>
            </p:grpSpPr>
            <p:sp>
              <p:nvSpPr>
                <p:cNvPr id="286752" name="Rectangle 32"/>
                <p:cNvSpPr>
                  <a:spLocks noChangeArrowheads="1"/>
                </p:cNvSpPr>
                <p:nvPr/>
              </p:nvSpPr>
              <p:spPr bwMode="auto">
                <a:xfrm>
                  <a:off x="381" y="1880"/>
                  <a:ext cx="3126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Dari katalog kertas menjadi katalog elektronik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53" name="Rectangle 33"/>
                <p:cNvSpPr>
                  <a:spLocks noChangeArrowheads="1"/>
                </p:cNvSpPr>
                <p:nvPr/>
              </p:nvSpPr>
              <p:spPr bwMode="auto">
                <a:xfrm>
                  <a:off x="338" y="1880"/>
                  <a:ext cx="321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0" y="2283"/>
                <a:ext cx="338" cy="403"/>
                <a:chOff x="0" y="2283"/>
                <a:chExt cx="338" cy="403"/>
              </a:xfrm>
            </p:grpSpPr>
            <p:sp>
              <p:nvSpPr>
                <p:cNvPr id="286755" name="Rectangle 35"/>
                <p:cNvSpPr>
                  <a:spLocks noChangeArrowheads="1"/>
                </p:cNvSpPr>
                <p:nvPr/>
              </p:nvSpPr>
              <p:spPr bwMode="auto">
                <a:xfrm>
                  <a:off x="43" y="2283"/>
                  <a:ext cx="252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5.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56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2283"/>
                  <a:ext cx="33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7"/>
              <p:cNvGrpSpPr>
                <a:grpSpLocks/>
              </p:cNvGrpSpPr>
              <p:nvPr/>
            </p:nvGrpSpPr>
            <p:grpSpPr bwMode="auto">
              <a:xfrm>
                <a:off x="338" y="2283"/>
                <a:ext cx="3212" cy="403"/>
                <a:chOff x="338" y="2283"/>
                <a:chExt cx="3212" cy="403"/>
              </a:xfrm>
            </p:grpSpPr>
            <p:sp>
              <p:nvSpPr>
                <p:cNvPr id="286758" name="Rectangle 38"/>
                <p:cNvSpPr>
                  <a:spLocks noChangeArrowheads="1"/>
                </p:cNvSpPr>
                <p:nvPr/>
              </p:nvSpPr>
              <p:spPr bwMode="auto">
                <a:xfrm>
                  <a:off x="381" y="2283"/>
                  <a:ext cx="3126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Dari komunikasi one-to-many menjadi many-to-many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59" name="Rectangle 39"/>
                <p:cNvSpPr>
                  <a:spLocks noChangeArrowheads="1"/>
                </p:cNvSpPr>
                <p:nvPr/>
              </p:nvSpPr>
              <p:spPr bwMode="auto">
                <a:xfrm>
                  <a:off x="338" y="2283"/>
                  <a:ext cx="321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0" y="2686"/>
                <a:ext cx="338" cy="403"/>
                <a:chOff x="0" y="2686"/>
                <a:chExt cx="338" cy="403"/>
              </a:xfrm>
            </p:grpSpPr>
            <p:sp>
              <p:nvSpPr>
                <p:cNvPr id="286761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2686"/>
                  <a:ext cx="252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6.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62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2686"/>
                  <a:ext cx="33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338" y="2686"/>
                <a:ext cx="3212" cy="403"/>
                <a:chOff x="338" y="2686"/>
                <a:chExt cx="3212" cy="403"/>
              </a:xfrm>
            </p:grpSpPr>
            <p:sp>
              <p:nvSpPr>
                <p:cNvPr id="286764" name="Rectangle 44"/>
                <p:cNvSpPr>
                  <a:spLocks noChangeArrowheads="1"/>
                </p:cNvSpPr>
                <p:nvPr/>
              </p:nvSpPr>
              <p:spPr bwMode="auto">
                <a:xfrm>
                  <a:off x="381" y="2686"/>
                  <a:ext cx="3126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Dari Supply-side thinking menjadi demand-side thinking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65" name="Rectangle 45"/>
                <p:cNvSpPr>
                  <a:spLocks noChangeArrowheads="1"/>
                </p:cNvSpPr>
                <p:nvPr/>
              </p:nvSpPr>
              <p:spPr bwMode="auto">
                <a:xfrm>
                  <a:off x="338" y="2686"/>
                  <a:ext cx="321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0" y="3089"/>
                <a:ext cx="338" cy="403"/>
                <a:chOff x="0" y="3089"/>
                <a:chExt cx="338" cy="403"/>
              </a:xfrm>
            </p:grpSpPr>
            <p:sp>
              <p:nvSpPr>
                <p:cNvPr id="286767" name="Rectangle 47"/>
                <p:cNvSpPr>
                  <a:spLocks noChangeArrowheads="1"/>
                </p:cNvSpPr>
                <p:nvPr/>
              </p:nvSpPr>
              <p:spPr bwMode="auto">
                <a:xfrm>
                  <a:off x="43" y="3089"/>
                  <a:ext cx="252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7.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68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3089"/>
                  <a:ext cx="33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49"/>
              <p:cNvGrpSpPr>
                <a:grpSpLocks/>
              </p:cNvGrpSpPr>
              <p:nvPr/>
            </p:nvGrpSpPr>
            <p:grpSpPr bwMode="auto">
              <a:xfrm>
                <a:off x="338" y="3089"/>
                <a:ext cx="3212" cy="403"/>
                <a:chOff x="338" y="3089"/>
                <a:chExt cx="3212" cy="403"/>
              </a:xfrm>
            </p:grpSpPr>
            <p:sp>
              <p:nvSpPr>
                <p:cNvPr id="286770" name="Rectangle 50"/>
                <p:cNvSpPr>
                  <a:spLocks noChangeArrowheads="1"/>
                </p:cNvSpPr>
                <p:nvPr/>
              </p:nvSpPr>
              <p:spPr bwMode="auto">
                <a:xfrm>
                  <a:off x="381" y="3089"/>
                  <a:ext cx="3126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Dari pelanggan sebagai target menjadi pelanggan sebagai mitra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71" name="Rectangle 51"/>
                <p:cNvSpPr>
                  <a:spLocks noChangeArrowheads="1"/>
                </p:cNvSpPr>
                <p:nvPr/>
              </p:nvSpPr>
              <p:spPr bwMode="auto">
                <a:xfrm>
                  <a:off x="338" y="3089"/>
                  <a:ext cx="321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>
                <a:off x="0" y="3492"/>
                <a:ext cx="338" cy="403"/>
                <a:chOff x="0" y="3492"/>
                <a:chExt cx="338" cy="403"/>
              </a:xfrm>
            </p:grpSpPr>
            <p:sp>
              <p:nvSpPr>
                <p:cNvPr id="286773" name="Rectangle 53"/>
                <p:cNvSpPr>
                  <a:spLocks noChangeArrowheads="1"/>
                </p:cNvSpPr>
                <p:nvPr/>
              </p:nvSpPr>
              <p:spPr bwMode="auto">
                <a:xfrm>
                  <a:off x="43" y="3492"/>
                  <a:ext cx="252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8.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74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3492"/>
                  <a:ext cx="33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55"/>
              <p:cNvGrpSpPr>
                <a:grpSpLocks/>
              </p:cNvGrpSpPr>
              <p:nvPr/>
            </p:nvGrpSpPr>
            <p:grpSpPr bwMode="auto">
              <a:xfrm>
                <a:off x="338" y="3492"/>
                <a:ext cx="3212" cy="403"/>
                <a:chOff x="338" y="3492"/>
                <a:chExt cx="3212" cy="403"/>
              </a:xfrm>
            </p:grpSpPr>
            <p:sp>
              <p:nvSpPr>
                <p:cNvPr id="286776" name="Rectangle 56"/>
                <p:cNvSpPr>
                  <a:spLocks noChangeArrowheads="1"/>
                </p:cNvSpPr>
                <p:nvPr/>
              </p:nvSpPr>
              <p:spPr bwMode="auto">
                <a:xfrm>
                  <a:off x="381" y="3492"/>
                  <a:ext cx="3126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Dari segmentasi menjadi komunitas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77" name="Rectangle 57"/>
                <p:cNvSpPr>
                  <a:spLocks noChangeArrowheads="1"/>
                </p:cNvSpPr>
                <p:nvPr/>
              </p:nvSpPr>
              <p:spPr bwMode="auto">
                <a:xfrm>
                  <a:off x="338" y="3492"/>
                  <a:ext cx="321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58"/>
              <p:cNvGrpSpPr>
                <a:grpSpLocks/>
              </p:cNvGrpSpPr>
              <p:nvPr/>
            </p:nvGrpSpPr>
            <p:grpSpPr bwMode="auto">
              <a:xfrm>
                <a:off x="0" y="3895"/>
                <a:ext cx="338" cy="403"/>
                <a:chOff x="0" y="3895"/>
                <a:chExt cx="338" cy="403"/>
              </a:xfrm>
            </p:grpSpPr>
            <p:sp>
              <p:nvSpPr>
                <p:cNvPr id="286779" name="Rectangle 59"/>
                <p:cNvSpPr>
                  <a:spLocks noChangeArrowheads="1"/>
                </p:cNvSpPr>
                <p:nvPr/>
              </p:nvSpPr>
              <p:spPr bwMode="auto">
                <a:xfrm>
                  <a:off x="43" y="3895"/>
                  <a:ext cx="252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9.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80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3895"/>
                  <a:ext cx="33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338" y="3895"/>
                <a:ext cx="3212" cy="403"/>
                <a:chOff x="338" y="3895"/>
                <a:chExt cx="3212" cy="403"/>
              </a:xfrm>
            </p:grpSpPr>
            <p:sp>
              <p:nvSpPr>
                <p:cNvPr id="286782" name="Rectangle 62"/>
                <p:cNvSpPr>
                  <a:spLocks noChangeArrowheads="1"/>
                </p:cNvSpPr>
                <p:nvPr/>
              </p:nvSpPr>
              <p:spPr bwMode="auto">
                <a:xfrm>
                  <a:off x="381" y="3895"/>
                  <a:ext cx="3126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Dari produk dan jasa fisik menjadi produk dan jasa digital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83" name="Rectangle 63"/>
                <p:cNvSpPr>
                  <a:spLocks noChangeArrowheads="1"/>
                </p:cNvSpPr>
                <p:nvPr/>
              </p:nvSpPr>
              <p:spPr bwMode="auto">
                <a:xfrm>
                  <a:off x="338" y="3895"/>
                  <a:ext cx="321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0" y="4298"/>
                <a:ext cx="338" cy="403"/>
                <a:chOff x="0" y="4298"/>
                <a:chExt cx="338" cy="403"/>
              </a:xfrm>
            </p:grpSpPr>
            <p:sp>
              <p:nvSpPr>
                <p:cNvPr id="286785" name="Rectangle 65"/>
                <p:cNvSpPr>
                  <a:spLocks noChangeArrowheads="1"/>
                </p:cNvSpPr>
                <p:nvPr/>
              </p:nvSpPr>
              <p:spPr bwMode="auto">
                <a:xfrm>
                  <a:off x="43" y="4298"/>
                  <a:ext cx="252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10.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86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4298"/>
                  <a:ext cx="338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338" y="4298"/>
                <a:ext cx="3212" cy="403"/>
                <a:chOff x="338" y="4298"/>
                <a:chExt cx="3212" cy="403"/>
              </a:xfrm>
            </p:grpSpPr>
            <p:sp>
              <p:nvSpPr>
                <p:cNvPr id="286788" name="Rectangle 68"/>
                <p:cNvSpPr>
                  <a:spLocks noChangeArrowheads="1"/>
                </p:cNvSpPr>
                <p:nvPr/>
              </p:nvSpPr>
              <p:spPr bwMode="auto">
                <a:xfrm>
                  <a:off x="381" y="4298"/>
                  <a:ext cx="3126" cy="403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just" eaLnBrk="0" hangingPunct="0"/>
                  <a:r>
                    <a:rPr lang="id-ID" sz="2000">
                      <a:cs typeface="Times New Roman" pitchFamily="18" charset="0"/>
                    </a:rPr>
                    <a:t>Dari intermediasi menjadi disintermediasi dan intermediasi baru</a:t>
                  </a:r>
                  <a:endParaRPr lang="en-US" sz="2000">
                    <a:cs typeface="Times New Roman" pitchFamily="18" charset="0"/>
                  </a:endParaRPr>
                </a:p>
                <a:p>
                  <a:pPr algn="just" eaLnBrk="0" hangingPunct="0"/>
                  <a:endParaRPr lang="en-US" sz="4000"/>
                </a:p>
              </p:txBody>
            </p:sp>
            <p:sp>
              <p:nvSpPr>
                <p:cNvPr id="286789" name="Rectangle 69"/>
                <p:cNvSpPr>
                  <a:spLocks noChangeArrowheads="1"/>
                </p:cNvSpPr>
                <p:nvPr/>
              </p:nvSpPr>
              <p:spPr bwMode="auto">
                <a:xfrm>
                  <a:off x="338" y="4298"/>
                  <a:ext cx="3212" cy="40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86790" name="Rectangle 70"/>
            <p:cNvSpPr>
              <a:spLocks noChangeArrowheads="1"/>
            </p:cNvSpPr>
            <p:nvPr/>
          </p:nvSpPr>
          <p:spPr bwMode="auto">
            <a:xfrm>
              <a:off x="-3" y="-3"/>
              <a:ext cx="3556" cy="4707"/>
            </a:xfrm>
            <a:prstGeom prst="rect">
              <a:avLst/>
            </a:prstGeom>
            <a:noFill/>
            <a:ln w="11112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899592" y="260648"/>
            <a:ext cx="76328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PERGESERAN MARKET PLACE MENJADI MARKET SPACE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1600200"/>
            <a:ext cx="6781800" cy="4572000"/>
            <a:chOff x="252" y="982"/>
            <a:chExt cx="3024" cy="2348"/>
          </a:xfrm>
        </p:grpSpPr>
        <p:sp>
          <p:nvSpPr>
            <p:cNvPr id="285699" name="Oval 3"/>
            <p:cNvSpPr>
              <a:spLocks noChangeArrowheads="1"/>
            </p:cNvSpPr>
            <p:nvPr/>
          </p:nvSpPr>
          <p:spPr bwMode="auto">
            <a:xfrm>
              <a:off x="252" y="982"/>
              <a:ext cx="3024" cy="2304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>
                <a:solidFill>
                  <a:schemeClr val="bg2"/>
                </a:solidFill>
              </a:endParaRPr>
            </a:p>
          </p:txBody>
        </p:sp>
        <p:sp>
          <p:nvSpPr>
            <p:cNvPr id="285700" name="Text Box 4"/>
            <p:cNvSpPr txBox="1">
              <a:spLocks noChangeArrowheads="1"/>
            </p:cNvSpPr>
            <p:nvPr/>
          </p:nvSpPr>
          <p:spPr bwMode="auto">
            <a:xfrm>
              <a:off x="1476" y="1947"/>
              <a:ext cx="576" cy="432"/>
            </a:xfrm>
            <a:prstGeom prst="rect">
              <a:avLst/>
            </a:prstGeom>
            <a:noFill/>
            <a:ln w="76200" cmpd="tri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200">
                  <a:cs typeface="Times New Roman" pitchFamily="18" charset="0"/>
                </a:rPr>
                <a:t>Traditional</a:t>
              </a:r>
              <a:endParaRPr lang="en-US" sz="1400">
                <a:cs typeface="Times New Roman" pitchFamily="18" charset="0"/>
              </a:endParaRPr>
            </a:p>
            <a:p>
              <a:pPr algn="ctr" eaLnBrk="0" hangingPunct="0"/>
              <a:r>
                <a:rPr lang="en-US" sz="1200">
                  <a:cs typeface="Times New Roman" pitchFamily="18" charset="0"/>
                </a:rPr>
                <a:t>Market</a:t>
              </a:r>
              <a:endParaRPr lang="en-US" sz="1400">
                <a:cs typeface="Times New Roman" pitchFamily="18" charset="0"/>
              </a:endParaRPr>
            </a:p>
            <a:p>
              <a:pPr algn="ctr" eaLnBrk="0" hangingPunct="0"/>
              <a:r>
                <a:rPr lang="en-US" sz="1400">
                  <a:cs typeface="Times New Roman" pitchFamily="18" charset="0"/>
                </a:rPr>
                <a:t>Place</a:t>
              </a:r>
            </a:p>
            <a:p>
              <a:pPr eaLnBrk="0" hangingPunct="0"/>
              <a:endParaRPr lang="en-US" sz="2800"/>
            </a:p>
          </p:txBody>
        </p:sp>
        <p:sp>
          <p:nvSpPr>
            <p:cNvPr id="285701" name="Line 5"/>
            <p:cNvSpPr>
              <a:spLocks noChangeShapeType="1"/>
            </p:cNvSpPr>
            <p:nvPr/>
          </p:nvSpPr>
          <p:spPr bwMode="auto">
            <a:xfrm>
              <a:off x="1764" y="982"/>
              <a:ext cx="0" cy="9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2" name="Line 6"/>
            <p:cNvSpPr>
              <a:spLocks noChangeShapeType="1"/>
            </p:cNvSpPr>
            <p:nvPr/>
          </p:nvSpPr>
          <p:spPr bwMode="auto">
            <a:xfrm>
              <a:off x="1764" y="2394"/>
              <a:ext cx="0" cy="93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3" name="Line 7"/>
            <p:cNvSpPr>
              <a:spLocks noChangeShapeType="1"/>
            </p:cNvSpPr>
            <p:nvPr/>
          </p:nvSpPr>
          <p:spPr bwMode="auto">
            <a:xfrm flipH="1">
              <a:off x="252" y="2170"/>
              <a:ext cx="122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4" name="Line 8"/>
            <p:cNvSpPr>
              <a:spLocks noChangeShapeType="1"/>
            </p:cNvSpPr>
            <p:nvPr/>
          </p:nvSpPr>
          <p:spPr bwMode="auto">
            <a:xfrm flipH="1">
              <a:off x="2052" y="2170"/>
              <a:ext cx="122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5" name="Line 9"/>
            <p:cNvSpPr>
              <a:spLocks noChangeShapeType="1"/>
            </p:cNvSpPr>
            <p:nvPr/>
          </p:nvSpPr>
          <p:spPr bwMode="auto">
            <a:xfrm flipV="1">
              <a:off x="1980" y="1724"/>
              <a:ext cx="144" cy="21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6" name="Line 10"/>
            <p:cNvSpPr>
              <a:spLocks noChangeShapeType="1"/>
            </p:cNvSpPr>
            <p:nvPr/>
          </p:nvSpPr>
          <p:spPr bwMode="auto">
            <a:xfrm flipV="1">
              <a:off x="1404" y="2394"/>
              <a:ext cx="144" cy="21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7" name="Line 11"/>
            <p:cNvSpPr>
              <a:spLocks noChangeShapeType="1"/>
            </p:cNvSpPr>
            <p:nvPr/>
          </p:nvSpPr>
          <p:spPr bwMode="auto">
            <a:xfrm flipH="1" flipV="1">
              <a:off x="1476" y="1724"/>
              <a:ext cx="144" cy="21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8" name="Line 12"/>
            <p:cNvSpPr>
              <a:spLocks noChangeShapeType="1"/>
            </p:cNvSpPr>
            <p:nvPr/>
          </p:nvSpPr>
          <p:spPr bwMode="auto">
            <a:xfrm flipH="1" flipV="1">
              <a:off x="1908" y="2394"/>
              <a:ext cx="144" cy="21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09" name="Text Box 13"/>
            <p:cNvSpPr txBox="1">
              <a:spLocks noChangeArrowheads="1"/>
            </p:cNvSpPr>
            <p:nvPr/>
          </p:nvSpPr>
          <p:spPr bwMode="auto">
            <a:xfrm>
              <a:off x="540" y="1648"/>
              <a:ext cx="79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800">
                  <a:cs typeface="Times New Roman" pitchFamily="18" charset="0"/>
                </a:rPr>
                <a:t>Virtual Information Space</a:t>
              </a:r>
            </a:p>
            <a:p>
              <a:pPr eaLnBrk="0" hangingPunct="0"/>
              <a:endParaRPr lang="en-US" sz="2800"/>
            </a:p>
          </p:txBody>
        </p:sp>
        <p:sp>
          <p:nvSpPr>
            <p:cNvPr id="285710" name="Text Box 14"/>
            <p:cNvSpPr txBox="1">
              <a:spLocks noChangeArrowheads="1"/>
            </p:cNvSpPr>
            <p:nvPr/>
          </p:nvSpPr>
          <p:spPr bwMode="auto">
            <a:xfrm>
              <a:off x="540" y="2318"/>
              <a:ext cx="79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800">
                  <a:cs typeface="Times New Roman" pitchFamily="18" charset="0"/>
                </a:rPr>
                <a:t>Virtual Transaction  Space</a:t>
              </a:r>
            </a:p>
            <a:p>
              <a:pPr eaLnBrk="0" hangingPunct="0"/>
              <a:endParaRPr lang="en-US" sz="3600"/>
            </a:p>
          </p:txBody>
        </p:sp>
        <p:sp>
          <p:nvSpPr>
            <p:cNvPr id="285711" name="Text Box 15"/>
            <p:cNvSpPr txBox="1">
              <a:spLocks noChangeArrowheads="1"/>
            </p:cNvSpPr>
            <p:nvPr/>
          </p:nvSpPr>
          <p:spPr bwMode="auto">
            <a:xfrm>
              <a:off x="2268" y="1576"/>
              <a:ext cx="90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800">
                  <a:cs typeface="Times New Roman" pitchFamily="18" charset="0"/>
                </a:rPr>
                <a:t>Virtual Communication Space</a:t>
              </a:r>
            </a:p>
            <a:p>
              <a:pPr eaLnBrk="0" hangingPunct="0"/>
              <a:endParaRPr lang="en-US" sz="3600"/>
            </a:p>
          </p:txBody>
        </p:sp>
        <p:sp>
          <p:nvSpPr>
            <p:cNvPr id="285712" name="Text Box 16"/>
            <p:cNvSpPr txBox="1">
              <a:spLocks noChangeArrowheads="1"/>
            </p:cNvSpPr>
            <p:nvPr/>
          </p:nvSpPr>
          <p:spPr bwMode="auto">
            <a:xfrm>
              <a:off x="2196" y="2318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800">
                  <a:cs typeface="Times New Roman" pitchFamily="18" charset="0"/>
                </a:rPr>
                <a:t>Virtual Distribution Space</a:t>
              </a:r>
            </a:p>
            <a:p>
              <a:pPr eaLnBrk="0" hangingPunct="0"/>
              <a:endParaRPr lang="en-US" sz="3600"/>
            </a:p>
          </p:txBody>
        </p:sp>
      </p:grpSp>
      <p:sp>
        <p:nvSpPr>
          <p:cNvPr id="285713" name="Rectangle 17"/>
          <p:cNvSpPr>
            <a:spLocks noChangeArrowheads="1"/>
          </p:cNvSpPr>
          <p:nvPr/>
        </p:nvSpPr>
        <p:spPr bwMode="auto">
          <a:xfrm>
            <a:off x="57150" y="1284288"/>
            <a:ext cx="9144000" cy="429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algn="just" eaLnBrk="0" hangingPunct="0"/>
            <a:r>
              <a:rPr lang="id-ID" sz="1200">
                <a:solidFill>
                  <a:srgbClr val="003300"/>
                </a:solidFill>
                <a:cs typeface="Times New Roman" pitchFamily="18" charset="0"/>
              </a:rPr>
              <a:t> </a:t>
            </a:r>
            <a:endParaRPr lang="en-US" sz="1200"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285714" name="Rectangle 18"/>
          <p:cNvSpPr>
            <a:spLocks noChangeArrowheads="1"/>
          </p:cNvSpPr>
          <p:nvPr/>
        </p:nvSpPr>
        <p:spPr bwMode="auto">
          <a:xfrm>
            <a:off x="2209800" y="6172200"/>
            <a:ext cx="5410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d-ID">
                <a:cs typeface="Times New Roman" pitchFamily="18" charset="0"/>
              </a:rPr>
              <a:t>Sumber : Diadaptasi dari Styles (1999) </a:t>
            </a:r>
            <a:endParaRPr lang="en-US" sz="4400"/>
          </a:p>
        </p:txBody>
      </p:sp>
      <p:sp>
        <p:nvSpPr>
          <p:cNvPr id="20" name="Rounded Rectangle 19"/>
          <p:cNvSpPr/>
          <p:nvPr/>
        </p:nvSpPr>
        <p:spPr>
          <a:xfrm>
            <a:off x="1331640" y="332656"/>
            <a:ext cx="66247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solidFill>
                  <a:srgbClr val="C00000"/>
                </a:solidFill>
              </a:rPr>
              <a:t>PERGESERAN PARADIGMA BISNIS</a:t>
            </a:r>
            <a:endParaRPr lang="en-US" sz="27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038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E-Commerce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6280"/>
          </a:xfrm>
        </p:spPr>
        <p:txBody>
          <a:bodyPr/>
          <a:lstStyle/>
          <a:p>
            <a:r>
              <a:rPr lang="en-US" dirty="0" err="1" smtClean="0"/>
              <a:t>Onno</a:t>
            </a:r>
            <a:r>
              <a:rPr lang="en-US" dirty="0" smtClean="0"/>
              <a:t> W  </a:t>
            </a:r>
            <a:r>
              <a:rPr lang="en-US" dirty="0" err="1" smtClean="0"/>
              <a:t>Purbo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Aang</a:t>
            </a:r>
            <a:r>
              <a:rPr lang="en-US" dirty="0" smtClean="0"/>
              <a:t> </a:t>
            </a:r>
            <a:r>
              <a:rPr lang="en-US" dirty="0" err="1" smtClean="0"/>
              <a:t>Wahyu</a:t>
            </a:r>
            <a:r>
              <a:rPr lang="en-US" dirty="0" smtClean="0"/>
              <a:t> </a:t>
            </a:r>
            <a:r>
              <a:rPr lang="en-US" dirty="0" err="1" smtClean="0"/>
              <a:t>menyebutkan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“</a:t>
            </a:r>
            <a:r>
              <a:rPr lang="en-US" i="1" dirty="0" smtClean="0"/>
              <a:t>e-commerce is a dynamic set of technologies, applications and business process that link enter prices, consumers and communities through electronic transaction and the electronic exchange of goods, services and </a:t>
            </a:r>
            <a:r>
              <a:rPr lang="en-US" i="1" dirty="0" err="1" smtClean="0"/>
              <a:t>informations</a:t>
            </a:r>
            <a:r>
              <a:rPr lang="en-US" i="1" dirty="0" smtClean="0"/>
              <a:t>”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/>
          </p:cNvSpPr>
          <p:nvPr/>
        </p:nvSpPr>
        <p:spPr bwMode="auto">
          <a:xfrm>
            <a:off x="611560" y="1340768"/>
            <a:ext cx="7920880" cy="32932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628650" indent="-628650" algn="just" eaLnBrk="0" hangingPunct="0">
              <a:buFont typeface="Wingdings" pitchFamily="2" charset="2"/>
              <a:buChar char="F"/>
            </a:pPr>
            <a:r>
              <a:rPr lang="id-ID" sz="2600" b="1" dirty="0">
                <a:solidFill>
                  <a:srgbClr val="92D050"/>
                </a:solidFill>
                <a:cs typeface="Times New Roman" pitchFamily="18" charset="0"/>
              </a:rPr>
              <a:t>Orang (People), </a:t>
            </a:r>
            <a:r>
              <a:rPr lang="id-ID" sz="2600" dirty="0">
                <a:cs typeface="Times New Roman" pitchFamily="18" charset="0"/>
              </a:rPr>
              <a:t>terdiri dari pembeli, penjual, </a:t>
            </a:r>
            <a:r>
              <a:rPr lang="id-ID" sz="2600" dirty="0" smtClean="0">
                <a:cs typeface="Times New Roman" pitchFamily="18" charset="0"/>
              </a:rPr>
              <a:t>perantara, </a:t>
            </a:r>
            <a:r>
              <a:rPr lang="id-ID" sz="2600" dirty="0">
                <a:cs typeface="Times New Roman" pitchFamily="18" charset="0"/>
              </a:rPr>
              <a:t>dan staf sistem informasi</a:t>
            </a:r>
          </a:p>
          <a:p>
            <a:pPr marL="628650" indent="-628650" algn="just" eaLnBrk="0" hangingPunct="0">
              <a:buFont typeface="Wingdings" pitchFamily="2" charset="2"/>
              <a:buChar char="F"/>
            </a:pPr>
            <a:r>
              <a:rPr lang="id-ID" sz="2600" b="1" dirty="0">
                <a:solidFill>
                  <a:srgbClr val="00B0F0"/>
                </a:solidFill>
                <a:cs typeface="Times New Roman" pitchFamily="18" charset="0"/>
              </a:rPr>
              <a:t>Kebijakan publik (public policy),</a:t>
            </a:r>
            <a:r>
              <a:rPr lang="id-ID" sz="26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id-ID" sz="2600" dirty="0">
                <a:cs typeface="Times New Roman" pitchFamily="18" charset="0"/>
              </a:rPr>
              <a:t>meliputi pajak, perundang-undangan, nama </a:t>
            </a:r>
            <a:r>
              <a:rPr lang="id-ID" sz="2600" dirty="0" smtClean="0">
                <a:cs typeface="Times New Roman" pitchFamily="18" charset="0"/>
              </a:rPr>
              <a:t>domain</a:t>
            </a:r>
            <a:endParaRPr lang="id-ID" sz="2600" dirty="0">
              <a:cs typeface="Times New Roman" pitchFamily="18" charset="0"/>
            </a:endParaRPr>
          </a:p>
          <a:p>
            <a:pPr marL="628650" indent="-628650" algn="just" eaLnBrk="0" hangingPunct="0">
              <a:buFont typeface="Wingdings" pitchFamily="2" charset="2"/>
              <a:buChar char="F"/>
            </a:pPr>
            <a:r>
              <a:rPr lang="id-ID" sz="2600" b="1" dirty="0">
                <a:solidFill>
                  <a:schemeClr val="accent5"/>
                </a:solidFill>
                <a:cs typeface="Times New Roman" pitchFamily="18" charset="0"/>
              </a:rPr>
              <a:t>Standard teknis, </a:t>
            </a:r>
            <a:r>
              <a:rPr lang="id-ID" sz="2600" dirty="0">
                <a:cs typeface="Times New Roman" pitchFamily="18" charset="0"/>
              </a:rPr>
              <a:t>baik untuk dokumen, keamanan, </a:t>
            </a:r>
            <a:r>
              <a:rPr lang="id-ID" sz="2600" dirty="0" smtClean="0">
                <a:cs typeface="Times New Roman" pitchFamily="18" charset="0"/>
              </a:rPr>
              <a:t>maupun </a:t>
            </a:r>
            <a:r>
              <a:rPr lang="id-ID" sz="2600" dirty="0">
                <a:cs typeface="Times New Roman" pitchFamily="18" charset="0"/>
              </a:rPr>
              <a:t>pembayaran</a:t>
            </a:r>
          </a:p>
          <a:p>
            <a:pPr marL="628650" indent="-628650" algn="just" eaLnBrk="0" hangingPunct="0">
              <a:buFont typeface="Wingdings" pitchFamily="2" charset="2"/>
              <a:buChar char="F"/>
            </a:pPr>
            <a:r>
              <a:rPr lang="id-ID" sz="2600" dirty="0">
                <a:solidFill>
                  <a:srgbClr val="FFFF00"/>
                </a:solidFill>
                <a:cs typeface="Times New Roman" pitchFamily="18" charset="0"/>
              </a:rPr>
              <a:t>Organisasi, </a:t>
            </a:r>
            <a:r>
              <a:rPr lang="id-ID" sz="2600" dirty="0">
                <a:cs typeface="Times New Roman" pitchFamily="18" charset="0"/>
              </a:rPr>
              <a:t>yaitu mitra bisnis, pesaing, asosiasi, dan instansi pemerintah.</a:t>
            </a:r>
            <a:endParaRPr lang="en-US" sz="2600" dirty="0"/>
          </a:p>
        </p:txBody>
      </p:sp>
      <p:sp>
        <p:nvSpPr>
          <p:cNvPr id="4" name="Rounded Rectangle 3"/>
          <p:cNvSpPr/>
          <p:nvPr/>
        </p:nvSpPr>
        <p:spPr>
          <a:xfrm>
            <a:off x="1331640" y="332656"/>
            <a:ext cx="66247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4 PILAR E-COMMERCE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365</TotalTime>
  <Words>1133</Words>
  <Application>Microsoft Office PowerPoint</Application>
  <PresentationFormat>On-screen Show (4:3)</PresentationFormat>
  <Paragraphs>180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Foundry</vt:lpstr>
      <vt:lpstr>Aspect</vt:lpstr>
      <vt:lpstr>APLIKASI IT PADA UMKM</vt:lpstr>
      <vt:lpstr>Latar Belakang</vt:lpstr>
      <vt:lpstr>IT Bagi UKM?????</vt:lpstr>
      <vt:lpstr>Continue………….</vt:lpstr>
      <vt:lpstr>E Business</vt:lpstr>
      <vt:lpstr>Slide 6</vt:lpstr>
      <vt:lpstr>Slide 7</vt:lpstr>
      <vt:lpstr>E-Commerce</vt:lpstr>
      <vt:lpstr>Slide 9</vt:lpstr>
      <vt:lpstr>Jenis-Jenis E Commerce</vt:lpstr>
      <vt:lpstr>I-Market </vt:lpstr>
      <vt:lpstr>Customer Care </vt:lpstr>
      <vt:lpstr>Vendors Management </vt:lpstr>
      <vt:lpstr>Extended Supply Chain </vt:lpstr>
      <vt:lpstr>TAHAPAN ADOPSI TEKNOLOGI</vt:lpstr>
      <vt:lpstr>Slide 16</vt:lpstr>
      <vt:lpstr>Persepsi UMKM di Kota Surakarta Mengenai Manfaat Teknologi Sosial Media</vt:lpstr>
      <vt:lpstr>Persepsi UMKM Kota Surakarta Terhadap Kendala Teknologi Sosial Media</vt:lpstr>
      <vt:lpstr>Slide 19</vt:lpstr>
      <vt:lpstr>Slide 20</vt:lpstr>
      <vt:lpstr>Slide 21</vt:lpstr>
      <vt:lpstr>Slide 22</vt:lpstr>
      <vt:lpstr>Ends of presentation…………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IT PADA UKM</dc:title>
  <dc:creator>ACER</dc:creator>
  <cp:lastModifiedBy>PERSONAL</cp:lastModifiedBy>
  <cp:revision>37</cp:revision>
  <dcterms:created xsi:type="dcterms:W3CDTF">2011-12-12T02:07:23Z</dcterms:created>
  <dcterms:modified xsi:type="dcterms:W3CDTF">2013-12-11T22:38:37Z</dcterms:modified>
</cp:coreProperties>
</file>