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3"/>
  </p:notesMasterIdLst>
  <p:sldIdLst>
    <p:sldId id="316" r:id="rId2"/>
    <p:sldId id="341" r:id="rId3"/>
    <p:sldId id="317" r:id="rId4"/>
    <p:sldId id="342" r:id="rId5"/>
    <p:sldId id="318" r:id="rId6"/>
    <p:sldId id="319" r:id="rId7"/>
    <p:sldId id="343" r:id="rId8"/>
    <p:sldId id="320" r:id="rId9"/>
    <p:sldId id="321" r:id="rId10"/>
    <p:sldId id="345" r:id="rId11"/>
    <p:sldId id="323" r:id="rId12"/>
    <p:sldId id="346" r:id="rId13"/>
    <p:sldId id="347" r:id="rId14"/>
    <p:sldId id="348" r:id="rId15"/>
    <p:sldId id="324" r:id="rId16"/>
    <p:sldId id="351" r:id="rId17"/>
    <p:sldId id="349" r:id="rId18"/>
    <p:sldId id="350" r:id="rId19"/>
    <p:sldId id="325" r:id="rId20"/>
    <p:sldId id="326" r:id="rId21"/>
    <p:sldId id="35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4B4E3A-81D2-4CED-A635-A2AC34877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</p:grpSp>
      <p:sp>
        <p:nvSpPr>
          <p:cNvPr id="10152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53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1F31510-DB61-4249-99AE-61E26373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AD06-1361-41A3-97FC-0A9B45CA9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C3127-0D1F-4809-BA71-69E8E8C1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19518-484E-4086-99A5-2D722284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DC21-667F-4963-9CFB-5F2D1F9C5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39CA-8F4D-48D5-A764-62E757D1E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E73D-50A8-4589-90C9-5491EB23B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C3AA-0ADC-4AC4-B4AD-BC0545138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0F66-313A-4155-B941-DA25D1A5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A0C8-5A4D-4945-8793-6FEC2D018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B039-F20E-41CB-80A9-93360CB20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035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5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5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5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6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037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7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8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39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0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1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2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3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4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5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6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7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8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49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50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50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50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50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050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</p:grpSp>
      <p:sp>
        <p:nvSpPr>
          <p:cNvPr id="10050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50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2007 by Prentice Hall</a:t>
            </a:r>
          </a:p>
        </p:txBody>
      </p:sp>
      <p:sp>
        <p:nvSpPr>
          <p:cNvPr id="10050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Management Information Systems, 10/e  Raymond McLeod and George Schell  </a:t>
            </a:r>
          </a:p>
        </p:txBody>
      </p:sp>
      <p:sp>
        <p:nvSpPr>
          <p:cNvPr id="10050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FB424188-1D13-47FD-9E54-ED8EC1588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050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1FF8-E36D-4D70-9E59-77203A880F3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828800"/>
            <a:ext cx="640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Information in Action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7432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Fanny Widadie, S.P., M.Agr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4DE03-D26A-4063-8228-5BDBC7DA10C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Organizational Information Systems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Organizational information systems</a:t>
            </a:r>
            <a:r>
              <a:rPr lang="en-US" smtClean="0"/>
              <a:t> are developed to meet the needs for information relating to those particular parts of the organization.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Marketing information system (MKIS)</a:t>
            </a:r>
            <a:r>
              <a:rPr lang="en-US" smtClean="0"/>
              <a:t> provides information that relates to the firm’s marketing activities.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Consists of a combination of input and output subsystems connected by a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B17931-2998-46F9-8478-2E2D3F96EB7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8.7 A Model of Marketing  Information System</a:t>
            </a:r>
          </a:p>
        </p:txBody>
      </p:sp>
      <p:pic>
        <p:nvPicPr>
          <p:cNvPr id="1331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00200"/>
            <a:ext cx="7467600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FF8B9E-6171-4734-9AC2-141B68C678E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Marketing Information System</a:t>
            </a:r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i="1" smtClean="0"/>
              <a:t>Output subsystems</a:t>
            </a:r>
            <a:r>
              <a:rPr lang="en-US" sz="2400" smtClean="0"/>
              <a:t> provide information about critical elements in marketing mix.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Marketing mix</a:t>
            </a:r>
            <a:r>
              <a:rPr lang="en-US" sz="2400" smtClean="0"/>
              <a:t> consists of four main ingredients that management manages in order to meet customers’ needs at a profit.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Product subsystem</a:t>
            </a:r>
            <a:r>
              <a:rPr lang="en-US" sz="2000" smtClean="0"/>
              <a:t> provides information about the firm’s products.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Place subsystem</a:t>
            </a:r>
            <a:r>
              <a:rPr lang="en-US" sz="2000" smtClean="0"/>
              <a:t> provides information about the firm’s distribution network.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Promotion subsystem</a:t>
            </a:r>
            <a:r>
              <a:rPr lang="en-US" sz="2000" smtClean="0"/>
              <a:t> provides information about the firm’s advertising and personal selling activities.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Price subsystem</a:t>
            </a:r>
            <a:r>
              <a:rPr lang="en-US" sz="2000" smtClean="0"/>
              <a:t> helps the manager make pricing decisions.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Integrated-mix subsystem</a:t>
            </a:r>
            <a:r>
              <a:rPr lang="en-US" sz="2000" smtClean="0"/>
              <a:t> enables the manager to develop strategies that consider the combined effects of the ingredients.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ADC5B-6858-4F4B-9DB8-2D3D4E39B16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Marketing Information System (Cont’d)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1" smtClean="0"/>
              <a:t>Database</a:t>
            </a:r>
            <a:r>
              <a:rPr lang="en-US" sz="2800" smtClean="0"/>
              <a:t> is populated with data from the three MKIS input subsystems.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smtClean="0"/>
              <a:t>Input subsystems</a:t>
            </a:r>
            <a:r>
              <a:rPr lang="en-US" sz="2800" smtClean="0"/>
              <a:t>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Transaction processing system</a:t>
            </a:r>
            <a:r>
              <a:rPr lang="en-US" sz="2400" smtClean="0"/>
              <a:t> gathers data from both internal and environmental sources and enters the data into the database.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Marketing research subsystem</a:t>
            </a:r>
            <a:r>
              <a:rPr lang="en-US" sz="2400" smtClean="0"/>
              <a:t> gathers internal and environmental data by conducting special studies.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Marketing intelligence subsystem</a:t>
            </a:r>
            <a:r>
              <a:rPr lang="en-US" sz="2400" smtClean="0"/>
              <a:t> gathers environmental data that serves to keep management informed of activities of the firm’s competitors and customers and other elements that can influence marketing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ACEC5-9720-4990-BEB6-A0D5BB8FC5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Other Organizational Information System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Human Resources information system</a:t>
            </a:r>
            <a:r>
              <a:rPr lang="en-US" sz="2800" smtClean="0"/>
              <a:t> (</a:t>
            </a:r>
            <a:r>
              <a:rPr lang="en-US" sz="2800" b="1" smtClean="0"/>
              <a:t>HRIS</a:t>
            </a:r>
            <a:r>
              <a:rPr lang="en-US" sz="2800" smtClean="0"/>
              <a:t>) provides information to managers throughout the firm concerning the firm’s human resources.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Manufacturing information system</a:t>
            </a:r>
            <a:r>
              <a:rPr lang="en-US" sz="2800" smtClean="0"/>
              <a:t> provides information to managers throughout the firm concerning the firm’s manufacturing operations.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Financial information system</a:t>
            </a:r>
            <a:r>
              <a:rPr lang="en-US" sz="2800" smtClean="0"/>
              <a:t> provides information to managers throughout the firm concerning the firm’s financial activities.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17A31-C318-4D07-9F02-4497E3A90F7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8.8 A Model of a Human Resource Information System</a:t>
            </a:r>
          </a:p>
        </p:txBody>
      </p:sp>
      <p:pic>
        <p:nvPicPr>
          <p:cNvPr id="1741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382000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433FA-2E95-4264-87C8-2DA46FE50A2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Figure 8.9 A Model of Manufacturing Information System</a:t>
            </a: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9225" y="1600200"/>
            <a:ext cx="6303963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9A3D-6433-4466-A0EE-3CFB98F57FB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 Figure 8.10 A Model of Financial Information System</a:t>
            </a: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603375"/>
            <a:ext cx="8540750" cy="4492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E8AE95-EB8F-4F8B-A71B-89AA251CDEC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Executive Information System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Executive information system (EIS)</a:t>
            </a:r>
            <a:r>
              <a:rPr lang="en-US" sz="2800" smtClean="0"/>
              <a:t> is a system that provides information to upper-level managers on the overall performance of the firm; also called </a:t>
            </a:r>
            <a:r>
              <a:rPr lang="en-US" sz="2800" b="1" smtClean="0"/>
              <a:t>Executive support system (ESS)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b="1" smtClean="0"/>
              <a:t>Drill-down capability</a:t>
            </a:r>
            <a:r>
              <a:rPr lang="en-US" sz="2800" smtClean="0"/>
              <a:t> allows for executives to bring up a summary display and then successively display lower levels of detail until executives are satisfied that they have obtained as much detail as is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2B369-6929-4218-B6A8-5831B6F8EBC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8.11 An Executive Information System Model</a:t>
            </a: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1325" y="1600200"/>
            <a:ext cx="5721350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898381-BCAA-4231-9303-02FA4F5C735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Information as a Critical Success Factor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Critical success factor (CSF)</a:t>
            </a:r>
            <a:r>
              <a:rPr lang="en-US" sz="2800" smtClean="0"/>
              <a:t> was coined by Ronald Daniel to identify a few key activities that spell success or failure for any type of organization.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Transaction processing system (TPS)</a:t>
            </a:r>
            <a:r>
              <a:rPr lang="en-US" sz="2800" smtClean="0"/>
              <a:t> is the information system that gathers data describing the firm’s activities, transforms the data into information, and makes the information available to users both inside and outside the firm.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1</a:t>
            </a:r>
            <a:r>
              <a:rPr lang="en-US" sz="2400" baseline="30000" smtClean="0"/>
              <a:t>st</a:t>
            </a:r>
            <a:r>
              <a:rPr lang="en-US" sz="2400" smtClean="0"/>
              <a:t> business application to be installed on computers.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smtClean="0"/>
              <a:t>Also </a:t>
            </a:r>
            <a:r>
              <a:rPr lang="en-US" sz="2000" b="1" smtClean="0"/>
              <a:t>electronic data processing (EDP)</a:t>
            </a:r>
            <a:r>
              <a:rPr lang="en-US" sz="2000" smtClean="0"/>
              <a:t> system and </a:t>
            </a:r>
            <a:r>
              <a:rPr lang="en-US" sz="2000" b="1" smtClean="0"/>
              <a:t>accounting information system</a:t>
            </a:r>
            <a:r>
              <a:rPr lang="en-US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FEF92-6FBF-4102-8D6F-E508526731C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Figure 8.12 Drill-Down Technique</a:t>
            </a:r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371600"/>
            <a:ext cx="79121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BA7620-DC05-4B8B-9BB4-32F9F67444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 Warehousing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Data warehouse</a:t>
            </a:r>
            <a:r>
              <a:rPr lang="en-US" sz="2800" smtClean="0"/>
              <a:t> describes data storage that has the following characteristics: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Storage capacity is very large.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Data are accumulated by adding new records, as opposed to being kept current by updating existing records with new information.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Date are easily retrievable.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Date are used solely for decision making, not for use in the firm’s daily operations.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Data mart</a:t>
            </a:r>
            <a:r>
              <a:rPr lang="en-US" sz="2800" smtClean="0"/>
              <a:t> is a database that contains data describing only a segment of the firm’s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0E2B5B-EC05-4921-8B84-A859952CDA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8.1 A Model of a Transaction Processing System</a:t>
            </a:r>
          </a:p>
        </p:txBody>
      </p:sp>
      <p:pic>
        <p:nvPicPr>
          <p:cNvPr id="512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6713" y="1600200"/>
            <a:ext cx="5870575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C2BCB-5D2B-424B-8363-CD78E7137A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System Overview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/>
              <a:t>Distribution system</a:t>
            </a:r>
            <a:r>
              <a:rPr lang="en-US" smtClean="0"/>
              <a:t> is a TPS used by distribution firms.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Distribution firms distribute products or services to their customers.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We will use data flow diagrams, or DFDs, to document the system.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Figure 8.2 represents the highest level.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Figure 8.3 identifies the three major subsystems.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B93CD-EC8D-4E92-8BF5-F523D877AE7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8.2 A Context Diagram of Distribution System</a:t>
            </a:r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8350" y="1600200"/>
            <a:ext cx="7605713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693BC5-5606-453E-A696-B6132D3E51F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8.3 A Figure 0 Diagram of the Distribution System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315200" cy="5129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91D2B-42EC-4F41-AA9E-F92B1020C40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Major Subsystems of Distribution System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smtClean="0"/>
              <a:t>Systems that fill customer orders.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Order entry system</a:t>
            </a:r>
            <a:r>
              <a:rPr lang="en-US" sz="2400" smtClean="0"/>
              <a:t> enters customer orders into the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Inventory system</a:t>
            </a:r>
            <a:r>
              <a:rPr lang="en-US" sz="2400" smtClean="0"/>
              <a:t> maintains the inventory records.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Billing system</a:t>
            </a:r>
            <a:r>
              <a:rPr lang="en-US" sz="2400" smtClean="0"/>
              <a:t> prepares the customer invoices.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Accounts receivable system</a:t>
            </a:r>
            <a:r>
              <a:rPr lang="en-US" sz="2400" smtClean="0"/>
              <a:t> collects the money from the customers.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 smtClean="0"/>
              <a:t>Systems that order replenishment stock.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Purchasing system</a:t>
            </a:r>
            <a:r>
              <a:rPr lang="en-US" sz="2400" smtClean="0"/>
              <a:t> issues purchase orders to suppliers for needed stock.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Receiving system</a:t>
            </a:r>
            <a:r>
              <a:rPr lang="en-US" sz="2400" smtClean="0"/>
              <a:t> receives the stock.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Accounts payable system</a:t>
            </a:r>
            <a:r>
              <a:rPr lang="en-US" sz="2400" smtClean="0"/>
              <a:t> makes payments.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DFE5B-5A7B-434B-B7C4-131DF36FCD6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8.4 A Figure 1 Diagram of the System that Fills Customers Orders</a:t>
            </a:r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7125" y="1600200"/>
            <a:ext cx="6888163" cy="4498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D651C8-C752-4C4F-9BD7-66D266BC33C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Figure 8.5 A Figure 2 Diagram of Systems That Order Replenishment Stock 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752600"/>
            <a:ext cx="6032500" cy="4297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1420</TotalTime>
  <Words>780</Words>
  <Application>Microsoft Office PowerPoint</Application>
  <PresentationFormat>On-screen Show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Compass</vt:lpstr>
      <vt:lpstr>Slide 1</vt:lpstr>
      <vt:lpstr>Information as a Critical Success Factor</vt:lpstr>
      <vt:lpstr>Figure 8.1 A Model of a Transaction Processing System</vt:lpstr>
      <vt:lpstr>System Overview</vt:lpstr>
      <vt:lpstr>Figure 8.2 A Context Diagram of Distribution System</vt:lpstr>
      <vt:lpstr>Figure 8.3 A Figure 0 Diagram of the Distribution System</vt:lpstr>
      <vt:lpstr>Major Subsystems of Distribution System</vt:lpstr>
      <vt:lpstr>Figure 8.4 A Figure 1 Diagram of the System that Fills Customers Orders</vt:lpstr>
      <vt:lpstr>Figure 8.5 A Figure 2 Diagram of Systems That Order Replenishment Stock </vt:lpstr>
      <vt:lpstr>Organizational Information Systems</vt:lpstr>
      <vt:lpstr>Figure 8.7 A Model of Marketing  Information System</vt:lpstr>
      <vt:lpstr>Marketing Information System</vt:lpstr>
      <vt:lpstr>Marketing Information System (Cont’d)</vt:lpstr>
      <vt:lpstr>Other Organizational Information System</vt:lpstr>
      <vt:lpstr>Figure 8.8 A Model of a Human Resource Information System</vt:lpstr>
      <vt:lpstr>Figure 8.9 A Model of Manufacturing Information System</vt:lpstr>
      <vt:lpstr> Figure 8.10 A Model of Financial Information System</vt:lpstr>
      <vt:lpstr>The Executive Information System</vt:lpstr>
      <vt:lpstr>Figure 8.11 An Executive Information System Model</vt:lpstr>
      <vt:lpstr>Figure 8.12 Drill-Down Technique</vt:lpstr>
      <vt:lpstr>Data Warehousing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Queenie</dc:creator>
  <cp:lastModifiedBy>PERSONAL</cp:lastModifiedBy>
  <cp:revision>76</cp:revision>
  <dcterms:created xsi:type="dcterms:W3CDTF">2006-04-11T04:03:49Z</dcterms:created>
  <dcterms:modified xsi:type="dcterms:W3CDTF">2011-10-24T12:43:30Z</dcterms:modified>
</cp:coreProperties>
</file>