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80" autoAdjust="0"/>
    <p:restoredTop sz="94660"/>
  </p:normalViewPr>
  <p:slideViewPr>
    <p:cSldViewPr>
      <p:cViewPr varScale="1">
        <p:scale>
          <a:sx n="63" d="100"/>
          <a:sy n="63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D7B0D-3383-4C6A-9AA5-D292038E2F49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87DF5-06AE-4F00-B88D-1FF89EF0736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Materi 2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10FB5-0EF4-4519-A751-DB2E0F79BAFE}" type="slidenum">
              <a:rPr lang="en-US"/>
              <a:pPr/>
              <a:t>2</a:t>
            </a:fld>
            <a:endParaRPr lang="en-US"/>
          </a:p>
        </p:txBody>
      </p:sp>
      <p:sp>
        <p:nvSpPr>
          <p:cNvPr id="153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147"/>
            <a:ext cx="5486400" cy="4113804"/>
          </a:xfrm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0563A118-065E-46E0-A627-848445C042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2AC12D-5577-451D-9904-2CD151CCDF4B}" type="datetimeFigureOut">
              <a:rPr lang="id-ID" smtClean="0"/>
              <a:t>18/11/2013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95C66B-2B2B-4AE5-A21B-74D7795CBAD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3322" y="959370"/>
            <a:ext cx="6481996" cy="1573968"/>
          </a:xfrm>
        </p:spPr>
        <p:txBody>
          <a:bodyPr>
            <a:normAutofit/>
          </a:bodyPr>
          <a:lstStyle/>
          <a:p>
            <a:r>
              <a:rPr lang="it-IT" dirty="0" smtClean="0"/>
              <a:t>Perencanaan Model Bisnis E-Commerce</a:t>
            </a: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97308" y="2653257"/>
            <a:ext cx="6272134" cy="1543987"/>
          </a:xfrm>
        </p:spPr>
        <p:txBody>
          <a:bodyPr>
            <a:normAutofit/>
          </a:bodyPr>
          <a:lstStyle/>
          <a:p>
            <a:r>
              <a:rPr lang="id-ID" dirty="0" smtClean="0"/>
              <a:t>Definisi, Konsep dan Ruang Lingkup</a:t>
            </a:r>
          </a:p>
          <a:p>
            <a:r>
              <a:rPr lang="id-ID" dirty="0" smtClean="0"/>
              <a:t> </a:t>
            </a:r>
            <a:r>
              <a:rPr lang="id-ID" dirty="0" smtClean="0"/>
              <a:t>E-Commerce dan Internet Ekonomi 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096656" y="5006715"/>
            <a:ext cx="4047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Fanny Widadie</a:t>
            </a:r>
          </a:p>
          <a:p>
            <a:r>
              <a:rPr lang="id-ID" dirty="0" smtClean="0"/>
              <a:t>Jurusan Sosial Ekonomi Pertanian </a:t>
            </a:r>
          </a:p>
          <a:p>
            <a:r>
              <a:rPr lang="id-ID" dirty="0" smtClean="0"/>
              <a:t>Universitas Sebelas Maret </a:t>
            </a:r>
            <a:endParaRPr lang="id-ID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82763"/>
            <a:ext cx="8001000" cy="212566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sz="2600" b="1" i="1" dirty="0"/>
              <a:t>consumer-to-business</a:t>
            </a:r>
            <a:r>
              <a:rPr lang="en-US" sz="2600" i="1" dirty="0"/>
              <a:t> (C2B):</a:t>
            </a:r>
            <a:r>
              <a:rPr lang="en-US" sz="26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b="1" dirty="0"/>
              <a:t>	</a:t>
            </a:r>
            <a:r>
              <a:rPr lang="en-US" sz="2600" dirty="0"/>
              <a:t>model EC </a:t>
            </a:r>
            <a:r>
              <a:rPr lang="en-US" sz="2600" dirty="0" err="1"/>
              <a:t>dimana</a:t>
            </a:r>
            <a:r>
              <a:rPr lang="en-US" sz="2600" dirty="0"/>
              <a:t> </a:t>
            </a:r>
            <a:r>
              <a:rPr lang="en-US" sz="2600" dirty="0" err="1"/>
              <a:t>individu</a:t>
            </a:r>
            <a:r>
              <a:rPr lang="en-US" sz="2600" dirty="0"/>
              <a:t> </a:t>
            </a:r>
            <a:r>
              <a:rPr lang="en-US" sz="2600" dirty="0" err="1"/>
              <a:t>menggunakan</a:t>
            </a:r>
            <a:r>
              <a:rPr lang="en-US" sz="2600" dirty="0"/>
              <a:t> Internet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menjual</a:t>
            </a:r>
            <a:r>
              <a:rPr lang="en-US" sz="2600" dirty="0"/>
              <a:t> </a:t>
            </a:r>
            <a:r>
              <a:rPr lang="en-US" sz="2600" dirty="0" err="1"/>
              <a:t>produk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jasa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</a:t>
            </a:r>
            <a:r>
              <a:rPr lang="en-US" sz="2600" dirty="0" err="1"/>
              <a:t>perusahaan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individu</a:t>
            </a:r>
            <a:r>
              <a:rPr lang="en-US" sz="2600" dirty="0"/>
              <a:t>,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mencari</a:t>
            </a:r>
            <a:r>
              <a:rPr lang="en-US" sz="2600" dirty="0"/>
              <a:t> </a:t>
            </a:r>
            <a:r>
              <a:rPr lang="en-US" sz="2600" dirty="0" err="1"/>
              <a:t>penjual</a:t>
            </a:r>
            <a:r>
              <a:rPr lang="en-US" sz="2600" dirty="0"/>
              <a:t> </a:t>
            </a:r>
            <a:r>
              <a:rPr lang="en-US" sz="2600" dirty="0" err="1"/>
              <a:t>atas</a:t>
            </a:r>
            <a:r>
              <a:rPr lang="en-US" sz="2600" dirty="0"/>
              <a:t> </a:t>
            </a:r>
            <a:r>
              <a:rPr lang="en-US" sz="2600" dirty="0" err="1"/>
              <a:t>produk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jasa</a:t>
            </a:r>
            <a:r>
              <a:rPr lang="en-US" sz="2600" dirty="0"/>
              <a:t> yang </a:t>
            </a:r>
            <a:r>
              <a:rPr lang="en-US" sz="2600" dirty="0" err="1"/>
              <a:t>diperlukannya</a:t>
            </a:r>
            <a:endParaRPr lang="en-US" sz="26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538288" y="4130675"/>
            <a:ext cx="5964237" cy="1889125"/>
            <a:chOff x="1538288" y="4130675"/>
            <a:chExt cx="5964237" cy="1889125"/>
          </a:xfrm>
        </p:grpSpPr>
        <p:sp>
          <p:nvSpPr>
            <p:cNvPr id="237572" name="Line 4"/>
            <p:cNvSpPr>
              <a:spLocks noChangeShapeType="1"/>
            </p:cNvSpPr>
            <p:nvPr/>
          </p:nvSpPr>
          <p:spPr bwMode="auto">
            <a:xfrm>
              <a:off x="3041650" y="4872038"/>
              <a:ext cx="1781175" cy="141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37573" name="Line 5"/>
            <p:cNvSpPr>
              <a:spLocks noChangeShapeType="1"/>
            </p:cNvSpPr>
            <p:nvPr/>
          </p:nvSpPr>
          <p:spPr bwMode="auto">
            <a:xfrm>
              <a:off x="3152775" y="4981575"/>
              <a:ext cx="1670050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37574" name="Line 6"/>
            <p:cNvSpPr>
              <a:spLocks noChangeShapeType="1"/>
            </p:cNvSpPr>
            <p:nvPr/>
          </p:nvSpPr>
          <p:spPr bwMode="auto">
            <a:xfrm flipV="1">
              <a:off x="3419475" y="4997450"/>
              <a:ext cx="1403350" cy="23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37575" name="Line 7"/>
            <p:cNvSpPr>
              <a:spLocks noChangeShapeType="1"/>
            </p:cNvSpPr>
            <p:nvPr/>
          </p:nvSpPr>
          <p:spPr bwMode="auto">
            <a:xfrm>
              <a:off x="2805113" y="4635500"/>
              <a:ext cx="2017712" cy="361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37576" name="Rectangle 8"/>
            <p:cNvSpPr>
              <a:spLocks noChangeArrowheads="1"/>
            </p:cNvSpPr>
            <p:nvPr/>
          </p:nvSpPr>
          <p:spPr bwMode="auto">
            <a:xfrm>
              <a:off x="4838700" y="4130675"/>
              <a:ext cx="2663825" cy="163988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id-ID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538288" y="4549775"/>
              <a:ext cx="1984375" cy="1023938"/>
              <a:chOff x="3198" y="1132"/>
              <a:chExt cx="1250" cy="645"/>
            </a:xfrm>
          </p:grpSpPr>
          <p:sp>
            <p:nvSpPr>
              <p:cNvPr id="237578" name="Rectangle 10"/>
              <p:cNvSpPr>
                <a:spLocks noChangeArrowheads="1"/>
              </p:cNvSpPr>
              <p:nvPr/>
            </p:nvSpPr>
            <p:spPr bwMode="auto">
              <a:xfrm>
                <a:off x="3198" y="1132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37579" name="Rectangle 11"/>
              <p:cNvSpPr>
                <a:spLocks noChangeArrowheads="1"/>
              </p:cNvSpPr>
              <p:nvPr/>
            </p:nvSpPr>
            <p:spPr bwMode="auto">
              <a:xfrm>
                <a:off x="3274" y="1198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37580" name="Rectangle 12"/>
              <p:cNvSpPr>
                <a:spLocks noChangeArrowheads="1"/>
              </p:cNvSpPr>
              <p:nvPr/>
            </p:nvSpPr>
            <p:spPr bwMode="auto">
              <a:xfrm>
                <a:off x="3340" y="1264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37581" name="Rectangle 13"/>
              <p:cNvSpPr>
                <a:spLocks noChangeArrowheads="1"/>
              </p:cNvSpPr>
              <p:nvPr/>
            </p:nvSpPr>
            <p:spPr bwMode="auto">
              <a:xfrm>
                <a:off x="3426" y="1340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37582" name="Rectangle 14"/>
              <p:cNvSpPr>
                <a:spLocks noChangeArrowheads="1"/>
              </p:cNvSpPr>
              <p:nvPr/>
            </p:nvSpPr>
            <p:spPr bwMode="auto">
              <a:xfrm>
                <a:off x="3502" y="1416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37583" name="Rectangle 15"/>
              <p:cNvSpPr>
                <a:spLocks noChangeArrowheads="1"/>
              </p:cNvSpPr>
              <p:nvPr/>
            </p:nvSpPr>
            <p:spPr bwMode="auto">
              <a:xfrm>
                <a:off x="3578" y="1482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37584" name="Rectangle 16"/>
              <p:cNvSpPr>
                <a:spLocks noChangeArrowheads="1"/>
              </p:cNvSpPr>
              <p:nvPr/>
            </p:nvSpPr>
            <p:spPr bwMode="auto">
              <a:xfrm>
                <a:off x="3644" y="1548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</p:grpSp>
        <p:sp>
          <p:nvSpPr>
            <p:cNvPr id="237585" name="Rectangle 17"/>
            <p:cNvSpPr>
              <a:spLocks noChangeArrowheads="1"/>
            </p:cNvSpPr>
            <p:nvPr/>
          </p:nvSpPr>
          <p:spPr bwMode="auto">
            <a:xfrm>
              <a:off x="4832350" y="4679950"/>
              <a:ext cx="1198563" cy="56673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b="1"/>
                <a:t>Portal EC</a:t>
              </a:r>
              <a:endParaRPr lang="en-GB" b="1"/>
            </a:p>
          </p:txBody>
        </p:sp>
        <p:sp>
          <p:nvSpPr>
            <p:cNvPr id="237586" name="Line 18"/>
            <p:cNvSpPr>
              <a:spLocks noChangeShapeType="1"/>
            </p:cNvSpPr>
            <p:nvPr/>
          </p:nvSpPr>
          <p:spPr bwMode="auto">
            <a:xfrm flipV="1">
              <a:off x="3514725" y="4997450"/>
              <a:ext cx="1308100" cy="393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37587" name="Text Box 19"/>
            <p:cNvSpPr txBox="1">
              <a:spLocks noChangeArrowheads="1"/>
            </p:cNvSpPr>
            <p:nvPr/>
          </p:nvSpPr>
          <p:spPr bwMode="auto">
            <a:xfrm>
              <a:off x="5486400" y="5324475"/>
              <a:ext cx="15351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Perusahaan</a:t>
              </a:r>
              <a:endParaRPr lang="en-GB" b="1"/>
            </a:p>
          </p:txBody>
        </p:sp>
        <p:sp>
          <p:nvSpPr>
            <p:cNvPr id="237588" name="Text Box 20"/>
            <p:cNvSpPr txBox="1">
              <a:spLocks noChangeArrowheads="1"/>
            </p:cNvSpPr>
            <p:nvPr/>
          </p:nvSpPr>
          <p:spPr bwMode="auto">
            <a:xfrm>
              <a:off x="3906838" y="5622925"/>
              <a:ext cx="6905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/>
                <a:t>C2B</a:t>
              </a:r>
              <a:endParaRPr lang="en-GB" sz="200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600" b="1" i="1" dirty="0"/>
              <a:t>consumer-to-consumer</a:t>
            </a:r>
            <a:r>
              <a:rPr lang="en-US" sz="2600" i="1" dirty="0"/>
              <a:t> (C2C):</a:t>
            </a:r>
            <a:r>
              <a:rPr lang="en-US" sz="2600" b="1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600" dirty="0"/>
              <a:t>	model EC </a:t>
            </a:r>
            <a:r>
              <a:rPr lang="en-US" sz="2600" dirty="0" err="1"/>
              <a:t>dimana</a:t>
            </a:r>
            <a:r>
              <a:rPr lang="en-US" sz="2600" dirty="0"/>
              <a:t> </a:t>
            </a:r>
            <a:r>
              <a:rPr lang="en-US" sz="2600" dirty="0" err="1"/>
              <a:t>konsumen</a:t>
            </a:r>
            <a:r>
              <a:rPr lang="en-US" sz="2600" dirty="0"/>
              <a:t> </a:t>
            </a:r>
            <a:r>
              <a:rPr lang="en-US" sz="2600" dirty="0" err="1"/>
              <a:t>menjual</a:t>
            </a:r>
            <a:r>
              <a:rPr lang="en-US" sz="2600" dirty="0"/>
              <a:t> (</a:t>
            </a:r>
            <a:r>
              <a:rPr lang="en-US" sz="2600" dirty="0" err="1"/>
              <a:t>bertransaksi</a:t>
            </a:r>
            <a:r>
              <a:rPr lang="en-US" sz="2600" dirty="0"/>
              <a:t>) </a:t>
            </a:r>
            <a:r>
              <a:rPr lang="en-US" sz="2600" dirty="0" err="1"/>
              <a:t>langsung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</a:t>
            </a:r>
            <a:r>
              <a:rPr lang="en-US" sz="2600" dirty="0" err="1"/>
              <a:t>konsumen</a:t>
            </a:r>
            <a:r>
              <a:rPr lang="en-US" sz="2600" dirty="0"/>
              <a:t> lain</a:t>
            </a:r>
            <a:endParaRPr lang="en-US" sz="2600" i="1" dirty="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4008438" y="4494213"/>
            <a:ext cx="1198562" cy="566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Portal EC</a:t>
            </a:r>
            <a:endParaRPr lang="en-GB" b="1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357938" y="4302125"/>
            <a:ext cx="1984375" cy="1023938"/>
            <a:chOff x="3198" y="1132"/>
            <a:chExt cx="1250" cy="645"/>
          </a:xfrm>
        </p:grpSpPr>
        <p:sp>
          <p:nvSpPr>
            <p:cNvPr id="80902" name="Rectangle 6"/>
            <p:cNvSpPr>
              <a:spLocks noChangeArrowheads="1"/>
            </p:cNvSpPr>
            <p:nvPr/>
          </p:nvSpPr>
          <p:spPr bwMode="auto">
            <a:xfrm>
              <a:off x="3198" y="1132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03" name="Rectangle 7"/>
            <p:cNvSpPr>
              <a:spLocks noChangeArrowheads="1"/>
            </p:cNvSpPr>
            <p:nvPr/>
          </p:nvSpPr>
          <p:spPr bwMode="auto">
            <a:xfrm>
              <a:off x="3274" y="1198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04" name="Rectangle 8"/>
            <p:cNvSpPr>
              <a:spLocks noChangeArrowheads="1"/>
            </p:cNvSpPr>
            <p:nvPr/>
          </p:nvSpPr>
          <p:spPr bwMode="auto">
            <a:xfrm>
              <a:off x="3340" y="1264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05" name="Rectangle 9"/>
            <p:cNvSpPr>
              <a:spLocks noChangeArrowheads="1"/>
            </p:cNvSpPr>
            <p:nvPr/>
          </p:nvSpPr>
          <p:spPr bwMode="auto">
            <a:xfrm>
              <a:off x="3426" y="1340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06" name="Rectangle 10"/>
            <p:cNvSpPr>
              <a:spLocks noChangeArrowheads="1"/>
            </p:cNvSpPr>
            <p:nvPr/>
          </p:nvSpPr>
          <p:spPr bwMode="auto">
            <a:xfrm>
              <a:off x="3502" y="1416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07" name="Rectangle 11"/>
            <p:cNvSpPr>
              <a:spLocks noChangeArrowheads="1"/>
            </p:cNvSpPr>
            <p:nvPr/>
          </p:nvSpPr>
          <p:spPr bwMode="auto">
            <a:xfrm>
              <a:off x="3578" y="1482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08" name="Rectangle 12"/>
            <p:cNvSpPr>
              <a:spLocks noChangeArrowheads="1"/>
            </p:cNvSpPr>
            <p:nvPr/>
          </p:nvSpPr>
          <p:spPr bwMode="auto">
            <a:xfrm>
              <a:off x="3644" y="1548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</p:grpSp>
      <p:sp>
        <p:nvSpPr>
          <p:cNvPr id="80909" name="Line 13"/>
          <p:cNvSpPr>
            <a:spLocks noChangeShapeType="1"/>
          </p:cNvSpPr>
          <p:nvPr/>
        </p:nvSpPr>
        <p:spPr bwMode="auto">
          <a:xfrm flipH="1">
            <a:off x="5192713" y="4460875"/>
            <a:ext cx="1135062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H="1" flipV="1">
            <a:off x="5208588" y="4822825"/>
            <a:ext cx="1843087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 flipH="1">
            <a:off x="5208588" y="4602163"/>
            <a:ext cx="1260475" cy="22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H="1">
            <a:off x="5192713" y="4806950"/>
            <a:ext cx="1512887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 flipH="1" flipV="1">
            <a:off x="5208588" y="4822825"/>
            <a:ext cx="1622425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4" name="Line 18"/>
          <p:cNvSpPr>
            <a:spLocks noChangeShapeType="1"/>
          </p:cNvSpPr>
          <p:nvPr/>
        </p:nvSpPr>
        <p:spPr bwMode="auto">
          <a:xfrm>
            <a:off x="2232025" y="4649788"/>
            <a:ext cx="1781175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>
            <a:off x="2343150" y="4759325"/>
            <a:ext cx="1670050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 flipV="1">
            <a:off x="2609850" y="4775200"/>
            <a:ext cx="1403350" cy="236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1995488" y="4413250"/>
            <a:ext cx="2017712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728663" y="4327525"/>
            <a:ext cx="1984375" cy="1023938"/>
            <a:chOff x="3198" y="1132"/>
            <a:chExt cx="1250" cy="645"/>
          </a:xfrm>
        </p:grpSpPr>
        <p:sp>
          <p:nvSpPr>
            <p:cNvPr id="80919" name="Rectangle 23"/>
            <p:cNvSpPr>
              <a:spLocks noChangeArrowheads="1"/>
            </p:cNvSpPr>
            <p:nvPr/>
          </p:nvSpPr>
          <p:spPr bwMode="auto">
            <a:xfrm>
              <a:off x="3198" y="1132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20" name="Rectangle 24"/>
            <p:cNvSpPr>
              <a:spLocks noChangeArrowheads="1"/>
            </p:cNvSpPr>
            <p:nvPr/>
          </p:nvSpPr>
          <p:spPr bwMode="auto">
            <a:xfrm>
              <a:off x="3274" y="1198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21" name="Rectangle 25"/>
            <p:cNvSpPr>
              <a:spLocks noChangeArrowheads="1"/>
            </p:cNvSpPr>
            <p:nvPr/>
          </p:nvSpPr>
          <p:spPr bwMode="auto">
            <a:xfrm>
              <a:off x="3340" y="1264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22" name="Rectangle 26"/>
            <p:cNvSpPr>
              <a:spLocks noChangeArrowheads="1"/>
            </p:cNvSpPr>
            <p:nvPr/>
          </p:nvSpPr>
          <p:spPr bwMode="auto">
            <a:xfrm>
              <a:off x="3426" y="1340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23" name="Rectangle 27"/>
            <p:cNvSpPr>
              <a:spLocks noChangeArrowheads="1"/>
            </p:cNvSpPr>
            <p:nvPr/>
          </p:nvSpPr>
          <p:spPr bwMode="auto">
            <a:xfrm>
              <a:off x="3502" y="1416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24" name="Rectangle 28"/>
            <p:cNvSpPr>
              <a:spLocks noChangeArrowheads="1"/>
            </p:cNvSpPr>
            <p:nvPr/>
          </p:nvSpPr>
          <p:spPr bwMode="auto">
            <a:xfrm>
              <a:off x="3578" y="1482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  <p:sp>
          <p:nvSpPr>
            <p:cNvPr id="80925" name="Rectangle 29"/>
            <p:cNvSpPr>
              <a:spLocks noChangeArrowheads="1"/>
            </p:cNvSpPr>
            <p:nvPr/>
          </p:nvSpPr>
          <p:spPr bwMode="auto">
            <a:xfrm>
              <a:off x="3644" y="1548"/>
              <a:ext cx="804" cy="22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/>
                <a:t>konsumen</a:t>
              </a:r>
              <a:endParaRPr lang="en-GB" sz="1600" b="1"/>
            </a:p>
          </p:txBody>
        </p:sp>
      </p:grpSp>
      <p:sp>
        <p:nvSpPr>
          <p:cNvPr id="80926" name="Line 30"/>
          <p:cNvSpPr>
            <a:spLocks noChangeShapeType="1"/>
          </p:cNvSpPr>
          <p:nvPr/>
        </p:nvSpPr>
        <p:spPr bwMode="auto">
          <a:xfrm flipV="1">
            <a:off x="2705100" y="4775200"/>
            <a:ext cx="1308100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4348163" y="5511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C2C</a:t>
            </a:r>
            <a:endParaRPr lang="en-GB" sz="2000" b="1"/>
          </a:p>
        </p:txBody>
      </p:sp>
      <p:sp>
        <p:nvSpPr>
          <p:cNvPr id="32" name="Rectangle 31"/>
          <p:cNvSpPr/>
          <p:nvPr/>
        </p:nvSpPr>
        <p:spPr>
          <a:xfrm>
            <a:off x="642910" y="500042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C2C</a:t>
            </a:r>
            <a:endParaRPr lang="id-ID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Manfaat e-Commerce</a:t>
            </a:r>
            <a:endParaRPr lang="en-US" sz="300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87413" y="2262188"/>
            <a:ext cx="7639050" cy="40147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900" b="1"/>
              <a:t>Jangkauan global</a:t>
            </a:r>
          </a:p>
          <a:p>
            <a:pPr>
              <a:lnSpc>
                <a:spcPct val="80000"/>
              </a:lnSpc>
            </a:pPr>
            <a:r>
              <a:rPr lang="en-US" sz="1900" b="1"/>
              <a:t>Pengurangan biaya operasi</a:t>
            </a:r>
          </a:p>
          <a:p>
            <a:pPr>
              <a:lnSpc>
                <a:spcPct val="80000"/>
              </a:lnSpc>
            </a:pPr>
            <a:r>
              <a:rPr lang="en-US" sz="1900" b="1"/>
              <a:t>Perbaikan rantai pasokan</a:t>
            </a:r>
          </a:p>
          <a:p>
            <a:pPr>
              <a:lnSpc>
                <a:spcPct val="80000"/>
              </a:lnSpc>
            </a:pPr>
            <a:r>
              <a:rPr lang="en-US" sz="1900" b="1"/>
              <a:t>Penambahan jam buka: 24/7/365</a:t>
            </a:r>
          </a:p>
          <a:p>
            <a:pPr>
              <a:lnSpc>
                <a:spcPct val="80000"/>
              </a:lnSpc>
            </a:pPr>
            <a:r>
              <a:rPr lang="en-US" sz="1900" b="1"/>
              <a:t>Kustomisasi</a:t>
            </a:r>
          </a:p>
          <a:p>
            <a:pPr>
              <a:lnSpc>
                <a:spcPct val="80000"/>
              </a:lnSpc>
            </a:pPr>
            <a:r>
              <a:rPr lang="en-US" sz="1900" b="1"/>
              <a:t>Model bisnis baru</a:t>
            </a:r>
          </a:p>
          <a:p>
            <a:pPr>
              <a:lnSpc>
                <a:spcPct val="80000"/>
              </a:lnSpc>
            </a:pPr>
            <a:r>
              <a:rPr lang="en-US" sz="1900" b="1"/>
              <a:t>Spesialisasi vendor</a:t>
            </a:r>
          </a:p>
          <a:p>
            <a:pPr>
              <a:lnSpc>
                <a:spcPct val="80000"/>
              </a:lnSpc>
            </a:pPr>
            <a:r>
              <a:rPr lang="en-US" sz="1800" b="1"/>
              <a:t>Kecepatan </a:t>
            </a:r>
            <a:r>
              <a:rPr lang="en-US" sz="1800" b="1" i="1"/>
              <a:t>time-to-market</a:t>
            </a:r>
          </a:p>
          <a:p>
            <a:pPr>
              <a:lnSpc>
                <a:spcPct val="80000"/>
              </a:lnSpc>
            </a:pPr>
            <a:r>
              <a:rPr lang="en-US" sz="1800" b="1"/>
              <a:t>Biaya komunikasi/koordinasi lebih rendah</a:t>
            </a:r>
          </a:p>
          <a:p>
            <a:pPr>
              <a:lnSpc>
                <a:spcPct val="80000"/>
              </a:lnSpc>
            </a:pPr>
            <a:r>
              <a:rPr lang="en-US" sz="1800" b="1"/>
              <a:t>Efisiensi pengadaan</a:t>
            </a:r>
          </a:p>
          <a:p>
            <a:pPr>
              <a:lnSpc>
                <a:spcPct val="80000"/>
              </a:lnSpc>
            </a:pPr>
            <a:r>
              <a:rPr lang="en-US" sz="1800" b="1"/>
              <a:t>Meningkatkan hubungan dengan konsumen</a:t>
            </a:r>
          </a:p>
          <a:p>
            <a:pPr>
              <a:lnSpc>
                <a:spcPct val="80000"/>
              </a:lnSpc>
            </a:pPr>
            <a:r>
              <a:rPr lang="en-US" sz="1800" b="1"/>
              <a:t>Informasi yang </a:t>
            </a:r>
            <a:r>
              <a:rPr lang="en-US" sz="1800" b="1" i="1"/>
              <a:t>up-to-date</a:t>
            </a:r>
          </a:p>
          <a:p>
            <a:pPr>
              <a:lnSpc>
                <a:spcPct val="80000"/>
              </a:lnSpc>
            </a:pPr>
            <a:r>
              <a:rPr lang="en-US" sz="1800" b="1"/>
              <a:t>Tidak harus membayar pajak/biaya usaha fisik</a:t>
            </a:r>
          </a:p>
          <a:p>
            <a:pPr>
              <a:lnSpc>
                <a:spcPct val="80000"/>
              </a:lnSpc>
            </a:pPr>
            <a:endParaRPr lang="en-US" sz="1900" b="1"/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804863" y="1679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Manfaat bagi perusahaan:</a:t>
            </a:r>
            <a:endParaRPr lang="en-US" sz="28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Manfaat e-Commerce </a:t>
            </a:r>
            <a:r>
              <a:rPr lang="en-US" sz="3000"/>
              <a:t>(lanjut)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00100" y="2427288"/>
            <a:ext cx="7727950" cy="31781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200" b="1"/>
              <a:t>“Dimana saja – kapan saja”</a:t>
            </a:r>
          </a:p>
          <a:p>
            <a:pPr>
              <a:lnSpc>
                <a:spcPct val="80000"/>
              </a:lnSpc>
            </a:pPr>
            <a:r>
              <a:rPr lang="en-US" sz="2200" b="1"/>
              <a:t>Lebih banyak pilihan produk dan jasa</a:t>
            </a:r>
          </a:p>
          <a:p>
            <a:pPr>
              <a:lnSpc>
                <a:spcPct val="80000"/>
              </a:lnSpc>
            </a:pPr>
            <a:r>
              <a:rPr lang="en-US" sz="2200" b="1"/>
              <a:t>Harga lebih murah</a:t>
            </a:r>
          </a:p>
          <a:p>
            <a:pPr>
              <a:lnSpc>
                <a:spcPct val="80000"/>
              </a:lnSpc>
            </a:pPr>
            <a:r>
              <a:rPr lang="en-US" sz="2200" b="1"/>
              <a:t>Pengiriman/pe- nyampaian segera</a:t>
            </a:r>
          </a:p>
          <a:p>
            <a:pPr>
              <a:lnSpc>
                <a:spcPct val="80000"/>
              </a:lnSpc>
            </a:pPr>
            <a:r>
              <a:rPr lang="en-US" sz="2200" b="1"/>
              <a:t>Ketersediaan informasi</a:t>
            </a:r>
          </a:p>
          <a:p>
            <a:pPr>
              <a:lnSpc>
                <a:spcPct val="80000"/>
              </a:lnSpc>
            </a:pPr>
            <a:r>
              <a:rPr lang="en-US" sz="2200" b="1"/>
              <a:t>Kesempatan berpartisipasi</a:t>
            </a:r>
          </a:p>
          <a:p>
            <a:pPr>
              <a:lnSpc>
                <a:spcPct val="80000"/>
              </a:lnSpc>
            </a:pPr>
            <a:r>
              <a:rPr lang="en-US" sz="2200" b="1"/>
              <a:t>Wahana komunitas elektronik</a:t>
            </a:r>
          </a:p>
          <a:p>
            <a:pPr>
              <a:lnSpc>
                <a:spcPct val="80000"/>
              </a:lnSpc>
            </a:pPr>
            <a:r>
              <a:rPr lang="en-US" sz="2200" b="1"/>
              <a:t>Personalisasi, sesuai selera</a:t>
            </a:r>
          </a:p>
          <a:p>
            <a:pPr>
              <a:lnSpc>
                <a:spcPct val="80000"/>
              </a:lnSpc>
            </a:pPr>
            <a:r>
              <a:rPr lang="en-US" sz="2200" b="1"/>
              <a:t>Tidak dikenai pajak penjualan</a:t>
            </a:r>
          </a:p>
          <a:p>
            <a:pPr>
              <a:lnSpc>
                <a:spcPct val="80000"/>
              </a:lnSpc>
            </a:pPr>
            <a:endParaRPr lang="en-US" sz="2200" b="1"/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685800" y="1698625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Manfaat bagi konsumen: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Manfaat e-Commerce </a:t>
            </a:r>
            <a:r>
              <a:rPr lang="en-US" sz="3000"/>
              <a:t>(lanjut)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2268538"/>
            <a:ext cx="7759700" cy="3594100"/>
          </a:xfrm>
        </p:spPr>
        <p:txBody>
          <a:bodyPr/>
          <a:lstStyle/>
          <a:p>
            <a:r>
              <a:rPr lang="en-US" sz="2000"/>
              <a:t>Memungkinkan </a:t>
            </a:r>
            <a:r>
              <a:rPr lang="en-US" sz="2000" i="1"/>
              <a:t>telecommuting</a:t>
            </a:r>
          </a:p>
          <a:p>
            <a:r>
              <a:rPr lang="en-US" sz="2000"/>
              <a:t>Peningkatan kualitas hidup</a:t>
            </a:r>
          </a:p>
          <a:p>
            <a:r>
              <a:rPr lang="en-US" sz="2000"/>
              <a:t>Dapat menolong masyarakat yang kurang mampu</a:t>
            </a:r>
          </a:p>
          <a:p>
            <a:r>
              <a:rPr lang="en-US" sz="2000"/>
              <a:t>Kemudahan mendapatkan layanan umum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23044-7A73-4126-B9C8-8A536A591A6A}" type="slidenum">
              <a:rPr lang="en-US"/>
              <a:pPr/>
              <a:t>14</a:t>
            </a:fld>
            <a:endParaRPr lang="en-US"/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685800" y="1698625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Manfaat bagi masyarakat: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>
                <a:latin typeface="Arial" charset="0"/>
              </a:rPr>
              <a:t>E - Commerce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57200" y="1676400"/>
            <a:ext cx="8229600" cy="4449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2400" smtClean="0">
                <a:latin typeface="Arial" charset="0"/>
              </a:rPr>
              <a:t>Definisi Electronic Commerce (E-Commerce):</a:t>
            </a:r>
          </a:p>
          <a:p>
            <a:pPr eaLnBrk="1" hangingPunct="1"/>
            <a:r>
              <a:rPr lang="en-US" sz="2400" smtClean="0">
                <a:latin typeface="Arial" charset="0"/>
              </a:rPr>
              <a:t>E-commerce merupakan suatu tindakan melakukan transaksi bisnis secara elektronik dengan menggunakan internet sebagai media komunikasi yang paling utama (Robert E. Johnson)</a:t>
            </a:r>
          </a:p>
          <a:p>
            <a:pPr eaLnBrk="1" hangingPunct="1"/>
            <a:r>
              <a:rPr lang="en-US" sz="2400" smtClean="0">
                <a:latin typeface="Arial" charset="0"/>
              </a:rPr>
              <a:t>E-commerce berhubungan dengan penjualan, periklanan, dan pemesanan produk yang semuanya dikerjakan melalui internet. (Gary Coulter &amp; John Buddemeir)</a:t>
            </a:r>
          </a:p>
          <a:p>
            <a:pPr eaLnBrk="1" hangingPunct="1"/>
            <a:r>
              <a:rPr lang="en-US" sz="2400" smtClean="0">
                <a:latin typeface="Arial" charset="0"/>
              </a:rPr>
              <a:t>Kemampuan untuk melakukan bisnis secara elektronik melalui komputer, Fax, telepon dsb. (Donna Perry)</a:t>
            </a:r>
          </a:p>
          <a:p>
            <a:pPr eaLnBrk="1" hangingPunct="1">
              <a:buFontTx/>
              <a:buNone/>
            </a:pPr>
            <a:endParaRPr lang="en-US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i="1" dirty="0"/>
              <a:t>Electronic Commerce</a:t>
            </a:r>
            <a:r>
              <a:rPr lang="en-US" sz="3400" b="1" dirty="0"/>
              <a:t>: </a:t>
            </a:r>
            <a:r>
              <a:rPr lang="en-US" sz="3400" b="1" dirty="0" err="1"/>
              <a:t>Definisi</a:t>
            </a:r>
            <a:r>
              <a:rPr lang="en-US" sz="3400" b="1" dirty="0"/>
              <a:t> </a:t>
            </a:r>
            <a:r>
              <a:rPr lang="en-US" sz="3400" b="1" dirty="0" err="1"/>
              <a:t>dan</a:t>
            </a:r>
            <a:r>
              <a:rPr lang="en-US" sz="3400" b="1" dirty="0"/>
              <a:t> </a:t>
            </a:r>
            <a:r>
              <a:rPr lang="en-US" sz="3400" b="1" dirty="0" err="1" smtClean="0"/>
              <a:t>Konsep</a:t>
            </a:r>
            <a:endParaRPr lang="en-US" sz="2600" b="1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1472" y="1714488"/>
            <a:ext cx="7543800" cy="4648200"/>
          </a:xfrm>
        </p:spPr>
        <p:txBody>
          <a:bodyPr>
            <a:normAutofit/>
          </a:bodyPr>
          <a:lstStyle/>
          <a:p>
            <a:r>
              <a:rPr lang="en-US" sz="2800" b="1" dirty="0"/>
              <a:t>E-commerce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didefinisikan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beberapa</a:t>
            </a:r>
            <a:r>
              <a:rPr lang="en-US" sz="2800" b="1" dirty="0"/>
              <a:t> </a:t>
            </a:r>
            <a:r>
              <a:rPr lang="en-US" sz="2800" b="1" dirty="0" err="1"/>
              <a:t>perspektif</a:t>
            </a:r>
            <a:r>
              <a:rPr lang="en-US" sz="2800" b="1" dirty="0"/>
              <a:t>:</a:t>
            </a:r>
          </a:p>
          <a:p>
            <a:pPr lvl="1"/>
            <a:r>
              <a:rPr lang="en-US" sz="2800" b="1" dirty="0" err="1"/>
              <a:t>Komunikasi</a:t>
            </a:r>
            <a:r>
              <a:rPr lang="en-US" sz="2800" b="1" dirty="0"/>
              <a:t>: </a:t>
            </a:r>
            <a:r>
              <a:rPr lang="en-US" sz="2800" dirty="0" err="1"/>
              <a:t>pengiriman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, </a:t>
            </a:r>
            <a:r>
              <a:rPr lang="en-US" sz="2800" dirty="0" err="1"/>
              <a:t>jasa</a:t>
            </a:r>
            <a:r>
              <a:rPr lang="en-US" sz="2800" dirty="0"/>
              <a:t>, </a:t>
            </a:r>
            <a:r>
              <a:rPr lang="en-US" sz="2800" dirty="0" err="1"/>
              <a:t>informasi</a:t>
            </a:r>
            <a:r>
              <a:rPr lang="en-US" sz="2800" dirty="0"/>
              <a:t>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pembayaran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sarana</a:t>
            </a:r>
            <a:r>
              <a:rPr lang="en-US" sz="2800" dirty="0"/>
              <a:t> </a:t>
            </a:r>
            <a:r>
              <a:rPr lang="en-US" sz="2800" dirty="0" err="1"/>
              <a:t>electronik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endParaRPr lang="en-US" sz="2800" dirty="0"/>
          </a:p>
          <a:p>
            <a:pPr lvl="1">
              <a:spcBef>
                <a:spcPct val="40000"/>
              </a:spcBef>
            </a:pPr>
            <a:r>
              <a:rPr lang="en-US" sz="2800" b="1" dirty="0" err="1"/>
              <a:t>Perdagangan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 err="1"/>
              <a:t>penyediaan</a:t>
            </a:r>
            <a:r>
              <a:rPr lang="en-US" sz="2800" dirty="0"/>
              <a:t> </a:t>
            </a:r>
            <a:r>
              <a:rPr lang="en-US" sz="2800" dirty="0" err="1"/>
              <a:t>sarana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membeli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menjual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, </a:t>
            </a:r>
            <a:r>
              <a:rPr lang="en-US" sz="2800" dirty="0" err="1"/>
              <a:t>jasa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Internet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fasilitas</a:t>
            </a:r>
            <a:r>
              <a:rPr lang="en-US" sz="2800" dirty="0"/>
              <a:t> online </a:t>
            </a:r>
            <a:r>
              <a:rPr lang="en-US" sz="2800" dirty="0" err="1"/>
              <a:t>lainnya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b="1" i="1"/>
              <a:t>Electronic Commerce</a:t>
            </a:r>
            <a:r>
              <a:rPr lang="en-US" sz="3400" b="1"/>
              <a:t>: Definisi dan Konsep </a:t>
            </a:r>
            <a:r>
              <a:rPr lang="en-US" sz="2600" b="1"/>
              <a:t>(lanjut)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596" y="1785926"/>
            <a:ext cx="7410450" cy="40894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800" b="1" dirty="0" err="1"/>
              <a:t>Proses</a:t>
            </a:r>
            <a:r>
              <a:rPr lang="en-US" sz="2800" b="1" dirty="0"/>
              <a:t> </a:t>
            </a:r>
            <a:r>
              <a:rPr lang="en-US" sz="2800" b="1" dirty="0" err="1"/>
              <a:t>Bisnis</a:t>
            </a:r>
            <a:r>
              <a:rPr lang="en-US" sz="2800" b="1" dirty="0"/>
              <a:t>: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proses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elektronik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elektronik</a:t>
            </a:r>
            <a:r>
              <a:rPr lang="en-US" sz="2800" dirty="0"/>
              <a:t>, </a:t>
            </a:r>
            <a:r>
              <a:rPr lang="en-US" sz="2800" dirty="0" err="1"/>
              <a:t>menggantikan</a:t>
            </a:r>
            <a:r>
              <a:rPr lang="en-US" sz="2800" dirty="0"/>
              <a:t> </a:t>
            </a:r>
            <a:r>
              <a:rPr lang="en-US" sz="2800" dirty="0" err="1"/>
              <a:t>proses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fisik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endParaRPr lang="en-US" sz="2800" dirty="0"/>
          </a:p>
          <a:p>
            <a:pPr lvl="1">
              <a:lnSpc>
                <a:spcPct val="90000"/>
              </a:lnSpc>
              <a:spcBef>
                <a:spcPct val="45000"/>
              </a:spcBef>
            </a:pPr>
            <a:r>
              <a:rPr lang="en-US" sz="2800" b="1" dirty="0" err="1"/>
              <a:t>Layanan</a:t>
            </a:r>
            <a:r>
              <a:rPr lang="en-US" sz="2800" b="1" dirty="0"/>
              <a:t>: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, </a:t>
            </a:r>
            <a:r>
              <a:rPr lang="en-US" sz="2800" dirty="0" err="1"/>
              <a:t>perusahaan</a:t>
            </a:r>
            <a:r>
              <a:rPr lang="en-US" sz="2800" dirty="0"/>
              <a:t>, </a:t>
            </a:r>
            <a:r>
              <a:rPr lang="en-US" sz="2800" dirty="0" err="1"/>
              <a:t>konsumen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memangkas</a:t>
            </a:r>
            <a:r>
              <a:rPr lang="en-US" sz="2800" dirty="0"/>
              <a:t> </a:t>
            </a:r>
            <a:r>
              <a:rPr lang="en-US" sz="2800" dirty="0" err="1"/>
              <a:t>biaya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/</a:t>
            </a:r>
            <a:r>
              <a:rPr lang="en-US" sz="2800" dirty="0" err="1"/>
              <a:t>operasi</a:t>
            </a:r>
            <a:r>
              <a:rPr lang="en-US" sz="2800" dirty="0"/>
              <a:t> </a:t>
            </a:r>
            <a:r>
              <a:rPr lang="en-US" sz="2800" dirty="0" err="1"/>
              <a:t>sekaligus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mutu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kecepatan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konsumen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smtClean="0">
                <a:latin typeface="Arial" charset="0"/>
              </a:rPr>
              <a:t>Ruang Lingkup E-commerce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57200" y="1656413"/>
            <a:ext cx="8229600" cy="449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>
                <a:latin typeface="Arial" charset="0"/>
              </a:rPr>
              <a:t>Electronic Business, </a:t>
            </a:r>
            <a:r>
              <a:rPr lang="en-US" sz="2800" dirty="0" err="1" smtClean="0">
                <a:latin typeface="Arial" charset="0"/>
              </a:rPr>
              <a:t>merupakan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lingkup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aktifitas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perdagangan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secara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elektronik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dalam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arti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luas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</a:rPr>
              <a:t>Electronic Commerce, </a:t>
            </a:r>
            <a:r>
              <a:rPr lang="en-US" sz="2800" dirty="0" err="1" smtClean="0">
                <a:latin typeface="Arial" charset="0"/>
              </a:rPr>
              <a:t>merupakan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perdagangan</a:t>
            </a:r>
            <a:r>
              <a:rPr lang="en-US" sz="2800" dirty="0" smtClean="0">
                <a:latin typeface="Arial" charset="0"/>
              </a:rPr>
              <a:t> yang </a:t>
            </a:r>
            <a:r>
              <a:rPr lang="en-US" sz="2800" dirty="0" err="1" smtClean="0">
                <a:latin typeface="Arial" charset="0"/>
              </a:rPr>
              <a:t>dilakukan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secara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elektronik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mencakup</a:t>
            </a:r>
            <a:r>
              <a:rPr lang="en-US" sz="2800" dirty="0" smtClean="0">
                <a:latin typeface="Arial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charset="0"/>
              </a:rPr>
              <a:t>	- </a:t>
            </a:r>
            <a:r>
              <a:rPr lang="en-US" sz="2800" dirty="0" err="1" smtClean="0">
                <a:latin typeface="Arial" charset="0"/>
              </a:rPr>
              <a:t>Perdagangan</a:t>
            </a:r>
            <a:r>
              <a:rPr lang="en-US" sz="2800" dirty="0" smtClean="0">
                <a:latin typeface="Arial" charset="0"/>
              </a:rPr>
              <a:t> Via internet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charset="0"/>
              </a:rPr>
              <a:t>	- </a:t>
            </a:r>
            <a:r>
              <a:rPr lang="en-US" sz="2800" dirty="0" err="1" smtClean="0">
                <a:latin typeface="Arial" charset="0"/>
              </a:rPr>
              <a:t>Perdagangan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dengan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fasilitas</a:t>
            </a:r>
            <a:r>
              <a:rPr lang="en-US" sz="2800" dirty="0" smtClean="0">
                <a:latin typeface="Arial" charset="0"/>
              </a:rPr>
              <a:t> web internet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charset="0"/>
              </a:rPr>
              <a:t>	- </a:t>
            </a:r>
            <a:r>
              <a:rPr lang="en-US" sz="2800" dirty="0" err="1" smtClean="0">
                <a:latin typeface="Arial" charset="0"/>
              </a:rPr>
              <a:t>Perdagangan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dengan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sistem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pertukaran</a:t>
            </a:r>
            <a:r>
              <a:rPr lang="en-US" sz="2800" dirty="0" smtClean="0">
                <a:latin typeface="Arial" charset="0"/>
              </a:rPr>
              <a:t> data  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charset="0"/>
              </a:rPr>
              <a:t>      </a:t>
            </a:r>
            <a:r>
              <a:rPr lang="en-US" sz="2800" dirty="0" err="1" smtClean="0">
                <a:latin typeface="Arial" charset="0"/>
              </a:rPr>
              <a:t>terstruktur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secara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elektronik</a:t>
            </a: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2111" y="469510"/>
            <a:ext cx="8229600" cy="71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err="1" smtClean="0">
                <a:latin typeface="Arial" charset="0"/>
              </a:rPr>
              <a:t>Kerangka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 smtClean="0">
                <a:latin typeface="Arial" charset="0"/>
              </a:rPr>
              <a:t>Dasar</a:t>
            </a:r>
            <a:r>
              <a:rPr lang="en-US" sz="3200" dirty="0" smtClean="0">
                <a:latin typeface="Arial" charset="0"/>
              </a:rPr>
              <a:t> E-commerce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 bwMode="auto">
          <a:xfrm>
            <a:off x="607102" y="1472784"/>
            <a:ext cx="8229600" cy="4983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buFontTx/>
              <a:buNone/>
            </a:pPr>
            <a:r>
              <a:rPr lang="en-US" sz="2400" dirty="0" err="1" smtClean="0">
                <a:latin typeface="Arial" charset="0"/>
              </a:rPr>
              <a:t>Aplikasi</a:t>
            </a:r>
            <a:r>
              <a:rPr lang="en-US" sz="2400" dirty="0" smtClean="0">
                <a:latin typeface="Arial" charset="0"/>
              </a:rPr>
              <a:t> e-commerce </a:t>
            </a:r>
            <a:r>
              <a:rPr lang="en-US" sz="2400" dirty="0" err="1" smtClean="0">
                <a:latin typeface="Arial" charset="0"/>
              </a:rPr>
              <a:t>disusun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berdasarkan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infrastruktur</a:t>
            </a:r>
            <a:endParaRPr lang="en-US" sz="2400" dirty="0" smtClean="0"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dirty="0" err="1" smtClean="0">
                <a:latin typeface="Arial" charset="0"/>
              </a:rPr>
              <a:t>teknologi</a:t>
            </a:r>
            <a:r>
              <a:rPr lang="en-US" sz="2400" dirty="0" smtClean="0">
                <a:latin typeface="Arial" charset="0"/>
              </a:rPr>
              <a:t>, </a:t>
            </a:r>
            <a:r>
              <a:rPr lang="en-US" sz="2400" dirty="0" err="1" smtClean="0">
                <a:latin typeface="Arial" charset="0"/>
              </a:rPr>
              <a:t>yaitu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kombinasi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antar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komputer</a:t>
            </a:r>
            <a:r>
              <a:rPr lang="en-US" sz="2400" dirty="0" smtClean="0">
                <a:latin typeface="Arial" charset="0"/>
              </a:rPr>
              <a:t>, </a:t>
            </a:r>
            <a:r>
              <a:rPr lang="en-US" sz="2400" dirty="0" err="1" smtClean="0">
                <a:latin typeface="Arial" charset="0"/>
              </a:rPr>
              <a:t>jaringan</a:t>
            </a:r>
            <a:endParaRPr lang="en-US" sz="2400" dirty="0" smtClean="0">
              <a:latin typeface="Arial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dirty="0" err="1" smtClean="0">
                <a:latin typeface="Arial" charset="0"/>
              </a:rPr>
              <a:t>komunikasi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dan</a:t>
            </a:r>
            <a:r>
              <a:rPr lang="en-US" sz="2400" dirty="0" smtClean="0">
                <a:latin typeface="Arial" charset="0"/>
              </a:rPr>
              <a:t> software </a:t>
            </a:r>
            <a:r>
              <a:rPr lang="en-US" sz="2400" dirty="0" err="1" smtClean="0">
                <a:latin typeface="Arial" charset="0"/>
              </a:rPr>
              <a:t>komunikasi</a:t>
            </a:r>
            <a:r>
              <a:rPr lang="en-US" sz="2400" dirty="0" smtClean="0">
                <a:latin typeface="Arial" charset="0"/>
              </a:rPr>
              <a:t>.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err="1" smtClean="0">
                <a:latin typeface="Arial" charset="0"/>
              </a:rPr>
              <a:t>Infrastruktur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: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sz="2400" dirty="0" err="1" smtClean="0">
                <a:latin typeface="Arial" charset="0"/>
              </a:rPr>
              <a:t>Jasa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bisnis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umum</a:t>
            </a:r>
            <a:r>
              <a:rPr lang="en-US" sz="2400" dirty="0" smtClean="0">
                <a:latin typeface="Arial" charset="0"/>
              </a:rPr>
              <a:t> (</a:t>
            </a:r>
            <a:r>
              <a:rPr lang="en-US" sz="2400" dirty="0" err="1" smtClean="0">
                <a:latin typeface="Arial" charset="0"/>
              </a:rPr>
              <a:t>proses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pembelian</a:t>
            </a:r>
            <a:r>
              <a:rPr lang="en-US" sz="2400" dirty="0" smtClean="0">
                <a:latin typeface="Arial" charset="0"/>
              </a:rPr>
              <a:t> &amp; </a:t>
            </a:r>
            <a:r>
              <a:rPr lang="en-US" sz="2400" dirty="0" err="1" smtClean="0">
                <a:latin typeface="Arial" charset="0"/>
              </a:rPr>
              <a:t>penjualan</a:t>
            </a:r>
            <a:r>
              <a:rPr lang="en-US" sz="2400" dirty="0" smtClean="0">
                <a:latin typeface="Arial" charset="0"/>
              </a:rPr>
              <a:t>)</a:t>
            </a:r>
          </a:p>
          <a:p>
            <a:pPr marL="609600" indent="-609600" eaLnBrk="1" hangingPunct="1">
              <a:buFontTx/>
              <a:buAutoNum type="alphaLcPeriod" startAt="2"/>
            </a:pPr>
            <a:r>
              <a:rPr lang="en-US" sz="2400" dirty="0" err="1" smtClean="0">
                <a:latin typeface="Arial" charset="0"/>
              </a:rPr>
              <a:t>Distribusi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pesan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dan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informasi</a:t>
            </a:r>
            <a:r>
              <a:rPr lang="en-US" sz="2400" dirty="0" smtClean="0">
                <a:latin typeface="Arial" charset="0"/>
              </a:rPr>
              <a:t>  (</a:t>
            </a:r>
            <a:r>
              <a:rPr lang="en-US" sz="2400" dirty="0" err="1" smtClean="0">
                <a:latin typeface="Arial" charset="0"/>
              </a:rPr>
              <a:t>pengiriman</a:t>
            </a:r>
            <a:r>
              <a:rPr lang="en-US" sz="2400" dirty="0" smtClean="0">
                <a:latin typeface="Arial" charset="0"/>
              </a:rPr>
              <a:t> &amp; </a:t>
            </a:r>
            <a:r>
              <a:rPr lang="en-US" sz="2400" dirty="0" err="1" smtClean="0">
                <a:latin typeface="Arial" charset="0"/>
              </a:rPr>
              <a:t>pengambilan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informasi</a:t>
            </a:r>
            <a:r>
              <a:rPr lang="en-US" sz="2400" dirty="0" smtClean="0">
                <a:latin typeface="Arial" charset="0"/>
              </a:rPr>
              <a:t>)</a:t>
            </a:r>
          </a:p>
          <a:p>
            <a:pPr marL="609600" indent="-609600" eaLnBrk="1" hangingPunct="1">
              <a:buFontTx/>
              <a:buAutoNum type="alphaLcPeriod" startAt="2"/>
            </a:pPr>
            <a:r>
              <a:rPr lang="en-US" sz="2400" dirty="0" err="1" smtClean="0">
                <a:latin typeface="Arial" charset="0"/>
              </a:rPr>
              <a:t>Isi</a:t>
            </a:r>
            <a:r>
              <a:rPr lang="en-US" sz="2400" dirty="0" smtClean="0">
                <a:latin typeface="Arial" charset="0"/>
              </a:rPr>
              <a:t> multi media </a:t>
            </a:r>
            <a:r>
              <a:rPr lang="en-US" sz="2400" dirty="0" err="1" smtClean="0">
                <a:latin typeface="Arial" charset="0"/>
              </a:rPr>
              <a:t>dan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publikasi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jaringan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marL="609600" indent="-609600" eaLnBrk="1" hangingPunct="1">
              <a:buFontTx/>
              <a:buAutoNum type="alphaLcPeriod" startAt="2"/>
            </a:pPr>
            <a:r>
              <a:rPr lang="en-US" sz="2400" dirty="0" smtClean="0">
                <a:latin typeface="Arial" charset="0"/>
              </a:rPr>
              <a:t>Information Superhighway</a:t>
            </a:r>
          </a:p>
          <a:p>
            <a:pPr marL="609600" indent="-609600" eaLnBrk="1" hangingPunct="1">
              <a:buFontTx/>
              <a:buNone/>
            </a:pPr>
            <a:endParaRPr lang="en-US" sz="24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>
                <a:latin typeface="Arial" charset="0"/>
              </a:rPr>
              <a:t>Jenis – jenis E-Commerce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87181" y="1942476"/>
            <a:ext cx="8228223" cy="312959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</a:rPr>
              <a:t>Business to business (B2B)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Business to Costumer (B2C) </a:t>
            </a:r>
            <a:r>
              <a:rPr lang="en-US" dirty="0" err="1" smtClean="0">
                <a:latin typeface="Arial" charset="0"/>
              </a:rPr>
              <a:t>melalui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internet</a:t>
            </a:r>
            <a:endParaRPr lang="id-ID" dirty="0" smtClean="0">
              <a:latin typeface="Arial" charset="0"/>
            </a:endParaRPr>
          </a:p>
          <a:p>
            <a:pPr eaLnBrk="1" hangingPunct="1"/>
            <a:r>
              <a:rPr lang="id-ID" dirty="0" smtClean="0">
                <a:latin typeface="Arial" charset="0"/>
              </a:rPr>
              <a:t>Consumer to Business (C2B)</a:t>
            </a:r>
            <a:endParaRPr lang="en-US" dirty="0" smtClean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Costumer to Costumer (C2C)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Government to Nation (G2N)</a:t>
            </a: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57200" y="533400"/>
            <a:ext cx="8229600" cy="487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u="sng" smtClean="0">
                <a:latin typeface="Arial" charset="0"/>
              </a:rPr>
              <a:t>B2B :</a:t>
            </a:r>
          </a:p>
          <a:p>
            <a:pPr eaLnBrk="1" hangingPunct="1">
              <a:buFontTx/>
              <a:buNone/>
            </a:pPr>
            <a:endParaRPr lang="en-US" u="sng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Disebut juga transaksi antar perusahaan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Transaksinya menggunakan EDI dan email untuk pembelian barang dan jasa, informasi &amp; konsultasi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Digunakan untuk pengiriman dan permintaan proposal bisnis.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sz="quarter" idx="1"/>
          </p:nvPr>
        </p:nvSpPr>
        <p:spPr bwMode="auto">
          <a:xfrm>
            <a:off x="337279" y="539646"/>
            <a:ext cx="8229600" cy="4152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u="sng" dirty="0" smtClean="0">
                <a:latin typeface="Arial" charset="0"/>
              </a:rPr>
              <a:t>B2C :</a:t>
            </a:r>
          </a:p>
          <a:p>
            <a:pPr eaLnBrk="1" hangingPunct="1"/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err="1" smtClean="0">
                <a:latin typeface="Arial" charset="0"/>
              </a:rPr>
              <a:t>Disebut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dengan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transaksi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pasar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err="1" smtClean="0">
                <a:latin typeface="Arial" charset="0"/>
              </a:rPr>
              <a:t>Konsumen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mempelajari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produk</a:t>
            </a:r>
            <a:r>
              <a:rPr lang="en-US" sz="2800" dirty="0" smtClean="0">
                <a:latin typeface="Arial" charset="0"/>
              </a:rPr>
              <a:t> yang </a:t>
            </a:r>
            <a:r>
              <a:rPr lang="en-US" sz="2800" dirty="0" err="1" smtClean="0">
                <a:latin typeface="Arial" charset="0"/>
              </a:rPr>
              <a:t>ditawarkan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melalui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publikasi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elektronik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en-US" sz="2800" dirty="0" err="1" smtClean="0">
                <a:latin typeface="Arial" charset="0"/>
              </a:rPr>
              <a:t>Membeli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dengan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i="1" dirty="0" smtClean="0">
                <a:latin typeface="Arial" charset="0"/>
              </a:rPr>
              <a:t>electronic cash</a:t>
            </a:r>
            <a:r>
              <a:rPr lang="en-US" sz="2800" dirty="0" smtClean="0">
                <a:latin typeface="Arial" charset="0"/>
              </a:rPr>
              <a:t> &amp; </a:t>
            </a:r>
            <a:r>
              <a:rPr lang="en-US" sz="2800" dirty="0" err="1" smtClean="0">
                <a:latin typeface="Arial" charset="0"/>
              </a:rPr>
              <a:t>sistem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i="1" dirty="0" smtClean="0">
                <a:latin typeface="Arial" charset="0"/>
              </a:rPr>
              <a:t>secure payment</a:t>
            </a:r>
          </a:p>
          <a:p>
            <a:pPr eaLnBrk="1" hangingPunct="1"/>
            <a:r>
              <a:rPr lang="en-US" sz="2800" dirty="0" err="1" smtClean="0">
                <a:latin typeface="Arial" charset="0"/>
              </a:rPr>
              <a:t>Meminta</a:t>
            </a:r>
            <a:r>
              <a:rPr lang="en-US" sz="2800" dirty="0" smtClean="0">
                <a:latin typeface="Arial" charset="0"/>
              </a:rPr>
              <a:t> agar </a:t>
            </a:r>
            <a:r>
              <a:rPr lang="en-US" sz="2800" dirty="0" err="1" smtClean="0">
                <a:latin typeface="Arial" charset="0"/>
              </a:rPr>
              <a:t>barang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dikirimkan</a:t>
            </a:r>
            <a:endParaRPr lang="en-US" sz="2800" dirty="0" smtClean="0">
              <a:latin typeface="Arial" charset="0"/>
            </a:endParaRPr>
          </a:p>
        </p:txBody>
      </p:sp>
      <p:grpSp>
        <p:nvGrpSpPr>
          <p:cNvPr id="2" name="Group 2"/>
          <p:cNvGrpSpPr/>
          <p:nvPr/>
        </p:nvGrpSpPr>
        <p:grpSpPr>
          <a:xfrm>
            <a:off x="1604547" y="4607549"/>
            <a:ext cx="6492875" cy="1895475"/>
            <a:chOff x="1274763" y="4187825"/>
            <a:chExt cx="6492875" cy="1895475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274763" y="4187825"/>
              <a:ext cx="1055687" cy="48895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 b="1"/>
                <a:t>pemasok</a:t>
              </a:r>
              <a:endParaRPr lang="en-GB" sz="1600" b="1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301750" y="4829175"/>
              <a:ext cx="1055688" cy="48895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 b="1"/>
                <a:t>pemasok</a:t>
              </a:r>
              <a:endParaRPr lang="en-GB" sz="1600" b="1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295400" y="5486400"/>
              <a:ext cx="1055688" cy="48895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600" b="1"/>
                <a:t>pemasok</a:t>
              </a:r>
              <a:endParaRPr lang="en-GB" sz="1600" b="1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433763" y="4805363"/>
              <a:ext cx="1198562" cy="5667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b="1" dirty="0"/>
                <a:t>Portal EC</a:t>
              </a:r>
              <a:endParaRPr lang="en-GB" b="1" dirty="0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783263" y="4613277"/>
              <a:ext cx="1984375" cy="1023938"/>
              <a:chOff x="3198" y="1132"/>
              <a:chExt cx="1250" cy="645"/>
            </a:xfrm>
          </p:grpSpPr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3198" y="1132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3274" y="1198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auto">
              <a:xfrm>
                <a:off x="3340" y="1264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1" name="Rectangle 12"/>
              <p:cNvSpPr>
                <a:spLocks noChangeArrowheads="1"/>
              </p:cNvSpPr>
              <p:nvPr/>
            </p:nvSpPr>
            <p:spPr bwMode="auto">
              <a:xfrm>
                <a:off x="3426" y="1340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3502" y="1416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3578" y="1482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3644" y="1548"/>
                <a:ext cx="804" cy="22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konsumen</a:t>
                </a:r>
                <a:endParaRPr lang="en-GB" sz="1600" b="1"/>
              </a:p>
            </p:txBody>
          </p:sp>
        </p:grpSp>
        <p:sp>
          <p:nvSpPr>
            <p:cNvPr id="9" name="Line 16"/>
            <p:cNvSpPr>
              <a:spLocks noChangeShapeType="1"/>
            </p:cNvSpPr>
            <p:nvPr/>
          </p:nvSpPr>
          <p:spPr bwMode="auto">
            <a:xfrm flipV="1">
              <a:off x="2332038" y="5086350"/>
              <a:ext cx="1103312" cy="646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>
              <a:off x="2347913" y="5086350"/>
              <a:ext cx="1087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>
              <a:off x="2332038" y="4408488"/>
              <a:ext cx="1103312" cy="6937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 flipH="1">
              <a:off x="4618038" y="4772025"/>
              <a:ext cx="1135062" cy="346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 flipH="1" flipV="1">
              <a:off x="4633913" y="5133975"/>
              <a:ext cx="1843087" cy="300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H="1">
              <a:off x="4633913" y="4913313"/>
              <a:ext cx="1260475" cy="220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 flipH="1">
              <a:off x="4618038" y="5118100"/>
              <a:ext cx="1512887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 flipH="1" flipV="1">
              <a:off x="4633913" y="5133975"/>
              <a:ext cx="1622425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7" name="Text Box 24"/>
            <p:cNvSpPr txBox="1">
              <a:spLocks noChangeArrowheads="1"/>
            </p:cNvSpPr>
            <p:nvPr/>
          </p:nvSpPr>
          <p:spPr bwMode="auto">
            <a:xfrm>
              <a:off x="3721100" y="5686425"/>
              <a:ext cx="10271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B2B2C</a:t>
              </a:r>
              <a:endParaRPr lang="en-GB" sz="2000" b="1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535</Words>
  <Application>Microsoft Office PowerPoint</Application>
  <PresentationFormat>On-screen Show (4:3)</PresentationFormat>
  <Paragraphs>130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Perencanaan Model Bisnis E-Commerce</vt:lpstr>
      <vt:lpstr>E - Commerce</vt:lpstr>
      <vt:lpstr>Electronic Commerce: Definisi dan Konsep</vt:lpstr>
      <vt:lpstr>Electronic Commerce: Definisi dan Konsep (lanjut)</vt:lpstr>
      <vt:lpstr>Ruang Lingkup E-commerce</vt:lpstr>
      <vt:lpstr>Kerangka Dasar E-commerce</vt:lpstr>
      <vt:lpstr>Jenis – jenis E-Commerce</vt:lpstr>
      <vt:lpstr>Slide 8</vt:lpstr>
      <vt:lpstr>Slide 9</vt:lpstr>
      <vt:lpstr>Slide 10</vt:lpstr>
      <vt:lpstr>Slide 11</vt:lpstr>
      <vt:lpstr>Manfaat e-Commerce</vt:lpstr>
      <vt:lpstr>Manfaat e-Commerce (lanjut)</vt:lpstr>
      <vt:lpstr>Manfaat e-Commerce (lanjut)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Perencanaan Model Bisnis E-Commerce</dc:title>
  <dc:creator>PERSONAL</dc:creator>
  <cp:lastModifiedBy>PERSONAL</cp:lastModifiedBy>
  <cp:revision>3</cp:revision>
  <dcterms:created xsi:type="dcterms:W3CDTF">2013-11-18T04:37:13Z</dcterms:created>
  <dcterms:modified xsi:type="dcterms:W3CDTF">2013-11-18T05:11:17Z</dcterms:modified>
</cp:coreProperties>
</file>