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6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4" r:id="rId2"/>
    <p:sldMasterId id="2147483756" r:id="rId3"/>
    <p:sldMasterId id="2147483768" r:id="rId4"/>
    <p:sldMasterId id="2147483780" r:id="rId5"/>
    <p:sldMasterId id="2147483888" r:id="rId6"/>
  </p:sldMasterIdLst>
  <p:notesMasterIdLst>
    <p:notesMasterId r:id="rId28"/>
  </p:notesMasterIdLst>
  <p:handoutMasterIdLst>
    <p:handoutMasterId r:id="rId29"/>
  </p:handoutMasterIdLst>
  <p:sldIdLst>
    <p:sldId id="323" r:id="rId7"/>
    <p:sldId id="322" r:id="rId8"/>
    <p:sldId id="273" r:id="rId9"/>
    <p:sldId id="313" r:id="rId10"/>
    <p:sldId id="315" r:id="rId11"/>
    <p:sldId id="293" r:id="rId12"/>
    <p:sldId id="294" r:id="rId13"/>
    <p:sldId id="319" r:id="rId14"/>
    <p:sldId id="296" r:id="rId15"/>
    <p:sldId id="297" r:id="rId16"/>
    <p:sldId id="309" r:id="rId17"/>
    <p:sldId id="320" r:id="rId18"/>
    <p:sldId id="321" r:id="rId19"/>
    <p:sldId id="331" r:id="rId20"/>
    <p:sldId id="327" r:id="rId21"/>
    <p:sldId id="285" r:id="rId22"/>
    <p:sldId id="260" r:id="rId23"/>
    <p:sldId id="276" r:id="rId24"/>
    <p:sldId id="325" r:id="rId25"/>
    <p:sldId id="326" r:id="rId26"/>
    <p:sldId id="329" r:id="rId27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00CC"/>
    <a:srgbClr val="008000"/>
    <a:srgbClr val="FF9999"/>
    <a:srgbClr val="CC0099"/>
    <a:srgbClr val="FF0000"/>
    <a:srgbClr val="000066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56" autoAdjust="0"/>
    <p:restoredTop sz="94719" autoAdjust="0"/>
  </p:normalViewPr>
  <p:slideViewPr>
    <p:cSldViewPr>
      <p:cViewPr varScale="1">
        <p:scale>
          <a:sx n="65" d="100"/>
          <a:sy n="65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BACK%20UP\UN-%20Sfile\KULIAH-2008\GANJIL\EVALUASI%20PROYEK\BAB\1-ALL-2008\JADWAL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d-ID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5644140636266435E-2"/>
          <c:y val="3.2177454141352068E-3"/>
          <c:w val="0.95435583208399044"/>
          <c:h val="0.74350670954863041"/>
        </c:manualLayout>
      </c:layout>
      <c:lineChart>
        <c:grouping val="standard"/>
        <c:ser>
          <c:idx val="0"/>
          <c:order val="0"/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numFmt formatCode="0.00" sourceLinked="0"/>
            <c:spPr>
              <a:solidFill>
                <a:srgbClr val="FFFFFF"/>
              </a:solidFill>
              <a:ln w="3175">
                <a:solidFill>
                  <a:srgbClr val="0000FF"/>
                </a:solidFill>
                <a:prstDash val="solid"/>
              </a:ln>
            </c:spPr>
            <c:txPr>
              <a:bodyPr rot="-5400000" vert="horz"/>
              <a:lstStyle/>
              <a:p>
                <a:pPr algn="ctr">
                  <a:defRPr lang="en-US" sz="8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id-ID"/>
              </a:p>
            </c:txPr>
            <c:dLblPos val="ctr"/>
            <c:showVal val="1"/>
          </c:dLbls>
          <c:val>
            <c:numRef>
              <c:f>'Kurva S'!$O$44:$W$44</c:f>
              <c:numCache>
                <c:formatCode>0.00</c:formatCode>
                <c:ptCount val="9"/>
                <c:pt idx="0" formatCode="_(* #,##0.00_);_(* \(#,##0.00\);_(* &quot;-&quot;??_);_(@_)">
                  <c:v>0</c:v>
                </c:pt>
                <c:pt idx="1">
                  <c:v>14.5</c:v>
                </c:pt>
                <c:pt idx="2">
                  <c:v>31.533333333333193</c:v>
                </c:pt>
                <c:pt idx="3">
                  <c:v>45.266666666666417</c:v>
                </c:pt>
                <c:pt idx="4">
                  <c:v>71.599999999999994</c:v>
                </c:pt>
                <c:pt idx="5">
                  <c:v>82</c:v>
                </c:pt>
                <c:pt idx="6">
                  <c:v>84.35</c:v>
                </c:pt>
                <c:pt idx="7">
                  <c:v>86.7</c:v>
                </c:pt>
                <c:pt idx="8">
                  <c:v>100</c:v>
                </c:pt>
              </c:numCache>
            </c:numRef>
          </c:val>
        </c:ser>
        <c:dLbls>
          <c:showVal val="1"/>
        </c:dLbls>
        <c:marker val="1"/>
        <c:axId val="108061824"/>
        <c:axId val="108063360"/>
      </c:lineChart>
      <c:catAx>
        <c:axId val="108061824"/>
        <c:scaling>
          <c:orientation val="minMax"/>
        </c:scaling>
        <c:delete val="1"/>
        <c:axPos val="b"/>
        <c:tickLblPos val="none"/>
        <c:crossAx val="108063360"/>
        <c:crosses val="autoZero"/>
        <c:auto val="1"/>
        <c:lblAlgn val="ctr"/>
        <c:lblOffset val="100"/>
      </c:catAx>
      <c:valAx>
        <c:axId val="108063360"/>
        <c:scaling>
          <c:orientation val="minMax"/>
          <c:max val="100"/>
        </c:scaling>
        <c:delete val="1"/>
        <c:axPos val="l"/>
        <c:numFmt formatCode="_(* #,##0.00_);_(* \(#,##0.00\);_(* &quot;-&quot;??_);_(@_)" sourceLinked="1"/>
        <c:tickLblPos val="none"/>
        <c:crossAx val="108061824"/>
        <c:crosses val="autoZero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26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d-ID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313E47-0137-4B62-B0F2-6E3ACBD42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79E6C4-9980-44B8-9BF8-105A30E35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027C1-3EE1-4FB6-8CC9-88EF5991A99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1B1DD-B6AE-4138-B3F7-25E3C848C6E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08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90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3AF65B0-AE1F-47DD-989A-E1A80CBBE82E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200">
              <a:latin typeface="+mn-lt"/>
            </a:endParaRP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3884613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96D309F-8548-460D-8928-39598BB7AF51}" type="datetime3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 November 2011</a:t>
            </a:fld>
            <a:endParaRPr lang="en-US" sz="1200">
              <a:latin typeface="+mn-lt"/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0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Suprapto</a:t>
            </a:r>
          </a:p>
        </p:txBody>
      </p:sp>
      <p:sp>
        <p:nvSpPr>
          <p:cNvPr id="7" name="Header Placeholder 6"/>
          <p:cNvSpPr txBox="1">
            <a:spLocks noGrp="1"/>
          </p:cNvSpPr>
          <p:nvPr/>
        </p:nvSpPr>
        <p:spPr>
          <a:xfrm>
            <a:off x="0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EVALUASI  PROYEK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37A27-AB01-4E9D-98F2-43509813C22F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AB586-E34F-48C8-B489-32C84C987A10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1A076-BA4C-479B-AF3D-D3B936260BDC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3FABE-E1DC-43FB-AF6B-6391C93BA9B7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AB95-9D50-4EE3-822D-322E04031EB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C768C-7210-4526-97FF-13608C4224FB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F0FBC-8354-489F-A49A-7935EF7EBF78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0C110-DCF4-47E0-BBD7-7CDDB83B0AA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08C49-CD22-43B2-81BA-435F2245B19F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37E79-E5A9-44DE-9870-E9DA3BC565E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DC41D-DB0F-44DD-B142-21FB7207DE5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E3909-CEA8-4A15-9749-A58C62ACE38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7EAEC-CAF0-4513-BFD7-082624F8A7D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3907F-D3E0-42AB-A799-885504C0744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A5D8B-48F1-44DF-AFDB-3BB8D20B3A0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FAA91-638E-483E-BA2E-04C78B06161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68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4" name="Header Placeholder 3"/>
          <p:cNvSpPr txBox="1">
            <a:spLocks noGrp="1"/>
          </p:cNvSpPr>
          <p:nvPr/>
        </p:nvSpPr>
        <p:spPr>
          <a:xfrm>
            <a:off x="0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EVALUASI  PROYEK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3884613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E6D03AD-A971-443E-A174-9F38E2E4985F}" type="datetime3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 November 2011</a:t>
            </a:fld>
            <a:endParaRPr lang="en-US" sz="1200">
              <a:latin typeface="+mn-lt"/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0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Suprapto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3884613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AD24B54-ECC1-4660-8733-57536B15047B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4C5CF-02A5-40D6-8AF6-CE153590726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78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4" name="Header Placeholder 3"/>
          <p:cNvSpPr txBox="1">
            <a:spLocks noGrp="1"/>
          </p:cNvSpPr>
          <p:nvPr/>
        </p:nvSpPr>
        <p:spPr>
          <a:xfrm>
            <a:off x="0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EVALUASI  PROYEK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3884613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E6D03AD-A971-443E-A174-9F38E2E4985F}" type="datetime3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 November 2011</a:t>
            </a:fld>
            <a:endParaRPr lang="en-US" sz="1200">
              <a:latin typeface="+mn-lt"/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0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Suprapto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3884613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9690518-0E38-4E53-A866-E45615A35A8C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97871-5F7B-4823-AEC1-10487CC137A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88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78853" name="Slide Number Placeholder 3"/>
          <p:cNvSpPr txBox="1">
            <a:spLocks noGrp="1"/>
          </p:cNvSpPr>
          <p:nvPr/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9DA3A-2447-40C8-888B-5BF05C4C1EE6}" type="slidenum">
              <a:rPr lang="en-US" sz="1200">
                <a:latin typeface="Calibri" pitchFamily="34" charset="0"/>
              </a:rPr>
              <a:pPr algn="r"/>
              <a:t>8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0BABF6-1C46-41AF-952D-0DC80214F26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98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06F2E70-0E83-4D1F-A181-B1197AB46557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latin typeface="+mn-lt"/>
            </a:endParaRP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3884613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911413F-218F-4603-B5C8-43C49CEAE01E}" type="datetime3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 November 2011</a:t>
            </a:fld>
            <a:endParaRPr lang="en-US" sz="1200">
              <a:latin typeface="+mn-lt"/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0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Suprapto</a:t>
            </a:r>
          </a:p>
        </p:txBody>
      </p:sp>
      <p:sp>
        <p:nvSpPr>
          <p:cNvPr id="7" name="Header Placeholder 6"/>
          <p:cNvSpPr txBox="1">
            <a:spLocks noGrp="1"/>
          </p:cNvSpPr>
          <p:nvPr/>
        </p:nvSpPr>
        <p:spPr>
          <a:xfrm>
            <a:off x="0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EVALUASI  PROYEK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7B12D03-B411-40C7-B889-C164FA2D5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A3C35-04B1-49CD-807B-FBB31AC5C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D45B0-BEC1-4669-BBC8-8AEE296D7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49883-C1C1-40B4-84AE-2016F4F19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9A298-FC22-4063-AF10-1D7986651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2836-A5CD-4572-86DF-CEADE31A2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7F8C-BBF7-4AA7-8436-CA3F16F2F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75227-5BCF-4FD3-BDBC-67D33E23A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C0F7B-4DC0-43F4-A520-DFF5DB17D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880F-F1FC-4511-8D52-E1E34E81D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4DEBE-CCE1-4D34-9BD3-29398FA9A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CFCCC9-A4CB-4444-98C7-DA29D3AE5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0C6D9-76E1-4FB3-A86E-F2E4E116D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3CE68-4265-4982-B185-2AD6B65A8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7D5AD-CA8A-4CC3-87A3-FA90A957B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BCFFC-6B3E-4426-B1E7-1A7D8E966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0B49-0771-44A6-9D1C-FC489AEB1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59565B-5DF7-4FF6-992B-AC475E684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F97A-9428-4E6C-8617-0AE886577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1E34-4AE0-4033-B98E-48BA8225E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EA389-7F73-4983-A673-5BF09262E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EE3-2DEE-436F-B28D-C56020044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285C01D-2BCA-4547-9DE6-F9EFCFAC8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601D-38F5-45EF-8559-3659935B6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8062-735A-4D09-8BFE-F293243A7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97E5-44FE-4B6C-8A53-2D34BC146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1081D-17AA-4BF9-93CF-6570CC307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F5C02-4230-4AD7-AC76-37DAAD59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B0E7-F5D6-4CEE-93E1-2137CC20B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853AE8-0BB9-4515-9722-3130967B1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730B8-06B9-4BED-A838-24628187D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22396CA-36C7-497E-A8DB-5406C24C2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617D8-8AA6-4EBB-8C93-0E14E2108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39EA95-8C96-4D93-A047-B1260D465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FFBA52F-E677-4F84-9B55-7926310FD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4A616-B6BE-481D-AF36-57BC562C5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2695ADF-A153-466D-A5CD-BDEB086EE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7D2EF8D-4100-4663-A01B-6E89B81CB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FAC41-6378-4C16-88B4-956CDA088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747CB-3616-4FC1-8B31-CC5DD1D96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6FDFE-8C0B-4D7F-825A-EF9131887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15BC5-1C0A-4CF9-9AAB-8EFBFC33B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821E0-2881-4D4B-A269-48DBC95CB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7782-8DB3-4587-BE28-8CCEECE2F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20AE4B-6CB9-474C-8597-4F3FF6879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4700-34AA-42E9-B99E-7E0A92058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EF3A6-F1FC-4386-8D54-25961C275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67E6-12FC-40AD-A0AF-44E550D6F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1BE31-A540-470D-8A56-17E3BFD1E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A9396-80CE-42B4-AB8E-688BC0A4A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B5FF-F832-4D75-8106-E632B5078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45E5A-5053-4FBE-8F6D-0BF289591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A16D-FC65-4019-B3E0-B07326566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C175-ECEB-47AC-9B02-0A2144DE6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73BC00-3955-4E34-821B-A17A2C02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816033-A7A7-44B2-A5B1-51BEF026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92772-4B25-4062-8FA1-D6EE6E81B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7C21-7E3D-41FE-A63A-D14C1A05D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B49E7-D668-483A-923C-5957418E3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0C87E6-8BE4-452F-972B-46D6D0FC0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742F-C452-4EA2-A45D-7C88D345A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0684-88AD-4A84-B17A-D31A9C13A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AB2E6D0-29B5-4837-A853-44BDD3619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3C38B6C-1EC6-4D76-AA28-0035A72C0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C3DA-1FF8-4165-867A-8C93892D2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F9F7-C59C-4630-984D-5F3B907B8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14082-B757-404E-BE6A-27AB9B3F9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808DA26-5A8B-453D-874F-F3961706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10C3ADB-F2E8-4478-A94F-E1C3C0CBC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9D681EF-B54F-472C-AB1F-9FB7DC7D0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377" r:id="rId7"/>
    <p:sldLayoutId id="2147484412" r:id="rId8"/>
    <p:sldLayoutId id="2147484413" r:id="rId9"/>
    <p:sldLayoutId id="2147484378" r:id="rId10"/>
    <p:sldLayoutId id="2147484379" r:id="rId11"/>
    <p:sldLayoutId id="2147484380" r:id="rId12"/>
    <p:sldLayoutId id="2147484381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7D7A6FF-8326-4321-B155-BEB0EDF06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382" r:id="rId2"/>
    <p:sldLayoutId id="2147484415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416" r:id="rId9"/>
    <p:sldLayoutId id="2147484388" r:id="rId10"/>
    <p:sldLayoutId id="214748438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886AC68-85CE-4EF7-997D-3433C041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390" r:id="rId2"/>
    <p:sldLayoutId id="2147484418" r:id="rId3"/>
    <p:sldLayoutId id="2147484391" r:id="rId4"/>
    <p:sldLayoutId id="2147484392" r:id="rId5"/>
    <p:sldLayoutId id="2147484393" r:id="rId6"/>
    <p:sldLayoutId id="2147484394" r:id="rId7"/>
    <p:sldLayoutId id="2147484419" r:id="rId8"/>
    <p:sldLayoutId id="2147484420" r:id="rId9"/>
    <p:sldLayoutId id="2147484395" r:id="rId10"/>
    <p:sldLayoutId id="2147484396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ED0D1E3-CB6B-4B32-9A6C-3664F9F8A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1" r:id="rId1"/>
    <p:sldLayoutId id="2147484422" r:id="rId2"/>
    <p:sldLayoutId id="2147484423" r:id="rId3"/>
    <p:sldLayoutId id="2147484424" r:id="rId4"/>
    <p:sldLayoutId id="2147484425" r:id="rId5"/>
    <p:sldLayoutId id="2147484426" r:id="rId6"/>
    <p:sldLayoutId id="2147484427" r:id="rId7"/>
    <p:sldLayoutId id="2147484428" r:id="rId8"/>
    <p:sldLayoutId id="2147484429" r:id="rId9"/>
    <p:sldLayoutId id="2147484430" r:id="rId10"/>
    <p:sldLayoutId id="214748443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69B4CFD-1141-42A4-9FF6-2D0E7A74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397" r:id="rId4"/>
    <p:sldLayoutId id="2147484435" r:id="rId5"/>
    <p:sldLayoutId id="2147484398" r:id="rId6"/>
    <p:sldLayoutId id="2147484436" r:id="rId7"/>
    <p:sldLayoutId id="2147484437" r:id="rId8"/>
    <p:sldLayoutId id="2147484438" r:id="rId9"/>
    <p:sldLayoutId id="2147484399" r:id="rId10"/>
    <p:sldLayoutId id="2147484439" r:id="rId11"/>
    <p:sldLayoutId id="214748440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FC2509-A1E8-4B84-A663-69F5D4AC7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01" r:id="rId4"/>
    <p:sldLayoutId id="2147484443" r:id="rId5"/>
    <p:sldLayoutId id="2147484402" r:id="rId6"/>
    <p:sldLayoutId id="2147484403" r:id="rId7"/>
    <p:sldLayoutId id="2147484444" r:id="rId8"/>
    <p:sldLayoutId id="2147484445" r:id="rId9"/>
    <p:sldLayoutId id="2147484404" r:id="rId10"/>
    <p:sldLayoutId id="214748440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7848600" cy="1905000"/>
          </a:xfrm>
        </p:spPr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1">
                    <a:lumMod val="95000"/>
                  </a:schemeClr>
                </a:solidFill>
                <a:latin typeface="Broadway" pitchFamily="82" charset="0"/>
              </a:rPr>
              <a:t>STUDI KELAYAKAN</a:t>
            </a:r>
            <a:br>
              <a:rPr lang="en-US" sz="5400" dirty="0" smtClean="0">
                <a:solidFill>
                  <a:schemeClr val="tx1">
                    <a:lumMod val="95000"/>
                  </a:schemeClr>
                </a:solidFill>
                <a:latin typeface="Broadway" pitchFamily="82" charset="0"/>
              </a:rPr>
            </a:br>
            <a:r>
              <a:rPr lang="en-US" sz="5400" dirty="0" smtClean="0">
                <a:solidFill>
                  <a:schemeClr val="tx1">
                    <a:lumMod val="95000"/>
                  </a:schemeClr>
                </a:solidFill>
                <a:latin typeface="Broadway" pitchFamily="82" charset="0"/>
              </a:rPr>
              <a:t>INVESTASI BISNIS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438400" y="3886200"/>
            <a:ext cx="4648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Oleh</a:t>
            </a:r>
            <a:r>
              <a:rPr lang="en-US" dirty="0"/>
              <a:t>:</a:t>
            </a:r>
          </a:p>
          <a:p>
            <a:pPr algn="ctr">
              <a:defRPr/>
            </a:pPr>
            <a:r>
              <a:rPr lang="en-US" dirty="0"/>
              <a:t>Fanny </a:t>
            </a:r>
            <a:r>
              <a:rPr lang="en-US" dirty="0" err="1"/>
              <a:t>Widadie</a:t>
            </a:r>
            <a:r>
              <a:rPr lang="en-US" dirty="0"/>
              <a:t>, S.P, </a:t>
            </a:r>
            <a:r>
              <a:rPr lang="en-US" dirty="0" err="1"/>
              <a:t>M.Agr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41" name="Group 177"/>
          <p:cNvGraphicFramePr>
            <a:graphicFrameLocks noGrp="1"/>
          </p:cNvGraphicFramePr>
          <p:nvPr/>
        </p:nvGraphicFramePr>
        <p:xfrm>
          <a:off x="381000" y="457200"/>
          <a:ext cx="8534400" cy="5778500"/>
        </p:xfrm>
        <a:graphic>
          <a:graphicData uri="http://schemas.openxmlformats.org/drawingml/2006/table">
            <a:tbl>
              <a:tblPr/>
              <a:tblGrid>
                <a:gridCol w="942975"/>
                <a:gridCol w="25400"/>
                <a:gridCol w="261938"/>
                <a:gridCol w="163512"/>
                <a:gridCol w="425450"/>
                <a:gridCol w="436563"/>
                <a:gridCol w="423862"/>
                <a:gridCol w="436563"/>
                <a:gridCol w="804862"/>
                <a:gridCol w="423863"/>
                <a:gridCol w="427037"/>
                <a:gridCol w="423863"/>
                <a:gridCol w="425450"/>
                <a:gridCol w="423862"/>
                <a:gridCol w="423863"/>
                <a:gridCol w="539750"/>
                <a:gridCol w="436562"/>
                <a:gridCol w="544513"/>
                <a:gridCol w="544512"/>
              </a:tblGrid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■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pitchFamily="34" charset="0"/>
                        </a:rPr>
                        <a:t>KONSEKUENSI DILAKSANAKAN PROYEK 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Diperlukan biaya, pengorbanan baik langsung dan tidak langsung maupun yang tangible dan intangible.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Tangible Cost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Real cost  (Rp)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Opportunity Cost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□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COST  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Intangible Cost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Kerusakan lingkungan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Ketidak nyamanan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Kesenjangan/keresahan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507" name="Line 7"/>
          <p:cNvSpPr>
            <a:spLocks noChangeShapeType="1"/>
          </p:cNvSpPr>
          <p:nvPr/>
        </p:nvSpPr>
        <p:spPr bwMode="auto">
          <a:xfrm>
            <a:off x="1285875" y="26250900"/>
            <a:ext cx="314325" cy="219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8508" name="Line 8"/>
          <p:cNvSpPr>
            <a:spLocks noChangeShapeType="1"/>
          </p:cNvSpPr>
          <p:nvPr/>
        </p:nvSpPr>
        <p:spPr bwMode="auto">
          <a:xfrm flipV="1">
            <a:off x="1343025" y="25784175"/>
            <a:ext cx="32385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8509" name="Line 145"/>
          <p:cNvSpPr>
            <a:spLocks noChangeShapeType="1"/>
          </p:cNvSpPr>
          <p:nvPr/>
        </p:nvSpPr>
        <p:spPr bwMode="auto">
          <a:xfrm flipV="1">
            <a:off x="2057400" y="2514600"/>
            <a:ext cx="990600" cy="5334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8510" name="Line 146"/>
          <p:cNvSpPr>
            <a:spLocks noChangeShapeType="1"/>
          </p:cNvSpPr>
          <p:nvPr/>
        </p:nvSpPr>
        <p:spPr bwMode="auto">
          <a:xfrm>
            <a:off x="1981200" y="3581400"/>
            <a:ext cx="838200" cy="45720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8511" name="Oval 158"/>
          <p:cNvSpPr>
            <a:spLocks noChangeArrowheads="1"/>
          </p:cNvSpPr>
          <p:nvPr/>
        </p:nvSpPr>
        <p:spPr bwMode="auto">
          <a:xfrm>
            <a:off x="7620000" y="1905000"/>
            <a:ext cx="1295400" cy="152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>
                <a:solidFill>
                  <a:schemeClr val="bg1"/>
                </a:solidFill>
              </a:rPr>
              <a:t>ANALISA  </a:t>
            </a:r>
          </a:p>
          <a:p>
            <a:pPr algn="ctr"/>
            <a:r>
              <a:rPr lang="es-ES" sz="1800">
                <a:solidFill>
                  <a:schemeClr val="bg1"/>
                </a:solidFill>
              </a:rPr>
              <a:t>PRIVAT  </a:t>
            </a:r>
          </a:p>
          <a:p>
            <a:pPr algn="ctr"/>
            <a:r>
              <a:rPr lang="es-ES" sz="1800">
                <a:solidFill>
                  <a:schemeClr val="bg1"/>
                </a:solidFill>
              </a:rPr>
              <a:t>(harga </a:t>
            </a:r>
          </a:p>
          <a:p>
            <a:pPr algn="ctr"/>
            <a:r>
              <a:rPr lang="es-ES" sz="1800">
                <a:solidFill>
                  <a:schemeClr val="bg1"/>
                </a:solidFill>
              </a:rPr>
              <a:t>pasar)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58512" name="Oval 160"/>
          <p:cNvSpPr>
            <a:spLocks noChangeArrowheads="1"/>
          </p:cNvSpPr>
          <p:nvPr/>
        </p:nvSpPr>
        <p:spPr bwMode="auto">
          <a:xfrm>
            <a:off x="1981200" y="4495800"/>
            <a:ext cx="1600200" cy="1600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">
              <a:buClr>
                <a:schemeClr val="tx2"/>
              </a:buClr>
              <a:buSzPct val="70000"/>
            </a:pPr>
            <a:r>
              <a:rPr lang="en-US" sz="1800">
                <a:solidFill>
                  <a:schemeClr val="bg1"/>
                </a:solidFill>
              </a:rPr>
              <a:t>ANALISA </a:t>
            </a:r>
          </a:p>
          <a:p>
            <a:pPr algn="ctr" fontAlgn="b">
              <a:buClr>
                <a:schemeClr val="tx2"/>
              </a:buClr>
              <a:buSzPct val="70000"/>
            </a:pPr>
            <a:r>
              <a:rPr lang="en-US" sz="1800">
                <a:solidFill>
                  <a:schemeClr val="bg1"/>
                </a:solidFill>
              </a:rPr>
              <a:t>SOSIAL  </a:t>
            </a:r>
          </a:p>
          <a:p>
            <a:pPr algn="ctr" fontAlgn="b">
              <a:buClr>
                <a:schemeClr val="tx2"/>
              </a:buClr>
              <a:buSzPct val="70000"/>
            </a:pPr>
            <a:r>
              <a:rPr lang="en-US" sz="1800">
                <a:solidFill>
                  <a:schemeClr val="bg1"/>
                </a:solidFill>
              </a:rPr>
              <a:t>(shadow </a:t>
            </a:r>
          </a:p>
          <a:p>
            <a:pPr algn="ctr" fontAlgn="b">
              <a:buClr>
                <a:schemeClr val="tx2"/>
              </a:buClr>
              <a:buSzPct val="70000"/>
            </a:pPr>
            <a:r>
              <a:rPr lang="en-US" sz="1800">
                <a:solidFill>
                  <a:schemeClr val="bg1"/>
                </a:solidFill>
              </a:rPr>
              <a:t>price) </a:t>
            </a:r>
          </a:p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457200"/>
          </a:xfrm>
        </p:spPr>
        <p:txBody>
          <a:bodyPr/>
          <a:lstStyle/>
          <a:p>
            <a:pPr marL="54864" indent="0" algn="l" eaLnBrk="1" fontAlgn="auto" hangingPunct="1"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</a:rPr>
              <a:t>Evaluasi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</a:rPr>
              <a:t>Proyek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 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733800"/>
            <a:ext cx="8229600" cy="1219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smtClean="0">
                <a:latin typeface="Tahoma" pitchFamily="34" charset="0"/>
              </a:rPr>
              <a:t>Penelt</a:t>
            </a:r>
            <a:r>
              <a:rPr lang="en-US" sz="2100" smtClean="0">
                <a:solidFill>
                  <a:srgbClr val="008000"/>
                </a:solidFill>
                <a:latin typeface="Tahoma" pitchFamily="34" charset="0"/>
              </a:rPr>
              <a:t> </a:t>
            </a:r>
            <a:r>
              <a:rPr lang="en-US" sz="2100" smtClean="0">
                <a:latin typeface="Tahoma" pitchFamily="34" charset="0"/>
              </a:rPr>
              <a:t>ttg dapat tdknya suatu </a:t>
            </a:r>
            <a:r>
              <a:rPr lang="en-US" sz="2100" u="sng" smtClean="0">
                <a:latin typeface="Tahoma" pitchFamily="34" charset="0"/>
              </a:rPr>
              <a:t>proyek </a:t>
            </a:r>
            <a:r>
              <a:rPr lang="en-US" sz="2100" smtClean="0">
                <a:latin typeface="Tahoma" pitchFamily="34" charset="0"/>
              </a:rPr>
              <a:t>dilaksanakan dg </a:t>
            </a:r>
            <a:r>
              <a:rPr lang="en-US" sz="2100" smtClean="0">
                <a:solidFill>
                  <a:srgbClr val="FF0000"/>
                </a:solidFill>
                <a:latin typeface="Tahoma" pitchFamily="34" charset="0"/>
              </a:rPr>
              <a:t>berhasil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sz="2100" smtClean="0">
                <a:solidFill>
                  <a:srgbClr val="FF0000"/>
                </a:solidFill>
                <a:latin typeface="Tahoma" pitchFamily="34" charset="0"/>
              </a:rPr>
              <a:t>   arti terbatas </a:t>
            </a:r>
            <a:r>
              <a:rPr lang="en-US" sz="2100" smtClean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 </a:t>
            </a:r>
            <a:r>
              <a:rPr lang="fi-FI" sz="2100" smtClean="0">
                <a:latin typeface="Tahoma" pitchFamily="34" charset="0"/>
              </a:rPr>
              <a:t>manfaat ekonomis (swasta) </a:t>
            </a:r>
            <a:endParaRPr lang="en-US" sz="2100" smtClean="0">
              <a:solidFill>
                <a:srgbClr val="FF0000"/>
              </a:solidFill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sz="2100" smtClean="0">
                <a:solidFill>
                  <a:srgbClr val="FF0000"/>
                </a:solidFill>
                <a:latin typeface="Tahoma" pitchFamily="34" charset="0"/>
              </a:rPr>
              <a:t>   arti luas/relatif </a:t>
            </a:r>
            <a:r>
              <a:rPr lang="en-US" sz="2100" smtClean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 </a:t>
            </a:r>
            <a:r>
              <a:rPr lang="en-US" sz="2100" smtClean="0">
                <a:latin typeface="Tahoma" pitchFamily="34" charset="0"/>
                <a:sym typeface="Wingdings" pitchFamily="2" charset="2"/>
              </a:rPr>
              <a:t>manfaat</a:t>
            </a:r>
            <a:r>
              <a:rPr lang="en-US" sz="2100" smtClean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fi-FI" sz="2100" smtClean="0">
                <a:latin typeface="Tahoma" pitchFamily="34" charset="0"/>
              </a:rPr>
              <a:t>non ekonomis (masy, pemerintah dll) </a:t>
            </a:r>
            <a:endParaRPr lang="en-US" sz="190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971800" y="1295400"/>
            <a:ext cx="3886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/>
              <a:t>Menilai  (assesment, appraisal)		</a:t>
            </a:r>
          </a:p>
          <a:p>
            <a:r>
              <a:rPr lang="en-US" sz="2000"/>
              <a:t>Menaksir (estimate)</a:t>
            </a:r>
          </a:p>
          <a:p>
            <a:r>
              <a:rPr lang="en-US" sz="2000"/>
              <a:t>Mengukur (measure)</a:t>
            </a:r>
          </a:p>
          <a:p>
            <a:r>
              <a:rPr lang="en-US" sz="2000"/>
              <a:t>Membandingkan	</a:t>
            </a:r>
          </a:p>
        </p:txBody>
      </p:sp>
      <p:sp>
        <p:nvSpPr>
          <p:cNvPr id="59397" name="Oval 10"/>
          <p:cNvSpPr>
            <a:spLocks noChangeArrowheads="1"/>
          </p:cNvSpPr>
          <p:nvPr/>
        </p:nvSpPr>
        <p:spPr bwMode="auto">
          <a:xfrm>
            <a:off x="6629400" y="381000"/>
            <a:ext cx="2057400" cy="1066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COST</a:t>
            </a:r>
          </a:p>
        </p:txBody>
      </p:sp>
      <p:sp>
        <p:nvSpPr>
          <p:cNvPr id="59398" name="Oval 11"/>
          <p:cNvSpPr>
            <a:spLocks noChangeArrowheads="1"/>
          </p:cNvSpPr>
          <p:nvPr/>
        </p:nvSpPr>
        <p:spPr bwMode="auto">
          <a:xfrm>
            <a:off x="6629400" y="2438400"/>
            <a:ext cx="2057400" cy="10668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BENEFIT</a:t>
            </a:r>
          </a:p>
        </p:txBody>
      </p:sp>
      <p:sp>
        <p:nvSpPr>
          <p:cNvPr id="59399" name="Line 12"/>
          <p:cNvSpPr>
            <a:spLocks noChangeShapeType="1"/>
          </p:cNvSpPr>
          <p:nvPr/>
        </p:nvSpPr>
        <p:spPr bwMode="auto">
          <a:xfrm flipV="1">
            <a:off x="838200" y="2362200"/>
            <a:ext cx="2133600" cy="1447800"/>
          </a:xfrm>
          <a:prstGeom prst="line">
            <a:avLst/>
          </a:prstGeom>
          <a:noFill/>
          <a:ln w="57150" cmpd="thinThick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612775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2800" smtClean="0">
                <a:solidFill>
                  <a:srgbClr val="FF0000"/>
                </a:solidFill>
              </a:rPr>
              <a:t>JENIS PROYEK BIDANG PERTANIAN</a:t>
            </a:r>
          </a:p>
        </p:txBody>
      </p:sp>
      <p:graphicFrame>
        <p:nvGraphicFramePr>
          <p:cNvPr id="102986" name="Group 586"/>
          <p:cNvGraphicFramePr>
            <a:graphicFrameLocks noGrp="1"/>
          </p:cNvGraphicFramePr>
          <p:nvPr>
            <p:ph type="tbl" idx="1"/>
          </p:nvPr>
        </p:nvGraphicFramePr>
        <p:xfrm>
          <a:off x="228600" y="1827213"/>
          <a:ext cx="8686800" cy="3784600"/>
        </p:xfrm>
        <a:graphic>
          <a:graphicData uri="http://schemas.openxmlformats.org/drawingml/2006/table">
            <a:tbl>
              <a:tblPr/>
              <a:tblGrid>
                <a:gridCol w="2709863"/>
                <a:gridCol w="5976937"/>
              </a:tblGrid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Fisik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kelihatan secara visual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Proyek Non Fisik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hanya bisa dirasakan manfaatnya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Long term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jangka panjang/ multi years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Short term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jangka pendek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Modal sendiri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APBN, Modal sendiri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Modal pinjaman/ hibah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Bank,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Bantuan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Luar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Negeri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: ADB, WB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460375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24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CONTOH PROYEK BIDANG PERTANIAN</a:t>
            </a:r>
          </a:p>
        </p:txBody>
      </p:sp>
      <p:graphicFrame>
        <p:nvGraphicFramePr>
          <p:cNvPr id="104543" name="Group 95"/>
          <p:cNvGraphicFramePr>
            <a:graphicFrameLocks noGrp="1"/>
          </p:cNvGraphicFramePr>
          <p:nvPr>
            <p:ph type="tbl" idx="1"/>
          </p:nvPr>
        </p:nvGraphicFramePr>
        <p:xfrm>
          <a:off x="304800" y="1676400"/>
          <a:ext cx="8455025" cy="4324350"/>
        </p:xfrm>
        <a:graphic>
          <a:graphicData uri="http://schemas.openxmlformats.org/drawingml/2006/table">
            <a:tbl>
              <a:tblPr/>
              <a:tblGrid>
                <a:gridCol w="1981200"/>
                <a:gridCol w="1752600"/>
                <a:gridCol w="4721225"/>
              </a:tblGrid>
              <a:tr h="914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Proyek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Swasta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Agrobisnis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Input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Pengadaan bibit, pupuk dan obat-obatan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Produksi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Budidaya Pert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Budidaya Perkebunan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587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Output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Pengolahan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Hasil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Pemasaran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Verdana" pitchFamily="34" charset="0"/>
                        </a:rPr>
                        <a:t>Hasil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5873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Proyek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Pemerintah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Input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Irigasi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87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Produksi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Bimas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, INSUS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Output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BULOG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Mengapa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Evaluasi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perlu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 </a:t>
            </a:r>
            <a:r>
              <a:rPr lang="en-US" sz="2400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dilakukan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?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304800" y="2895600"/>
            <a:ext cx="4648200" cy="25146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>
              <a:defRPr/>
            </a:pP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Proyek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butuh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dana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besar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Berpengaruh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jangka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panjang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Jangan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sampai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merugi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Jika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swasta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proyek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dpt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dihentikan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JIka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Pemerintah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???? 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Menjadi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tidak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sehat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krn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ada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bantuan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subsidi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proteksi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dll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2468" name="Oval 6"/>
          <p:cNvSpPr>
            <a:spLocks noChangeArrowheads="1"/>
          </p:cNvSpPr>
          <p:nvPr/>
        </p:nvSpPr>
        <p:spPr bwMode="auto">
          <a:xfrm>
            <a:off x="1676400" y="609600"/>
            <a:ext cx="6477000" cy="2209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Banyak hal penyebab proyek gagal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Misal salah dalam menaksir pasar,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teknologi yg dipakai, tenaga kerja,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lingkungan </a:t>
            </a:r>
            <a:r>
              <a:rPr lang="en-US">
                <a:solidFill>
                  <a:schemeClr val="bg1"/>
                </a:solidFill>
                <a:sym typeface="Wingdings" pitchFamily="2" charset="2"/>
              </a:rPr>
              <a:t> Biaya membengkak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2469" name="AutoShape 7"/>
          <p:cNvSpPr>
            <a:spLocks noChangeArrowheads="1"/>
          </p:cNvSpPr>
          <p:nvPr/>
        </p:nvSpPr>
        <p:spPr bwMode="auto">
          <a:xfrm>
            <a:off x="5181600" y="2667000"/>
            <a:ext cx="3733800" cy="2514600"/>
          </a:xfrm>
          <a:prstGeom prst="triangle">
            <a:avLst>
              <a:gd name="adj" fmla="val 50000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Perlu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Evaluasi Proyek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(minimal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kelayakan ekonomis</a:t>
            </a:r>
            <a:r>
              <a:rPr lang="en-US" sz="2000"/>
              <a:t>)</a:t>
            </a:r>
          </a:p>
        </p:txBody>
      </p:sp>
      <p:sp>
        <p:nvSpPr>
          <p:cNvPr id="62470" name="Rectangle 8"/>
          <p:cNvSpPr>
            <a:spLocks noChangeArrowheads="1"/>
          </p:cNvSpPr>
          <p:nvPr/>
        </p:nvSpPr>
        <p:spPr bwMode="auto">
          <a:xfrm>
            <a:off x="1524000" y="5715000"/>
            <a:ext cx="7391400" cy="9144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</a:rPr>
              <a:t>1. Meyakinkan bahwa tujuan yang ingin dicapai bisa  terlaksana. 	</a:t>
            </a:r>
          </a:p>
          <a:p>
            <a:r>
              <a:rPr lang="en-US" sz="2000">
                <a:solidFill>
                  <a:schemeClr val="bg1"/>
                </a:solidFill>
              </a:rPr>
              <a:t>2. Membandingkan dari banyak alternatif	</a:t>
            </a:r>
          </a:p>
        </p:txBody>
      </p:sp>
      <p:sp>
        <p:nvSpPr>
          <p:cNvPr id="62471" name="AutoShape 9"/>
          <p:cNvSpPr>
            <a:spLocks noChangeArrowheads="1"/>
          </p:cNvSpPr>
          <p:nvPr/>
        </p:nvSpPr>
        <p:spPr bwMode="auto">
          <a:xfrm>
            <a:off x="6781800" y="5181600"/>
            <a:ext cx="6858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143000"/>
            <a:ext cx="6781800" cy="1905000"/>
          </a:xfrm>
        </p:spPr>
        <p:txBody>
          <a:bodyPr/>
          <a:lstStyle/>
          <a:p>
            <a:pPr eaLnBrk="1" fontAlgn="b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KAPAN EVALUASI DILAKSANAKAN ??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  <a:p>
            <a:pPr eaLnBrk="1" fontAlgn="b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1. Pra implementasi 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Feasibility Study 			</a:t>
            </a:r>
          </a:p>
          <a:p>
            <a:pPr eaLnBrk="1" fontAlgn="b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 Start 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Wingdings" pitchFamily="2" charset="2"/>
              </a:rPr>
              <a:t> 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Benchmark</a:t>
            </a:r>
          </a:p>
          <a:p>
            <a:pPr eaLnBrk="1" fontAlgn="b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3. Implementasi 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Project Monitoring Evaluation (PME)</a:t>
            </a:r>
          </a:p>
          <a:p>
            <a:pPr eaLnBrk="1" fontAlgn="b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4. Finish 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  <a:sym typeface="Wingdings" pitchFamily="2" charset="2"/>
              </a:rPr>
              <a:t></a:t>
            </a:r>
            <a:r>
              <a:rPr lang="en-US" sz="240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Project Completion Report (PCR)</a:t>
            </a:r>
          </a:p>
        </p:txBody>
      </p:sp>
      <p:sp>
        <p:nvSpPr>
          <p:cNvPr id="63491" name="Rectangle 182"/>
          <p:cNvSpPr>
            <a:spLocks noChangeArrowheads="1"/>
          </p:cNvSpPr>
          <p:nvPr/>
        </p:nvSpPr>
        <p:spPr bwMode="auto">
          <a:xfrm>
            <a:off x="4953000" y="4191000"/>
            <a:ext cx="396398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">
              <a:buClr>
                <a:schemeClr val="tx2"/>
              </a:buClr>
              <a:buSzPct val="70000"/>
            </a:pPr>
            <a:r>
              <a:rPr lang="en-US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MANFAAT EVALUASI :</a:t>
            </a:r>
          </a:p>
          <a:p>
            <a:pPr marL="342900" indent="-342900" fontAlgn="b">
              <a:buClr>
                <a:schemeClr val="tx2"/>
              </a:buClr>
              <a:buSzPct val="70000"/>
            </a:pPr>
            <a:r>
              <a:rPr lang="en-US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1. Menget.  Cost &amp; Benefit Proyek</a:t>
            </a:r>
          </a:p>
          <a:p>
            <a:pPr marL="342900" indent="-342900" fontAlgn="b">
              <a:buClr>
                <a:schemeClr val="tx2"/>
              </a:buClr>
              <a:buSzPct val="70000"/>
            </a:pPr>
            <a:r>
              <a:rPr lang="en-US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2. Efisiensi Sumberdaya</a:t>
            </a:r>
          </a:p>
          <a:p>
            <a:pPr marL="342900" indent="-342900" fontAlgn="b">
              <a:buClr>
                <a:schemeClr val="tx2"/>
              </a:buClr>
              <a:buSzPct val="70000"/>
            </a:pPr>
            <a:r>
              <a:rPr lang="en-US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3. Memilih alternatif terbaik</a:t>
            </a:r>
          </a:p>
          <a:p>
            <a:pPr marL="342900" indent="-342900" fontAlgn="b">
              <a:buClr>
                <a:schemeClr val="tx2"/>
              </a:buClr>
              <a:buSzPct val="70000"/>
            </a:pPr>
            <a:r>
              <a:rPr lang="en-US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4. Menyusun skala prioritas</a:t>
            </a:r>
          </a:p>
        </p:txBody>
      </p:sp>
      <p:sp>
        <p:nvSpPr>
          <p:cNvPr id="63492" name="Rectangle 184"/>
          <p:cNvSpPr>
            <a:spLocks noChangeArrowheads="1"/>
          </p:cNvSpPr>
          <p:nvPr/>
        </p:nvSpPr>
        <p:spPr bwMode="auto">
          <a:xfrm>
            <a:off x="304800" y="35814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4950" indent="-234950" fontAlgn="b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n-US">
                <a:solidFill>
                  <a:srgbClr val="000066"/>
                </a:solidFill>
                <a:latin typeface="Verdana" pitchFamily="34" charset="0"/>
              </a:rPr>
              <a:t>TUJUAN EVALUASI</a:t>
            </a:r>
          </a:p>
          <a:p>
            <a:pPr marL="234950" indent="-234950" fontAlgn="b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fi-FI" sz="2100">
                <a:solidFill>
                  <a:srgbClr val="000066"/>
                </a:solidFill>
                <a:latin typeface="Arial Narrow" pitchFamily="34" charset="0"/>
                <a:cs typeface="Arial" pitchFamily="34" charset="0"/>
              </a:rPr>
              <a:t>1. MENILAI KELAYAKAN  suatu rencana investasi		</a:t>
            </a:r>
          </a:p>
          <a:p>
            <a:pPr marL="234950" indent="-234950" fontAlgn="b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fi-FI" sz="2100">
                <a:solidFill>
                  <a:srgbClr val="000066"/>
                </a:solidFill>
                <a:latin typeface="Arial Narrow" pitchFamily="34" charset="0"/>
                <a:cs typeface="Arial" pitchFamily="34" charset="0"/>
              </a:rPr>
              <a:t>2. MONITORING DAN EVALUASI saat investasi dilaksanaan</a:t>
            </a:r>
          </a:p>
          <a:p>
            <a:pPr marL="234950" indent="-234950" fontAlgn="b">
              <a:buClr>
                <a:schemeClr val="tx2"/>
              </a:buClr>
              <a:buSzPct val="70000"/>
            </a:pPr>
            <a:r>
              <a:rPr lang="en-US" sz="2100">
                <a:solidFill>
                  <a:srgbClr val="000066"/>
                </a:solidFill>
                <a:latin typeface="Arial Narrow" pitchFamily="34" charset="0"/>
                <a:cs typeface="Arial" pitchFamily="34" charset="0"/>
              </a:rPr>
              <a:t>3. MENGEVALUASI  hasil akhir proyeK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153400" cy="3733800"/>
          </a:xfrm>
        </p:spPr>
        <p:txBody>
          <a:bodyPr/>
          <a:lstStyle/>
          <a:p>
            <a:pPr marL="54864" indent="0" algn="l"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</a:rPr>
              <a:t>Setiap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</a:rPr>
              <a:t>negara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berusaha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meningkatkan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investasi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jika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kurang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mampu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segan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utk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mengundang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investor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asing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b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</a:rPr>
              <a:t>Mgp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  <a:t> ?????</a:t>
            </a:r>
            <a:b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investasi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menggerakkan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roda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perekonomian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melalui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:</a:t>
            </a:r>
            <a:b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* 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penyerapan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tenaga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kerja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, </a:t>
            </a:r>
            <a:b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* 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peningkatan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output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yg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dihasilkan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, </a:t>
            </a:r>
            <a:b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* 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penghematan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penambahan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</a:rPr>
              <a:t>devisa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276600" y="4953000"/>
            <a:ext cx="5638800" cy="1371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latin typeface="Tahoma" pitchFamily="34" charset="0"/>
              </a:rPr>
              <a:t>Adakah arti penting investasi bagi</a:t>
            </a:r>
            <a:r>
              <a:rPr lang="en-US" sz="1400" smtClean="0">
                <a:solidFill>
                  <a:schemeClr val="accent2"/>
                </a:solidFill>
                <a:latin typeface="Tahoma" pitchFamily="34" charset="0"/>
              </a:rPr>
              <a:t>  </a:t>
            </a:r>
            <a:r>
              <a:rPr lang="en-US" sz="4000" smtClean="0">
                <a:solidFill>
                  <a:srgbClr val="FF0000"/>
                </a:solidFill>
                <a:latin typeface="Tahoma" pitchFamily="34" charset="0"/>
              </a:rPr>
              <a:t>perusahaan</a:t>
            </a:r>
            <a:r>
              <a:rPr lang="en-US" sz="4000" smtClean="0">
                <a:solidFill>
                  <a:schemeClr val="accent2"/>
                </a:solidFill>
                <a:latin typeface="Tahoma" pitchFamily="34" charset="0"/>
              </a:rPr>
              <a:t> ????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5181600"/>
            <a:ext cx="5105400" cy="9906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it-IT" sz="280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it-IT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Arti penting INVESTASI </a:t>
            </a:r>
            <a:br>
              <a:rPr lang="it-IT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</a:br>
            <a:r>
              <a:rPr lang="it-IT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bagi perusahaan</a:t>
            </a:r>
            <a:endParaRPr lang="en-US" sz="28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289560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Pengeluaran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modal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memp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konsekuensi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jangka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panjang</a:t>
            </a:r>
            <a:endParaRPr lang="en-US" sz="28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Pengeluaran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modal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umumnya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menyangkut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jumlah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yg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besar</a:t>
            </a:r>
            <a:endParaRPr lang="en-US" sz="28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09600" indent="-6096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Komitmen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pengeluaran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modal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susah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untuk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diubah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105400" y="3505200"/>
            <a:ext cx="1676400" cy="16002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86800" cy="3962400"/>
          </a:xfrm>
        </p:spPr>
        <p:txBody>
          <a:bodyPr/>
          <a:lstStyle/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Ruang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lingkup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kegiatan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bidang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apa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sj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yg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akan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ditangani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Cara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kegiatan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dilakukan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sendiri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atau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oleh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orang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lain?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Evaluasi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thd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aspek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yg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menentukan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keberhasilan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seluruh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belajar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dr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masa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lalu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atau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dr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orang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lain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Sarana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yg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diperlukan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oleh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 material, TK,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fasilitas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  <a:sym typeface="Wingdings" pitchFamily="2" charset="2"/>
              </a:rPr>
              <a:t>pendukung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Hasil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kegiatan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&amp;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biaya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yg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diperlukan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747713" lvl="2" indent="-519113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  <a:defRPr/>
            </a:pP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Manfaat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dan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pengorbanan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yg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timbul</a:t>
            </a:r>
            <a:endParaRPr lang="en-US" b="1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</p:txBody>
      </p:sp>
      <p:sp>
        <p:nvSpPr>
          <p:cNvPr id="64515" name="Oval 4"/>
          <p:cNvSpPr>
            <a:spLocks noChangeArrowheads="1"/>
          </p:cNvSpPr>
          <p:nvPr/>
        </p:nvSpPr>
        <p:spPr bwMode="auto">
          <a:xfrm>
            <a:off x="4953000" y="4800600"/>
            <a:ext cx="3733800" cy="16764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Hal2 yg </a:t>
            </a:r>
          </a:p>
          <a:p>
            <a:pPr algn="ctr">
              <a:defRPr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perlu diketahui </a:t>
            </a:r>
          </a:p>
          <a:p>
            <a:pPr algn="ctr">
              <a:defRPr/>
            </a:pPr>
            <a:r>
              <a:rPr lang="sv-SE" dirty="0">
                <a:solidFill>
                  <a:schemeClr val="accent6">
                    <a:lumMod val="50000"/>
                  </a:schemeClr>
                </a:solidFill>
              </a:rPr>
              <a:t>dlm evaluasi proyek :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6564" name="AutoShape 5"/>
          <p:cNvSpPr>
            <a:spLocks noChangeArrowheads="1"/>
          </p:cNvSpPr>
          <p:nvPr/>
        </p:nvSpPr>
        <p:spPr bwMode="auto">
          <a:xfrm rot="-6709984">
            <a:off x="6634163" y="3619500"/>
            <a:ext cx="1676400" cy="1143000"/>
          </a:xfrm>
          <a:prstGeom prst="notchedRightArrow">
            <a:avLst>
              <a:gd name="adj1" fmla="val 50000"/>
              <a:gd name="adj2" fmla="val 3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</p:spPr>
        <p:txBody>
          <a:bodyPr>
            <a:normAutofit fontScale="90000"/>
          </a:bodyPr>
          <a:lstStyle/>
          <a:p>
            <a:pPr marL="401638" indent="-401638" algn="l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4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. Hal2 </a:t>
            </a: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yg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mempengaruhi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perbedaan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b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</a:b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intensitas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evaluasi</a:t>
            </a: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proyek</a:t>
            </a:r>
            <a:endParaRPr lang="en-US" sz="3600" dirty="0" smtClean="0">
              <a:solidFill>
                <a:schemeClr val="accent2">
                  <a:lumMod val="20000"/>
                  <a:lumOff val="80000"/>
                </a:schemeClr>
              </a:solidFill>
              <a:latin typeface="Tahoma" pitchFamily="34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610600" cy="3886200"/>
          </a:xfrm>
        </p:spPr>
        <p:txBody>
          <a:bodyPr/>
          <a:lstStyle/>
          <a:p>
            <a:pPr marL="647700" lvl="1" indent="-533400" algn="r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sv-SE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Besarnya dana yang ditanamkan </a:t>
            </a:r>
          </a:p>
          <a:p>
            <a:pPr marL="647700" lvl="1" indent="-533400" algn="r" eaLnBrk="1" hangingPunct="1">
              <a:lnSpc>
                <a:spcPct val="90000"/>
              </a:lnSpc>
              <a:buFontTx/>
              <a:buNone/>
              <a:defRPr/>
            </a:pPr>
            <a:r>
              <a:rPr lang="sv-SE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 jk dana besar, evaluasi smkn mendalam</a:t>
            </a:r>
            <a:endParaRPr lang="en-US" dirty="0" smtClean="0">
              <a:solidFill>
                <a:schemeClr val="accent6">
                  <a:lumMod val="90000"/>
                </a:schemeClr>
              </a:solidFill>
              <a:latin typeface="Tahoma" pitchFamily="34" charset="0"/>
            </a:endParaRPr>
          </a:p>
          <a:p>
            <a:pPr marL="647700" lvl="1" indent="-533400" algn="r" eaLnBrk="1" hangingPunct="1">
              <a:lnSpc>
                <a:spcPct val="90000"/>
              </a:lnSpc>
              <a:buFontTx/>
              <a:buAutoNum type="arabicPeriod" startAt="2"/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Tingkat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ketidakpastian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proyek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</a:p>
          <a:p>
            <a:pPr marL="647700" lvl="1" indent="-533400" algn="r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jk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sulit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diperkirakan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evaluasi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smkn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hati-hati</a:t>
            </a:r>
            <a:endParaRPr lang="en-US" dirty="0" smtClean="0">
              <a:solidFill>
                <a:schemeClr val="accent6">
                  <a:lumMod val="90000"/>
                </a:schemeClr>
              </a:solidFill>
              <a:latin typeface="Tahoma" pitchFamily="34" charset="0"/>
            </a:endParaRPr>
          </a:p>
          <a:p>
            <a:pPr marL="647700" lvl="1" indent="-533400" algn="r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Kompleksitas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elemen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yg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mempengaruhi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proyek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</a:p>
          <a:p>
            <a:pPr marL="647700" lvl="1" indent="-533400" algn="r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jk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faktor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yg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dipengaruhi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ataupun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yang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mempengaruhi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banyak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,</a:t>
            </a:r>
          </a:p>
          <a:p>
            <a:pPr marL="647700" lvl="1" indent="-533400" algn="r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evaluasi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smkn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intensif</a:t>
            </a:r>
            <a:r>
              <a:rPr lang="en-US" dirty="0" smtClean="0">
                <a:solidFill>
                  <a:schemeClr val="accent6">
                    <a:lumMod val="90000"/>
                  </a:schemeClr>
                </a:solidFill>
                <a:latin typeface="Tahoma" pitchFamily="34" charset="0"/>
                <a:sym typeface="Wingdings" pitchFamily="2" charset="2"/>
              </a:rPr>
              <a:t> </a:t>
            </a:r>
            <a:endParaRPr lang="en-US" b="1" dirty="0" smtClean="0">
              <a:solidFill>
                <a:schemeClr val="accent6">
                  <a:lumMod val="9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304800" y="228600"/>
          <a:ext cx="8534401" cy="6386028"/>
        </p:xfrm>
        <a:graphic>
          <a:graphicData uri="http://schemas.openxmlformats.org/drawingml/2006/table">
            <a:tbl>
              <a:tblPr/>
              <a:tblGrid>
                <a:gridCol w="1143000"/>
                <a:gridCol w="4578928"/>
                <a:gridCol w="2812473"/>
              </a:tblGrid>
              <a:tr h="473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TATAP</a:t>
                      </a:r>
                      <a:r>
                        <a:rPr lang="en-US" sz="1600" b="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MUKA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POKOK BAHASAN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PENGAMPU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8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Pengertian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Ruang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lingkup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Studi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Kelayakan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Investasi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Agribisnis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733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2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Identifikasi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Tahapan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Siklus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Proyek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Agribisnis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3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Aspek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Penilaian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Proyek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4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Aspek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Penilaian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Proyek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5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Analisis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Finansial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Ekonomi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6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Analisis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Finansial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dan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Ekonomi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7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Shadow price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8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Evaluasi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Dr. Ir.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Kusnandar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Msi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9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Nilai Waktu Uang 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10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Nilai Waktu Uang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11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Kriteria Investasi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12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Kriteria Investasi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13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Kriteria Investasi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14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Analisis Sensitifitas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15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Analisis Resiko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1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16</a:t>
                      </a:r>
                      <a:endParaRPr lang="en-US" sz="160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Evaluasi</a:t>
                      </a: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Fanny </a:t>
                      </a:r>
                      <a:r>
                        <a:rPr lang="en-US" sz="1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Widadie</a:t>
                      </a: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, S.P,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Palatino Linotype" pitchFamily="18" charset="0"/>
                          <a:ea typeface="Times New Roman"/>
                        </a:rPr>
                        <a:t>M.Agr</a:t>
                      </a:r>
                      <a:endParaRPr lang="en-US" sz="1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Palatino Linotype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marL="54864" indent="0" algn="l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5. Lembaga2 </a:t>
            </a:r>
            <a:r>
              <a:rPr lang="en-US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yg</a:t>
            </a:r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memerlukan</a:t>
            </a:r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studi</a:t>
            </a:r>
            <a:r>
              <a:rPr lang="en-US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ahoma" pitchFamily="34" charset="0"/>
              </a:rPr>
              <a:t>kelayakan</a:t>
            </a:r>
            <a:endParaRPr lang="en-US" sz="2800" dirty="0" smtClean="0">
              <a:solidFill>
                <a:schemeClr val="accent2">
                  <a:lumMod val="20000"/>
                  <a:lumOff val="80000"/>
                </a:schemeClr>
              </a:solidFill>
              <a:latin typeface="Tahoma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3886200"/>
          </a:xfrm>
          <a:solidFill>
            <a:schemeClr val="hlink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 smtClean="0">
                <a:latin typeface="Tahoma" pitchFamily="34" charset="0"/>
              </a:rPr>
              <a:t>Investor </a:t>
            </a:r>
            <a:r>
              <a:rPr lang="en-US" sz="2800" smtClean="0">
                <a:latin typeface="Tahoma" pitchFamily="34" charset="0"/>
                <a:sym typeface="Wingdings" pitchFamily="2" charset="2"/>
              </a:rPr>
              <a:t> prospek bgm ??? tingkat keuntungan dan tingkat investasi</a:t>
            </a:r>
            <a:endParaRPr lang="en-US" sz="2800" smtClean="0">
              <a:latin typeface="Tahom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800" smtClean="0">
                <a:latin typeface="Tahoma" pitchFamily="34" charset="0"/>
              </a:rPr>
              <a:t>Kreditur / Bank </a:t>
            </a:r>
            <a:r>
              <a:rPr lang="en-US" sz="2800" smtClean="0">
                <a:latin typeface="Tahoma" pitchFamily="34" charset="0"/>
                <a:sym typeface="Wingdings" pitchFamily="2" charset="2"/>
              </a:rPr>
              <a:t> keamanan dana yg dipinjamkan : bunga + angsuran pokok kembali tepat waktu</a:t>
            </a:r>
            <a:endParaRPr lang="en-US" sz="2800" smtClean="0">
              <a:latin typeface="Tahoma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800" smtClean="0">
                <a:latin typeface="Tahoma" pitchFamily="34" charset="0"/>
              </a:rPr>
              <a:t>Pemerintah </a:t>
            </a:r>
            <a:r>
              <a:rPr lang="en-US" sz="2800" smtClean="0">
                <a:latin typeface="Tahoma" pitchFamily="34" charset="0"/>
                <a:sym typeface="Wingdings" pitchFamily="2" charset="2"/>
              </a:rPr>
              <a:t> manfaat bagi perekonomian nasional dikaitkan dg masalah yg dihadapi negara tsb</a:t>
            </a:r>
            <a:endParaRPr lang="en-US" sz="2800" smtClean="0"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096000" cy="762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Relevansi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Bagi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Mahasiswa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Agrobisnis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</a:rPr>
              <a:t> 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3124200"/>
          </a:xfrm>
        </p:spPr>
        <p:txBody>
          <a:bodyPr>
            <a:normAutofit lnSpcReduction="10000"/>
          </a:bodyPr>
          <a:lstStyle/>
          <a:p>
            <a:pPr marL="457200" indent="-457200" algn="just" eaLnBrk="1" fontAlgn="t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ANALIST  PROGRAM PEMBANGUNAN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bidang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pertanian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misal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proyek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pengadaan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pangan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intensifikasi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extensifikasi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dll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.				</a:t>
            </a:r>
          </a:p>
          <a:p>
            <a:pPr marL="457200" indent="-457200" algn="just" eaLnBrk="1" fontAlgn="t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Sebagai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AGRO-ECONOMIST 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pada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perusahaan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agribisnis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dan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investor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. misal :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Studi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kelayakan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pengembangan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usaha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perkebunan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,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peternakan&amp;perikanan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,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Mengukur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/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evaluasi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tingkat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profitabilitas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usaha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s-E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dll</a:t>
            </a:r>
            <a:r>
              <a:rPr lang="es-E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.					</a:t>
            </a:r>
          </a:p>
          <a:p>
            <a:pPr marL="457200" indent="-457200" algn="just" eaLnBrk="1" fontAlgn="t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ANALIST KREDIT  BANK, 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˜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menilai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proposal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kredit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nasabah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agribisnis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dasar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tidaknya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pemberian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kredit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dll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			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457200" y="3581400"/>
            <a:ext cx="8077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57200" indent="-457200">
              <a:buFontTx/>
              <a:buAutoNum type="arabicPeriod" startAt="4"/>
              <a:defRPr/>
            </a:pP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Sebagai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WIRASWASTA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menilai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memilih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alternatif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investasi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</a:p>
          <a:p>
            <a:pPr marL="457200" indent="-457200">
              <a:defRPr/>
            </a:pP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mengukur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tingkat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efifisiensi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modal,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menaksir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saat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pengembalian</a:t>
            </a: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457200" indent="-457200">
              <a:defRPr/>
            </a:pPr>
            <a:r>
              <a:rPr lang="en-US" sz="2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modal </a:t>
            </a:r>
            <a:r>
              <a:rPr lang="en-US" sz="2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dll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0" y="4648200"/>
            <a:ext cx="41910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b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ahoma" pitchFamily="34" charset="0"/>
              </a:rPr>
              <a:t>Pustaka :</a:t>
            </a:r>
            <a:endParaRPr lang="en-US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Tahoma" pitchFamily="34" charset="0"/>
            </a:endParaRPr>
          </a:p>
        </p:txBody>
      </p:sp>
      <p:sp>
        <p:nvSpPr>
          <p:cNvPr id="50179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924800" cy="4114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Jumingan, 2009. Studi kelayakan Bisnis. Bumi Aksara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Clive Gray dkk, 2002 . </a:t>
            </a:r>
            <a:r>
              <a:rPr lang="en-US" sz="2400" u="sng" smtClean="0">
                <a:latin typeface="Tahoma" pitchFamily="34" charset="0"/>
              </a:rPr>
              <a:t>Pengantar Evaluasi Proyek</a:t>
            </a:r>
            <a:r>
              <a:rPr lang="en-US" sz="2400" smtClean="0">
                <a:latin typeface="Tahoma" pitchFamily="34" charset="0"/>
              </a:rPr>
              <a:t> . Gramedia . Jakarta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Gittinger , 1986 . </a:t>
            </a:r>
            <a:r>
              <a:rPr lang="en-US" sz="2400" u="sng" smtClean="0">
                <a:latin typeface="Tahoma" pitchFamily="34" charset="0"/>
              </a:rPr>
              <a:t>Analisa Ekonomi Proyek-Proyek Pertanian</a:t>
            </a:r>
            <a:r>
              <a:rPr lang="en-US" sz="2400" smtClean="0">
                <a:latin typeface="Tahoma" pitchFamily="34" charset="0"/>
              </a:rPr>
              <a:t> . UI Press . Jakarta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it-IT" sz="2400" smtClean="0">
              <a:latin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latin typeface="Tahoma" pitchFamily="34" charset="0"/>
              </a:rPr>
              <a:t>Mulyadi P, 2002. </a:t>
            </a:r>
            <a:r>
              <a:rPr lang="it-IT" sz="2400" u="sng" smtClean="0">
                <a:latin typeface="Tahoma" pitchFamily="34" charset="0"/>
              </a:rPr>
              <a:t>Evaluasi Proyek Edisi 2</a:t>
            </a:r>
            <a:r>
              <a:rPr lang="it-IT" sz="2400" smtClean="0">
                <a:latin typeface="Tahoma" pitchFamily="34" charset="0"/>
              </a:rPr>
              <a:t> . Liberty . Yogyakarta .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it-IT" sz="2400" smtClean="0">
              <a:latin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it-IT" sz="2400" smtClean="0">
                <a:latin typeface="Tahoma" pitchFamily="34" charset="0"/>
              </a:rPr>
              <a:t>Suad Husnan, 1999 . </a:t>
            </a:r>
            <a:r>
              <a:rPr lang="it-IT" sz="2400" u="sng" smtClean="0">
                <a:latin typeface="Tahoma" pitchFamily="34" charset="0"/>
              </a:rPr>
              <a:t>Studi Kelayakan Proyek Edisi Ke Tiga</a:t>
            </a:r>
            <a:r>
              <a:rPr lang="it-IT" sz="2400" smtClean="0">
                <a:latin typeface="Tahoma" pitchFamily="34" charset="0"/>
              </a:rPr>
              <a:t> . </a:t>
            </a:r>
            <a:r>
              <a:rPr lang="sv-SE" sz="2400" smtClean="0">
                <a:latin typeface="Tahoma" pitchFamily="34" charset="0"/>
              </a:rPr>
              <a:t>UPP AMP YKPN . Yogyakarta</a:t>
            </a:r>
            <a:endParaRPr lang="en-US" sz="2400" smtClean="0"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524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Showcard Gothic" pitchFamily="82" charset="0"/>
              </a:rPr>
              <a:t>Pengertian</a:t>
            </a:r>
            <a:r>
              <a:rPr lang="en-US" dirty="0" smtClean="0">
                <a:latin typeface="Showcard Gothic" pitchFamily="82" charset="0"/>
              </a:rPr>
              <a:t> </a:t>
            </a:r>
            <a:r>
              <a:rPr lang="en-US" dirty="0" err="1" smtClean="0">
                <a:latin typeface="Showcard Gothic" pitchFamily="82" charset="0"/>
              </a:rPr>
              <a:t>Studi</a:t>
            </a:r>
            <a:r>
              <a:rPr lang="en-US" dirty="0" smtClean="0">
                <a:latin typeface="Showcard Gothic" pitchFamily="82" charset="0"/>
              </a:rPr>
              <a:t> </a:t>
            </a:r>
            <a:r>
              <a:rPr lang="en-US" dirty="0" err="1" smtClean="0">
                <a:latin typeface="Showcard Gothic" pitchFamily="82" charset="0"/>
              </a:rPr>
              <a:t>kelayakan</a:t>
            </a:r>
            <a:r>
              <a:rPr lang="en-US" dirty="0" smtClean="0">
                <a:latin typeface="Showcard Gothic" pitchFamily="82" charset="0"/>
              </a:rPr>
              <a:t> </a:t>
            </a:r>
            <a:r>
              <a:rPr lang="en-US" dirty="0" err="1" smtClean="0">
                <a:latin typeface="Showcard Gothic" pitchFamily="82" charset="0"/>
              </a:rPr>
              <a:t>Bisnis</a:t>
            </a:r>
            <a:endParaRPr lang="en-US" dirty="0" smtClean="0">
              <a:latin typeface="Showcard Gothic" pitchFamily="82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7239000" cy="35814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>
                <a:latin typeface="Arial Narrow" pitchFamily="34" charset="0"/>
                <a:cs typeface="Arial" pitchFamily="34" charset="0"/>
              </a:rPr>
              <a:t>Sebuah penelitian tentang dapat/tidaknya suatu proyek (investasi) dilaksanakan dengan berhasil </a:t>
            </a:r>
            <a:r>
              <a:rPr lang="en-US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(menguntungkan)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mtClean="0">
              <a:latin typeface="Arial Narrow" pitchFamily="34" charset="0"/>
              <a:cs typeface="Arial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mtClean="0">
                <a:latin typeface="Arial Narrow" pitchFamily="34" charset="0"/>
                <a:cs typeface="Arial" pitchFamily="34" charset="0"/>
              </a:rPr>
              <a:t> Proyek</a:t>
            </a:r>
            <a:r>
              <a:rPr lang="en-US" smtClean="0">
                <a:latin typeface="Arial Narrow" pitchFamily="34" charset="0"/>
                <a:cs typeface="Arial" pitchFamily="34" charset="0"/>
                <a:sym typeface="Wingdings" pitchFamily="2" charset="2"/>
              </a:rPr>
              <a:t> suatu pendirian usaha baru/ pengenalan barang/jasa yg baru ke dlm suatu produk mix yang sudah ada selama ini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smtClean="0">
              <a:latin typeface="Arial Narrow" pitchFamily="34" charset="0"/>
              <a:cs typeface="Arial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2800" smtClean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28600"/>
            <a:ext cx="8534400" cy="1524000"/>
          </a:xfrm>
          <a:solidFill>
            <a:schemeClr val="hlink"/>
          </a:solidFill>
        </p:spPr>
        <p:txBody>
          <a:bodyPr>
            <a:normAutofit fontScale="92500"/>
          </a:bodyPr>
          <a:lstStyle/>
          <a:p>
            <a:pPr marL="0" indent="0" eaLnBrk="1" fontAlgn="b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ahoma" pitchFamily="34" charset="0"/>
                <a:cs typeface="Arial" pitchFamily="34" charset="0"/>
              </a:rPr>
              <a:t>RANGKAIAN KEGIATAN </a:t>
            </a:r>
          </a:p>
          <a:p>
            <a:pPr marL="0" indent="0" eaLnBrk="1" fontAlgn="b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Merupakan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rangkaian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keg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yg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disusun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berurutan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sistematis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berdasar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tahapan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&amp;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jenis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pekerjaan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termasuk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prosedur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&amp;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cara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pelaksanaan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masing2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kegiatan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Kegiatan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dibagi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dlm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sub2 keg &amp; sub keg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dirinci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dlm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elemen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Arial" pitchFamily="34" charset="0"/>
              </a:rPr>
              <a:t>pekerjaan</a:t>
            </a:r>
            <a:r>
              <a:rPr lang="en-US" sz="2400" dirty="0" smtClean="0">
                <a:latin typeface="Tahoma" pitchFamily="34" charset="0"/>
                <a:cs typeface="Arial" pitchFamily="34" charset="0"/>
              </a:rPr>
              <a:t>.		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57200" y="2133600"/>
            <a:ext cx="8382000" cy="13716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">
              <a:lnSpc>
                <a:spcPct val="80000"/>
              </a:lnSpc>
              <a:defRPr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SATU KESATUAN </a:t>
            </a:r>
          </a:p>
          <a:p>
            <a:pPr fontAlgn="b">
              <a:lnSpc>
                <a:spcPct val="80000"/>
              </a:lnSpc>
              <a:defRPr/>
            </a:pP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Proyek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diformulasikan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dlm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1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kesatuan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menyangkut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: 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lokasi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dana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batas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waktu,target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hasil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dampak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yg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terjadi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(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sosial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eknomi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lingkungan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). 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3810000"/>
            <a:ext cx="8305800" cy="2590800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DIRENCANAKAN</a:t>
            </a:r>
          </a:p>
          <a:p>
            <a:pPr>
              <a:defRPr/>
            </a:pP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Ada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program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kerja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yg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jelas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menyangkut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rencana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kerja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metode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&amp;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cara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pelaksanaan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termasuk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pembiayaan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 &amp;  target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yg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akan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dicapai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.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Rencana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ini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harus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berdasarkan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kajian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mendalam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hasil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 STUDI KELAYAKAN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melalui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survey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investigasi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. 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Hanya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proyek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yg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layak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utk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dilaksanakan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yg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akan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dibuat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cs typeface="Arial" pitchFamily="34" charset="0"/>
              </a:rPr>
              <a:t>perencanaanya</a:t>
            </a:r>
            <a:endParaRPr lang="en-US" dirty="0">
              <a:solidFill>
                <a:schemeClr val="tx2">
                  <a:lumMod val="1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9763125" y="5591175"/>
            <a:ext cx="219075" cy="0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AutoShape 21"/>
          <p:cNvSpPr>
            <a:spLocks noChangeArrowheads="1"/>
          </p:cNvSpPr>
          <p:nvPr/>
        </p:nvSpPr>
        <p:spPr bwMode="auto">
          <a:xfrm>
            <a:off x="8696325" y="5591175"/>
            <a:ext cx="152400" cy="0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graphicFrame>
        <p:nvGraphicFramePr>
          <p:cNvPr id="54783" name="Group 1535"/>
          <p:cNvGraphicFramePr>
            <a:graphicFrameLocks noGrp="1"/>
          </p:cNvGraphicFramePr>
          <p:nvPr/>
        </p:nvGraphicFramePr>
        <p:xfrm>
          <a:off x="228600" y="381000"/>
          <a:ext cx="8610600" cy="6253175"/>
        </p:xfrm>
        <a:graphic>
          <a:graphicData uri="http://schemas.openxmlformats.org/drawingml/2006/table">
            <a:tbl>
              <a:tblPr/>
              <a:tblGrid>
                <a:gridCol w="250825"/>
                <a:gridCol w="196850"/>
                <a:gridCol w="174625"/>
                <a:gridCol w="144463"/>
                <a:gridCol w="52387"/>
                <a:gridCol w="144463"/>
                <a:gridCol w="144462"/>
                <a:gridCol w="144463"/>
                <a:gridCol w="142875"/>
                <a:gridCol w="144462"/>
                <a:gridCol w="447675"/>
                <a:gridCol w="227013"/>
                <a:gridCol w="204787"/>
                <a:gridCol w="204788"/>
                <a:gridCol w="206375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04788"/>
                <a:gridCol w="204787"/>
                <a:gridCol w="220663"/>
                <a:gridCol w="219075"/>
                <a:gridCol w="220662"/>
              </a:tblGrid>
              <a:tr h="211138">
                <a:tc gridSpan="4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RENCANA  JADWAL PELAKSANAAN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gridSpan="4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PEKERJAAN  :  STUDI KELAYAKAN PROYEK IRIGASI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gridSpan="4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0" marR="0" marT="0" marB="0" anchor="ctr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MINGGU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WAKTU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1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KEGIATAN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III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IV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(hari)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PERSIAPAN 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Penyiapan administrasi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Penjajagan &amp; Survey  Pendahuluan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fi-FI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Penyiapan alat dan bahan survey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Persiapan personil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Lap. Pendahuluan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Pembahasan Lap. Pendahuluan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PELAKSANAAN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Survey Lapangan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Kompilasi dan Tabulasi Data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Pengolahan Data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Lap. Antara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Penyusunan Draft Laporan Penilaian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Seminar Laporan hasil Penilaian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Penyempurnaan Laporan Akhir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Penyerahan  Laporan Akhir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Keterangan  :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8E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    kantor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    lapangan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9763125" y="5591175"/>
            <a:ext cx="219075" cy="0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8696325" y="5591175"/>
            <a:ext cx="152400" cy="0"/>
          </a:xfrm>
          <a:prstGeom prst="star5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068" name="Group 748"/>
          <p:cNvGraphicFramePr>
            <a:graphicFrameLocks noGrp="1"/>
          </p:cNvGraphicFramePr>
          <p:nvPr/>
        </p:nvGraphicFramePr>
        <p:xfrm>
          <a:off x="304800" y="457200"/>
          <a:ext cx="8839200" cy="6162050"/>
        </p:xfrm>
        <a:graphic>
          <a:graphicData uri="http://schemas.openxmlformats.org/drawingml/2006/table">
            <a:tbl>
              <a:tblPr/>
              <a:tblGrid>
                <a:gridCol w="290513"/>
                <a:gridCol w="236537"/>
                <a:gridCol w="396875"/>
                <a:gridCol w="398463"/>
                <a:gridCol w="398462"/>
                <a:gridCol w="688975"/>
                <a:gridCol w="398463"/>
                <a:gridCol w="174625"/>
                <a:gridCol w="465137"/>
                <a:gridCol w="50800"/>
                <a:gridCol w="603250"/>
                <a:gridCol w="603250"/>
                <a:gridCol w="601663"/>
                <a:gridCol w="603250"/>
                <a:gridCol w="603250"/>
                <a:gridCol w="603250"/>
                <a:gridCol w="603250"/>
                <a:gridCol w="603250"/>
                <a:gridCol w="117475"/>
                <a:gridCol w="398462"/>
              </a:tblGrid>
              <a:tr h="160338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Gambar :  VIII - 5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RENCANA PROGRESS   PELAKSANAAN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STUDI KELAYAKAN PROYEK IRIGASI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pt-B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 R A I A N    K E G I A T A N </a:t>
                      </a:r>
                      <a:endParaRPr kumimoji="0" lang="pt-BR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Bobot  (%)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fi-FI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KEMAJUAN  PEKERJAAN PADA MINGGU KE  :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No. 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I.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PERSIAPAN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Penyiapan administrasi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2.40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2.40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Penjajagan &amp; Survey  Pendahuluan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4.20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4.20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fi-FI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Penyiapan alat dan bahan survey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3.40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3.40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Persiapan personil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1.50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1.50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Lap. Pendahuluan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3.50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0.50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Pembahasan Laporan Pendahuluan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2.80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2.80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II.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PELAKSANAAN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Survey Lapangan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41.20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13.73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13.73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13.73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Kompilasi dan Tabulasi Data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8.90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4.45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Pengolahan data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7.20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Lap. Antara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2.20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Penyusunan Draft Laporan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9.40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Seminar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7.50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7.50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Penyempurnaan Laporan Akhir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4.30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Penyerahan  Laporan Akhir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1.50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100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 RENCANA PROGRESS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14.50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17.03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13.73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26.33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10.40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2.35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13.30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 KUMULATIF  RENCANA PROGRESS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            -  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14.50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31.53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45.27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71.60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82.00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84.35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86.70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100.00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040" name="Text Box 329"/>
          <p:cNvSpPr txBox="1">
            <a:spLocks noChangeArrowheads="1"/>
          </p:cNvSpPr>
          <p:nvPr/>
        </p:nvSpPr>
        <p:spPr bwMode="auto">
          <a:xfrm>
            <a:off x="4495800" y="42005250"/>
            <a:ext cx="866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9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Bobot Realisasi Pelaksanaan</a:t>
            </a:r>
          </a:p>
        </p:txBody>
      </p:sp>
      <p:sp>
        <p:nvSpPr>
          <p:cNvPr id="56041" name="Text Box 339"/>
          <p:cNvSpPr txBox="1">
            <a:spLocks noChangeArrowheads="1"/>
          </p:cNvSpPr>
          <p:nvPr/>
        </p:nvSpPr>
        <p:spPr bwMode="auto">
          <a:xfrm>
            <a:off x="114300" y="42005250"/>
            <a:ext cx="4381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BOBOT  RENCANA  PEKERJAAN</a:t>
            </a:r>
          </a:p>
        </p:txBody>
      </p:sp>
      <p:sp>
        <p:nvSpPr>
          <p:cNvPr id="56042" name="Text Box 340"/>
          <p:cNvSpPr txBox="1">
            <a:spLocks noChangeArrowheads="1"/>
          </p:cNvSpPr>
          <p:nvPr/>
        </p:nvSpPr>
        <p:spPr bwMode="auto">
          <a:xfrm>
            <a:off x="114300" y="42005250"/>
            <a:ext cx="4381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10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BOBOT  REALISASI  PEKERJAAN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200400" y="1828800"/>
          <a:ext cx="5715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7313613" cy="688975"/>
          </a:xfrm>
        </p:spPr>
        <p:txBody>
          <a:bodyPr anchor="ctr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Tahoma" pitchFamily="34" charset="0"/>
              </a:rPr>
              <a:t>PENGGUNAAN SUMBER DAYA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8382000" cy="5105400"/>
          </a:xfrm>
        </p:spPr>
        <p:txBody>
          <a:bodyPr>
            <a:normAutofit/>
          </a:bodyPr>
          <a:lstStyle/>
          <a:p>
            <a:pPr algn="just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Munculnya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Proyek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Resources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based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 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Market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based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Need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based</a:t>
            </a: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endParaRPr lang="en-US" sz="20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b="1" dirty="0" smtClean="0">
              <a:latin typeface="Tahoma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b="1" dirty="0" smtClean="0">
              <a:latin typeface="Tahoma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b="1" dirty="0" smtClean="0">
              <a:latin typeface="Tahoma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b="1" dirty="0" smtClean="0">
                <a:latin typeface="Tahoma" pitchFamily="34" charset="0"/>
              </a:rPr>
              <a:t> </a:t>
            </a:r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SUMBER DAYA</a:t>
            </a:r>
            <a:endParaRPr lang="en-US" sz="20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Man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/ SDM</a:t>
            </a:r>
            <a:r>
              <a:rPr lang="en-US" sz="20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( TK , Skill, </a:t>
            </a:r>
            <a:r>
              <a:rPr lang="en-US" sz="1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Enterpreneurship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 , </a:t>
            </a:r>
            <a:r>
              <a:rPr lang="en-US" sz="18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Manajemen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)</a:t>
            </a: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Material/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alam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Money/ modal.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s-E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Machine/ </a:t>
            </a: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peralatan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Tahoma" pitchFamily="34" charset="0"/>
            </a:endParaRP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s-E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Method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/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teknologi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	  </a:t>
            </a: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ahoma" pitchFamily="34" charset="0"/>
              </a:rPr>
              <a:t>MARKET</a:t>
            </a:r>
          </a:p>
          <a:p>
            <a:pPr marL="640080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92" name="Group 76"/>
          <p:cNvGraphicFramePr>
            <a:graphicFrameLocks noGrp="1"/>
          </p:cNvGraphicFramePr>
          <p:nvPr/>
        </p:nvGraphicFramePr>
        <p:xfrm>
          <a:off x="609600" y="533400"/>
          <a:ext cx="8153400" cy="5868988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1219200"/>
                <a:gridCol w="381000"/>
                <a:gridCol w="1171575"/>
                <a:gridCol w="428625"/>
                <a:gridCol w="533400"/>
                <a:gridCol w="381000"/>
                <a:gridCol w="1911350"/>
                <a:gridCol w="682625"/>
                <a:gridCol w="6826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■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pperplate Gothic Bold" pitchFamily="34" charset="0"/>
                          <a:cs typeface="Arial" pitchFamily="34" charset="0"/>
                        </a:rPr>
                        <a:t>TARGET/SASARAN  PROYEK 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Setiap  proyek harus mempunyai sasaran/ target yang merupakan kristalisasi  dari  tujuan  yaitu   berupa  Benefit  (baik  langsung dan tak langsung, baik yang  mudah diukur/tangible dan  yang sulit diukur/intangible).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Tangible Benefit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Nilai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Tambah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 (value added)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Keuntungan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(profit)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□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BENEFIT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Intangible Benefit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Kesejahteraan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Kemudahan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Kenyamanan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▪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Lapangan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kerja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417" name="Line 5"/>
          <p:cNvSpPr>
            <a:spLocks noChangeShapeType="1"/>
          </p:cNvSpPr>
          <p:nvPr/>
        </p:nvSpPr>
        <p:spPr bwMode="auto">
          <a:xfrm flipV="1">
            <a:off x="1333500" y="22888575"/>
            <a:ext cx="285750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7418" name="Line 6"/>
          <p:cNvSpPr>
            <a:spLocks noChangeShapeType="1"/>
          </p:cNvSpPr>
          <p:nvPr/>
        </p:nvSpPr>
        <p:spPr bwMode="auto">
          <a:xfrm>
            <a:off x="1343025" y="23364825"/>
            <a:ext cx="257175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7419" name="Line 77"/>
          <p:cNvSpPr>
            <a:spLocks noChangeShapeType="1"/>
          </p:cNvSpPr>
          <p:nvPr/>
        </p:nvSpPr>
        <p:spPr bwMode="auto">
          <a:xfrm flipV="1">
            <a:off x="2209800" y="3886200"/>
            <a:ext cx="990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57420" name="Line 78"/>
          <p:cNvSpPr>
            <a:spLocks noChangeShapeType="1"/>
          </p:cNvSpPr>
          <p:nvPr/>
        </p:nvSpPr>
        <p:spPr bwMode="auto">
          <a:xfrm>
            <a:off x="2133600" y="4953000"/>
            <a:ext cx="9144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  <a:fontScheme name="Foundry">
    <a:majorFont>
      <a:latin typeface="Rockwell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微軟正黑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Rockwell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標楷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oundry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5000"/>
              <a:satMod val="400000"/>
            </a:schemeClr>
          </a:gs>
          <a:gs pos="20000">
            <a:schemeClr val="phClr">
              <a:tint val="80000"/>
              <a:satMod val="355000"/>
            </a:schemeClr>
          </a:gs>
          <a:gs pos="100000">
            <a:schemeClr val="phClr">
              <a:tint val="95000"/>
              <a:shade val="55000"/>
              <a:satMod val="355000"/>
            </a:schemeClr>
          </a:gs>
        </a:gsLst>
        <a:path path="circle">
          <a:fillToRect l="67500" t="35000" r="32500" b="65000"/>
        </a:path>
      </a:gradFill>
      <a:blipFill>
        <a:blip xmlns:r="http://schemas.openxmlformats.org/officeDocument/2006/relationships" r:embed="rId1">
          <a:duotone>
            <a:schemeClr val="phClr">
              <a:shade val="30000"/>
              <a:satMod val="120000"/>
            </a:schemeClr>
            <a:schemeClr val="phClr">
              <a:tint val="70000"/>
              <a:satMod val="250000"/>
            </a:schemeClr>
          </a:duotone>
        </a:blip>
        <a:tile tx="0" ty="0" sx="50000" sy="50000" flip="none" algn="t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</TotalTime>
  <Words>1354</Words>
  <Application>Microsoft Office PowerPoint</Application>
  <PresentationFormat>On-screen Show (4:3)</PresentationFormat>
  <Paragraphs>2024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21</vt:i4>
      </vt:variant>
    </vt:vector>
  </HeadingPairs>
  <TitlesOfParts>
    <vt:vector size="46" baseType="lpstr">
      <vt:lpstr>Tahoma</vt:lpstr>
      <vt:lpstr>Arial</vt:lpstr>
      <vt:lpstr>Rockwell</vt:lpstr>
      <vt:lpstr>Wingdings 2</vt:lpstr>
      <vt:lpstr>Times New Roman</vt:lpstr>
      <vt:lpstr>Calibri</vt:lpstr>
      <vt:lpstr>Constantia</vt:lpstr>
      <vt:lpstr>Franklin Gothic Book</vt:lpstr>
      <vt:lpstr>Perpetua</vt:lpstr>
      <vt:lpstr>Georgia</vt:lpstr>
      <vt:lpstr>Wingdings</vt:lpstr>
      <vt:lpstr>Franklin Gothic Medium</vt:lpstr>
      <vt:lpstr>Century Gothic</vt:lpstr>
      <vt:lpstr>Verdana</vt:lpstr>
      <vt:lpstr>Palatino Linotype</vt:lpstr>
      <vt:lpstr>Showcard Gothic</vt:lpstr>
      <vt:lpstr>Arial Narrow</vt:lpstr>
      <vt:lpstr>Helv</vt:lpstr>
      <vt:lpstr>Copperplate Gothic Bold</vt:lpstr>
      <vt:lpstr>Foundry</vt:lpstr>
      <vt:lpstr>Flow</vt:lpstr>
      <vt:lpstr>Equity</vt:lpstr>
      <vt:lpstr>Civic</vt:lpstr>
      <vt:lpstr>Trek</vt:lpstr>
      <vt:lpstr>Verve</vt:lpstr>
      <vt:lpstr>STUDI KELAYAKAN INVESTASI BISNIS</vt:lpstr>
      <vt:lpstr>Slide 2</vt:lpstr>
      <vt:lpstr>Pustaka :</vt:lpstr>
      <vt:lpstr>Pengertian Studi kelayakan Bisnis</vt:lpstr>
      <vt:lpstr>Slide 5</vt:lpstr>
      <vt:lpstr>Slide 6</vt:lpstr>
      <vt:lpstr>Slide 7</vt:lpstr>
      <vt:lpstr>PENGGUNAAN SUMBER DAYA</vt:lpstr>
      <vt:lpstr>Slide 9</vt:lpstr>
      <vt:lpstr>Slide 10</vt:lpstr>
      <vt:lpstr>Evaluasi  Proyek adalah :</vt:lpstr>
      <vt:lpstr>JENIS PROYEK BIDANG PERTANIAN</vt:lpstr>
      <vt:lpstr>CONTOH PROYEK BIDANG PERTANIAN</vt:lpstr>
      <vt:lpstr>Mengapa Evaluasi Proyek perlu  dilakukan? </vt:lpstr>
      <vt:lpstr>Slide 15</vt:lpstr>
      <vt:lpstr>Setiap negara berusaha meningkatkan investasi, jika kurang mampu tidak segan utk mengundang investor asing  Mgp ????? Karena investasi akan menggerakkan roda perekonomian, melalui : *  penyerapan tenaga kerja,  *  peningkatan output yg dihasilkan,  *  penghematan dan penambahan devisa </vt:lpstr>
      <vt:lpstr> Arti penting INVESTASI  bagi perusahaan</vt:lpstr>
      <vt:lpstr>Slide 18</vt:lpstr>
      <vt:lpstr>4. Hal2 yg mempengaruhi perbedaan  intensitas evaluasi proyek</vt:lpstr>
      <vt:lpstr>5. Lembaga2 yg memerlukan studi kelayakan</vt:lpstr>
      <vt:lpstr>Relevansi Bagi Mahasiswa Agrobisnis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Procedures  in the Office</dc:title>
  <dc:creator>User</dc:creator>
  <cp:lastModifiedBy>PERSONAL</cp:lastModifiedBy>
  <cp:revision>45</cp:revision>
  <dcterms:created xsi:type="dcterms:W3CDTF">2010-08-24T15:42:40Z</dcterms:created>
  <dcterms:modified xsi:type="dcterms:W3CDTF">2011-11-16T04:20:43Z</dcterms:modified>
</cp:coreProperties>
</file>