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heme/themeOverride15.xml" ContentType="application/vnd.openxmlformats-officedocument.themeOverride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Override8.xml" ContentType="application/vnd.openxmlformats-officedocument.themeOverride+xml"/>
  <Override PartName="/ppt/theme/themeOverride11.xml" ContentType="application/vnd.openxmlformats-officedocument.themeOverride+xml"/>
  <Default Extension="png" ContentType="image/png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75" r:id="rId2"/>
    <p:sldId id="276" r:id="rId3"/>
    <p:sldId id="277" r:id="rId4"/>
    <p:sldId id="278" r:id="rId5"/>
    <p:sldId id="282" r:id="rId6"/>
    <p:sldId id="283" r:id="rId7"/>
    <p:sldId id="284" r:id="rId8"/>
    <p:sldId id="286" r:id="rId9"/>
    <p:sldId id="288" r:id="rId10"/>
    <p:sldId id="310" r:id="rId11"/>
    <p:sldId id="289" r:id="rId12"/>
    <p:sldId id="290" r:id="rId13"/>
    <p:sldId id="293" r:id="rId14"/>
    <p:sldId id="295" r:id="rId15"/>
    <p:sldId id="320" r:id="rId16"/>
    <p:sldId id="319" r:id="rId17"/>
    <p:sldId id="321" r:id="rId18"/>
    <p:sldId id="301" r:id="rId19"/>
    <p:sldId id="336" r:id="rId20"/>
    <p:sldId id="303" r:id="rId21"/>
    <p:sldId id="326" r:id="rId22"/>
    <p:sldId id="338" r:id="rId23"/>
    <p:sldId id="330" r:id="rId24"/>
    <p:sldId id="343" r:id="rId25"/>
    <p:sldId id="328" r:id="rId26"/>
    <p:sldId id="339" r:id="rId27"/>
    <p:sldId id="342" r:id="rId28"/>
    <p:sldId id="305" r:id="rId29"/>
    <p:sldId id="308" r:id="rId30"/>
    <p:sldId id="311" r:id="rId31"/>
    <p:sldId id="315" r:id="rId32"/>
    <p:sldId id="314" r:id="rId33"/>
    <p:sldId id="313" r:id="rId34"/>
    <p:sldId id="317" r:id="rId35"/>
    <p:sldId id="318" r:id="rId36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006600"/>
    <a:srgbClr val="003300"/>
    <a:srgbClr val="000066"/>
    <a:srgbClr val="FF0000"/>
    <a:srgbClr val="660033"/>
    <a:srgbClr val="FFFFFF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5.bin"/><Relationship Id="rId13" Type="http://schemas.microsoft.com/office/2006/relationships/legacyDiagramText" Target="legacyDiagramText20.bin"/><Relationship Id="rId3" Type="http://schemas.microsoft.com/office/2006/relationships/legacyDiagramText" Target="legacyDiagramText10.bin"/><Relationship Id="rId7" Type="http://schemas.microsoft.com/office/2006/relationships/legacyDiagramText" Target="legacyDiagramText14.bin"/><Relationship Id="rId12" Type="http://schemas.microsoft.com/office/2006/relationships/legacyDiagramText" Target="legacyDiagramText19.bin"/><Relationship Id="rId2" Type="http://schemas.microsoft.com/office/2006/relationships/legacyDiagramText" Target="legacyDiagramText9.bin"/><Relationship Id="rId1" Type="http://schemas.microsoft.com/office/2006/relationships/legacyDiagramText" Target="legacyDiagramText8.bin"/><Relationship Id="rId6" Type="http://schemas.microsoft.com/office/2006/relationships/legacyDiagramText" Target="legacyDiagramText13.bin"/><Relationship Id="rId11" Type="http://schemas.microsoft.com/office/2006/relationships/legacyDiagramText" Target="legacyDiagramText18.bin"/><Relationship Id="rId5" Type="http://schemas.microsoft.com/office/2006/relationships/legacyDiagramText" Target="legacyDiagramText12.bin"/><Relationship Id="rId10" Type="http://schemas.microsoft.com/office/2006/relationships/legacyDiagramText" Target="legacyDiagramText17.bin"/><Relationship Id="rId4" Type="http://schemas.microsoft.com/office/2006/relationships/legacyDiagramText" Target="legacyDiagramText11.bin"/><Relationship Id="rId9" Type="http://schemas.microsoft.com/office/2006/relationships/legacyDiagramText" Target="legacyDiagramText16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F9F1320-8631-447D-97F7-47E1F2C5D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30700"/>
            <a:ext cx="54864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ED8AC86-AB0A-4A74-BDE1-7F6A78819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t2ylcsub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92575"/>
            <a:ext cx="3978275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819400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2895600"/>
            <a:ext cx="5257800" cy="1524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3C4D9-B382-4512-97BD-BFA5189E46D5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40016-8EBE-406F-9AC4-C212EC884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CB3DF-A21A-4074-9E98-68770F79A51A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FB6AD-8F35-4C08-B6AC-D0D32CA71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04800"/>
            <a:ext cx="8229600" cy="5897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B6604-EB89-47D0-BF2B-A761CFA7AF88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3BDC9-E82E-4800-97C3-E5D2ADB46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391400" cy="563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366838"/>
            <a:ext cx="8229600" cy="49196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502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352800" y="64992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53E2D-6EE8-4596-BAD7-B0A66B7C5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096000" y="136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6B5C5-A4B0-4081-8A6E-7E095392C3FD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DA572-2327-43B1-B0FA-B62A1C48F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AE4A0-C131-4C75-A340-D9F43A4B570A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4BA02-0002-4097-9521-6A43B87BA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5824D-7BF9-4F08-A5C0-3BB38316C589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DA2D8-1958-4777-A4E6-7DF7A0C71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87345-8ED4-4017-B4B6-FEFD98BCEE40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7AAD7-D3F3-4929-A007-7B6061CA9E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F5F0D-2C35-4288-B403-60F699A85C0C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51E82-340F-40B4-8AA6-991EAED79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BB748-A5ED-44B3-858A-B2473A5D0ABB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634A1-E903-4DD5-80BF-3CF91A721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96C7C-2C2D-4410-BC13-FD7E357A9B57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62561-EECB-4131-B248-B857B3CDC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4FF61-9065-4AB6-A4D4-44B5709FC145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79E5F-25FE-4DAA-9A0C-9901608CF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304800"/>
            <a:ext cx="670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76A6549E-B4B1-48DC-9619-2066DC7A3089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66FB2407-189A-4FA5-A599-727CDF487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9" name="Picture 11" descr="t2ylcsub[1]"/>
          <p:cNvPicPr>
            <a:picLocks noChangeAspect="1" noChangeArrowheads="1" noCrop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1600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6" r:id="rId13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8137525" cy="935038"/>
          </a:xfrm>
        </p:spPr>
        <p:txBody>
          <a:bodyPr/>
          <a:lstStyle/>
          <a:p>
            <a:pPr eaLnBrk="1" hangingPunct="1"/>
            <a:r>
              <a:rPr lang="en-US" sz="4400" smtClean="0">
                <a:latin typeface="Showcard Gothic" pitchFamily="82" charset="0"/>
              </a:rPr>
              <a:t>3. Aspek penilaian proyek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1412875"/>
            <a:ext cx="6840538" cy="3167063"/>
          </a:xfrm>
        </p:spPr>
        <p:txBody>
          <a:bodyPr/>
          <a:lstStyle/>
          <a:p>
            <a:pPr eaLnBrk="1" hangingPunct="1"/>
            <a:r>
              <a:rPr lang="en-US" smtClean="0"/>
              <a:t>1. ASPEK PASAR</a:t>
            </a:r>
          </a:p>
          <a:p>
            <a:pPr eaLnBrk="1" hangingPunct="1"/>
            <a:r>
              <a:rPr lang="en-US" smtClean="0"/>
              <a:t>2. ASPEK TEKNIS</a:t>
            </a:r>
          </a:p>
          <a:p>
            <a:pPr eaLnBrk="1" hangingPunct="1"/>
            <a:r>
              <a:rPr lang="en-US" smtClean="0"/>
              <a:t>3. ASPEK MANAJEMEN</a:t>
            </a:r>
          </a:p>
          <a:p>
            <a:pPr eaLnBrk="1" hangingPunct="1"/>
            <a:r>
              <a:rPr lang="en-US" smtClean="0"/>
              <a:t>4. ASPEK KEUANGAN</a:t>
            </a:r>
          </a:p>
          <a:p>
            <a:pPr eaLnBrk="1" hangingPunct="1"/>
            <a:r>
              <a:rPr lang="en-US" smtClean="0"/>
              <a:t>5. ASPEK SOSIAL EKONOMI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3024080661_654ab8c990_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33375"/>
            <a:ext cx="828040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60350"/>
            <a:ext cx="7281863" cy="504825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FF0000"/>
                </a:solidFill>
              </a:rPr>
              <a:t/>
            </a:r>
            <a:br>
              <a:rPr lang="en-US" sz="2400" smtClean="0">
                <a:solidFill>
                  <a:srgbClr val="FF0000"/>
                </a:solidFill>
              </a:rPr>
            </a:br>
            <a:r>
              <a:rPr lang="en-US" sz="2400" smtClean="0">
                <a:solidFill>
                  <a:srgbClr val="FF0000"/>
                </a:solidFill>
              </a:rPr>
              <a:t>3. PEMILIHAN JENIS TEKNOLOGI &amp; EQUIPMENT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Kriteria yg digunakan dlm pemilihan tekno  :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/>
              <a:t>Ketepatan jenis tekno yg dipilih dg bhn mentah yg digunakan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/>
              <a:t>Keberhasilan jenis tekno tsb di tempat lain yg memiliki ciri spt lokasi proyek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/>
              <a:t>Tingkat pengthn TK setempat &amp; kemungkinan pengembangannya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/>
              <a:t>Kemungkinan tekno lanjutan sbg salinan tekno tsb akibat keusangan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/>
              <a:t>Tekno tepat 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penggunaan potensi ekonomi lokal &amp; kesesuaian dg kondisi sos bud masy setempat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333375"/>
            <a:ext cx="6840537" cy="2016125"/>
          </a:xfrm>
        </p:spPr>
        <p:txBody>
          <a:bodyPr/>
          <a:lstStyle/>
          <a:p>
            <a:pPr marL="393700" indent="-393700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Pemilihan equipment dipengaruhi oleh :</a:t>
            </a:r>
          </a:p>
          <a:p>
            <a:pPr marL="393700" indent="-393700" eaLnBrk="1" hangingPunct="1">
              <a:lnSpc>
                <a:spcPct val="90000"/>
              </a:lnSpc>
            </a:pPr>
            <a:r>
              <a:rPr lang="en-US" smtClean="0"/>
              <a:t>Proses prod yg dipilih</a:t>
            </a:r>
          </a:p>
          <a:p>
            <a:pPr marL="393700" indent="-393700" eaLnBrk="1" hangingPunct="1">
              <a:lnSpc>
                <a:spcPct val="90000"/>
              </a:lnSpc>
            </a:pPr>
            <a:r>
              <a:rPr lang="en-US" smtClean="0"/>
              <a:t>Derajat mekanisasi</a:t>
            </a:r>
          </a:p>
          <a:p>
            <a:pPr marL="393700" indent="-393700" eaLnBrk="1" hangingPunct="1">
              <a:lnSpc>
                <a:spcPct val="90000"/>
              </a:lnSpc>
            </a:pPr>
            <a:r>
              <a:rPr lang="en-US" smtClean="0"/>
              <a:t>Luas produksi yg ditetapkan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2708275"/>
            <a:ext cx="8075612" cy="34940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Langkah yg perlu diperhatikan dlm pemilihan tipe equipment</a:t>
            </a:r>
          </a:p>
          <a:p>
            <a:pPr lvl="1" indent="-628650" eaLnBrk="1" hangingPunct="1">
              <a:lnSpc>
                <a:spcPct val="90000"/>
              </a:lnSpc>
              <a:buClr>
                <a:srgbClr val="000066"/>
              </a:buClr>
              <a:buFont typeface="Wingdings" pitchFamily="2" charset="2"/>
              <a:buChar char="v"/>
            </a:pPr>
            <a:r>
              <a:rPr lang="en-US" sz="2800" smtClean="0"/>
              <a:t>Pemilihan tipe equipment yg dipilih di antara tawaran yg tersedia</a:t>
            </a:r>
          </a:p>
          <a:p>
            <a:pPr lvl="1" indent="-628650" eaLnBrk="1" hangingPunct="1">
              <a:lnSpc>
                <a:spcPct val="90000"/>
              </a:lnSpc>
              <a:buClr>
                <a:srgbClr val="000066"/>
              </a:buClr>
              <a:buFont typeface="Wingdings" pitchFamily="2" charset="2"/>
              <a:buChar char="v"/>
            </a:pPr>
            <a:r>
              <a:rPr lang="en-US" sz="2800" smtClean="0"/>
              <a:t>Tipe equipment untuk instalasi &amp; operasi, equipment pembantu</a:t>
            </a:r>
            <a:endParaRPr lang="en-US" sz="2800" smtClean="0"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ym typeface="Wingdings" pitchFamily="2" charset="2"/>
              </a:rPr>
              <a:t></a:t>
            </a:r>
            <a:r>
              <a:rPr lang="en-US" smtClean="0"/>
              <a:t> SKEDUL KERJA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052513"/>
            <a:ext cx="8713788" cy="2881312"/>
          </a:xfrm>
          <a:solidFill>
            <a:srgbClr val="CCFFFF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Tujuan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Bgm menyusun rencana penyelesaian proyek tepat waktu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Bgm mengkoordinasikan berbagai sumber daya  &amp; fasilitas penunjangnya &amp; perangkat lunak shg siap pd waktunya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Bgm menjadwal kegiatan2 yg memerlukan berbagai sumber daya, mengkoordinasikan mjd 1 kegiatan shg proyek beroperasi tepat waktu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>
                <a:solidFill>
                  <a:srgbClr val="FF0000"/>
                </a:solidFill>
                <a:sym typeface="Wingdings" pitchFamily="2" charset="2"/>
              </a:rPr>
              <a:t> Trade off antara biaya &amp; waktu penyelesaian</a:t>
            </a:r>
            <a:endParaRPr lang="en-GB" sz="2400" b="1" smtClean="0">
              <a:solidFill>
                <a:srgbClr val="FF0000"/>
              </a:solidFill>
            </a:endParaRPr>
          </a:p>
        </p:txBody>
      </p:sp>
      <p:sp>
        <p:nvSpPr>
          <p:cNvPr id="18435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4652963"/>
            <a:ext cx="8291513" cy="1439862"/>
          </a:xfrm>
          <a:solidFill>
            <a:srgbClr val="66CCFF"/>
          </a:solidFill>
        </p:spPr>
        <p:txBody>
          <a:bodyPr/>
          <a:lstStyle/>
          <a:p>
            <a:pPr marL="520700" indent="-520700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Perencanaan Pelaksanaan Proyek Mengidentifikasi :</a:t>
            </a:r>
          </a:p>
          <a:p>
            <a:pPr marL="520700" indent="-5207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400" smtClean="0"/>
              <a:t>Jenis2 kegiatan yg perlu dilakukan, </a:t>
            </a:r>
          </a:p>
          <a:p>
            <a:pPr marL="520700" indent="-5207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400" smtClean="0"/>
              <a:t>Lama @ keg </a:t>
            </a:r>
          </a:p>
          <a:p>
            <a:pPr marL="520700" indent="-5207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400" smtClean="0"/>
              <a:t>Waktu yang diperlukan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356100" y="333375"/>
            <a:ext cx="3311525" cy="431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>
                <a:solidFill>
                  <a:srgbClr val="FF0000"/>
                </a:solidFill>
                <a:latin typeface="Showcard Gothic" pitchFamily="82" charset="0"/>
              </a:rPr>
              <a:t>3. Aspek MANAJEMEN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3213100"/>
            <a:ext cx="8686800" cy="25209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400" smtClean="0"/>
              <a:t>Langkah2nya : 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smtClean="0"/>
              <a:t>Membaginya ke dlm berbagai kegiatan menurut standar &amp; logika ttt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smtClean="0"/>
              <a:t>Menentukan jadwal kegiatan dlm proyek 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         rencana menyeluruh ( tms spesifikasi teknisnya ) 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         dpt diperkirakan kpn proyek selesai  &amp; siap beroperasi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en-GB" sz="24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GB" sz="2400" smtClean="0"/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333375"/>
            <a:ext cx="6696075" cy="2087563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Dlm perencanaan perlu mengatur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smtClean="0"/>
              <a:t>Apa yg perlu dilakukan, bgm melakukan, Siapa yg melakukn dan kapan dilakukan ?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smtClean="0"/>
              <a:t>Fasilitas yg perlu disediakan?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smtClean="0"/>
              <a:t>Pengawasan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214438"/>
            <a:ext cx="8372475" cy="17145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400" smtClean="0"/>
              <a:t>Teknik perencanaan tertua :  menggunakan bagan balok (</a:t>
            </a:r>
            <a:r>
              <a:rPr lang="en-US" sz="2400" i="1" smtClean="0"/>
              <a:t>bar chart</a:t>
            </a:r>
            <a:r>
              <a:rPr lang="en-US" sz="2400" smtClean="0"/>
              <a:t>) = bagan Gantt (Gantt chart)</a:t>
            </a:r>
          </a:p>
          <a:p>
            <a:pPr>
              <a:buFont typeface="Wingdings" pitchFamily="2" charset="2"/>
              <a:buChar char="q"/>
            </a:pPr>
            <a:r>
              <a:rPr lang="en-US" sz="2400" smtClean="0"/>
              <a:t>Merup alat bantu visual yang sangat berguna dalam pembebanan dan penjadwalan</a:t>
            </a:r>
          </a:p>
          <a:p>
            <a:pPr>
              <a:buFont typeface="Wingdings" pitchFamily="2" charset="2"/>
              <a:buChar char="q"/>
            </a:pPr>
            <a:endParaRPr lang="en-US" sz="240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85750" y="3071813"/>
            <a:ext cx="8372475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pt-BR" sz="2400" kern="0" dirty="0">
                <a:latin typeface="+mn-lt"/>
              </a:rPr>
              <a:t>Penjadwalan bertujuan untuk meminimalkan waktu proses, waktu tunggu langganan, tingkat persediaan serta penggunaan yang efisien dari fasilitas, TK dan peralatan. 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pt-BR" sz="2400" kern="0" dirty="0">
                <a:latin typeface="+mn-lt"/>
              </a:rPr>
              <a:t>Penjadwalan disusun dg </a:t>
            </a:r>
          </a:p>
          <a:p>
            <a:pPr marL="855663" indent="-457200" eaLnBrk="0" hangingPunct="0">
              <a:spcBef>
                <a:spcPct val="20000"/>
              </a:spcBef>
              <a:buFontTx/>
              <a:buBlip>
                <a:blip r:embed="rId2"/>
              </a:buBlip>
              <a:defRPr/>
            </a:pPr>
            <a:r>
              <a:rPr lang="pt-BR" sz="2400" kern="0" dirty="0">
                <a:latin typeface="+mn-lt"/>
              </a:rPr>
              <a:t>mempertimbangkan keterbatasan yang ada dan </a:t>
            </a:r>
          </a:p>
          <a:p>
            <a:pPr marL="855663" indent="-457200" eaLnBrk="0" hangingPunct="0">
              <a:spcBef>
                <a:spcPct val="20000"/>
              </a:spcBef>
              <a:buFontTx/>
              <a:buBlip>
                <a:blip r:embed="rId2"/>
              </a:buBlip>
              <a:defRPr/>
            </a:pPr>
            <a:r>
              <a:rPr lang="pt-BR" sz="2400" kern="0" dirty="0">
                <a:latin typeface="+mn-lt"/>
              </a:rPr>
              <a:t>memberikan dampak positif, </a:t>
            </a:r>
          </a:p>
          <a:p>
            <a:pPr marL="855663" indent="-457200" eaLnBrk="0" hangingPunct="0">
              <a:spcBef>
                <a:spcPct val="20000"/>
              </a:spcBef>
              <a:buFontTx/>
              <a:buBlip>
                <a:blip r:embed="rId2"/>
              </a:buBlip>
              <a:defRPr/>
            </a:pPr>
            <a:r>
              <a:rPr lang="pt-BR" sz="2400" kern="0" dirty="0">
                <a:latin typeface="+mn-lt"/>
              </a:rPr>
              <a:t>rendahnya biaya operasi dan waktu pengiriman </a:t>
            </a:r>
          </a:p>
          <a:p>
            <a:pPr marL="855663" indent="-457200" eaLnBrk="0" hangingPunct="0">
              <a:spcBef>
                <a:spcPct val="20000"/>
              </a:spcBef>
              <a:defRPr/>
            </a:pPr>
            <a:r>
              <a:rPr lang="pt-BR" sz="2400" kern="0" dirty="0">
                <a:latin typeface="+mn-lt"/>
                <a:sym typeface="Wingdings" pitchFamily="2" charset="2"/>
              </a:rPr>
              <a:t>  </a:t>
            </a:r>
            <a:r>
              <a:rPr lang="pt-BR" sz="2400" kern="0" dirty="0">
                <a:latin typeface="+mn-lt"/>
              </a:rPr>
              <a:t>akhirnya dapat meningkatkan kepuasan pelanggan.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400" kern="0" dirty="0">
              <a:latin typeface="+mn-lt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6705600" cy="387350"/>
          </a:xfrm>
          <a:solidFill>
            <a:srgbClr val="66CCFF"/>
          </a:solidFill>
        </p:spPr>
        <p:txBody>
          <a:bodyPr/>
          <a:lstStyle/>
          <a:p>
            <a:pPr algn="just" eaLnBrk="1" hangingPunct="1"/>
            <a:r>
              <a:rPr lang="en-US" sz="2800" smtClean="0"/>
              <a:t>Bagan Gantt : Gantt Milestone Chart</a:t>
            </a:r>
            <a:endParaRPr lang="en-GB" sz="28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8" y="357188"/>
          <a:ext cx="8615362" cy="6072187"/>
        </p:xfrm>
        <a:graphic>
          <a:graphicData uri="http://schemas.openxmlformats.org/drawingml/2006/table">
            <a:tbl>
              <a:tblPr/>
              <a:tblGrid>
                <a:gridCol w="2985064"/>
                <a:gridCol w="296199"/>
                <a:gridCol w="296199"/>
                <a:gridCol w="296199"/>
                <a:gridCol w="296199"/>
                <a:gridCol w="296837"/>
                <a:gridCol w="296199"/>
                <a:gridCol w="296199"/>
                <a:gridCol w="296199"/>
                <a:gridCol w="296199"/>
                <a:gridCol w="296837"/>
                <a:gridCol w="296199"/>
                <a:gridCol w="296199"/>
                <a:gridCol w="296199"/>
                <a:gridCol w="296199"/>
                <a:gridCol w="296837"/>
                <a:gridCol w="296199"/>
                <a:gridCol w="296199"/>
                <a:gridCol w="296199"/>
                <a:gridCol w="296837"/>
              </a:tblGrid>
              <a:tr h="256650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TUGAS</a:t>
                      </a: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Times New Roman"/>
                        </a:rPr>
                        <a:t>TANGGAL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6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JAN 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</a:rPr>
                        <a:t>JAN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</a:rPr>
                        <a:t>JAN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</a:rPr>
                        <a:t>JAN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FEB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</a:rPr>
                        <a:t>FEB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</a:rPr>
                        <a:t>FEB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</a:rPr>
                        <a:t>FEB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MAR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</a:rPr>
                        <a:t>MAR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</a:rPr>
                        <a:t>MAR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</a:rPr>
                        <a:t>MAR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APR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</a:rPr>
                        <a:t>APR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</a:rPr>
                        <a:t>APR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</a:rPr>
                        <a:t>APR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</a:rPr>
                        <a:t>APR</a:t>
                      </a: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MEI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</a:rPr>
                        <a:t>      7       14     21     28      4      11     18      25      4       11     18     25               8       15      22     29      6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649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Kursi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Pengkajian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anatomi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49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Merencana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menggambar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Membeli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tabung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besi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49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Membeli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bahan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dudukan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Membeli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roda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kursi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49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Membuat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rangka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Mencat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49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Membuat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dudukan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Merakit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24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Menilai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desain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47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Meja</a:t>
                      </a:r>
                      <a:endParaRPr lang="en-US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Merancang</a:t>
                      </a:r>
                      <a:r>
                        <a:rPr lang="en-US" sz="1600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dan</a:t>
                      </a:r>
                      <a:r>
                        <a:rPr lang="en-US" sz="1600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menggambar</a:t>
                      </a:r>
                      <a:endParaRPr lang="en-US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Membeli</a:t>
                      </a:r>
                      <a:r>
                        <a:rPr lang="en-US" sz="1600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bahan</a:t>
                      </a:r>
                      <a:r>
                        <a:rPr lang="en-US" sz="1600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49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Membuat</a:t>
                      </a:r>
                      <a:r>
                        <a:rPr lang="en-US" sz="1600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kerangka</a:t>
                      </a:r>
                      <a:endParaRPr lang="en-US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Membuat</a:t>
                      </a:r>
                      <a:r>
                        <a:rPr lang="en-US" sz="1600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daun</a:t>
                      </a:r>
                      <a:r>
                        <a:rPr lang="en-US" sz="1600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meja</a:t>
                      </a:r>
                      <a:endParaRPr lang="en-US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49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Membuat</a:t>
                      </a:r>
                      <a:r>
                        <a:rPr lang="en-US" sz="1600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penggambar</a:t>
                      </a:r>
                      <a:endParaRPr lang="en-US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Mencat</a:t>
                      </a:r>
                      <a:endParaRPr lang="en-US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49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Merakit</a:t>
                      </a:r>
                      <a:endParaRPr lang="en-US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Menilai</a:t>
                      </a:r>
                      <a:r>
                        <a:rPr lang="en-US" sz="1600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desain</a:t>
                      </a:r>
                      <a:endParaRPr lang="en-US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285750"/>
            <a:ext cx="8358188" cy="5786438"/>
          </a:xfrm>
        </p:spPr>
        <p:txBody>
          <a:bodyPr/>
          <a:lstStyle/>
          <a:p>
            <a:pPr algn="r">
              <a:buFontTx/>
              <a:buNone/>
              <a:defRPr/>
            </a:pPr>
            <a:r>
              <a:rPr lang="en-US" sz="4000" dirty="0" smtClean="0">
                <a:solidFill>
                  <a:srgbClr val="C00000"/>
                </a:solidFill>
                <a:latin typeface="Bauhaus 93" pitchFamily="82" charset="0"/>
              </a:rPr>
              <a:t>KELEMAHAN ?????</a:t>
            </a:r>
          </a:p>
          <a:p>
            <a:pPr marL="0" indent="0" algn="r">
              <a:defRPr/>
            </a:pP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scr</a:t>
            </a:r>
            <a:r>
              <a:rPr lang="en-US" sz="2400" dirty="0" smtClean="0"/>
              <a:t> </a:t>
            </a:r>
            <a:r>
              <a:rPr lang="en-US" sz="2400" dirty="0" err="1" smtClean="0"/>
              <a:t>spesifik</a:t>
            </a:r>
            <a:r>
              <a:rPr lang="en-US" sz="2400" dirty="0" smtClean="0"/>
              <a:t> hub </a:t>
            </a:r>
            <a:r>
              <a:rPr lang="en-US" sz="2400" dirty="0" err="1" smtClean="0"/>
              <a:t>ketergantungan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1 keg </a:t>
            </a:r>
            <a:r>
              <a:rPr lang="en-US" sz="2400" dirty="0" err="1" smtClean="0"/>
              <a:t>dgn</a:t>
            </a:r>
            <a:r>
              <a:rPr lang="en-US" sz="2400" dirty="0" smtClean="0"/>
              <a:t> keg lain, </a:t>
            </a:r>
            <a:r>
              <a:rPr lang="en-US" sz="2400" dirty="0" err="1" smtClean="0"/>
              <a:t>shg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dirty="0" err="1" smtClean="0"/>
              <a:t>dampak</a:t>
            </a:r>
            <a:r>
              <a:rPr lang="en-US" sz="2400" dirty="0" smtClean="0"/>
              <a:t> </a:t>
            </a:r>
            <a:r>
              <a:rPr lang="en-US" sz="2400" dirty="0" err="1" smtClean="0"/>
              <a:t>keterlambatan</a:t>
            </a:r>
            <a:r>
              <a:rPr lang="en-US" sz="2400" dirty="0" smtClean="0"/>
              <a:t> 1 keg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jadwal</a:t>
            </a:r>
            <a:r>
              <a:rPr lang="en-US" sz="2400" dirty="0" smtClean="0"/>
              <a:t> </a:t>
            </a:r>
            <a:r>
              <a:rPr lang="en-US" sz="2400" dirty="0" err="1" smtClean="0"/>
              <a:t>keseluruhan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.</a:t>
            </a:r>
          </a:p>
          <a:p>
            <a:pPr algn="r">
              <a:defRPr/>
            </a:pP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mengadakan</a:t>
            </a:r>
            <a:r>
              <a:rPr lang="en-US" sz="2400" dirty="0" smtClean="0"/>
              <a:t> </a:t>
            </a:r>
            <a:r>
              <a:rPr lang="en-US" sz="2400" dirty="0" err="1" smtClean="0"/>
              <a:t>penyesuaian</a:t>
            </a:r>
            <a:r>
              <a:rPr lang="en-US" sz="2400" dirty="0" smtClean="0"/>
              <a:t> </a:t>
            </a:r>
            <a:r>
              <a:rPr lang="en-US" sz="2400" dirty="0" err="1" smtClean="0"/>
              <a:t>perbaikan</a:t>
            </a:r>
            <a:r>
              <a:rPr lang="en-US" sz="2400" dirty="0" smtClean="0"/>
              <a:t>/</a:t>
            </a:r>
            <a:r>
              <a:rPr lang="en-US" sz="2400" dirty="0" err="1" smtClean="0"/>
              <a:t>pembaharuan</a:t>
            </a:r>
            <a:r>
              <a:rPr lang="en-US" sz="2400" dirty="0" smtClean="0"/>
              <a:t>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diperlukan</a:t>
            </a:r>
            <a:r>
              <a:rPr lang="en-US" sz="2400" dirty="0" smtClean="0"/>
              <a:t>, </a:t>
            </a:r>
            <a:r>
              <a:rPr lang="en-US" sz="2400" dirty="0" err="1" smtClean="0"/>
              <a:t>krn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bagan</a:t>
            </a:r>
            <a:r>
              <a:rPr lang="en-US" sz="2400" dirty="0" smtClean="0"/>
              <a:t> </a:t>
            </a:r>
            <a:r>
              <a:rPr lang="en-US" sz="2400" dirty="0" err="1" smtClean="0"/>
              <a:t>balok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.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684213" y="2997200"/>
            <a:ext cx="7343775" cy="2952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1116013" y="3284538"/>
            <a:ext cx="3600450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3276600" y="5013325"/>
            <a:ext cx="4319588" cy="720725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2555875" y="4149725"/>
            <a:ext cx="3744913" cy="720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2535" name="Oval 8"/>
          <p:cNvSpPr>
            <a:spLocks noChangeArrowheads="1"/>
          </p:cNvSpPr>
          <p:nvPr/>
        </p:nvSpPr>
        <p:spPr bwMode="auto">
          <a:xfrm>
            <a:off x="1331913" y="3357563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en-GB"/>
          </a:p>
        </p:txBody>
      </p:sp>
      <p:sp>
        <p:nvSpPr>
          <p:cNvPr id="22536" name="Oval 9"/>
          <p:cNvSpPr>
            <a:spLocks noChangeArrowheads="1"/>
          </p:cNvSpPr>
          <p:nvPr/>
        </p:nvSpPr>
        <p:spPr bwMode="auto">
          <a:xfrm>
            <a:off x="3924300" y="3357563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n-GB"/>
          </a:p>
        </p:txBody>
      </p:sp>
      <p:sp>
        <p:nvSpPr>
          <p:cNvPr id="22537" name="Oval 10"/>
          <p:cNvSpPr>
            <a:spLocks noChangeArrowheads="1"/>
          </p:cNvSpPr>
          <p:nvPr/>
        </p:nvSpPr>
        <p:spPr bwMode="auto">
          <a:xfrm>
            <a:off x="2627313" y="4292600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en-GB"/>
          </a:p>
        </p:txBody>
      </p:sp>
      <p:sp>
        <p:nvSpPr>
          <p:cNvPr id="22538" name="Oval 11"/>
          <p:cNvSpPr>
            <a:spLocks noChangeArrowheads="1"/>
          </p:cNvSpPr>
          <p:nvPr/>
        </p:nvSpPr>
        <p:spPr bwMode="auto">
          <a:xfrm>
            <a:off x="4211638" y="4221163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en-GB"/>
          </a:p>
        </p:txBody>
      </p:sp>
      <p:sp>
        <p:nvSpPr>
          <p:cNvPr id="22539" name="Oval 12"/>
          <p:cNvSpPr>
            <a:spLocks noChangeArrowheads="1"/>
          </p:cNvSpPr>
          <p:nvPr/>
        </p:nvSpPr>
        <p:spPr bwMode="auto">
          <a:xfrm>
            <a:off x="5651500" y="4221163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en-GB"/>
          </a:p>
        </p:txBody>
      </p:sp>
      <p:sp>
        <p:nvSpPr>
          <p:cNvPr id="22540" name="Oval 13"/>
          <p:cNvSpPr>
            <a:spLocks noChangeArrowheads="1"/>
          </p:cNvSpPr>
          <p:nvPr/>
        </p:nvSpPr>
        <p:spPr bwMode="auto">
          <a:xfrm>
            <a:off x="3348038" y="5084763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en-GB"/>
          </a:p>
        </p:txBody>
      </p:sp>
      <p:sp>
        <p:nvSpPr>
          <p:cNvPr id="22541" name="Oval 14"/>
          <p:cNvSpPr>
            <a:spLocks noChangeArrowheads="1"/>
          </p:cNvSpPr>
          <p:nvPr/>
        </p:nvSpPr>
        <p:spPr bwMode="auto">
          <a:xfrm>
            <a:off x="6948488" y="5084763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304800"/>
            <a:ext cx="7210425" cy="531813"/>
          </a:xfrm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en-US" sz="2400" smtClean="0"/>
              <a:t>PERT : Program Evaluation and Review Technique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268413"/>
            <a:ext cx="8715375" cy="130333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400" smtClean="0"/>
              <a:t>Diperbaiki dg metode PERT :</a:t>
            </a:r>
            <a:r>
              <a:rPr lang="en-US" sz="2400" smtClean="0">
                <a:sym typeface="Wingdings" pitchFamily="2" charset="2"/>
              </a:rPr>
              <a:t> Metode utk menjadwal dan menganggarkan sumber daya utk menyelesaikan jadwal yang sudah ditentukan   WAKTU</a:t>
            </a:r>
            <a:endParaRPr lang="en-US" sz="2400" smtClean="0"/>
          </a:p>
          <a:p>
            <a:pPr marL="0" indent="0" eaLnBrk="1" hangingPunct="1">
              <a:buFontTx/>
              <a:buNone/>
            </a:pPr>
            <a:endParaRPr lang="en-US" sz="2400" smtClean="0"/>
          </a:p>
        </p:txBody>
      </p:sp>
      <p:sp>
        <p:nvSpPr>
          <p:cNvPr id="5" name="Rectangle 4"/>
          <p:cNvSpPr/>
          <p:nvPr/>
        </p:nvSpPr>
        <p:spPr>
          <a:xfrm>
            <a:off x="214313" y="2928938"/>
            <a:ext cx="857250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latin typeface="Arial" charset="0"/>
              </a:rPr>
              <a:t>Karakteristik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dasar</a:t>
            </a:r>
            <a:r>
              <a:rPr lang="en-US" sz="2400" dirty="0">
                <a:latin typeface="Arial" charset="0"/>
              </a:rPr>
              <a:t> PERT, </a:t>
            </a:r>
            <a:r>
              <a:rPr lang="en-US" sz="2400" dirty="0" err="1">
                <a:latin typeface="Arial" charset="0"/>
              </a:rPr>
              <a:t>yaitu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sebuah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jalur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kritis</a:t>
            </a:r>
            <a:r>
              <a:rPr lang="en-US" sz="2400" dirty="0">
                <a:latin typeface="Arial" charset="0"/>
              </a:rPr>
              <a:t>. </a:t>
            </a:r>
          </a:p>
          <a:p>
            <a:pPr>
              <a:defRPr/>
            </a:pPr>
            <a:r>
              <a:rPr lang="en-US" sz="2400" dirty="0" err="1">
                <a:latin typeface="Arial" charset="0"/>
              </a:rPr>
              <a:t>Ciri-ciri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jalur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kritis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adalah</a:t>
            </a:r>
            <a:r>
              <a:rPr lang="en-US" sz="2400" dirty="0">
                <a:latin typeface="Arial" charset="0"/>
              </a:rPr>
              <a:t>: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US" sz="2400" dirty="0" err="1">
                <a:latin typeface="Arial" charset="0"/>
              </a:rPr>
              <a:t>Jalur</a:t>
            </a:r>
            <a:r>
              <a:rPr lang="en-US" sz="2400" dirty="0">
                <a:latin typeface="Arial" charset="0"/>
              </a:rPr>
              <a:t> yang </a:t>
            </a:r>
            <a:r>
              <a:rPr lang="en-US" sz="2400" dirty="0" err="1">
                <a:latin typeface="Arial" charset="0"/>
              </a:rPr>
              <a:t>biasanya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memakan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waktu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terpanjang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dalam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suatu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proses</a:t>
            </a:r>
            <a:r>
              <a:rPr lang="en-US" sz="2400" dirty="0">
                <a:latin typeface="Arial" charset="0"/>
              </a:rPr>
              <a:t>. 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US" sz="2400" dirty="0" err="1">
                <a:latin typeface="Arial" charset="0"/>
              </a:rPr>
              <a:t>Jalur</a:t>
            </a:r>
            <a:r>
              <a:rPr lang="en-US" sz="2400" dirty="0">
                <a:latin typeface="Arial" charset="0"/>
              </a:rPr>
              <a:t> yang </a:t>
            </a:r>
            <a:r>
              <a:rPr lang="en-US" sz="2400" dirty="0" err="1">
                <a:latin typeface="Arial" charset="0"/>
              </a:rPr>
              <a:t>tidak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memiliki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tenggang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waktu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antara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selesainya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suatu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tahap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kegiatan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dengan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mulainya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suatu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tahap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kegiatan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berikutnya</a:t>
            </a:r>
            <a:r>
              <a:rPr lang="en-US" sz="2400" dirty="0">
                <a:latin typeface="Arial" charset="0"/>
              </a:rPr>
              <a:t>. 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US" sz="2400" dirty="0" err="1">
                <a:latin typeface="Arial" charset="0"/>
              </a:rPr>
              <a:t>Tidak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adanya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tenggang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waktu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tersebut</a:t>
            </a:r>
            <a:r>
              <a:rPr lang="en-US" sz="2400" dirty="0">
                <a:latin typeface="Arial" charset="0"/>
              </a:rPr>
              <a:t> yang </a:t>
            </a:r>
            <a:r>
              <a:rPr lang="en-US" sz="2400" dirty="0" err="1">
                <a:latin typeface="Arial" charset="0"/>
              </a:rPr>
              <a:t>merupakan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sifat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kritis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dari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jalur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kritis</a:t>
            </a:r>
            <a:r>
              <a:rPr lang="en-US" sz="2400" dirty="0">
                <a:latin typeface="Arial" charset="0"/>
              </a:rPr>
              <a:t>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Langkah-langkah :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72488" cy="4525963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id-ID" sz="2400" smtClean="0"/>
              <a:t>Mengidentifikasi aktivitas (</a:t>
            </a:r>
            <a:r>
              <a:rPr lang="id-ID" sz="2400" i="1" smtClean="0"/>
              <a:t>activity</a:t>
            </a:r>
            <a:r>
              <a:rPr lang="id-ID" sz="2400" smtClean="0"/>
              <a:t>) dan titik tempuhnya (</a:t>
            </a:r>
            <a:r>
              <a:rPr lang="id-ID" sz="2400" i="1" smtClean="0"/>
              <a:t>milestone</a:t>
            </a:r>
            <a:r>
              <a:rPr lang="id-ID" sz="2400" smtClean="0"/>
              <a:t>).</a:t>
            </a:r>
            <a:endParaRPr lang="en-US" sz="2400" smtClean="0"/>
          </a:p>
          <a:p>
            <a:pPr marL="457200" indent="-457200">
              <a:buFontTx/>
              <a:buAutoNum type="arabicPeriod"/>
            </a:pPr>
            <a:r>
              <a:rPr lang="en-US" sz="2400" smtClean="0"/>
              <a:t>Menetapkan urutan pengerjaan dari aktivitas-aktivitas yang telah direncanakan.</a:t>
            </a:r>
          </a:p>
          <a:p>
            <a:pPr marL="457200" indent="-457200">
              <a:buFontTx/>
              <a:buAutoNum type="arabicPeriod"/>
            </a:pPr>
            <a:r>
              <a:rPr lang="en-US" sz="2400" smtClean="0"/>
              <a:t>Membuat suatu diagram jaringan (</a:t>
            </a:r>
            <a:r>
              <a:rPr lang="en-US" sz="2400" i="1" smtClean="0"/>
              <a:t>network</a:t>
            </a:r>
            <a:r>
              <a:rPr lang="en-US" sz="2400" smtClean="0"/>
              <a:t> </a:t>
            </a:r>
            <a:r>
              <a:rPr lang="en-US" sz="2400" i="1" smtClean="0"/>
              <a:t>diagram</a:t>
            </a:r>
            <a:r>
              <a:rPr lang="en-US" sz="2400" smtClean="0"/>
              <a:t>).</a:t>
            </a:r>
          </a:p>
          <a:p>
            <a:pPr marL="457200" indent="-457200">
              <a:buFontTx/>
              <a:buAutoNum type="arabicPeriod"/>
            </a:pPr>
            <a:r>
              <a:rPr lang="en-US" sz="2400" smtClean="0"/>
              <a:t>Memperkirakan waktu yang dibutuhkan untuk setiap aktivitas. </a:t>
            </a:r>
            <a:r>
              <a:rPr lang="en-US" sz="2400" smtClean="0">
                <a:sym typeface="Wingdings" pitchFamily="2" charset="2"/>
              </a:rPr>
              <a:t> </a:t>
            </a:r>
            <a:r>
              <a:rPr lang="en-US" sz="2400" smtClean="0"/>
              <a:t>Waktu yg diinginkan :   </a:t>
            </a:r>
            <a:r>
              <a:rPr lang="en-US" sz="2800" smtClean="0">
                <a:solidFill>
                  <a:srgbClr val="C00000"/>
                </a:solidFill>
              </a:rPr>
              <a:t>t</a:t>
            </a:r>
            <a:r>
              <a:rPr lang="en-US" sz="2800" baseline="-25000" smtClean="0">
                <a:solidFill>
                  <a:srgbClr val="C00000"/>
                </a:solidFill>
              </a:rPr>
              <a:t>e </a:t>
            </a:r>
            <a:r>
              <a:rPr lang="en-US" sz="2800" smtClean="0">
                <a:solidFill>
                  <a:srgbClr val="C00000"/>
                </a:solidFill>
              </a:rPr>
              <a:t>= (a + 4m + b) /6</a:t>
            </a:r>
          </a:p>
          <a:p>
            <a:pPr marL="457200" indent="-457200">
              <a:buFontTx/>
              <a:buAutoNum type="arabicPeriod"/>
            </a:pPr>
            <a:r>
              <a:rPr lang="id-ID" sz="2400" smtClean="0"/>
              <a:t>Menetapkan suatu </a:t>
            </a:r>
            <a:r>
              <a:rPr lang="id-ID" sz="2400" smtClean="0">
                <a:solidFill>
                  <a:srgbClr val="C00000"/>
                </a:solidFill>
              </a:rPr>
              <a:t>jalur kritis (</a:t>
            </a:r>
            <a:r>
              <a:rPr lang="id-ID" sz="2400" i="1" smtClean="0">
                <a:solidFill>
                  <a:srgbClr val="C00000"/>
                </a:solidFill>
              </a:rPr>
              <a:t>critical</a:t>
            </a:r>
            <a:r>
              <a:rPr lang="id-ID" sz="2400" smtClean="0">
                <a:solidFill>
                  <a:srgbClr val="C00000"/>
                </a:solidFill>
              </a:rPr>
              <a:t> </a:t>
            </a:r>
            <a:r>
              <a:rPr lang="id-ID" sz="2400" i="1" smtClean="0">
                <a:solidFill>
                  <a:srgbClr val="C00000"/>
                </a:solidFill>
              </a:rPr>
              <a:t>path</a:t>
            </a:r>
            <a:r>
              <a:rPr lang="id-ID" sz="2400" smtClean="0">
                <a:solidFill>
                  <a:srgbClr val="C00000"/>
                </a:solidFill>
              </a:rPr>
              <a:t>).</a:t>
            </a:r>
            <a:endParaRPr lang="en-US" sz="2400" smtClean="0">
              <a:solidFill>
                <a:srgbClr val="C00000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400" smtClean="0"/>
              <a:t>Melakukan pembaharuan diagram PERT sesuai dengan kemajuan proyek</a:t>
            </a:r>
          </a:p>
          <a:p>
            <a:pPr marL="457200" indent="-457200"/>
            <a:endParaRPr lang="en-US" sz="2400" smtClean="0"/>
          </a:p>
          <a:p>
            <a:pPr marL="457200" indent="-457200">
              <a:buFontTx/>
              <a:buNone/>
            </a:pPr>
            <a:r>
              <a:rPr lang="en-US" sz="2400" smtClean="0"/>
              <a:t/>
            </a:r>
            <a:br>
              <a:rPr lang="en-US" sz="2400" smtClean="0"/>
            </a:br>
            <a:endParaRPr lang="en-US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981075"/>
            <a:ext cx="8291512" cy="1943100"/>
          </a:xfrm>
        </p:spPr>
        <p:txBody>
          <a:bodyPr/>
          <a:lstStyle/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Dulu, juml persh sdkt, aspek psr blm diperhatikan </a:t>
            </a:r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400" i="1" smtClean="0">
                <a:solidFill>
                  <a:srgbClr val="FF0000"/>
                </a:solidFill>
              </a:rPr>
              <a:t>selling concept</a:t>
            </a:r>
            <a:r>
              <a:rPr lang="en-US" sz="2400" smtClean="0"/>
              <a:t>.</a:t>
            </a:r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Skrg, juml persh banyak, aspek pasar mjd pertimbangan utama </a:t>
            </a:r>
            <a:r>
              <a:rPr lang="en-US" sz="2400" smtClean="0">
                <a:sym typeface="Wingdings" pitchFamily="2" charset="2"/>
              </a:rPr>
              <a:t> </a:t>
            </a:r>
            <a:r>
              <a:rPr lang="en-US" sz="2400" smtClean="0"/>
              <a:t>pembeli potensial bebas memilih produk yg diinginkan  </a:t>
            </a:r>
            <a:r>
              <a:rPr lang="en-US" sz="2400" smtClean="0">
                <a:sym typeface="Wingdings" pitchFamily="2" charset="2"/>
              </a:rPr>
              <a:t> </a:t>
            </a:r>
            <a:r>
              <a:rPr lang="en-US" sz="2400" smtClean="0"/>
              <a:t>dg </a:t>
            </a:r>
            <a:r>
              <a:rPr lang="en-US" sz="2400" i="1" smtClean="0"/>
              <a:t>integrated marketing concept</a:t>
            </a:r>
            <a:r>
              <a:rPr lang="en-US" sz="2400" smtClean="0"/>
              <a:t> 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3141663"/>
            <a:ext cx="8713788" cy="3421062"/>
          </a:xfrm>
        </p:spPr>
        <p:txBody>
          <a:bodyPr/>
          <a:lstStyle/>
          <a:p>
            <a:pPr marL="393700" indent="-393700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Perlu dipahami KARAKTERISTIK POKOK ASPEK PASAR </a:t>
            </a:r>
          </a:p>
          <a:p>
            <a:pPr marL="393700" indent="-393700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1.  Permintaan thd produk ttt tdk terlalu besar ( pasar cepat jenuh dg 4-5 proyek sj)</a:t>
            </a:r>
          </a:p>
          <a:p>
            <a:pPr marL="393700" indent="-393700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2.  Tdp garis pemisah yg cukup jelas dr segmen pasar yg ada 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strategi pemsrn</a:t>
            </a:r>
          </a:p>
          <a:p>
            <a:pPr marL="393700" indent="-393700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3.  Mayoritas produk yg dibuat merup produk pengganti import 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perlu data2 impor</a:t>
            </a:r>
          </a:p>
          <a:p>
            <a:pPr marL="393700" indent="-393700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4.  Utk produk ttt, besar peranan pemrth dlm mekanisme pasar.</a:t>
            </a:r>
          </a:p>
          <a:p>
            <a:pPr marL="393700" indent="-393700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5.  Keputusan politik 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masalah mjd rumit 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5508625" y="3333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>
                <a:solidFill>
                  <a:srgbClr val="FF0000"/>
                </a:solidFill>
                <a:latin typeface="Showcard Gothic" pitchFamily="82" charset="0"/>
              </a:rPr>
              <a:t>1. Aspek pasar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214313" y="285750"/>
            <a:ext cx="8786812" cy="44291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defRPr/>
            </a:pPr>
            <a:r>
              <a:rPr lang="en-US" sz="2000" dirty="0" err="1">
                <a:latin typeface="Arial" charset="0"/>
              </a:rPr>
              <a:t>Aturan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pembuatan</a:t>
            </a:r>
            <a:r>
              <a:rPr lang="en-US" sz="2000" dirty="0">
                <a:latin typeface="Arial" charset="0"/>
              </a:rPr>
              <a:t> diagram :</a:t>
            </a:r>
          </a:p>
          <a:p>
            <a:pPr marL="398463" indent="-398463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2000" dirty="0">
                <a:latin typeface="Arial" charset="0"/>
              </a:rPr>
              <a:t>Event : </a:t>
            </a:r>
            <a:r>
              <a:rPr lang="en-US" sz="2000" dirty="0" err="1">
                <a:latin typeface="Arial" charset="0"/>
              </a:rPr>
              <a:t>Kejadian</a:t>
            </a:r>
            <a:r>
              <a:rPr lang="en-US" sz="2000" dirty="0">
                <a:latin typeface="Arial" charset="0"/>
              </a:rPr>
              <a:t> : </a:t>
            </a:r>
            <a:r>
              <a:rPr lang="en-US" sz="2000" dirty="0" err="1">
                <a:latin typeface="Arial" charset="0"/>
              </a:rPr>
              <a:t>suatu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keadaan</a:t>
            </a:r>
            <a:r>
              <a:rPr lang="en-US" sz="2000" dirty="0">
                <a:latin typeface="Arial" charset="0"/>
              </a:rPr>
              <a:t> yang </a:t>
            </a:r>
            <a:r>
              <a:rPr lang="en-US" sz="2000" dirty="0" err="1">
                <a:latin typeface="Arial" charset="0"/>
              </a:rPr>
              <a:t>terjadi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pada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saat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tertentu</a:t>
            </a:r>
            <a:endParaRPr lang="en-US" sz="2000" dirty="0">
              <a:latin typeface="Arial" charset="0"/>
            </a:endParaRPr>
          </a:p>
          <a:p>
            <a:pPr marL="398463" indent="-398463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2000" dirty="0" err="1">
                <a:latin typeface="Arial" charset="0"/>
              </a:rPr>
              <a:t>Aktivitas</a:t>
            </a:r>
            <a:r>
              <a:rPr lang="en-US" sz="2000" dirty="0">
                <a:latin typeface="Arial" charset="0"/>
              </a:rPr>
              <a:t> : </a:t>
            </a:r>
            <a:r>
              <a:rPr lang="en-US" sz="2000" dirty="0" err="1">
                <a:latin typeface="Arial" charset="0"/>
              </a:rPr>
              <a:t>suatu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pekerjaan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yg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diperlukan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utk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menyelesaikan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kejadian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ttt</a:t>
            </a:r>
            <a:endParaRPr lang="en-US" sz="2000" dirty="0">
              <a:latin typeface="Arial" charset="0"/>
            </a:endParaRPr>
          </a:p>
          <a:p>
            <a:pPr marL="398463" indent="-398463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000" dirty="0">
              <a:latin typeface="Arial" charset="0"/>
            </a:endParaRPr>
          </a:p>
          <a:p>
            <a:pPr marL="398463" indent="-398463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000" dirty="0">
              <a:latin typeface="Arial" charset="0"/>
            </a:endParaRPr>
          </a:p>
          <a:p>
            <a:pPr marL="398463" indent="-398463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2000" dirty="0" err="1">
                <a:latin typeface="Arial" charset="0"/>
              </a:rPr>
              <a:t>Jaringan</a:t>
            </a:r>
            <a:r>
              <a:rPr lang="en-US" sz="2000" dirty="0">
                <a:latin typeface="Arial" charset="0"/>
              </a:rPr>
              <a:t> : </a:t>
            </a:r>
            <a:r>
              <a:rPr lang="en-US" sz="2000" dirty="0" err="1">
                <a:latin typeface="Arial" charset="0"/>
              </a:rPr>
              <a:t>beberapa</a:t>
            </a:r>
            <a:r>
              <a:rPr lang="en-US" sz="2000" dirty="0">
                <a:latin typeface="Arial" charset="0"/>
              </a:rPr>
              <a:t> event &amp; </a:t>
            </a:r>
            <a:r>
              <a:rPr lang="en-US" sz="2000" dirty="0" err="1">
                <a:latin typeface="Arial" charset="0"/>
              </a:rPr>
              <a:t>aktivitas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digabungkan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dlm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sebuah</a:t>
            </a:r>
            <a:r>
              <a:rPr lang="en-US" sz="2000" dirty="0">
                <a:latin typeface="Arial" charset="0"/>
              </a:rPr>
              <a:t> diagram</a:t>
            </a:r>
          </a:p>
          <a:p>
            <a:pPr marL="609600" indent="-609600">
              <a:spcBef>
                <a:spcPct val="20000"/>
              </a:spcBef>
              <a:defRPr/>
            </a:pPr>
            <a:endParaRPr lang="en-US" sz="2000" dirty="0">
              <a:latin typeface="Arial" charset="0"/>
            </a:endParaRPr>
          </a:p>
          <a:p>
            <a:pPr marL="609600" indent="-609600">
              <a:spcBef>
                <a:spcPct val="20000"/>
              </a:spcBef>
              <a:buFontTx/>
              <a:buAutoNum type="arabicPeriod"/>
              <a:defRPr/>
            </a:pPr>
            <a:endParaRPr lang="en-US" sz="2000" dirty="0">
              <a:latin typeface="Arial" charset="0"/>
            </a:endParaRPr>
          </a:p>
        </p:txBody>
      </p:sp>
      <p:sp>
        <p:nvSpPr>
          <p:cNvPr id="25603" name="AutoShape 8"/>
          <p:cNvSpPr>
            <a:spLocks noChangeArrowheads="1"/>
          </p:cNvSpPr>
          <p:nvPr/>
        </p:nvSpPr>
        <p:spPr bwMode="auto">
          <a:xfrm>
            <a:off x="2500313" y="1428750"/>
            <a:ext cx="720725" cy="792163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Event</a:t>
            </a:r>
          </a:p>
        </p:txBody>
      </p:sp>
      <p:sp>
        <p:nvSpPr>
          <p:cNvPr id="25604" name="AutoShape 9"/>
          <p:cNvSpPr>
            <a:spLocks noChangeArrowheads="1"/>
          </p:cNvSpPr>
          <p:nvPr/>
        </p:nvSpPr>
        <p:spPr bwMode="auto">
          <a:xfrm>
            <a:off x="5857875" y="1428750"/>
            <a:ext cx="720725" cy="792163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  <a:p>
            <a:pPr algn="ctr"/>
            <a:r>
              <a:rPr lang="en-US" sz="1600"/>
              <a:t>Event</a:t>
            </a:r>
          </a:p>
          <a:p>
            <a:pPr algn="ctr"/>
            <a:endParaRPr lang="en-US" sz="1600"/>
          </a:p>
        </p:txBody>
      </p:sp>
      <p:sp>
        <p:nvSpPr>
          <p:cNvPr id="25605" name="Line 10"/>
          <p:cNvSpPr>
            <a:spLocks noChangeShapeType="1"/>
          </p:cNvSpPr>
          <p:nvPr/>
        </p:nvSpPr>
        <p:spPr bwMode="auto">
          <a:xfrm>
            <a:off x="3429000" y="1785938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5606" name="Rectangle 11"/>
          <p:cNvSpPr>
            <a:spLocks noChangeArrowheads="1"/>
          </p:cNvSpPr>
          <p:nvPr/>
        </p:nvSpPr>
        <p:spPr bwMode="auto">
          <a:xfrm>
            <a:off x="395288" y="5445125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id-ID" sz="2000"/>
          </a:p>
        </p:txBody>
      </p:sp>
      <p:pic>
        <p:nvPicPr>
          <p:cNvPr id="2560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357438" y="2714625"/>
            <a:ext cx="3622675" cy="1762125"/>
          </a:xfr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714375" y="1214438"/>
          <a:ext cx="8001000" cy="5303837"/>
        </p:xfrm>
        <a:graphic>
          <a:graphicData uri="http://schemas.openxmlformats.org/drawingml/2006/table">
            <a:tbl>
              <a:tblPr/>
              <a:tblGrid>
                <a:gridCol w="1849079"/>
                <a:gridCol w="1999362"/>
                <a:gridCol w="2076308"/>
                <a:gridCol w="2076308"/>
              </a:tblGrid>
              <a:tr h="32839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</a:rPr>
                        <a:t>Aktifitas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685800" marR="0" indent="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2000" b="1">
                          <a:latin typeface="Times New Roman"/>
                          <a:ea typeface="Times New Roman"/>
                        </a:rPr>
                        <a:t>Durasi Aktifitas (minggu)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5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Optimistic (a)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Most Likely (m)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Pessimistic (b)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5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A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8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15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B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5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C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5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D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3.5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5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E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5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F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8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10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15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5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G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5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2.5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68" name="Rectangle 3"/>
          <p:cNvSpPr>
            <a:spLocks noChangeArrowheads="1"/>
          </p:cNvSpPr>
          <p:nvPr/>
        </p:nvSpPr>
        <p:spPr bwMode="auto">
          <a:xfrm>
            <a:off x="1714500" y="357188"/>
            <a:ext cx="7000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 eaLnBrk="0" hangingPunct="0"/>
            <a:r>
              <a:rPr lang="es-ES" sz="2400">
                <a:cs typeface="Times New Roman" pitchFamily="18" charset="0"/>
              </a:rPr>
              <a:t>Tabel 1 – Estimasi waktu aktifitas PERT</a:t>
            </a:r>
            <a:endParaRPr lang="es-ES" sz="24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14875" y="357188"/>
          <a:ext cx="4143375" cy="3924300"/>
        </p:xfrm>
        <a:graphic>
          <a:graphicData uri="http://schemas.openxmlformats.org/drawingml/2006/table">
            <a:tbl>
              <a:tblPr/>
              <a:tblGrid>
                <a:gridCol w="1041189"/>
                <a:gridCol w="500402"/>
                <a:gridCol w="500402"/>
                <a:gridCol w="708644"/>
                <a:gridCol w="1392739"/>
              </a:tblGrid>
              <a:tr h="3139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latin typeface="Times New Roman"/>
                          <a:ea typeface="Times New Roman"/>
                        </a:rPr>
                        <a:t>Aktifitas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Times New Roman"/>
                          <a:ea typeface="Times New Roman"/>
                        </a:rPr>
                        <a:t>Durasi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</a:rPr>
                        <a:t>Aktifitas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</a:rPr>
                        <a:t>minggu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3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a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m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b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en-US" sz="1600" b="1" baseline="-25000" dirty="0" err="1">
                          <a:latin typeface="Times New Roman"/>
                          <a:ea typeface="Times New Roman"/>
                        </a:rPr>
                        <a:t>e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4025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A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8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6.17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4025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B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4.00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753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C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2.83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4025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D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3.5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4.08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4025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E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2.83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4025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F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8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10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15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10.50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4025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G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3.00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4025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H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2.5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2.08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276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0"/>
            <a:ext cx="457200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00" name="Rectangle 5"/>
          <p:cNvSpPr>
            <a:spLocks noChangeArrowheads="1"/>
          </p:cNvSpPr>
          <p:nvPr/>
        </p:nvSpPr>
        <p:spPr bwMode="auto">
          <a:xfrm>
            <a:off x="714375" y="857250"/>
            <a:ext cx="3286125" cy="523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t</a:t>
            </a:r>
            <a:r>
              <a:rPr lang="en-US" sz="2800" baseline="-25000">
                <a:solidFill>
                  <a:srgbClr val="C00000"/>
                </a:solidFill>
              </a:rPr>
              <a:t>e </a:t>
            </a:r>
            <a:r>
              <a:rPr lang="en-US" sz="2800">
                <a:solidFill>
                  <a:srgbClr val="C00000"/>
                </a:solidFill>
              </a:rPr>
              <a:t>= (a + 4m + b) /6</a:t>
            </a:r>
            <a:endParaRPr lang="en-US" sz="280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7" dur="3000"/>
                                        <p:tgtEl>
                                          <p:spTgt spid="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0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00563" y="214313"/>
          <a:ext cx="4429125" cy="3657600"/>
        </p:xfrm>
        <a:graphic>
          <a:graphicData uri="http://schemas.openxmlformats.org/drawingml/2006/table">
            <a:tbl>
              <a:tblPr/>
              <a:tblGrid>
                <a:gridCol w="1025932"/>
                <a:gridCol w="493072"/>
                <a:gridCol w="493072"/>
                <a:gridCol w="698260"/>
                <a:gridCol w="832965"/>
                <a:gridCol w="752882"/>
                <a:gridCol w="132943"/>
              </a:tblGrid>
              <a:tr h="23016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latin typeface="Times New Roman"/>
                          <a:ea typeface="Times New Roman"/>
                        </a:rPr>
                        <a:t>Aktifitas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Durasi Aktifitas (minggu)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A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m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b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en-US" sz="1600" b="1" baseline="-25000">
                          <a:latin typeface="Times New Roman"/>
                          <a:ea typeface="Times New Roman"/>
                        </a:rPr>
                        <a:t>e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A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8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6.17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0.50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B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4.00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0.33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C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2.83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0.17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D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3.5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4.08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0.25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E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2.83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0.50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F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8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10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15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10.50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1.17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G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3.00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0.33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H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2.5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2.08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0.08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733" name="Rectangle 1"/>
          <p:cNvSpPr>
            <a:spLocks noChangeArrowheads="1"/>
          </p:cNvSpPr>
          <p:nvPr/>
        </p:nvSpPr>
        <p:spPr bwMode="auto">
          <a:xfrm>
            <a:off x="214313" y="214313"/>
            <a:ext cx="35718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indent="571500" algn="r" eaLnBrk="0" hangingPunct="0"/>
            <a:r>
              <a:rPr lang="sv-SE" b="1">
                <a:latin typeface="Times New Roman" pitchFamily="18" charset="0"/>
                <a:cs typeface="Times New Roman" pitchFamily="18" charset="0"/>
              </a:rPr>
              <a:t>Tabel 2.Waktu yang diharapkan dan standar deviasi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73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3857625"/>
            <a:ext cx="828675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35" name="Rectangle 4"/>
          <p:cNvSpPr>
            <a:spLocks noChangeArrowheads="1"/>
          </p:cNvSpPr>
          <p:nvPr/>
        </p:nvSpPr>
        <p:spPr bwMode="auto">
          <a:xfrm>
            <a:off x="500063" y="1928813"/>
            <a:ext cx="3286125" cy="523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/>
              <a:t> s = ( b  -  a ) / 6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00563" y="928688"/>
          <a:ext cx="4429125" cy="2193925"/>
        </p:xfrm>
        <a:graphic>
          <a:graphicData uri="http://schemas.openxmlformats.org/drawingml/2006/table">
            <a:tbl>
              <a:tblPr/>
              <a:tblGrid>
                <a:gridCol w="1025932"/>
                <a:gridCol w="493072"/>
                <a:gridCol w="493072"/>
                <a:gridCol w="698260"/>
                <a:gridCol w="832965"/>
                <a:gridCol w="752882"/>
                <a:gridCol w="132943"/>
              </a:tblGrid>
              <a:tr h="23016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latin typeface="Times New Roman"/>
                          <a:ea typeface="Times New Roman"/>
                        </a:rPr>
                        <a:t>Aktifitas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Durasi Aktifitas (minggu)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A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m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b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en-US" sz="1600" b="1" baseline="-25000">
                          <a:latin typeface="Times New Roman"/>
                          <a:ea typeface="Times New Roman"/>
                        </a:rPr>
                        <a:t>e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E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2.83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0.50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F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8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10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15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10.50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1.17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G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3.00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0.33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H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2.5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2.08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0.08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757" name="Rectangle 1"/>
          <p:cNvSpPr>
            <a:spLocks noChangeArrowheads="1"/>
          </p:cNvSpPr>
          <p:nvPr/>
        </p:nvSpPr>
        <p:spPr bwMode="auto">
          <a:xfrm>
            <a:off x="1643063" y="214313"/>
            <a:ext cx="7072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indent="571500" eaLnBrk="0" hangingPunct="0"/>
            <a:r>
              <a:rPr lang="sv-SE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Tabel 2.Waktu yang diharapkan dan standar deviasi</a:t>
            </a:r>
            <a:endParaRPr lang="en-US"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758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3357563"/>
            <a:ext cx="871537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59" name="Rectangle 4"/>
          <p:cNvSpPr>
            <a:spLocks noChangeArrowheads="1"/>
          </p:cNvSpPr>
          <p:nvPr/>
        </p:nvSpPr>
        <p:spPr bwMode="auto">
          <a:xfrm>
            <a:off x="5286375" y="3571875"/>
            <a:ext cx="3286125" cy="523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/>
              <a:t> s = ( b  -  a ) / 6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928688"/>
          <a:ext cx="4214813" cy="2193925"/>
        </p:xfrm>
        <a:graphic>
          <a:graphicData uri="http://schemas.openxmlformats.org/drawingml/2006/table">
            <a:tbl>
              <a:tblPr/>
              <a:tblGrid>
                <a:gridCol w="976289"/>
                <a:gridCol w="469213"/>
                <a:gridCol w="469213"/>
                <a:gridCol w="664473"/>
                <a:gridCol w="792660"/>
                <a:gridCol w="716452"/>
                <a:gridCol w="126510"/>
              </a:tblGrid>
              <a:tr h="23016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latin typeface="Times New Roman"/>
                          <a:ea typeface="Times New Roman"/>
                        </a:rPr>
                        <a:t>Aktifitas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Times New Roman"/>
                          <a:ea typeface="Times New Roman"/>
                        </a:rPr>
                        <a:t>Durasi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</a:rPr>
                        <a:t>Aktifitas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</a:rPr>
                        <a:t>minggu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A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m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b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en-US" sz="1600" b="1" baseline="-25000">
                          <a:latin typeface="Times New Roman"/>
                          <a:ea typeface="Times New Roman"/>
                        </a:rPr>
                        <a:t>e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A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8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6.17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0.50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B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4.00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0.33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C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2.83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0.17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D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3.5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4.08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0.25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39077" marR="390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2000"/>
                                        <p:tgtEl>
                                          <p:spTgt spid="2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57" grpId="0"/>
      <p:bldP spid="2975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Metode PERT digunakan karena :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214313" y="1676400"/>
            <a:ext cx="8715375" cy="4525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s-CL" sz="2400" smtClean="0"/>
              <a:t>Memudahkan pembulatan durasi waktu penyelesaian proyek. </a:t>
            </a:r>
            <a:endParaRPr lang="en-US" sz="2400" smtClean="0"/>
          </a:p>
          <a:p>
            <a:pPr>
              <a:buFont typeface="Wingdings" pitchFamily="2" charset="2"/>
              <a:buChar char="q"/>
            </a:pPr>
            <a:r>
              <a:rPr lang="es-CL" sz="2400" smtClean="0"/>
              <a:t>Memungkinkan penyelesaian proyek sebelum waktu yang diinginkan dari hasil perhitungan tiga angka. </a:t>
            </a:r>
            <a:endParaRPr lang="en-US" sz="2400" smtClean="0"/>
          </a:p>
          <a:p>
            <a:pPr>
              <a:buFont typeface="Wingdings" pitchFamily="2" charset="2"/>
              <a:buChar char="q"/>
            </a:pPr>
            <a:r>
              <a:rPr lang="en-US" sz="2400" smtClean="0"/>
              <a:t>Kegiatan yang berada pada jalur kritis, dapat ditentukan langsung penentuan waktu nya dari hasil perhitungan standar deviasi dan variannya. </a:t>
            </a:r>
          </a:p>
          <a:p>
            <a:pPr>
              <a:buFont typeface="Wingdings" pitchFamily="2" charset="2"/>
              <a:buChar char="q"/>
            </a:pPr>
            <a:r>
              <a:rPr lang="en-US" sz="2400" smtClean="0"/>
              <a:t>Kegiatan yang memp waktu tenggang dapat dialihkan untuk konsentrasi pada kegiatan yang berada pada jalur kritis. </a:t>
            </a:r>
          </a:p>
          <a:p>
            <a:pPr>
              <a:buFont typeface="Wingdings" pitchFamily="2" charset="2"/>
              <a:buChar char="q"/>
            </a:pPr>
            <a:r>
              <a:rPr lang="es-CL" sz="2400" smtClean="0"/>
              <a:t>Kegiatan mempunyai ketentuan kapan mulai dan berakhirnya.</a:t>
            </a:r>
            <a:endParaRPr lang="en-US" sz="2400" smtClean="0"/>
          </a:p>
          <a:p>
            <a:pPr>
              <a:buFont typeface="Wingdings" pitchFamily="2" charset="2"/>
              <a:buChar char="q"/>
            </a:pPr>
            <a:endParaRPr lang="en-US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6705600" cy="623888"/>
          </a:xfrm>
        </p:spPr>
        <p:txBody>
          <a:bodyPr/>
          <a:lstStyle/>
          <a:p>
            <a:pPr>
              <a:tabLst>
                <a:tab pos="685800" algn="l"/>
              </a:tabLst>
            </a:pPr>
            <a:r>
              <a:rPr lang="id-ID" sz="3200" b="1" smtClean="0">
                <a:cs typeface="Times New Roman" pitchFamily="18" charset="0"/>
              </a:rPr>
              <a:t>Kelebihan</a:t>
            </a:r>
            <a:r>
              <a:rPr lang="en-US" sz="3200" b="1" smtClean="0">
                <a:cs typeface="Times New Roman" pitchFamily="18" charset="0"/>
              </a:rPr>
              <a:t> metode PERT :</a:t>
            </a:r>
            <a:endParaRPr lang="en-US" sz="3200" smtClean="0"/>
          </a:p>
        </p:txBody>
      </p:sp>
      <p:sp>
        <p:nvSpPr>
          <p:cNvPr id="31747" name="Rectangle 4"/>
          <p:cNvSpPr>
            <a:spLocks noGrp="1" noChangeArrowheads="1"/>
          </p:cNvSpPr>
          <p:nvPr>
            <p:ph idx="1"/>
          </p:nvPr>
        </p:nvSpPr>
        <p:spPr>
          <a:xfrm>
            <a:off x="357188" y="1500188"/>
            <a:ext cx="8043862" cy="4924425"/>
          </a:xfrm>
        </p:spPr>
        <p:txBody>
          <a:bodyPr tIns="0" bIns="0" anchor="ctr">
            <a:spAutoFit/>
          </a:bodyPr>
          <a:lstStyle/>
          <a:p>
            <a:pPr marL="457200" indent="-457200" algn="just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endParaRPr lang="en-US" sz="2000" smtClean="0"/>
          </a:p>
          <a:p>
            <a:pPr marL="457200" indent="-457200" algn="just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id-ID" sz="2000" smtClean="0">
                <a:cs typeface="Times New Roman" pitchFamily="18" charset="0"/>
              </a:rPr>
              <a:t>Untuk perencanaan proyek yang kompleks</a:t>
            </a:r>
            <a:endParaRPr lang="en-US" sz="2000" smtClean="0"/>
          </a:p>
          <a:p>
            <a:pPr marL="457200" indent="-457200" algn="just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id-ID" sz="2000" smtClean="0">
                <a:cs typeface="Times New Roman" pitchFamily="18" charset="0"/>
              </a:rPr>
              <a:t>Penjadwalan pekerjaan dalam urutan yang praktis dan efisien</a:t>
            </a:r>
            <a:endParaRPr lang="en-US" sz="2000" smtClean="0"/>
          </a:p>
          <a:p>
            <a:pPr marL="457200" indent="-457200" algn="just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id-ID" sz="2000" smtClean="0">
                <a:cs typeface="Times New Roman" pitchFamily="18" charset="0"/>
              </a:rPr>
              <a:t>Pembagian tenaga kerja dan sumber dana yang tersedia</a:t>
            </a:r>
            <a:endParaRPr lang="en-US" sz="2000" smtClean="0"/>
          </a:p>
          <a:p>
            <a:pPr marL="457200" indent="-457200" algn="just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id-ID" sz="2000" smtClean="0">
                <a:cs typeface="Times New Roman" pitchFamily="18" charset="0"/>
              </a:rPr>
              <a:t>Pedjadwalan ulang ketika ada hambatan proyek</a:t>
            </a:r>
            <a:endParaRPr lang="en-US" sz="2000" smtClean="0"/>
          </a:p>
          <a:p>
            <a:pPr marL="457200" indent="-457200" algn="just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id-ID" sz="2000" smtClean="0">
                <a:cs typeface="Times New Roman" pitchFamily="18" charset="0"/>
              </a:rPr>
              <a:t>Menentukan kemungkinan untuk menyelesaikan proyek tertentu</a:t>
            </a:r>
            <a:endParaRPr lang="en-US" sz="2000" smtClean="0"/>
          </a:p>
          <a:p>
            <a:pPr marL="457200" indent="-457200" algn="just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id-ID" sz="2000" smtClean="0">
                <a:cs typeface="Times New Roman" pitchFamily="18" charset="0"/>
              </a:rPr>
              <a:t>Menentukan trade off antara waktu dan biaya</a:t>
            </a:r>
            <a:endParaRPr lang="en-US" sz="2000" smtClean="0"/>
          </a:p>
          <a:p>
            <a:pPr marL="457200" indent="-457200" algn="just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id-ID" sz="2000" smtClean="0">
                <a:cs typeface="Times New Roman" pitchFamily="18" charset="0"/>
              </a:rPr>
              <a:t>Mengetahui ketergantungan dan keterhubungan tiap pekerjaan dalam suatu proyek. </a:t>
            </a:r>
            <a:endParaRPr lang="en-US" sz="2000" smtClean="0"/>
          </a:p>
          <a:p>
            <a:pPr marL="457200" indent="-457200" algn="just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id-ID" sz="2000" smtClean="0">
                <a:cs typeface="Times New Roman" pitchFamily="18" charset="0"/>
              </a:rPr>
              <a:t>Dapat mengetahui implikasi dan waktu jika terjadi keterlambatan suatu pekerjaan. </a:t>
            </a:r>
            <a:endParaRPr lang="en-US" sz="2000" smtClean="0"/>
          </a:p>
          <a:p>
            <a:pPr marL="457200" indent="-457200" algn="just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id-ID" sz="2000" smtClean="0">
                <a:cs typeface="Times New Roman" pitchFamily="18" charset="0"/>
              </a:rPr>
              <a:t>Dapat mengetahui kemungkinan untuk mencari jalur alternatif lain yang lebih baik untuk kelancaran proyek. </a:t>
            </a:r>
            <a:endParaRPr lang="en-US" sz="2000" smtClean="0"/>
          </a:p>
          <a:p>
            <a:pPr marL="457200" indent="-457200" algn="just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id-ID" sz="2000" smtClean="0">
                <a:cs typeface="Times New Roman" pitchFamily="18" charset="0"/>
              </a:rPr>
              <a:t>Dapat mengetahui kemungkinan percepatan dari salah satu atau beberapa jalur kegiatan. </a:t>
            </a:r>
            <a:endParaRPr lang="en-US" sz="2000" smtClean="0"/>
          </a:p>
          <a:p>
            <a:pPr marL="457200" indent="-457200" algn="just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id-ID" sz="2000" smtClean="0">
                <a:cs typeface="Times New Roman" pitchFamily="18" charset="0"/>
              </a:rPr>
              <a:t>Dapat mengetahui batas waktu penyelesaian proyek. </a:t>
            </a:r>
            <a:endParaRPr lang="id-ID" sz="20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6705600" cy="623888"/>
          </a:xfrm>
        </p:spPr>
        <p:txBody>
          <a:bodyPr/>
          <a:lstStyle/>
          <a:p>
            <a:pPr>
              <a:tabLst>
                <a:tab pos="685800" algn="l"/>
              </a:tabLst>
            </a:pPr>
            <a:r>
              <a:rPr lang="id-ID" sz="3200" b="1" smtClean="0">
                <a:cs typeface="Times New Roman" pitchFamily="18" charset="0"/>
              </a:rPr>
              <a:t>Kele</a:t>
            </a:r>
            <a:r>
              <a:rPr lang="en-US" sz="3200" b="1" smtClean="0">
                <a:cs typeface="Times New Roman" pitchFamily="18" charset="0"/>
              </a:rPr>
              <a:t>ma</a:t>
            </a:r>
            <a:r>
              <a:rPr lang="id-ID" sz="3200" b="1" smtClean="0">
                <a:cs typeface="Times New Roman" pitchFamily="18" charset="0"/>
              </a:rPr>
              <a:t>han</a:t>
            </a:r>
            <a:r>
              <a:rPr lang="en-US" sz="3200" b="1" smtClean="0">
                <a:cs typeface="Times New Roman" pitchFamily="18" charset="0"/>
              </a:rPr>
              <a:t> metode PERT :</a:t>
            </a:r>
            <a:endParaRPr lang="en-US" sz="3200" smtClean="0"/>
          </a:p>
        </p:txBody>
      </p:sp>
      <p:sp>
        <p:nvSpPr>
          <p:cNvPr id="32771" name="Rectangle 4"/>
          <p:cNvSpPr>
            <a:spLocks noGrp="1" noChangeArrowheads="1"/>
          </p:cNvSpPr>
          <p:nvPr>
            <p:ph idx="1"/>
          </p:nvPr>
        </p:nvSpPr>
        <p:spPr>
          <a:xfrm>
            <a:off x="357188" y="1500188"/>
            <a:ext cx="8043862" cy="5170487"/>
          </a:xfrm>
        </p:spPr>
        <p:txBody>
          <a:bodyPr tIns="0" bIns="0" anchor="ctr">
            <a:spAutoFit/>
          </a:bodyPr>
          <a:lstStyle/>
          <a:p>
            <a:pPr marL="457200" indent="-457200" algn="just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endParaRPr lang="en-US" sz="2400" smtClean="0"/>
          </a:p>
          <a:p>
            <a:pPr marL="457200" indent="-457200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sv-SE" sz="2400" smtClean="0">
                <a:cs typeface="Times New Roman" pitchFamily="18" charset="0"/>
              </a:rPr>
              <a:t>Sering dijumpai estimator menggunakan angka-angka yang jauh dari realistis karena kurang pengalaman dalam bidangnya.</a:t>
            </a:r>
            <a:endParaRPr lang="en-US" sz="2400" smtClean="0"/>
          </a:p>
          <a:p>
            <a:pPr marL="457200" indent="-457200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id-ID" sz="2400" smtClean="0">
                <a:cs typeface="Times New Roman" pitchFamily="18" charset="0"/>
              </a:rPr>
              <a:t>Hasil perhitungan akhir akan jauh berbeda hanya karena estimator yang satu bersikap optimis sementara yang lainnya koservatif.</a:t>
            </a:r>
            <a:endParaRPr lang="en-US" sz="2400" smtClean="0"/>
          </a:p>
          <a:p>
            <a:pPr marL="457200" indent="-457200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id-ID" sz="2400" smtClean="0">
                <a:cs typeface="Times New Roman" pitchFamily="18" charset="0"/>
              </a:rPr>
              <a:t>Metode PERT yang menggunakan perumusan matematis kadang salah dalam perhitungan.</a:t>
            </a:r>
            <a:endParaRPr lang="en-US" sz="2400" smtClean="0"/>
          </a:p>
          <a:p>
            <a:pPr marL="457200" indent="-457200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id-ID" sz="2400" smtClean="0">
                <a:cs typeface="Times New Roman" pitchFamily="18" charset="0"/>
              </a:rPr>
              <a:t>Jika ingin menyelesaikan proyek dengan waktu yang lebih cepat maka memerlukan dana yang lebih besar.</a:t>
            </a:r>
            <a:endParaRPr lang="en-US" sz="2400" smtClean="0"/>
          </a:p>
          <a:p>
            <a:pPr marL="457200" indent="-457200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r>
              <a:rPr lang="id-ID" sz="2400" smtClean="0">
                <a:cs typeface="Times New Roman" pitchFamily="18" charset="0"/>
              </a:rPr>
              <a:t>Resiko ketidakvalidan data, waktu, dan biaya karena PERT digunakan untuk proyek-proyek baru.</a:t>
            </a:r>
            <a:endParaRPr lang="en-US" sz="2400" smtClean="0"/>
          </a:p>
          <a:p>
            <a:pPr marL="457200" indent="-457200">
              <a:spcBef>
                <a:spcPct val="0"/>
              </a:spcBef>
              <a:buFontTx/>
              <a:buAutoNum type="arabicPeriod"/>
              <a:tabLst>
                <a:tab pos="685800" algn="l"/>
              </a:tabLst>
            </a:pPr>
            <a:endParaRPr lang="en-US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33575" y="304800"/>
            <a:ext cx="6742113" cy="531813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sz="2400" smtClean="0"/>
              <a:t>Metode Jalur Kritis : Critical Path Method : CPM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412875"/>
            <a:ext cx="8229600" cy="7921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Dibanding PERT, CPM lebih menekankan pada faktor BIAYA dlm perencanaan</a:t>
            </a:r>
          </a:p>
        </p:txBody>
      </p:sp>
      <p:graphicFrame>
        <p:nvGraphicFramePr>
          <p:cNvPr id="101417" name="Group 41"/>
          <p:cNvGraphicFramePr>
            <a:graphicFrameLocks noGrp="1"/>
          </p:cNvGraphicFramePr>
          <p:nvPr>
            <p:ph/>
          </p:nvPr>
        </p:nvGraphicFramePr>
        <p:xfrm>
          <a:off x="323850" y="2349500"/>
          <a:ext cx="8229600" cy="3471863"/>
        </p:xfrm>
        <a:graphic>
          <a:graphicData uri="http://schemas.openxmlformats.org/drawingml/2006/table">
            <a:tbl>
              <a:tblPr/>
              <a:tblGrid>
                <a:gridCol w="2459038"/>
                <a:gridCol w="5770562"/>
              </a:tblGrid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Taksiran normal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Taksiran waktu yg paling mungkin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Biaya normal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Biaya yg ditanggung jk proyek tepat waktu normal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Taksiran waktu yg dipercepat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Waktu yg diperlukan jika tidak ada biaya yg dipertimbangkan dalam mengurangi waktu penyelesaian proyek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Biaya yg dipercepat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Biaya yg ditanggung jika menyelesaikan proyek dg waktu yg dipercepat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56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planni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0350"/>
            <a:ext cx="8569325" cy="621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6705600" cy="603250"/>
          </a:xfrm>
        </p:spPr>
        <p:txBody>
          <a:bodyPr/>
          <a:lstStyle/>
          <a:p>
            <a:pPr eaLnBrk="1" hangingPunct="1"/>
            <a:r>
              <a:rPr lang="en-US" sz="3200" b="1" smtClean="0"/>
              <a:t>Data dan sumber data 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33369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Kecenderungan D masa lalu &amp; sekrg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S produk sejenis di mas lalu dan yad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Impor &amp; expor produk ybs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Kedudukan proyek dlm struktur persaingan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Tingkah laku, motivasi &amp; preferensi konsumen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Pemilihan marketing effort yg akan dilakukan &amp; skala prioritas</a:t>
            </a:r>
            <a:endParaRPr lang="en-US" sz="2400" smtClean="0">
              <a:sym typeface="Wingdings" pitchFamily="2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ym typeface="Wingdings" pitchFamily="2" charset="2"/>
              </a:rPr>
              <a:t>   </a:t>
            </a:r>
            <a:r>
              <a:rPr lang="en-US" sz="2400" smtClean="0"/>
              <a:t>Bersumber dr laporan2, buku statistik, bulletin2 dll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ym typeface="Wingdings" pitchFamily="2" charset="2"/>
              </a:rPr>
              <a:t>   </a:t>
            </a:r>
            <a:r>
              <a:rPr lang="en-US" sz="2400" smtClean="0"/>
              <a:t>Data sekunder tetap perlu dievaluasi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Mgp aspek pasar perlu dipertimbangkan dlm penilaian proyek ??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Sebut dan jelaskan metode yang digunakan dalam penilaian aspek manajemen !!! Lengkapi dengan kelemahan dan kelebihannya !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0" y="1349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d-ID"/>
          </a:p>
        </p:txBody>
      </p:sp>
      <p:graphicFrame>
        <p:nvGraphicFramePr>
          <p:cNvPr id="63736" name="Group 248"/>
          <p:cNvGraphicFramePr>
            <a:graphicFrameLocks noGrp="1"/>
          </p:cNvGraphicFramePr>
          <p:nvPr>
            <p:ph/>
          </p:nvPr>
        </p:nvGraphicFramePr>
        <p:xfrm>
          <a:off x="304800" y="1295400"/>
          <a:ext cx="8610600" cy="5257800"/>
        </p:xfrm>
        <a:graphic>
          <a:graphicData uri="http://schemas.openxmlformats.org/drawingml/2006/table">
            <a:tbl>
              <a:tblPr/>
              <a:tblGrid>
                <a:gridCol w="4376738"/>
                <a:gridCol w="4233862"/>
              </a:tblGrid>
              <a:tr h="4397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Modal Asing</a:t>
                      </a: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052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Modal Sendiri</a:t>
                      </a: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0529"/>
                    </a:solidFill>
                  </a:tcPr>
                </a:tc>
              </a:tr>
              <a:tr h="1050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Memperhatikan kepentingan sendiri (kreditur)</a:t>
                      </a: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55563" marR="0" lvl="0" indent="-55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Tertarik dan berkepentingan terhadap kontinuitas, kelancaran &amp; keselamatan perusahaan</a:t>
                      </a: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785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Tidak berpengaruh terhadap penyelenggaraan perusahaan</a:t>
                      </a: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55563" marR="0" lvl="0" indent="-55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Dapat mempengaruhi politik perusahaan</a:t>
                      </a: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050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Modal dg bunga yg tetap, tanpa memandang keuntungan/kerugian</a:t>
                      </a: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55563" marR="0" lvl="0" indent="-55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Memp hak atas laba sesudah pembayaran bunga kpd modal asing</a:t>
                      </a: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Modal yg hanya sementara turut bekerja sama di dalam perusahaan.</a:t>
                      </a: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55563" marR="0" lvl="0" indent="-55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Modal yg digunakan  perusahaan untuk waktu yg tidak terbatas</a:t>
                      </a: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098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Modal yg dijamin, modal yg memp hak didahulukan sebelum modal sendiri dalam likuidasi</a:t>
                      </a: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55563" marR="0" lvl="0" indent="-55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Modal yg menjadi jaminan &amp; haknya adalah sesudah modal asing di dalam likuidasi</a:t>
                      </a: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Footer Placeholder 3"/>
          <p:cNvSpPr txBox="1">
            <a:spLocks noGrp="1"/>
          </p:cNvSpPr>
          <p:nvPr/>
        </p:nvSpPr>
        <p:spPr bwMode="auto">
          <a:xfrm>
            <a:off x="6781800" y="6477000"/>
            <a:ext cx="19050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000" b="1">
                <a:latin typeface="Verdana" pitchFamily="34" charset="0"/>
              </a:rPr>
              <a:t>MF/13. Sumber Modal</a:t>
            </a:r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 bwMode="auto">
          <a:xfrm>
            <a:off x="6096000" y="136525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b="1">
                <a:latin typeface="+mj-lt"/>
              </a:rPr>
              <a:t>www.themegallery.com</a:t>
            </a:r>
          </a:p>
        </p:txBody>
      </p:sp>
      <p:graphicFrame>
        <p:nvGraphicFramePr>
          <p:cNvPr id="29703" name="Organization Chart 2"/>
          <p:cNvGraphicFramePr>
            <a:graphicFrameLocks/>
          </p:cNvGraphicFramePr>
          <p:nvPr>
            <p:ph idx="1"/>
          </p:nvPr>
        </p:nvGraphicFramePr>
        <p:xfrm>
          <a:off x="457200" y="1371600"/>
          <a:ext cx="8229600" cy="49149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29703" grpId="0"/>
      <p:bldDgm spid="29703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874" name="Organization Chart 2"/>
          <p:cNvGraphicFramePr>
            <a:graphicFrameLocks/>
          </p:cNvGraphicFramePr>
          <p:nvPr>
            <p:ph idx="4294967295"/>
          </p:nvPr>
        </p:nvGraphicFramePr>
        <p:xfrm>
          <a:off x="179388" y="188913"/>
          <a:ext cx="8785225" cy="6408737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7987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1143000"/>
            <a:ext cx="8305800" cy="5410200"/>
          </a:xfrm>
        </p:spPr>
        <p:txBody>
          <a:bodyPr/>
          <a:lstStyle/>
          <a:p>
            <a:pPr marL="647700" lvl="1" indent="-533400" eaLnBrk="1" hangingPunct="1"/>
            <a:r>
              <a:rPr lang="id-ID" sz="2000" smtClean="0">
                <a:solidFill>
                  <a:srgbClr val="000099"/>
                </a:solidFill>
              </a:rPr>
              <a:t>Kredit jangka pendek biasanya lebih lunak dari pada kredit jangka panjang</a:t>
            </a:r>
            <a:endParaRPr lang="en-US" sz="2000" smtClean="0">
              <a:solidFill>
                <a:srgbClr val="000099"/>
              </a:solidFill>
            </a:endParaRPr>
          </a:p>
          <a:p>
            <a:pPr marL="647700" lvl="1" indent="-533400" eaLnBrk="1" hangingPunct="1"/>
            <a:r>
              <a:rPr lang="id-ID" sz="2000" smtClean="0">
                <a:solidFill>
                  <a:srgbClr val="AB0529"/>
                </a:solidFill>
              </a:rPr>
              <a:t>Pedoman pemberian kredit bank 3R dan 5 C, </a:t>
            </a:r>
          </a:p>
          <a:p>
            <a:pPr marL="1219200" lvl="3" indent="-415925" eaLnBrk="1" hangingPunct="1">
              <a:buFontTx/>
              <a:buAutoNum type="alphaLcPeriod"/>
            </a:pPr>
            <a:r>
              <a:rPr lang="id-ID" smtClean="0">
                <a:solidFill>
                  <a:srgbClr val="AB0529"/>
                </a:solidFill>
              </a:rPr>
              <a:t>Returns</a:t>
            </a:r>
            <a:endParaRPr lang="en-US" smtClean="0">
              <a:solidFill>
                <a:srgbClr val="AB0529"/>
              </a:solidFill>
            </a:endParaRPr>
          </a:p>
          <a:p>
            <a:pPr marL="1219200" lvl="3" indent="-415925" eaLnBrk="1" hangingPunct="1">
              <a:buFontTx/>
              <a:buNone/>
            </a:pPr>
            <a:r>
              <a:rPr lang="en-US" smtClean="0">
                <a:solidFill>
                  <a:srgbClr val="AB0529"/>
                </a:solidFill>
              </a:rPr>
              <a:t>      </a:t>
            </a:r>
            <a:r>
              <a:rPr lang="id-ID" smtClean="0">
                <a:solidFill>
                  <a:srgbClr val="AB0529"/>
                </a:solidFill>
              </a:rPr>
              <a:t>Hasil yang diharapkan dapat diperoleh dari penggunaan kredit tersebut.</a:t>
            </a:r>
          </a:p>
          <a:p>
            <a:pPr marL="1219200" lvl="3" indent="-415925" eaLnBrk="1" hangingPunct="1">
              <a:buFontTx/>
              <a:buNone/>
            </a:pPr>
            <a:r>
              <a:rPr lang="id-ID" smtClean="0">
                <a:solidFill>
                  <a:srgbClr val="FF6600"/>
                </a:solidFill>
              </a:rPr>
              <a:t>b. </a:t>
            </a:r>
            <a:r>
              <a:rPr lang="en-US" smtClean="0">
                <a:solidFill>
                  <a:srgbClr val="FF6600"/>
                </a:solidFill>
              </a:rPr>
              <a:t>  </a:t>
            </a:r>
            <a:r>
              <a:rPr lang="id-ID" smtClean="0">
                <a:solidFill>
                  <a:srgbClr val="FF6600"/>
                </a:solidFill>
              </a:rPr>
              <a:t>Repayment Capacity</a:t>
            </a:r>
            <a:endParaRPr lang="en-US" smtClean="0">
              <a:solidFill>
                <a:srgbClr val="FF6600"/>
              </a:solidFill>
            </a:endParaRPr>
          </a:p>
          <a:p>
            <a:pPr marL="1219200" lvl="3" indent="-415925" eaLnBrk="1" hangingPunct="1">
              <a:buFontTx/>
              <a:buNone/>
            </a:pPr>
            <a:r>
              <a:rPr lang="en-US" smtClean="0">
                <a:solidFill>
                  <a:srgbClr val="FF6600"/>
                </a:solidFill>
              </a:rPr>
              <a:t>      </a:t>
            </a:r>
            <a:r>
              <a:rPr lang="id-ID" smtClean="0">
                <a:solidFill>
                  <a:srgbClr val="FF6600"/>
                </a:solidFill>
              </a:rPr>
              <a:t>Penilaian kemampuan perusahaan pemohon kredit untuk dapat membayar kembali pinjamannya pada saat kredit harus diangsur atau dilunasi</a:t>
            </a:r>
          </a:p>
          <a:p>
            <a:pPr marL="1219200" lvl="3" indent="-415925" eaLnBrk="1" hangingPunct="1">
              <a:buFontTx/>
              <a:buAutoNum type="alphaLcPeriod" startAt="3"/>
            </a:pPr>
            <a:r>
              <a:rPr lang="id-ID" smtClean="0">
                <a:solidFill>
                  <a:srgbClr val="006600"/>
                </a:solidFill>
              </a:rPr>
              <a:t>Risk-bearing ability</a:t>
            </a:r>
            <a:endParaRPr lang="en-US" smtClean="0">
              <a:solidFill>
                <a:srgbClr val="006600"/>
              </a:solidFill>
            </a:endParaRPr>
          </a:p>
          <a:p>
            <a:pPr marL="1219200" lvl="3" indent="-415925" eaLnBrk="1" hangingPunct="1">
              <a:buFontTx/>
              <a:buNone/>
            </a:pPr>
            <a:r>
              <a:rPr lang="en-US" smtClean="0">
                <a:solidFill>
                  <a:srgbClr val="006600"/>
                </a:solidFill>
              </a:rPr>
              <a:t>      </a:t>
            </a:r>
            <a:r>
              <a:rPr lang="id-ID" smtClean="0">
                <a:solidFill>
                  <a:srgbClr val="006600"/>
                </a:solidFill>
              </a:rPr>
              <a:t>Penilaian kepada pemohon kredit atas kemampuan menanggung resiko kegagalan atas usaha yang dilakukan. Berupa jaminan atas pinjamannya</a:t>
            </a:r>
            <a:r>
              <a:rPr lang="id-ID" smtClean="0">
                <a:solidFill>
                  <a:srgbClr val="AB0529"/>
                </a:solidFill>
              </a:rPr>
              <a:t>.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white">
          <a:xfrm>
            <a:off x="533400" y="457200"/>
            <a:ext cx="1219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chemeClr val="bg1"/>
                </a:solidFill>
                <a:latin typeface="Verdana" pitchFamily="34" charset="0"/>
              </a:rPr>
              <a:t>Bank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>
          <a:xfrm flipV="1">
            <a:off x="457200" y="381000"/>
            <a:ext cx="2667000" cy="323850"/>
          </a:xfrm>
        </p:spPr>
        <p:txBody>
          <a:bodyPr anchor="t"/>
          <a:lstStyle/>
          <a:p>
            <a:pPr eaLnBrk="1" hangingPunct="1"/>
            <a:r>
              <a:rPr lang="id-ID" sz="2800" smtClean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428625"/>
            <a:ext cx="8343900" cy="6200775"/>
          </a:xfrm>
        </p:spPr>
        <p:txBody>
          <a:bodyPr/>
          <a:lstStyle/>
          <a:p>
            <a:pPr marL="228600" lvl="2" indent="0" eaLnBrk="1" hangingPunct="1">
              <a:buFontTx/>
              <a:buNone/>
            </a:pPr>
            <a:r>
              <a:rPr lang="id-ID" sz="2000" smtClean="0">
                <a:solidFill>
                  <a:srgbClr val="000000"/>
                </a:solidFill>
              </a:rPr>
              <a:t>Pedoman 5 C</a:t>
            </a:r>
          </a:p>
          <a:p>
            <a:pPr marL="342900" lvl="3" indent="0" eaLnBrk="1" hangingPunct="1">
              <a:buFontTx/>
              <a:buNone/>
            </a:pPr>
            <a:r>
              <a:rPr lang="id-ID" smtClean="0">
                <a:solidFill>
                  <a:srgbClr val="AB0529"/>
                </a:solidFill>
              </a:rPr>
              <a:t>a. Character</a:t>
            </a:r>
          </a:p>
          <a:p>
            <a:pPr marL="622300" lvl="4" indent="-165100" eaLnBrk="1" hangingPunct="1">
              <a:buFontTx/>
              <a:buNone/>
            </a:pPr>
            <a:r>
              <a:rPr lang="en-US" smtClean="0">
                <a:solidFill>
                  <a:srgbClr val="AB0529"/>
                </a:solidFill>
              </a:rPr>
              <a:t>  </a:t>
            </a:r>
            <a:r>
              <a:rPr lang="id-ID" smtClean="0">
                <a:solidFill>
                  <a:srgbClr val="AB0529"/>
                </a:solidFill>
              </a:rPr>
              <a:t>Menyangkut segi pribadi, watak dan kejujuran dari pimpinan perusahaan dalam pemenuhan kewajiban-kewajiban finansiil.</a:t>
            </a:r>
          </a:p>
          <a:p>
            <a:pPr marL="342900" lvl="3" indent="0" eaLnBrk="1" hangingPunct="1">
              <a:buFontTx/>
              <a:buNone/>
            </a:pPr>
            <a:r>
              <a:rPr lang="id-ID" smtClean="0">
                <a:solidFill>
                  <a:srgbClr val="000099"/>
                </a:solidFill>
              </a:rPr>
              <a:t>b. Capacity</a:t>
            </a:r>
          </a:p>
          <a:p>
            <a:pPr marL="622300" lvl="4" indent="-165100" eaLnBrk="1" hangingPunct="1">
              <a:buFontTx/>
              <a:buNone/>
            </a:pPr>
            <a:r>
              <a:rPr lang="en-US" smtClean="0">
                <a:solidFill>
                  <a:srgbClr val="000099"/>
                </a:solidFill>
              </a:rPr>
              <a:t>  </a:t>
            </a:r>
            <a:r>
              <a:rPr lang="id-ID" smtClean="0">
                <a:solidFill>
                  <a:srgbClr val="000099"/>
                </a:solidFill>
              </a:rPr>
              <a:t>Kemampuan pimpinan perusahaan beserta stafnya, baik kemampuan dalam manajemen maupun keahlian dalam bidang usahanya. Penilaian atas data finansiil masa lalu</a:t>
            </a:r>
            <a:r>
              <a:rPr lang="id-ID" smtClean="0">
                <a:solidFill>
                  <a:srgbClr val="006600"/>
                </a:solidFill>
              </a:rPr>
              <a:t>.</a:t>
            </a:r>
          </a:p>
          <a:p>
            <a:pPr marL="342900" lvl="3" indent="0" eaLnBrk="1" hangingPunct="1">
              <a:buFontTx/>
              <a:buNone/>
            </a:pPr>
            <a:r>
              <a:rPr lang="id-ID" smtClean="0">
                <a:solidFill>
                  <a:srgbClr val="AB0529"/>
                </a:solidFill>
              </a:rPr>
              <a:t>c. Capital</a:t>
            </a:r>
          </a:p>
          <a:p>
            <a:pPr marL="622300" lvl="4" indent="-165100" eaLnBrk="1" hangingPunct="1">
              <a:buFontTx/>
              <a:buNone/>
            </a:pPr>
            <a:r>
              <a:rPr lang="en-US" smtClean="0">
                <a:solidFill>
                  <a:srgbClr val="AB0529"/>
                </a:solidFill>
              </a:rPr>
              <a:t>   </a:t>
            </a:r>
            <a:r>
              <a:rPr lang="id-ID" smtClean="0">
                <a:solidFill>
                  <a:srgbClr val="AB0529"/>
                </a:solidFill>
              </a:rPr>
              <a:t>Menunjukkan posisi finansiil perusahaan secara keseluruhan yang ditunjukkan oleh ratio finansiilnya dan penekanan pada komposisi jumlah utang dan modal sendiri</a:t>
            </a:r>
            <a:r>
              <a:rPr lang="id-ID" smtClean="0">
                <a:solidFill>
                  <a:srgbClr val="006600"/>
                </a:solidFill>
              </a:rPr>
              <a:t>.</a:t>
            </a:r>
          </a:p>
          <a:p>
            <a:pPr marL="342900" lvl="3" indent="0" eaLnBrk="1" hangingPunct="1">
              <a:buFontTx/>
              <a:buNone/>
            </a:pPr>
            <a:r>
              <a:rPr lang="id-ID" smtClean="0">
                <a:solidFill>
                  <a:srgbClr val="000099"/>
                </a:solidFill>
              </a:rPr>
              <a:t>d. Collateral</a:t>
            </a:r>
          </a:p>
          <a:p>
            <a:pPr marL="622300" lvl="4" indent="-165100" eaLnBrk="1" hangingPunct="1">
              <a:buFontTx/>
              <a:buNone/>
            </a:pPr>
            <a:r>
              <a:rPr lang="en-US" smtClean="0">
                <a:solidFill>
                  <a:srgbClr val="000099"/>
                </a:solidFill>
              </a:rPr>
              <a:t>   </a:t>
            </a:r>
            <a:r>
              <a:rPr lang="id-ID" smtClean="0">
                <a:solidFill>
                  <a:srgbClr val="000099"/>
                </a:solidFill>
              </a:rPr>
              <a:t>Menunjukkan aktiva yang akan diikatkan sebagai jaminan atas kredit yang diberikan oleh bank</a:t>
            </a:r>
            <a:r>
              <a:rPr lang="id-ID" smtClean="0">
                <a:solidFill>
                  <a:srgbClr val="006600"/>
                </a:solidFill>
              </a:rPr>
              <a:t>.</a:t>
            </a:r>
          </a:p>
          <a:p>
            <a:pPr marL="342900" lvl="3" indent="0" eaLnBrk="1" hangingPunct="1">
              <a:buFontTx/>
              <a:buNone/>
            </a:pPr>
            <a:r>
              <a:rPr lang="id-ID" smtClean="0">
                <a:solidFill>
                  <a:srgbClr val="AB0529"/>
                </a:solidFill>
              </a:rPr>
              <a:t>e. Conditions</a:t>
            </a:r>
          </a:p>
          <a:p>
            <a:pPr marL="622300" lvl="4" indent="-165100" eaLnBrk="1" hangingPunct="1">
              <a:buFontTx/>
              <a:buNone/>
            </a:pPr>
            <a:r>
              <a:rPr lang="en-US" smtClean="0">
                <a:solidFill>
                  <a:srgbClr val="AB0529"/>
                </a:solidFill>
              </a:rPr>
              <a:t>   </a:t>
            </a:r>
            <a:r>
              <a:rPr lang="id-ID" smtClean="0">
                <a:solidFill>
                  <a:srgbClr val="AB0529"/>
                </a:solidFill>
              </a:rPr>
              <a:t>Penilaian atas kondisi kebijakan pemerintah terhadap kondisi dan prospek usaha dari pemohon kredit.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98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98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98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98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98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3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6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9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2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5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8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1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4" dur="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7" dur="5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0" dur="5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3" dur="5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6705600" cy="387350"/>
          </a:xfrm>
        </p:spPr>
        <p:txBody>
          <a:bodyPr/>
          <a:lstStyle/>
          <a:p>
            <a:pPr algn="r" eaLnBrk="1" hangingPunct="1"/>
            <a:r>
              <a:rPr lang="en-US" sz="2800" smtClean="0"/>
              <a:t>Peramalan Permintaan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765175"/>
            <a:ext cx="7848600" cy="2449513"/>
          </a:xfrm>
          <a:solidFill>
            <a:schemeClr val="accent1"/>
          </a:solidFill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1.   </a:t>
            </a:r>
            <a:r>
              <a:rPr lang="en-US" sz="2000" smtClean="0">
                <a:solidFill>
                  <a:srgbClr val="FF0000"/>
                </a:solidFill>
              </a:rPr>
              <a:t>Pengukuran </a:t>
            </a:r>
            <a:r>
              <a:rPr lang="en-US" sz="2000" b="1" smtClean="0">
                <a:solidFill>
                  <a:srgbClr val="FF0000"/>
                </a:solidFill>
              </a:rPr>
              <a:t>pasar potensial</a:t>
            </a:r>
            <a:r>
              <a:rPr lang="en-US" sz="2000" smtClean="0">
                <a:solidFill>
                  <a:srgbClr val="FF0000"/>
                </a:solidFill>
              </a:rPr>
              <a:t> saat skrg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Keseluruhan jumlah produk yg mgkn dpt dijual dlm psr ttt dibawah pengaruh suatu set kondisi ttt  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meliputi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sz="2000" smtClean="0"/>
              <a:t>    variabel yg dpt dikontrol oleh calon investor,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 misal :  marketing mix &amp; kemampuan manjemen lainnya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sz="2000" smtClean="0"/>
              <a:t>    variabel di luar kontrol calon investor,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misal : kondisi perekonomian negara, industri</a:t>
            </a:r>
            <a:endParaRPr lang="en-US" sz="2000" b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≈   marketing efforts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sz="2000" b="1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3429000"/>
            <a:ext cx="7427912" cy="936625"/>
          </a:xfrm>
          <a:solidFill>
            <a:schemeClr val="folHlink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2.  Pengukuran </a:t>
            </a:r>
            <a:r>
              <a:rPr lang="en-US" sz="2000" b="1" smtClean="0">
                <a:solidFill>
                  <a:srgbClr val="FF0000"/>
                </a:solidFill>
              </a:rPr>
              <a:t>sales potensial</a:t>
            </a:r>
            <a:r>
              <a:rPr lang="en-US" sz="2000" smtClean="0">
                <a:solidFill>
                  <a:srgbClr val="FF0000"/>
                </a:solidFill>
              </a:rPr>
              <a:t> 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sebagian dr keseluruhan psr potensial yg dpt diraih proyek ybs saat sekrg &amp; yad </a:t>
            </a:r>
            <a:r>
              <a:rPr lang="en-US" sz="2000" b="1" smtClean="0"/>
              <a:t>      ≈  market share</a:t>
            </a:r>
            <a:endParaRPr lang="en-US" sz="2000" smtClean="0"/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250825" y="4581525"/>
            <a:ext cx="7427913" cy="9366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3.   Pengaruh kedudukan produk dlm siklus usia produk dlm metode pemilihan metode peramalan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000"/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258888" y="5661025"/>
            <a:ext cx="7427912" cy="93662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4.  Pada </a:t>
            </a:r>
            <a:r>
              <a:rPr lang="en-US" sz="2000" i="1"/>
              <a:t>product level </a:t>
            </a:r>
            <a:r>
              <a:rPr lang="en-US" sz="2000"/>
              <a:t> mana dilakukan peramalan, apakah </a:t>
            </a:r>
            <a:r>
              <a:rPr lang="en-US" sz="2000" i="1"/>
              <a:t>product items, product class, product line, company sales </a:t>
            </a:r>
            <a:r>
              <a:rPr lang="en-US" sz="2000"/>
              <a:t>dll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0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76400"/>
            <a:ext cx="8147050" cy="1465263"/>
          </a:xfrm>
        </p:spPr>
        <p:txBody>
          <a:bodyPr/>
          <a:lstStyle/>
          <a:p>
            <a:pPr marL="55563" indent="-55563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Jk aspek pasar memadai in LR 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perlu </a:t>
            </a:r>
            <a:r>
              <a:rPr lang="en-US" sz="2400" u="sng" smtClean="0"/>
              <a:t>analisa aspek teknis</a:t>
            </a:r>
            <a:r>
              <a:rPr lang="en-US" sz="2400" smtClean="0"/>
              <a:t>, yaitu  aspek yg berkenaan dg proses pemb proyek scr teknis &amp; pengoperasiannya stlh proyek tsb selesai dibangun.</a:t>
            </a:r>
            <a:endParaRPr lang="en-US" sz="2400" smtClean="0">
              <a:sym typeface="Wingdings" pitchFamily="2" charset="2"/>
            </a:endParaRPr>
          </a:p>
        </p:txBody>
      </p:sp>
      <p:sp>
        <p:nvSpPr>
          <p:cNvPr id="10243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3213100"/>
            <a:ext cx="7848600" cy="2341563"/>
          </a:xfrm>
        </p:spPr>
        <p:txBody>
          <a:bodyPr/>
          <a:lstStyle/>
          <a:p>
            <a:pPr marL="633413" indent="-633413" eaLnBrk="1" hangingPunct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400" smtClean="0"/>
              <a:t>blm ada keputusan baku atau masih ada bbrp alternatif jwbn, shg perlu info pengalaman proyek serupa di lokasi lain yg menggunakan teknologi serupa </a:t>
            </a:r>
            <a:endParaRPr lang="en-US" sz="2400" smtClean="0">
              <a:sym typeface="Wingdings" pitchFamily="2" charset="2"/>
            </a:endParaRPr>
          </a:p>
          <a:p>
            <a:pPr marL="633413" indent="-633413" eaLnBrk="1" hangingPunct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400" smtClean="0"/>
              <a:t>Perlu ditetapkan karakteristik produk , mencakup standar kualitas, warna, paten, trade mark, packing, syarat penyimpanan dll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076825" y="333375"/>
            <a:ext cx="3384550" cy="574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>
                <a:solidFill>
                  <a:srgbClr val="FF0000"/>
                </a:solidFill>
                <a:latin typeface="Showcard Gothic" pitchFamily="82" charset="0"/>
              </a:rPr>
              <a:t>2. Aspek teknis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32117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Pertanyaan utama dlm aspek teknis 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Lokasi proyek 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dimana akan didirikan baik utk pabrik atau bkn pabrik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Skala operasi / luas produksi utk mencapai tingkatan skala ekonomis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Kriteria pemilihan msn, equipment utama &amp; alat pembantunya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Bgm prose prod dilakukan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Bgm layout pabrik, bangunan &amp; fasilitas lain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Jenis teknologi yg digunakan ?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Bgm dg aspek sosialnya?</a:t>
            </a:r>
            <a:endParaRPr lang="en-US" sz="2400" smtClean="0">
              <a:sym typeface="Wingdings" pitchFamily="2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tdk selalu dilakukan scr urut, tp simultan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6705600" cy="315913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FF0000"/>
                </a:solidFill>
              </a:rPr>
              <a:t>1. LUAS PRODUKSI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412875"/>
            <a:ext cx="8640762" cy="2665413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chemeClr val="accent2"/>
                </a:solidFill>
              </a:rPr>
              <a:t>Samakah dg luas perusahaan ????</a:t>
            </a:r>
          </a:p>
          <a:p>
            <a:pPr algn="r" eaLnBrk="1" hangingPunct="1">
              <a:lnSpc>
                <a:spcPct val="90000"/>
              </a:lnSpc>
              <a:buClr>
                <a:srgbClr val="FF0000"/>
              </a:buClr>
            </a:pPr>
            <a:r>
              <a:rPr lang="en-US" sz="2000" smtClean="0">
                <a:solidFill>
                  <a:schemeClr val="accent2"/>
                </a:solidFill>
              </a:rPr>
              <a:t>Juml produk yg </a:t>
            </a:r>
            <a:r>
              <a:rPr lang="en-US" sz="2000" b="1" smtClean="0">
                <a:solidFill>
                  <a:schemeClr val="accent2"/>
                </a:solidFill>
              </a:rPr>
              <a:t>seharusnya </a:t>
            </a:r>
            <a:r>
              <a:rPr lang="en-US" sz="2000" smtClean="0">
                <a:solidFill>
                  <a:schemeClr val="accent2"/>
                </a:solidFill>
              </a:rPr>
              <a:t>diprod utk mencapai Л maksimal</a:t>
            </a:r>
            <a:r>
              <a:rPr lang="en-US" sz="2000" b="1" smtClean="0">
                <a:solidFill>
                  <a:schemeClr val="accent2"/>
                </a:solidFill>
              </a:rPr>
              <a:t> </a:t>
            </a:r>
            <a:endParaRPr lang="en-US" sz="2000" smtClean="0">
              <a:solidFill>
                <a:schemeClr val="accent2"/>
              </a:solidFill>
            </a:endParaRPr>
          </a:p>
          <a:p>
            <a:pPr algn="r" eaLnBrk="1" hangingPunct="1">
              <a:lnSpc>
                <a:spcPct val="90000"/>
              </a:lnSpc>
              <a:buClr>
                <a:srgbClr val="FF0000"/>
              </a:buClr>
            </a:pPr>
            <a:r>
              <a:rPr lang="en-US" sz="2000" smtClean="0">
                <a:solidFill>
                  <a:schemeClr val="accent2"/>
                </a:solidFill>
              </a:rPr>
              <a:t>Penentuan kombinasi dr berbagai macam produk yg dihasilkan utk mencapai Л maksimal</a:t>
            </a:r>
            <a:r>
              <a:rPr lang="en-US" sz="2000" b="1" smtClean="0">
                <a:solidFill>
                  <a:schemeClr val="accent2"/>
                </a:solidFill>
              </a:rPr>
              <a:t> </a:t>
            </a:r>
            <a:r>
              <a:rPr lang="en-US" sz="2000" smtClean="0">
                <a:solidFill>
                  <a:schemeClr val="accent2"/>
                </a:solidFill>
              </a:rPr>
              <a:t> (jk menghasilkan lbh dr 1 produk)</a:t>
            </a:r>
            <a:endParaRPr lang="en-US" sz="2000" smtClean="0">
              <a:solidFill>
                <a:schemeClr val="accent2"/>
              </a:solidFill>
              <a:sym typeface="Wingdings" pitchFamily="2" charset="2"/>
            </a:endParaRP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sz="2000" smtClean="0">
                <a:solidFill>
                  <a:srgbClr val="FF0000"/>
                </a:solidFill>
              </a:rPr>
              <a:t> Hrs mengkombinasikan </a:t>
            </a:r>
          </a:p>
          <a:p>
            <a:pPr algn="r" eaLnBrk="1" hangingPunct="1">
              <a:lnSpc>
                <a:spcPct val="90000"/>
              </a:lnSpc>
              <a:buClr>
                <a:srgbClr val="003300"/>
              </a:buClr>
              <a:buFont typeface="Wingdings" pitchFamily="2" charset="2"/>
              <a:buChar char="§"/>
            </a:pPr>
            <a:r>
              <a:rPr lang="en-US" sz="2000" smtClean="0">
                <a:solidFill>
                  <a:srgbClr val="FF0000"/>
                </a:solidFill>
              </a:rPr>
              <a:t>faktor eksternal, yaitu market share yg mgkn diraih</a:t>
            </a:r>
          </a:p>
          <a:p>
            <a:pPr algn="r" eaLnBrk="1" hangingPunct="1">
              <a:lnSpc>
                <a:spcPct val="90000"/>
              </a:lnSpc>
              <a:buClr>
                <a:srgbClr val="003300"/>
              </a:buClr>
              <a:buFont typeface="Wingdings" pitchFamily="2" charset="2"/>
              <a:buChar char="§"/>
            </a:pPr>
            <a:r>
              <a:rPr lang="en-US" sz="2000" smtClean="0">
                <a:solidFill>
                  <a:srgbClr val="FF0000"/>
                </a:solidFill>
              </a:rPr>
              <a:t>faktor internal, yaitu upaya pemasaran yg dilakukan &amp; variabel teknik yg lgsg berhubgn dg proses produksi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4292600"/>
            <a:ext cx="8002588" cy="201612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Faktor yg  diperhatikan dlm penentuan luas prod :</a:t>
            </a:r>
            <a:r>
              <a:rPr lang="en-US" sz="2400" smtClean="0"/>
              <a:t> </a:t>
            </a:r>
            <a:endParaRPr lang="en-US" sz="2400" b="1" smtClean="0"/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000" smtClean="0"/>
              <a:t>Batasan permintaan (tlh diketahui dr perhitgn market share 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000" smtClean="0"/>
              <a:t>Kapasitas mesin ( dibatasi oleh kapsts teknis &amp; kapsts eko)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000" smtClean="0"/>
              <a:t>Juml &amp; kemampuan TK pengelola prose prod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000" smtClean="0"/>
              <a:t>Kemampuan finansial &amp; manajemen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000" smtClean="0"/>
              <a:t>Kemungkinan perub tekno di masa yad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188913"/>
            <a:ext cx="2881313" cy="4318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FF0000"/>
                </a:solidFill>
              </a:rPr>
              <a:t>2. LAYOUT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196975"/>
            <a:ext cx="7848600" cy="1584325"/>
          </a:xfrm>
          <a:solidFill>
            <a:srgbClr val="66FFFF"/>
          </a:solidFill>
        </p:spPr>
        <p:txBody>
          <a:bodyPr/>
          <a:lstStyle/>
          <a:p>
            <a:pPr marL="190500" indent="-190500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00066"/>
                </a:solidFill>
              </a:rPr>
              <a:t>1. Layout site ( layout lokasi proyek), </a:t>
            </a:r>
          </a:p>
          <a:p>
            <a:pPr marL="190500" indent="-190500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00066"/>
                </a:solidFill>
              </a:rPr>
              <a:t>Kriteria yg digunakan utk evaluasi layoutsite :</a:t>
            </a:r>
          </a:p>
          <a:p>
            <a:pPr marL="190500" indent="-190500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00066"/>
                </a:solidFill>
              </a:rPr>
              <a:t>a)    memp arus searah atau setidaknya me↓ arus penyilangan</a:t>
            </a:r>
          </a:p>
          <a:p>
            <a:pPr marL="190500" indent="-190500" eaLnBrk="1" hangingPunct="1">
              <a:lnSpc>
                <a:spcPct val="80000"/>
              </a:lnSpc>
              <a:buFontTx/>
              <a:buAutoNum type="alphaLcParenR" startAt="2"/>
            </a:pPr>
            <a:r>
              <a:rPr lang="en-US" sz="2000" smtClean="0">
                <a:solidFill>
                  <a:srgbClr val="000066"/>
                </a:solidFill>
              </a:rPr>
              <a:t>    Dept pembantu, workshop disituasikan scr fungsional thd </a:t>
            </a:r>
          </a:p>
          <a:p>
            <a:pPr marL="190500" indent="-190500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00066"/>
                </a:solidFill>
              </a:rPr>
              <a:t>       bangunan utama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2924175"/>
            <a:ext cx="7993062" cy="3529013"/>
          </a:xfrm>
          <a:solidFill>
            <a:srgbClr val="99FF33"/>
          </a:solidFill>
        </p:spPr>
        <p:txBody>
          <a:bodyPr/>
          <a:lstStyle/>
          <a:p>
            <a:pPr marL="463550" indent="-463550"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2. Layout pabrik</a:t>
            </a:r>
            <a:r>
              <a:rPr lang="en-US" sz="2000" smtClean="0"/>
              <a:t>, </a:t>
            </a:r>
            <a:endParaRPr lang="en-US" sz="2000" u="sng" smtClean="0"/>
          </a:p>
          <a:p>
            <a:pPr marL="463550" indent="-463550" eaLnBrk="1" hangingPunct="1">
              <a:lnSpc>
                <a:spcPct val="80000"/>
              </a:lnSpc>
              <a:buFontTx/>
              <a:buNone/>
            </a:pPr>
            <a:r>
              <a:rPr lang="en-US" sz="2000" u="sng" smtClean="0"/>
              <a:t>a)    Layout fungsional </a:t>
            </a:r>
            <a:r>
              <a:rPr lang="en-US" sz="2000" i="1" u="sng" smtClean="0"/>
              <a:t>( Layout process)</a:t>
            </a:r>
            <a:endParaRPr lang="en-US" sz="2000" smtClean="0"/>
          </a:p>
          <a:p>
            <a:pPr marL="463550" indent="-463550"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  Mesin &amp; peralatan yg memp fungsi sama, dikelompokkan &amp;  ditempatkan dlm suatu ruang ttt.</a:t>
            </a:r>
            <a:endParaRPr lang="en-US" sz="2000" smtClean="0">
              <a:sym typeface="Wingdings" pitchFamily="2" charset="2"/>
            </a:endParaRPr>
          </a:p>
          <a:p>
            <a:pPr marL="463550" indent="-463550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ym typeface="Wingdings" pitchFamily="2" charset="2"/>
              </a:rPr>
              <a:t>       </a:t>
            </a:r>
            <a:r>
              <a:rPr lang="en-US" sz="2000" smtClean="0"/>
              <a:t> Srg digunakan oleh persh yg berproduksi berdasar pesanan (prose produksi intermitten)</a:t>
            </a:r>
          </a:p>
          <a:p>
            <a:pPr marL="463550" indent="-463550"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marL="463550" indent="-463550" eaLnBrk="1" hangingPunct="1">
              <a:lnSpc>
                <a:spcPct val="80000"/>
              </a:lnSpc>
              <a:buFontTx/>
              <a:buNone/>
            </a:pPr>
            <a:r>
              <a:rPr lang="en-US" sz="2000" u="sng" smtClean="0"/>
              <a:t>b)    Layout produk (Layout garis )</a:t>
            </a:r>
          </a:p>
          <a:p>
            <a:pPr marL="463550" indent="-463550"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    Mesin &amp; peralatan disusun berdsr urutan proses pembuatan produk 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tdk tdp arus balik barang jk tlh mencapai tahapan ttt</a:t>
            </a:r>
            <a:endParaRPr lang="en-US" sz="2000" smtClean="0">
              <a:sym typeface="Wingdings" pitchFamily="2" charset="2"/>
            </a:endParaRPr>
          </a:p>
          <a:p>
            <a:pPr marL="463550" indent="-463550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ym typeface="Wingdings" pitchFamily="2" charset="2"/>
              </a:rPr>
              <a:t>       </a:t>
            </a:r>
            <a:r>
              <a:rPr lang="en-US" sz="2000" smtClean="0"/>
              <a:t> Srg digunakan oleh persh yg berproduksi untuk pasar (proses produksi massa)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140200" y="260350"/>
            <a:ext cx="475297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</a:rPr>
              <a:t>Keseluruhan proses penentuan bentuk &amp; penentuan penempatan fasilitas2 yg dimiliki persh.  Mencakup 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Kriteria yg digunakan utk evaluasi layout pabrik :</a:t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3840163"/>
          </a:xfrm>
        </p:spPr>
        <p:txBody>
          <a:bodyPr/>
          <a:lstStyle/>
          <a:p>
            <a:pPr marL="609600" indent="-609600" eaLnBrk="1" hangingPunct="1"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400" smtClean="0"/>
              <a:t>Konsistensi dlm tekno prod</a:t>
            </a:r>
          </a:p>
          <a:p>
            <a:pPr marL="609600" indent="-609600" eaLnBrk="1" hangingPunct="1"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400" smtClean="0"/>
              <a:t>Arus produk dlm proses yg lancar dr 1 proses ke proses berikutnya</a:t>
            </a:r>
          </a:p>
          <a:p>
            <a:pPr marL="609600" indent="-609600" eaLnBrk="1" hangingPunct="1"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400" smtClean="0"/>
              <a:t>Penggunaan ruang yg optimal</a:t>
            </a:r>
          </a:p>
          <a:p>
            <a:pPr marL="609600" indent="-609600" eaLnBrk="1" hangingPunct="1"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400" smtClean="0"/>
              <a:t>Tdp kemungkinan diubah dg mudah jk ada penyesuaian ataupun ekspansi</a:t>
            </a:r>
          </a:p>
          <a:p>
            <a:pPr marL="609600" indent="-609600" eaLnBrk="1" hangingPunct="1"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400" smtClean="0"/>
              <a:t>Meminimasi biaya prod &amp; jaminan yg cukup utk keselamatan TK </a:t>
            </a:r>
          </a:p>
          <a:p>
            <a:pPr marL="609600" indent="-609600" eaLnBrk="1" hangingPunct="1"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400" smtClean="0"/>
              <a:t>Layout bangunan bukan pabrik &amp; fasilitas2nya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imatedSnowFallingonTree">
  <a:themeElements>
    <a:clrScheme name="AnimatedSnowFallingonTre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nimatedSnowFallingonTre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nimatedSnowFallingonTre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SnowFallingonTre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SnowFallingonTre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SnowFallingonTre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SnowFallingonTre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SnowFallingonTre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SnowFallingonTre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SnowFallingonTre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SnowFallingonTre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SnowFallingonTre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SnowFallingonTre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SnowFallingonTre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SnowFallingonTree 13">
        <a:dk1>
          <a:srgbClr val="000000"/>
        </a:dk1>
        <a:lt1>
          <a:srgbClr val="66FFCC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8FFE2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SnowFallingonTree 14">
        <a:dk1>
          <a:srgbClr val="000000"/>
        </a:dk1>
        <a:lt1>
          <a:srgbClr val="FFCC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E2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SnowFallingonTree 15">
        <a:dk1>
          <a:srgbClr val="000000"/>
        </a:dk1>
        <a:lt1>
          <a:srgbClr val="FFFF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SnowFallingonTree 16">
        <a:dk1>
          <a:srgbClr val="000000"/>
        </a:dk1>
        <a:lt1>
          <a:srgbClr val="99FF66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AFFB8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nimatedSnowFallingonTree 13">
    <a:dk1>
      <a:srgbClr val="000000"/>
    </a:dk1>
    <a:lt1>
      <a:srgbClr val="66FFCC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B8FFE2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AnimatedSnowFallingonTree 14">
    <a:dk1>
      <a:srgbClr val="000000"/>
    </a:dk1>
    <a:lt1>
      <a:srgbClr val="FFCC99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E2CA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AnimatedSnowFallingonTree 16">
    <a:dk1>
      <a:srgbClr val="000000"/>
    </a:dk1>
    <a:lt1>
      <a:srgbClr val="99FF66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CAFFB8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AnimatedSnowFallingonTree 16">
    <a:dk1>
      <a:srgbClr val="000000"/>
    </a:dk1>
    <a:lt1>
      <a:srgbClr val="99FF66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CAFFB8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3.xml><?xml version="1.0" encoding="utf-8"?>
<a:themeOverride xmlns:a="http://schemas.openxmlformats.org/drawingml/2006/main">
  <a:clrScheme name="AnimatedSnowFallingonTree 16">
    <a:dk1>
      <a:srgbClr val="000000"/>
    </a:dk1>
    <a:lt1>
      <a:srgbClr val="99FF66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CAFFB8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4.xml><?xml version="1.0" encoding="utf-8"?>
<a:themeOverride xmlns:a="http://schemas.openxmlformats.org/drawingml/2006/main">
  <a:clrScheme name="AnimatedSnowFallingonTree 16">
    <a:dk1>
      <a:srgbClr val="000000"/>
    </a:dk1>
    <a:lt1>
      <a:srgbClr val="99FF66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CAFFB8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5.xml><?xml version="1.0" encoding="utf-8"?>
<a:themeOverride xmlns:a="http://schemas.openxmlformats.org/drawingml/2006/main">
  <a:clrScheme name="AnimatedSnowFallingonTree 16">
    <a:dk1>
      <a:srgbClr val="000000"/>
    </a:dk1>
    <a:lt1>
      <a:srgbClr val="99FF66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CAFFB8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AnimatedSnowFallingonTree 13">
    <a:dk1>
      <a:srgbClr val="000000"/>
    </a:dk1>
    <a:lt1>
      <a:srgbClr val="66FFCC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B8FFE2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AnimatedSnowFallingonTree 13">
    <a:dk1>
      <a:srgbClr val="000000"/>
    </a:dk1>
    <a:lt1>
      <a:srgbClr val="66FFCC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B8FFE2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AnimatedSnowFallingonTree 14">
    <a:dk1>
      <a:srgbClr val="000000"/>
    </a:dk1>
    <a:lt1>
      <a:srgbClr val="FFCC99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E2CA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AnimatedSnowFallingonTree 14">
    <a:dk1>
      <a:srgbClr val="000000"/>
    </a:dk1>
    <a:lt1>
      <a:srgbClr val="FFCC99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E2CA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AnimatedSnowFallingonTree 14">
    <a:dk1>
      <a:srgbClr val="000000"/>
    </a:dk1>
    <a:lt1>
      <a:srgbClr val="FFCC99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E2CA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AnimatedSnowFallingonTree 14">
    <a:dk1>
      <a:srgbClr val="000000"/>
    </a:dk1>
    <a:lt1>
      <a:srgbClr val="FFCC99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E2CA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AnimatedSnowFallingonTree 14">
    <a:dk1>
      <a:srgbClr val="000000"/>
    </a:dk1>
    <a:lt1>
      <a:srgbClr val="FFCC99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E2CA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AnimatedSnowFallingonTree 14">
    <a:dk1>
      <a:srgbClr val="000000"/>
    </a:dk1>
    <a:lt1>
      <a:srgbClr val="FFCC99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E2CA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AnimatedSnowFallingonTree</Template>
  <TotalTime>856</TotalTime>
  <Words>2428</Words>
  <Application>Microsoft Office PowerPoint</Application>
  <PresentationFormat>On-screen Show (4:3)</PresentationFormat>
  <Paragraphs>509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Showcard Gothic</vt:lpstr>
      <vt:lpstr>Wingdings</vt:lpstr>
      <vt:lpstr>Times New Roman</vt:lpstr>
      <vt:lpstr>Bauhaus 93</vt:lpstr>
      <vt:lpstr>Tahoma</vt:lpstr>
      <vt:lpstr>Verdana</vt:lpstr>
      <vt:lpstr>AnimatedSnowFallingonTree</vt:lpstr>
      <vt:lpstr>3. Aspek penilaian proyek</vt:lpstr>
      <vt:lpstr>Slide 2</vt:lpstr>
      <vt:lpstr>Data dan sumber data :</vt:lpstr>
      <vt:lpstr>Peramalan Permintaan</vt:lpstr>
      <vt:lpstr>Slide 5</vt:lpstr>
      <vt:lpstr>Slide 6</vt:lpstr>
      <vt:lpstr>1. LUAS PRODUKSI</vt:lpstr>
      <vt:lpstr>2. LAYOUT</vt:lpstr>
      <vt:lpstr>Kriteria yg digunakan utk evaluasi layout pabrik : </vt:lpstr>
      <vt:lpstr>Slide 10</vt:lpstr>
      <vt:lpstr> 3. PEMILIHAN JENIS TEKNOLOGI &amp; EQUIPMENT</vt:lpstr>
      <vt:lpstr>Slide 12</vt:lpstr>
      <vt:lpstr>Slide 13</vt:lpstr>
      <vt:lpstr>Slide 14</vt:lpstr>
      <vt:lpstr>Bagan Gantt : Gantt Milestone Chart</vt:lpstr>
      <vt:lpstr>Slide 16</vt:lpstr>
      <vt:lpstr>Slide 17</vt:lpstr>
      <vt:lpstr>PERT : Program Evaluation and Review Technique</vt:lpstr>
      <vt:lpstr>Langkah-langkah :</vt:lpstr>
      <vt:lpstr>Slide 20</vt:lpstr>
      <vt:lpstr>Slide 21</vt:lpstr>
      <vt:lpstr>Slide 22</vt:lpstr>
      <vt:lpstr>Slide 23</vt:lpstr>
      <vt:lpstr>Slide 24</vt:lpstr>
      <vt:lpstr>Metode PERT digunakan karena :</vt:lpstr>
      <vt:lpstr>Kelebihan metode PERT :</vt:lpstr>
      <vt:lpstr>Kelemahan metode PERT :</vt:lpstr>
      <vt:lpstr>Metode Jalur Kritis : Critical Path Method : CPM</vt:lpstr>
      <vt:lpstr>Slide 29</vt:lpstr>
      <vt:lpstr>Slide 30</vt:lpstr>
      <vt:lpstr>Slide 31</vt:lpstr>
      <vt:lpstr>Slide 32</vt:lpstr>
      <vt:lpstr>Slide 33</vt:lpstr>
      <vt:lpstr>Slide 34</vt:lpstr>
      <vt:lpstr>.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(Animated) Snow Falling on Tree Limbs</dc:title>
  <dc:creator>ACER</dc:creator>
  <cp:lastModifiedBy>PERSONAL</cp:lastModifiedBy>
  <cp:revision>54</cp:revision>
  <dcterms:created xsi:type="dcterms:W3CDTF">2010-08-27T02:35:21Z</dcterms:created>
  <dcterms:modified xsi:type="dcterms:W3CDTF">2011-11-16T04:22:42Z</dcterms:modified>
</cp:coreProperties>
</file>