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81" r:id="rId8"/>
    <p:sldId id="265" r:id="rId9"/>
    <p:sldId id="258" r:id="rId10"/>
    <p:sldId id="260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25180FC-9CD5-4E49-98BA-13B7E3563B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A6D51-4C1C-4FCF-8F47-683C68DC60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C664F-B5F9-4EB1-80F0-0A04459643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35D9E-1412-4988-A817-9BB6822C28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4F66678-206A-4B68-A87A-53946FD94D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FC57A-55FC-42B5-A3E3-DBC69CF17B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1BAFADE-56A0-490D-B9BB-4BB59E280B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95A17-A8F3-4CB7-919B-AE8E4CF96B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D003467-0945-4A56-933D-81D3E794D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334B4C0-2C64-4299-B04F-96D44ADF59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BE6E4-A70A-41F4-9A6F-F36C2D6A3C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FC910C6-1C3E-4B54-8C72-D96AF8BF9C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8954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dirty="0"/>
              <a:t>ASPEK </a:t>
            </a:r>
            <a:r>
              <a:rPr lang="en-US" sz="4800" b="1" dirty="0" smtClean="0"/>
              <a:t>TEKNIS, MANAJEMEN </a:t>
            </a:r>
            <a:r>
              <a:rPr lang="en-US" sz="4800" b="1" dirty="0" err="1" smtClean="0"/>
              <a:t>dan</a:t>
            </a:r>
            <a:r>
              <a:rPr lang="en-US" sz="4800" b="1" dirty="0" smtClean="0"/>
              <a:t> LINGKUNGAN</a:t>
            </a:r>
            <a:endParaRPr lang="en-GB" sz="48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2916238" y="3500438"/>
            <a:ext cx="4103687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 smtClean="0"/>
              <a:t>Fanny Widadie, S.P, M.Agr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/>
              <a:t>Langkah2nya : 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/>
              <a:t>Membaginya ke dlm berbagai kegiatan menurut standar &amp; logika ttt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/>
              <a:t>Menentukan jadwal kegiatan dlm proyek </a:t>
            </a:r>
            <a:r>
              <a:rPr lang="en-US" smtClean="0">
                <a:sym typeface="Wingdings" pitchFamily="2" charset="2"/>
              </a:rPr>
              <a:t> rencana menyeluruh ( t’masuk spesifikasi teknisnya )  dpt diperkirakan kpn proyek selesai  &amp; siap beroperasi</a:t>
            </a:r>
          </a:p>
          <a:p>
            <a:pPr marL="609600" indent="-609600" eaLnBrk="1" hangingPunct="1">
              <a:buFont typeface="Wingdings 2" pitchFamily="18" charset="2"/>
              <a:buNone/>
            </a:pPr>
            <a:endParaRPr lang="en-GB" smtClean="0"/>
          </a:p>
          <a:p>
            <a:pPr marL="609600" indent="-609600" eaLnBrk="1" hangingPunct="1">
              <a:buFontTx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Permasalahan Manajemen????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Kegagalan memahami fungsi puncak manajemen</a:t>
            </a:r>
          </a:p>
          <a:p>
            <a:pPr eaLnBrk="1" hangingPunct="1"/>
            <a:r>
              <a:rPr lang="en-US" smtClean="0"/>
              <a:t>Kegagalan memberikan wewenang dan tanggung jawab yg memadai</a:t>
            </a:r>
          </a:p>
          <a:p>
            <a:pPr eaLnBrk="1" hangingPunct="1"/>
            <a:r>
              <a:rPr lang="en-US" smtClean="0"/>
              <a:t>Kegagalan mendapatkan tenaga manajemen yg baik</a:t>
            </a:r>
          </a:p>
          <a:p>
            <a:pPr eaLnBrk="1" hangingPunct="1"/>
            <a:r>
              <a:rPr lang="en-US" smtClean="0"/>
              <a:t>Pemimpin yang kurang kompeten</a:t>
            </a:r>
          </a:p>
          <a:p>
            <a:pPr eaLnBrk="1" hangingPunct="1"/>
            <a:r>
              <a:rPr lang="en-US" smtClean="0"/>
              <a:t>Kurangnya kesadaran akan profit dan biaya</a:t>
            </a:r>
          </a:p>
          <a:p>
            <a:pPr eaLnBrk="1" hangingPunct="1"/>
            <a:r>
              <a:rPr lang="en-US" smtClean="0"/>
              <a:t>Kurangnya penguasaan akuntansi sbg alat manajemen</a:t>
            </a:r>
          </a:p>
          <a:p>
            <a:pPr eaLnBrk="1" hangingPunct="1"/>
            <a:r>
              <a:rPr lang="en-US" smtClean="0"/>
              <a:t>Lemahnya pengelolaan SDM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Rencana Pengelolaan proyek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diinginkan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agar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lancar</a:t>
            </a:r>
            <a:r>
              <a:rPr lang="en-US" dirty="0" smtClean="0"/>
              <a:t> (job description)</a:t>
            </a:r>
          </a:p>
          <a:p>
            <a:pPr eaLnBrk="1" hangingPunct="1">
              <a:defRPr/>
            </a:pPr>
            <a:r>
              <a:rPr lang="en-US" dirty="0" err="1" smtClean="0"/>
              <a:t>Persyaratan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agar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lancar</a:t>
            </a:r>
            <a:r>
              <a:rPr lang="en-US" dirty="0" smtClean="0"/>
              <a:t> (</a:t>
            </a:r>
            <a:r>
              <a:rPr lang="en-US" dirty="0" err="1" smtClean="0"/>
              <a:t>perekrutan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)</a:t>
            </a:r>
          </a:p>
          <a:p>
            <a:pPr eaLnBrk="1" hangingPunct="1">
              <a:defRPr/>
            </a:pPr>
            <a:r>
              <a:rPr lang="en-US" dirty="0" err="1" smtClean="0"/>
              <a:t>Bgmna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organiasi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endParaRPr lang="en-US" dirty="0" smtClean="0"/>
          </a:p>
          <a:p>
            <a:pPr indent="87313" eaLnBrk="1" hangingPunct="1">
              <a:buFont typeface="Wingdings" pitchFamily="2" charset="2"/>
              <a:buChar char="Ø"/>
              <a:defRPr/>
            </a:pP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manajer&amp;bawahan</a:t>
            </a:r>
            <a:r>
              <a:rPr lang="en-US" dirty="0" smtClean="0"/>
              <a:t>,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, </a:t>
            </a:r>
            <a:r>
              <a:rPr lang="en-US" dirty="0" err="1" smtClean="0"/>
              <a:t>pengelompokan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Bgmna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SDM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SPONSOR PROYEK DAN MANAJEMEN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Sponsor </a:t>
            </a:r>
            <a:r>
              <a:rPr lang="en-US" dirty="0" err="1" smtClean="0"/>
              <a:t>proyek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orang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dirty="0" err="1" smtClean="0">
                <a:sym typeface="Wingdings" pitchFamily="2" charset="2"/>
              </a:rPr>
              <a:t>perusahaan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dirty="0" err="1" smtClean="0">
                <a:sym typeface="Wingdings" pitchFamily="2" charset="2"/>
              </a:rPr>
              <a:t>pihak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tertentu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yg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terlibat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baik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secara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langsung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dirty="0" err="1" smtClean="0">
                <a:sym typeface="Wingdings" pitchFamily="2" charset="2"/>
              </a:rPr>
              <a:t>tdk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langsung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suatu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poryek</a:t>
            </a:r>
            <a:r>
              <a:rPr lang="en-US" dirty="0" smtClean="0">
                <a:sym typeface="Wingdings" pitchFamily="2" charset="2"/>
              </a:rPr>
              <a:t> dg </a:t>
            </a:r>
            <a:r>
              <a:rPr lang="en-US" dirty="0" err="1" smtClean="0">
                <a:sym typeface="Wingdings" pitchFamily="2" charset="2"/>
              </a:rPr>
              <a:t>kriteria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sbb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>
                <a:sym typeface="Wingdings" pitchFamily="2" charset="2"/>
              </a:rPr>
              <a:t>Merencanakan</a:t>
            </a:r>
            <a:r>
              <a:rPr lang="en-US" dirty="0" smtClean="0">
                <a:sym typeface="Wingdings" pitchFamily="2" charset="2"/>
              </a:rPr>
              <a:t> &amp; </a:t>
            </a:r>
            <a:r>
              <a:rPr lang="en-US" dirty="0" err="1" smtClean="0">
                <a:sym typeface="Wingdings" pitchFamily="2" charset="2"/>
              </a:rPr>
              <a:t>mempersiapkan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pembiayaan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proyek</a:t>
            </a:r>
            <a:endParaRPr lang="en-US" dirty="0" smtClean="0">
              <a:sym typeface="Wingdings" pitchFamily="2" charset="2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>
                <a:sym typeface="Wingdings" pitchFamily="2" charset="2"/>
              </a:rPr>
              <a:t>Menyediakan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proyek</a:t>
            </a:r>
            <a:endParaRPr lang="en-US" dirty="0" smtClean="0">
              <a:sym typeface="Wingdings" pitchFamily="2" charset="2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jalannya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scr</a:t>
            </a:r>
            <a:r>
              <a:rPr lang="en-US" dirty="0" smtClean="0"/>
              <a:t> </a:t>
            </a:r>
            <a:r>
              <a:rPr lang="en-US" dirty="0" err="1" smtClean="0"/>
              <a:t>komersial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Bertanggungjwab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/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Penilaian Sponsor Proyek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Identitas sponsor</a:t>
            </a:r>
          </a:p>
          <a:p>
            <a:pPr eaLnBrk="1" hangingPunct="1"/>
            <a:r>
              <a:rPr lang="en-US" smtClean="0"/>
              <a:t>Keikutsertaan dlm proyek dan motivasinya</a:t>
            </a:r>
          </a:p>
          <a:p>
            <a:pPr eaLnBrk="1" hangingPunct="1"/>
            <a:r>
              <a:rPr lang="en-US" smtClean="0"/>
              <a:t>Kualitas individu</a:t>
            </a:r>
          </a:p>
          <a:p>
            <a:pPr eaLnBrk="1" hangingPunct="1"/>
            <a:r>
              <a:rPr lang="en-US" smtClean="0"/>
              <a:t>Hasil yg dicapai dimasa lalu</a:t>
            </a:r>
          </a:p>
          <a:p>
            <a:pPr eaLnBrk="1" hangingPunct="1"/>
            <a:r>
              <a:rPr lang="en-US" smtClean="0"/>
              <a:t>Kelayakan berkredit</a:t>
            </a:r>
          </a:p>
          <a:p>
            <a:pPr eaLnBrk="1" hangingPunct="1"/>
            <a:r>
              <a:rPr lang="en-US" smtClean="0"/>
              <a:t>Kelayakan manajemen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ANALISA ASPEK LINGKUNGAN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Tujuan</a:t>
            </a:r>
            <a:r>
              <a:rPr lang="en-US" dirty="0" smtClean="0"/>
              <a:t>: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ataukah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dianalisa</a:t>
            </a:r>
            <a:r>
              <a:rPr lang="en-US" dirty="0" smtClean="0"/>
              <a:t>: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Kalkulasi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DAMPAK SOSIAL USAHA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3341688"/>
          </a:xfrm>
        </p:spPr>
        <p:txBody>
          <a:bodyPr/>
          <a:lstStyle/>
          <a:p>
            <a:pPr eaLnBrk="1" hangingPunct="1"/>
            <a:r>
              <a:rPr lang="en-US" smtClean="0"/>
              <a:t>Perubahan tatanan kehidupan masyarakat</a:t>
            </a:r>
          </a:p>
          <a:p>
            <a:pPr eaLnBrk="1" hangingPunct="1"/>
            <a:r>
              <a:rPr lang="en-US" smtClean="0"/>
              <a:t>Ketidakpuasan kompetensi/kompensasi  yang diterima masyarakat</a:t>
            </a:r>
          </a:p>
          <a:p>
            <a:pPr eaLnBrk="1" hangingPunct="1"/>
            <a:r>
              <a:rPr lang="en-US" smtClean="0"/>
              <a:t>Kecemburuan sosial terkait perekrutan tenaga kerja asing (luar wilayah)</a:t>
            </a:r>
          </a:p>
          <a:p>
            <a:pPr eaLnBrk="1" hangingPunct="1"/>
            <a:r>
              <a:rPr lang="en-US" smtClean="0"/>
              <a:t>Sikap acuh tak acuh dr masyarakat sekitar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DAMPAK EKONOMI USAHA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Besarnya tenaga kerja yg terserap usaha</a:t>
            </a:r>
          </a:p>
          <a:p>
            <a:pPr eaLnBrk="1" hangingPunct="1"/>
            <a:r>
              <a:rPr lang="en-US" smtClean="0"/>
              <a:t>Apakah ada usaha ikutan yg muncul setelah proyek berjalan (apa, berapa jumlahnya dan apakah dpt bermitra atau tdk)</a:t>
            </a:r>
          </a:p>
          <a:p>
            <a:pPr eaLnBrk="1" hangingPunct="1"/>
            <a:r>
              <a:rPr lang="en-US" smtClean="0"/>
              <a:t>Besarnya penerimaan pemerintah setempat (retribusi, pajak penghasilan dan PPN)</a:t>
            </a:r>
          </a:p>
          <a:p>
            <a:pPr eaLnBrk="1" hangingPunct="1"/>
            <a:r>
              <a:rPr lang="en-US" smtClean="0"/>
              <a:t>Besarnya kontribusi usaha thd pendapatan rumah tangga</a:t>
            </a:r>
          </a:p>
          <a:p>
            <a:pPr eaLnBrk="1" hangingPunct="1"/>
            <a:r>
              <a:rPr lang="en-US" smtClean="0"/>
              <a:t>Besarnya kerugian akibat alih fungsi lahan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DAMPAK FISIK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Utk mengetahui apakah usaha menimbulkan pencemaran (udara, air, tanah atapun suara)</a:t>
            </a:r>
          </a:p>
          <a:p>
            <a:pPr eaLnBrk="1" hangingPunct="1"/>
            <a:r>
              <a:rPr lang="en-US" smtClean="0"/>
              <a:t>Diperlukan studi dampak lingkungan </a:t>
            </a:r>
            <a:r>
              <a:rPr lang="en-US" smtClean="0">
                <a:sym typeface="Wingdings" pitchFamily="2" charset="2"/>
              </a:rPr>
              <a:t> AMDAL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Tujuan: untuk mengukur besar/kecilnya dampak fisik dr suatu kegiatan/proyek shg dpt diprediksi besarnya biaya sbg konsekuensi pencemaran lingkungan yg mungkin ditimbulkan</a:t>
            </a:r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Hasil Prediksi Dampak Lingkungan Usaha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2124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1368152"/>
                <a:gridCol w="936104"/>
                <a:gridCol w="864096"/>
                <a:gridCol w="1728192"/>
                <a:gridCol w="1866843"/>
                <a:gridCol w="12148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dirty="0" err="1" smtClean="0"/>
                        <a:t>Dampak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Lingkungan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Negatif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Positif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Tambah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Opportunity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Tindakan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Sosial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Ekonomi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Fisik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solidFill>
                  <a:srgbClr val="7B9899"/>
                </a:solidFill>
              </a:rPr>
              <a:t>Tujuan :</a:t>
            </a:r>
            <a:endParaRPr lang="en-GB" smtClean="0">
              <a:solidFill>
                <a:srgbClr val="7B9899"/>
              </a:solidFill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39763" y="1989138"/>
            <a:ext cx="8504237" cy="3125787"/>
          </a:xfrm>
        </p:spPr>
        <p:txBody>
          <a:bodyPr/>
          <a:lstStyle/>
          <a:p>
            <a:pPr eaLnBrk="1" hangingPunct="1"/>
            <a:r>
              <a:rPr lang="en-US" sz="2800" smtClean="0"/>
              <a:t>Utk memastikan bhw ide/gagasan investasi yg telah dipilih benar2 layak, baik dari sisi ketersediaan lokasi, bahan baku, alat, teknologi, SDM dan modal</a:t>
            </a:r>
            <a:r>
              <a:rPr lang="en-US" sz="2800" smtClean="0">
                <a:sym typeface="Wingdings" pitchFamily="2" charset="2"/>
              </a:rPr>
              <a:t> Faktor penentu keberhasilan proses produksi</a:t>
            </a:r>
            <a:endParaRPr lang="en-US" sz="2800" smtClean="0"/>
          </a:p>
          <a:p>
            <a:pPr eaLnBrk="1" hangingPunct="1"/>
            <a:endParaRPr lang="en-GB" sz="28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Kalkulasi Biaya Dampak Lingkungan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3038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1363871"/>
                <a:gridCol w="944915"/>
                <a:gridCol w="787558"/>
                <a:gridCol w="1102272"/>
                <a:gridCol w="1057968"/>
                <a:gridCol w="831862"/>
                <a:gridCol w="944915"/>
                <a:gridCol w="9449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Dampak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Sosial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Dampak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Ekonomi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Dampak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Fisik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(-)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(+)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Tambah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Opportunity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Udara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Suara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Sosial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Ekonomi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Fisik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185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165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84213" y="4941888"/>
            <a:ext cx="8135937" cy="1511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Akumulasi</a:t>
            </a:r>
            <a:r>
              <a:rPr lang="en-US" sz="2400" dirty="0"/>
              <a:t> (</a:t>
            </a:r>
            <a:r>
              <a:rPr lang="en-US" sz="2400" dirty="0" err="1"/>
              <a:t>dampak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negatif+Opportunity</a:t>
            </a:r>
            <a:r>
              <a:rPr lang="en-US" sz="2400" dirty="0"/>
              <a:t> cost + </a:t>
            </a:r>
            <a:r>
              <a:rPr lang="en-US" sz="2400" dirty="0" err="1"/>
              <a:t>Dampak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)  &gt; (</a:t>
            </a:r>
            <a:r>
              <a:rPr lang="en-US" sz="2400" dirty="0" err="1"/>
              <a:t>Dampak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(+)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Tambah</a:t>
            </a:r>
            <a:r>
              <a:rPr lang="en-US" sz="2400" dirty="0"/>
              <a:t>)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>
                <a:solidFill>
                  <a:schemeClr val="tx1"/>
                </a:solidFill>
                <a:sym typeface="Wingdings" pitchFamily="2" charset="2"/>
              </a:rPr>
              <a:t>TIDAK LAYAK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STUDI LOKASI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berdampak</a:t>
            </a:r>
            <a:r>
              <a:rPr lang="en-US" dirty="0" smtClean="0"/>
              <a:t>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1. </a:t>
            </a:r>
            <a:r>
              <a:rPr lang="en-US" dirty="0" err="1" smtClean="0"/>
              <a:t>Inefisiensi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transportasi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2. </a:t>
            </a:r>
            <a:r>
              <a:rPr lang="en-US" dirty="0" err="1" smtClean="0"/>
              <a:t>Kerawanan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3.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mempertimbangkan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1. </a:t>
            </a:r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2. </a:t>
            </a:r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3. </a:t>
            </a:r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 smtClean="0"/>
              <a:t>angkutan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4. </a:t>
            </a:r>
            <a:r>
              <a:rPr lang="en-US" dirty="0" err="1" smtClean="0"/>
              <a:t>Ketersediaan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5. </a:t>
            </a:r>
            <a:r>
              <a:rPr lang="en-US" dirty="0" err="1" smtClean="0"/>
              <a:t>Ketersediaan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 smtClean="0"/>
              <a:t>penunjang</a:t>
            </a:r>
            <a:r>
              <a:rPr lang="en-US" dirty="0" smtClean="0"/>
              <a:t> (</a:t>
            </a:r>
            <a:r>
              <a:rPr lang="en-US" dirty="0" err="1" smtClean="0"/>
              <a:t>listrik</a:t>
            </a:r>
            <a:r>
              <a:rPr lang="en-US" dirty="0" smtClean="0"/>
              <a:t>, air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STUDI FASILITAS PRODUKSI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,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layout,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penolong</a:t>
            </a:r>
            <a:r>
              <a:rPr lang="en-US" dirty="0" smtClean="0"/>
              <a:t>,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Bangunan</a:t>
            </a:r>
            <a:r>
              <a:rPr lang="en-US" dirty="0" smtClean="0"/>
              <a:t> Usaha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bahan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yg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diolah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proses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ruang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pemeliharaan</a:t>
            </a:r>
            <a:r>
              <a:rPr lang="en-US" dirty="0" smtClean="0">
                <a:sym typeface="Wingdings" pitchFamily="2" charset="2"/>
              </a:rPr>
              <a:t>, material handling, </a:t>
            </a:r>
            <a:r>
              <a:rPr lang="en-US" dirty="0" err="1" smtClean="0">
                <a:sym typeface="Wingdings" pitchFamily="2" charset="2"/>
              </a:rPr>
              <a:t>fleksibel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keamanan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kekuatan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lantai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dll</a:t>
            </a:r>
            <a:endParaRPr lang="en-US" dirty="0" smtClean="0">
              <a:sym typeface="Wingdings" pitchFamily="2" charset="2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smtClean="0">
                <a:sym typeface="Wingdings" pitchFamily="2" charset="2"/>
              </a:rPr>
              <a:t>Layout </a:t>
            </a:r>
            <a:r>
              <a:rPr lang="en-US" dirty="0" err="1" smtClean="0">
                <a:sym typeface="Wingdings" pitchFamily="2" charset="2"/>
              </a:rPr>
              <a:t>mesin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efektifitas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kerja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mudah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utk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pemeliharaan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inspeksi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mjd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lbh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sedikit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kebutuhan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bahan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terjadwal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dgn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baik</a:t>
            </a:r>
            <a:endParaRPr lang="en-US" dirty="0" smtClean="0">
              <a:sym typeface="Wingdings" pitchFamily="2" charset="2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>
                <a:sym typeface="Wingdings" pitchFamily="2" charset="2"/>
              </a:rPr>
              <a:t>Teknologi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tdk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lebih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rendah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pesaing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tepat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guna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STUDI PENYIAPAN PROSES PRODUKSI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</a:t>
            </a:r>
            <a:r>
              <a:rPr lang="en-US" dirty="0" err="1" smtClean="0"/>
              <a:t>realisasi</a:t>
            </a:r>
            <a:r>
              <a:rPr lang="en-US" dirty="0" smtClean="0"/>
              <a:t> </a:t>
            </a:r>
            <a:r>
              <a:rPr lang="en-US" dirty="0" err="1" smtClean="0"/>
              <a:t>penyediaan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/</a:t>
            </a:r>
            <a:r>
              <a:rPr lang="en-US" dirty="0" err="1" smtClean="0"/>
              <a:t>jasa</a:t>
            </a:r>
            <a:r>
              <a:rPr lang="en-US" dirty="0" smtClean="0"/>
              <a:t> (target </a:t>
            </a:r>
            <a:r>
              <a:rPr lang="en-US" dirty="0" err="1" smtClean="0"/>
              <a:t>produksi</a:t>
            </a:r>
            <a:r>
              <a:rPr lang="en-US" dirty="0" smtClean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penyediaan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penolong</a:t>
            </a:r>
            <a:r>
              <a:rPr lang="en-US" dirty="0" smtClean="0"/>
              <a:t>, </a:t>
            </a:r>
            <a:r>
              <a:rPr lang="en-US" dirty="0" err="1" smtClean="0"/>
              <a:t>meliputi</a:t>
            </a:r>
            <a:r>
              <a:rPr lang="en-US" dirty="0" smtClean="0"/>
              <a:t>: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Survei</a:t>
            </a:r>
            <a:r>
              <a:rPr lang="en-US" dirty="0" smtClean="0"/>
              <a:t> </a:t>
            </a:r>
            <a:r>
              <a:rPr lang="en-US" dirty="0" err="1" smtClean="0"/>
              <a:t>ketersediaan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penolong</a:t>
            </a:r>
            <a:r>
              <a:rPr lang="en-US" dirty="0" smtClean="0"/>
              <a:t> </a:t>
            </a:r>
            <a:r>
              <a:rPr lang="en-US" dirty="0" err="1" smtClean="0"/>
              <a:t>dipasaran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Ketersediaan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subtitusi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suplier</a:t>
            </a:r>
            <a:r>
              <a:rPr lang="en-US" dirty="0" smtClean="0"/>
              <a:t>?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Hasil Penilaian Teknis dan Manajemen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983"/>
                <a:gridCol w="2659713"/>
                <a:gridCol w="1700848"/>
                <a:gridCol w="1700848"/>
                <a:gridCol w="17008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</a:t>
                      </a:r>
                      <a:r>
                        <a:rPr lang="en-US" dirty="0" err="1" smtClean="0"/>
                        <a:t>yg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Dinilai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Dalam</a:t>
                      </a:r>
                      <a:r>
                        <a:rPr lang="en-US" dirty="0" smtClean="0"/>
                        <a:t> 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Dalam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jutaan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Layak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Tdk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layak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Lokasi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Layak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Bangunan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mesin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Layak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Alat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perlengkapan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Layak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Biaya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tata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letak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Layak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baku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Layak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penolong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Layak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Tenaga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kerja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Layak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Biaya</a:t>
                      </a:r>
                      <a:r>
                        <a:rPr lang="en-US" dirty="0" smtClean="0"/>
                        <a:t> lain-lain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Layak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solidFill>
                  <a:srgbClr val="7B9899"/>
                </a:solidFill>
              </a:rPr>
              <a:t>Gantt Milestone Chart</a:t>
            </a:r>
            <a:endParaRPr lang="en-GB" smtClean="0">
              <a:solidFill>
                <a:srgbClr val="7B9899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Peta g menunjukkan koordinasi yg dibutuhkan antar berbagai tingkatan proyek</a:t>
            </a:r>
            <a:endParaRPr lang="en-GB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84213" y="3068638"/>
            <a:ext cx="4392612" cy="28813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116013" y="3284538"/>
            <a:ext cx="38877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276600" y="5013325"/>
            <a:ext cx="4319588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195513" y="4149725"/>
            <a:ext cx="374491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1331913" y="3357563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en-GB"/>
          </a:p>
        </p:txBody>
      </p:sp>
      <p:sp>
        <p:nvSpPr>
          <p:cNvPr id="19465" name="Oval 10"/>
          <p:cNvSpPr>
            <a:spLocks noChangeArrowheads="1"/>
          </p:cNvSpPr>
          <p:nvPr/>
        </p:nvSpPr>
        <p:spPr bwMode="auto">
          <a:xfrm>
            <a:off x="4284663" y="3357563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en-GB"/>
          </a:p>
        </p:txBody>
      </p:sp>
      <p:sp>
        <p:nvSpPr>
          <p:cNvPr id="19466" name="Oval 11"/>
          <p:cNvSpPr>
            <a:spLocks noChangeArrowheads="1"/>
          </p:cNvSpPr>
          <p:nvPr/>
        </p:nvSpPr>
        <p:spPr bwMode="auto">
          <a:xfrm>
            <a:off x="2339975" y="4221163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en-GB"/>
          </a:p>
        </p:txBody>
      </p:sp>
      <p:sp>
        <p:nvSpPr>
          <p:cNvPr id="19467" name="Oval 12"/>
          <p:cNvSpPr>
            <a:spLocks noChangeArrowheads="1"/>
          </p:cNvSpPr>
          <p:nvPr/>
        </p:nvSpPr>
        <p:spPr bwMode="auto">
          <a:xfrm>
            <a:off x="3924300" y="4221163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en-GB"/>
          </a:p>
        </p:txBody>
      </p:sp>
      <p:sp>
        <p:nvSpPr>
          <p:cNvPr id="19468" name="Oval 13"/>
          <p:cNvSpPr>
            <a:spLocks noChangeArrowheads="1"/>
          </p:cNvSpPr>
          <p:nvPr/>
        </p:nvSpPr>
        <p:spPr bwMode="auto">
          <a:xfrm>
            <a:off x="5148263" y="4221163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en-GB"/>
          </a:p>
        </p:txBody>
      </p:sp>
      <p:sp>
        <p:nvSpPr>
          <p:cNvPr id="19469" name="Oval 14"/>
          <p:cNvSpPr>
            <a:spLocks noChangeArrowheads="1"/>
          </p:cNvSpPr>
          <p:nvPr/>
        </p:nvSpPr>
        <p:spPr bwMode="auto">
          <a:xfrm>
            <a:off x="3348038" y="5084763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en-GB"/>
          </a:p>
        </p:txBody>
      </p:sp>
      <p:sp>
        <p:nvSpPr>
          <p:cNvPr id="19470" name="Oval 15"/>
          <p:cNvSpPr>
            <a:spLocks noChangeArrowheads="1"/>
          </p:cNvSpPr>
          <p:nvPr/>
        </p:nvSpPr>
        <p:spPr bwMode="auto">
          <a:xfrm>
            <a:off x="6948488" y="5084763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Aspek Manajemen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Bgm menyusun rencana penyelesaian proyek tepat waktu</a:t>
            </a:r>
          </a:p>
          <a:p>
            <a:pPr eaLnBrk="1" hangingPunct="1"/>
            <a:r>
              <a:rPr lang="en-US" smtClean="0"/>
              <a:t>Bgm mengkoordinasikan berbagai sumber daya  &amp; fasilitas penunjangnya &amp; perangkat lunak shg siap pd waktunya</a:t>
            </a:r>
          </a:p>
          <a:p>
            <a:pPr eaLnBrk="1" hangingPunct="1"/>
            <a:r>
              <a:rPr lang="en-US" smtClean="0"/>
              <a:t>Bgm menjadwal kegiatan2 yg memerlukan berbagai sumber daya, mengkoordinasikan mjd 1 kegiatan shg proyek beroperasi tepat waktu </a:t>
            </a:r>
          </a:p>
          <a:p>
            <a:pPr eaLnBrk="1" hangingPunct="1">
              <a:buFontTx/>
              <a:buNone/>
            </a:pPr>
            <a:r>
              <a:rPr lang="en-US" smtClean="0">
                <a:sym typeface="Wingdings" pitchFamily="2" charset="2"/>
              </a:rPr>
              <a:t> Trade off antara biaya &amp; waktu penyelesaian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en-US" sz="4000" smtClean="0">
                <a:solidFill>
                  <a:srgbClr val="7B9899"/>
                </a:solidFill>
              </a:rPr>
              <a:t>Perencanaan Pelaksanaan Proyek</a:t>
            </a:r>
            <a:endParaRPr lang="en-GB" sz="4000" smtClean="0">
              <a:solidFill>
                <a:srgbClr val="7B9899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3850" y="1557338"/>
            <a:ext cx="850423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accent1"/>
              </a:buClr>
              <a:buSzPct val="85000"/>
              <a:buFontTx/>
              <a:buAutoNum type="arabicPeriod"/>
              <a:defRPr/>
            </a:pPr>
            <a:r>
              <a:rPr lang="en-US" sz="2700" dirty="0" err="1">
                <a:latin typeface="+mn-lt"/>
              </a:rPr>
              <a:t>Apa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yg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perlu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dilakukan</a:t>
            </a:r>
            <a:r>
              <a:rPr lang="en-US" sz="2700" dirty="0">
                <a:latin typeface="+mn-lt"/>
              </a:rPr>
              <a:t>, </a:t>
            </a:r>
            <a:r>
              <a:rPr lang="en-US" sz="2700" dirty="0" err="1">
                <a:latin typeface="+mn-lt"/>
              </a:rPr>
              <a:t>bgm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melakukan</a:t>
            </a:r>
            <a:r>
              <a:rPr lang="en-US" sz="2700" dirty="0">
                <a:latin typeface="+mn-lt"/>
              </a:rPr>
              <a:t>, </a:t>
            </a:r>
            <a:r>
              <a:rPr lang="en-US" sz="2700" dirty="0" err="1">
                <a:latin typeface="+mn-lt"/>
              </a:rPr>
              <a:t>Siapa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yg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melakukan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dan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kapan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dilakukan</a:t>
            </a:r>
            <a:r>
              <a:rPr lang="en-US" sz="2700" dirty="0">
                <a:latin typeface="+mn-lt"/>
              </a:rPr>
              <a:t> ?</a:t>
            </a:r>
          </a:p>
          <a:p>
            <a:pPr marL="609600" indent="-609600">
              <a:spcBef>
                <a:spcPct val="20000"/>
              </a:spcBef>
              <a:buClr>
                <a:schemeClr val="accent1"/>
              </a:buClr>
              <a:buSzPct val="85000"/>
              <a:buFontTx/>
              <a:buAutoNum type="arabicPeriod"/>
              <a:defRPr/>
            </a:pPr>
            <a:r>
              <a:rPr lang="en-US" sz="2700" dirty="0" err="1">
                <a:latin typeface="+mn-lt"/>
              </a:rPr>
              <a:t>Fasilitas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yg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perlu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disediakan</a:t>
            </a:r>
            <a:r>
              <a:rPr lang="en-US" sz="2700" dirty="0">
                <a:latin typeface="+mn-lt"/>
              </a:rPr>
              <a:t>?</a:t>
            </a:r>
          </a:p>
          <a:p>
            <a:pPr marL="609600" indent="-609600">
              <a:spcBef>
                <a:spcPct val="20000"/>
              </a:spcBef>
              <a:buClr>
                <a:schemeClr val="accent1"/>
              </a:buClr>
              <a:buSzPct val="85000"/>
              <a:buFontTx/>
              <a:buAutoNum type="arabicPeriod"/>
              <a:defRPr/>
            </a:pPr>
            <a:r>
              <a:rPr lang="en-US" sz="2700" dirty="0" err="1">
                <a:latin typeface="+mn-lt"/>
              </a:rPr>
              <a:t>Pengawasan</a:t>
            </a:r>
            <a:endParaRPr lang="en-GB" sz="2700" dirty="0">
              <a:latin typeface="+mn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215</TotalTime>
  <Words>801</Words>
  <Application>Microsoft Office PowerPoint</Application>
  <PresentationFormat>On-screen Show (4:3)</PresentationFormat>
  <Paragraphs>211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Georgia</vt:lpstr>
      <vt:lpstr>Wingdings 2</vt:lpstr>
      <vt:lpstr>Wingdings</vt:lpstr>
      <vt:lpstr>Calibri</vt:lpstr>
      <vt:lpstr>Civic</vt:lpstr>
      <vt:lpstr>ASPEK TEKNIS, MANAJEMEN dan LINGKUNGAN</vt:lpstr>
      <vt:lpstr>Tujuan :</vt:lpstr>
      <vt:lpstr>STUDI LOKASI</vt:lpstr>
      <vt:lpstr>STUDI FASILITAS PRODUKSI</vt:lpstr>
      <vt:lpstr>STUDI PENYIAPAN PROSES PRODUKSI</vt:lpstr>
      <vt:lpstr>Hasil Penilaian Teknis dan Manajemen</vt:lpstr>
      <vt:lpstr>Gantt Milestone Chart</vt:lpstr>
      <vt:lpstr>Aspek Manajemen</vt:lpstr>
      <vt:lpstr>Perencanaan Pelaksanaan Proyek</vt:lpstr>
      <vt:lpstr>Slide 10</vt:lpstr>
      <vt:lpstr>Permasalahan Manajemen????</vt:lpstr>
      <vt:lpstr>Rencana Pengelolaan proyek</vt:lpstr>
      <vt:lpstr>SPONSOR PROYEK DAN MANAJEMEN</vt:lpstr>
      <vt:lpstr>Penilaian Sponsor Proyek</vt:lpstr>
      <vt:lpstr>ANALISA ASPEK LINGKUNGAN</vt:lpstr>
      <vt:lpstr>DAMPAK SOSIAL USAHA</vt:lpstr>
      <vt:lpstr>DAMPAK EKONOMI USAHA</vt:lpstr>
      <vt:lpstr>DAMPAK FISIK</vt:lpstr>
      <vt:lpstr>Hasil Prediksi Dampak Lingkungan Usaha</vt:lpstr>
      <vt:lpstr>Kalkulasi Biaya Dampak Lingkungan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ASPEK MANAJEMEN</dc:title>
  <dc:creator>comp</dc:creator>
  <cp:lastModifiedBy>PERSONAL</cp:lastModifiedBy>
  <cp:revision>32</cp:revision>
  <dcterms:created xsi:type="dcterms:W3CDTF">2003-11-23T14:07:21Z</dcterms:created>
  <dcterms:modified xsi:type="dcterms:W3CDTF">2011-11-16T04:23:35Z</dcterms:modified>
</cp:coreProperties>
</file>