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8" r:id="rId13"/>
    <p:sldId id="267" r:id="rId14"/>
    <p:sldId id="279" r:id="rId15"/>
    <p:sldId id="268" r:id="rId16"/>
    <p:sldId id="280" r:id="rId17"/>
    <p:sldId id="276" r:id="rId18"/>
    <p:sldId id="277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648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94B1332-E285-4BE4-90DF-08C0155AF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41A176-338D-4694-A899-D3FE06C040D5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F7A3D7-967E-42EE-B987-01EBEFC0C2C2}" type="slidenum">
              <a:rPr lang="en-US" smtClean="0">
                <a:latin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681D26-D0F1-44E4-82CB-86FDC5AA9257}" type="slidenum">
              <a:rPr lang="en-US" smtClean="0">
                <a:latin typeface="Arial" pitchFamily="34" charset="0"/>
              </a:rPr>
              <a:pPr/>
              <a:t>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6C7A9D-F488-46CE-9349-F9553E7E8C67}" type="slidenum">
              <a:rPr lang="en-US" smtClean="0">
                <a:latin typeface="Arial" pitchFamily="34" charset="0"/>
              </a:rPr>
              <a:pPr/>
              <a:t>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441F1C-7A38-41F0-91A8-9CEF43DBD3F3}" type="slidenum">
              <a:rPr lang="en-US" smtClean="0">
                <a:latin typeface="Arial" pitchFamily="34" charset="0"/>
              </a:rPr>
              <a:pPr/>
              <a:t>15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99F79D-FB10-4A08-9506-D8ADC6B808FA}" type="slidenum">
              <a:rPr lang="en-US" smtClean="0">
                <a:latin typeface="Arial" pitchFamily="34" charset="0"/>
              </a:rPr>
              <a:pPr/>
              <a:t>19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CD9D09-7BF6-4AEB-9D9A-4FE0A8F0562D}" type="slidenum">
              <a:rPr lang="en-US" smtClean="0">
                <a:latin typeface="Arial" pitchFamily="34" charset="0"/>
              </a:rPr>
              <a:pPr/>
              <a:t>20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30B254-70A3-4DA7-85A6-5223899B9CEB}" type="slidenum">
              <a:rPr lang="en-US" smtClean="0">
                <a:latin typeface="Arial" pitchFamily="34" charset="0"/>
              </a:rPr>
              <a:pPr/>
              <a:t>21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843523-16ED-4ADA-93D1-8D94A94EF8C0}" type="slidenum">
              <a:rPr lang="en-US" smtClean="0">
                <a:latin typeface="Arial" pitchFamily="34" charset="0"/>
              </a:rPr>
              <a:pPr/>
              <a:t>22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092656-3D6B-4580-8338-A18A03D5C502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8C2363-606D-42DD-9695-2D6C3B822988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DF66CF-C6B4-4169-A267-CA24AF90EFC7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74FA7-C293-449B-AFED-908789150F46}" type="slidenum">
              <a:rPr lang="en-US" smtClean="0">
                <a:latin typeface="Arial" pitchFamily="34" charset="0"/>
              </a:rPr>
              <a:pPr/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B0C65A-7B40-4009-AF62-20BD5DF1F9FC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D5BBEC-8DBB-4568-9760-74B01DD2E2F1}" type="slidenum">
              <a:rPr lang="en-US" smtClean="0">
                <a:latin typeface="Arial" pitchFamily="34" charset="0"/>
              </a:rPr>
              <a:pPr/>
              <a:t>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7F3585-DD5D-4B8A-9BED-8A74D5444105}" type="slidenum">
              <a:rPr lang="en-US" smtClean="0">
                <a:latin typeface="Arial" pitchFamily="34" charset="0"/>
              </a:rPr>
              <a:pPr/>
              <a:t>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4875-CBA8-4F29-BFC5-0DE4669A9C63}" type="slidenum">
              <a:rPr lang="en-US" smtClean="0">
                <a:latin typeface="Arial" pitchFamily="34" charset="0"/>
              </a:rPr>
              <a:pPr/>
              <a:t>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</p:grpSp>
      </p:grpSp>
      <p:sp>
        <p:nvSpPr>
          <p:cNvPr id="2771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71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F13E3-4E5C-4B78-9003-E0F55BCC0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6921E-50C8-459A-9A35-3D5EB5789E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4C2F7-BE47-4923-9808-73213C095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23ECF-EEEF-4D3D-88DF-9289D775D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B2FA2-BFC6-4D6B-B5B9-4B7289642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4B636-EFE0-438C-A1B5-7EB3D48B9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EE649-5B0B-4D7E-961F-7C6E9CF96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78EFF-6E32-4679-A234-7E1993A71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3A83E-43B1-4FE6-AD85-A63644615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9DE08-3037-4C18-96AC-9054E3BCB5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353D0-301E-4393-A166-C7726F00F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26628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6630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31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32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33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34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35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36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37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38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39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40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6642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43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44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45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46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47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48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49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50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51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52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53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54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55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56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57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58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59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6661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62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63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64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65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66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67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68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69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70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71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72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73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74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75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76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77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6679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80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81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82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83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84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6685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668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668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668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26690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</p:grpSp>
        </p:grpSp>
      </p:grpSp>
      <p:sp>
        <p:nvSpPr>
          <p:cNvPr id="26691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92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93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9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9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7ABF4415-3FAC-4AA3-B968-B7DE6034AF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b="1" dirty="0" smtClean="0">
                <a:latin typeface="Cooper Black" pitchFamily="18" charset="0"/>
              </a:rPr>
              <a:t>ANALISA FINANSIAL DAN EKONOMI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4582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err="1" smtClean="0">
                <a:latin typeface="Calibri" pitchFamily="34" charset="0"/>
              </a:rPr>
              <a:t>Alat</a:t>
            </a:r>
            <a:r>
              <a:rPr lang="en-US" sz="4000" dirty="0" smtClean="0">
                <a:latin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</a:rPr>
              <a:t>perhitungan</a:t>
            </a:r>
            <a:r>
              <a:rPr lang="en-US" sz="4000" dirty="0" smtClean="0">
                <a:latin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</a:rPr>
              <a:t>arus</a:t>
            </a:r>
            <a:r>
              <a:rPr lang="en-US" sz="4000" dirty="0" smtClean="0">
                <a:latin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</a:rPr>
              <a:t>dana</a:t>
            </a:r>
            <a:r>
              <a:rPr lang="en-US" sz="4000" dirty="0" smtClean="0">
                <a:latin typeface="Calibri" pitchFamily="34" charset="0"/>
              </a:rPr>
              <a:t> (cash flow):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dirty="0" err="1" smtClean="0">
                <a:latin typeface="Calibri" pitchFamily="34" charset="0"/>
              </a:rPr>
              <a:t>Perhitungan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rugi</a:t>
            </a:r>
            <a:r>
              <a:rPr lang="en-US" dirty="0" smtClean="0">
                <a:latin typeface="Calibri" pitchFamily="34" charset="0"/>
              </a:rPr>
              <a:t> – </a:t>
            </a:r>
            <a:r>
              <a:rPr lang="en-US" dirty="0" err="1" smtClean="0">
                <a:latin typeface="Calibri" pitchFamily="34" charset="0"/>
              </a:rPr>
              <a:t>laba</a:t>
            </a:r>
            <a:endParaRPr lang="en-US" dirty="0" smtClean="0"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dirty="0" err="1" smtClean="0">
                <a:latin typeface="Calibri" pitchFamily="34" charset="0"/>
              </a:rPr>
              <a:t>Neraca</a:t>
            </a:r>
            <a:endParaRPr lang="en-US" dirty="0" smtClean="0">
              <a:latin typeface="Calibri" pitchFamily="34" charset="0"/>
            </a:endParaRP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dirty="0" err="1" smtClean="0">
                <a:latin typeface="Calibri" pitchFamily="34" charset="0"/>
              </a:rPr>
              <a:t>Laporan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Perubahan</a:t>
            </a:r>
            <a:r>
              <a:rPr lang="en-US" dirty="0" smtClean="0">
                <a:latin typeface="Calibri" pitchFamily="34" charset="0"/>
              </a:rPr>
              <a:t> Modal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Elephant" pitchFamily="18" charset="0"/>
              </a:rPr>
              <a:t>Perhitungan rugi - laba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Elephant" pitchFamily="18" charset="0"/>
              </a:rPr>
              <a:t>Perhitungan arus dana sebagai hasil investasi</a:t>
            </a:r>
          </a:p>
          <a:p>
            <a:pPr eaLnBrk="1" hangingPunct="1">
              <a:defRPr/>
            </a:pPr>
            <a:r>
              <a:rPr lang="en-US" smtClean="0">
                <a:latin typeface="Elephant" pitchFamily="18" charset="0"/>
              </a:rPr>
              <a:t>Menggambarkan semua penerimaan &amp; pengeluaran dlm jangka waktu tertentu</a:t>
            </a:r>
          </a:p>
          <a:p>
            <a:pPr eaLnBrk="1" hangingPunct="1">
              <a:defRPr/>
            </a:pPr>
            <a:r>
              <a:rPr lang="en-US" smtClean="0">
                <a:latin typeface="Elephant" pitchFamily="18" charset="0"/>
              </a:rPr>
              <a:t>Laporan keuangan yg meringkas penerimaan &amp; pengeluaran suatu perusahaan selama periode akuntansi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PERSONAL\Downloads\Lap_rugi_laba_clip_image002_00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685800"/>
            <a:ext cx="7343775" cy="541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dirty="0" err="1" smtClean="0">
                <a:latin typeface="Cooper Black" pitchFamily="18" charset="0"/>
              </a:rPr>
              <a:t>Neraca</a:t>
            </a:r>
            <a:endParaRPr lang="en-US" sz="5400" dirty="0" smtClean="0">
              <a:latin typeface="Cooper Black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229600" cy="48307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err="1" smtClean="0">
                <a:latin typeface="Calibri" pitchFamily="34" charset="0"/>
              </a:rPr>
              <a:t>Perhitungan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sumber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arus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dana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melalui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perubahan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dana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pada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neraca</a:t>
            </a:r>
            <a:endParaRPr lang="en-US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err="1" smtClean="0">
                <a:latin typeface="Calibri" pitchFamily="34" charset="0"/>
              </a:rPr>
              <a:t>Menggambarkan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kekayaan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perusahaan</a:t>
            </a:r>
            <a:r>
              <a:rPr lang="en-US" dirty="0" smtClean="0">
                <a:latin typeface="Calibri" pitchFamily="34" charset="0"/>
              </a:rPr>
              <a:t> pd </a:t>
            </a:r>
            <a:r>
              <a:rPr lang="en-US" dirty="0" err="1" smtClean="0">
                <a:latin typeface="Calibri" pitchFamily="34" charset="0"/>
              </a:rPr>
              <a:t>tahun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tertentu</a:t>
            </a:r>
            <a:endParaRPr lang="en-US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err="1" smtClean="0">
                <a:latin typeface="Calibri" pitchFamily="34" charset="0"/>
              </a:rPr>
              <a:t>Terdiri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atas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aktiva</a:t>
            </a:r>
            <a:r>
              <a:rPr lang="en-US" dirty="0" smtClean="0">
                <a:latin typeface="Calibri" pitchFamily="34" charset="0"/>
              </a:rPr>
              <a:t> (</a:t>
            </a:r>
            <a:r>
              <a:rPr lang="en-US" dirty="0" err="1" smtClean="0">
                <a:latin typeface="Calibri" pitchFamily="34" charset="0"/>
              </a:rPr>
              <a:t>kekayaan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perusahaan</a:t>
            </a:r>
            <a:r>
              <a:rPr lang="en-US" dirty="0" smtClean="0">
                <a:latin typeface="Calibri" pitchFamily="34" charset="0"/>
              </a:rPr>
              <a:t>) </a:t>
            </a:r>
            <a:r>
              <a:rPr lang="en-US" dirty="0" err="1" smtClean="0">
                <a:latin typeface="Calibri" pitchFamily="34" charset="0"/>
              </a:rPr>
              <a:t>dan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pasiva</a:t>
            </a:r>
            <a:r>
              <a:rPr lang="en-US" dirty="0" smtClean="0">
                <a:latin typeface="Calibri" pitchFamily="34" charset="0"/>
              </a:rPr>
              <a:t> (</a:t>
            </a:r>
            <a:r>
              <a:rPr lang="en-US" dirty="0" err="1" smtClean="0">
                <a:latin typeface="Calibri" pitchFamily="34" charset="0"/>
              </a:rPr>
              <a:t>hutang</a:t>
            </a:r>
            <a:r>
              <a:rPr lang="en-US" dirty="0" smtClean="0">
                <a:latin typeface="Calibri" pitchFamily="34" charset="0"/>
              </a:rPr>
              <a:t>, equity </a:t>
            </a:r>
            <a:r>
              <a:rPr lang="en-US" dirty="0" err="1" smtClean="0">
                <a:latin typeface="Calibri" pitchFamily="34" charset="0"/>
              </a:rPr>
              <a:t>pemegang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saham</a:t>
            </a:r>
            <a:r>
              <a:rPr lang="en-US" dirty="0" smtClean="0">
                <a:latin typeface="Calibri" pitchFamily="34" charset="0"/>
              </a:rPr>
              <a:t>, modal </a:t>
            </a:r>
            <a:r>
              <a:rPr lang="en-US" dirty="0" err="1" smtClean="0">
                <a:latin typeface="Calibri" pitchFamily="34" charset="0"/>
              </a:rPr>
              <a:t>yg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ditanam</a:t>
            </a:r>
            <a:r>
              <a:rPr lang="en-US" dirty="0" smtClean="0">
                <a:latin typeface="Calibri" pitchFamily="34" charset="0"/>
              </a:rPr>
              <a:t> &amp; </a:t>
            </a:r>
            <a:r>
              <a:rPr lang="en-US" dirty="0" err="1" smtClean="0">
                <a:latin typeface="Calibri" pitchFamily="34" charset="0"/>
              </a:rPr>
              <a:t>laba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yg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ditahan</a:t>
            </a:r>
            <a:r>
              <a:rPr lang="en-US" dirty="0" smtClean="0">
                <a:latin typeface="Calibri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err="1" smtClean="0">
                <a:latin typeface="Calibri" pitchFamily="34" charset="0"/>
              </a:rPr>
              <a:t>Perubahan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nilai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kekayaan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perusahaan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dlm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neraca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tahun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ke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tahun</a:t>
            </a:r>
            <a:r>
              <a:rPr lang="en-US" dirty="0" smtClean="0">
                <a:latin typeface="Calibri" pitchFamily="34" charset="0"/>
              </a:rPr>
              <a:t>              </a:t>
            </a:r>
            <a:r>
              <a:rPr lang="en-US" dirty="0" err="1" smtClean="0">
                <a:latin typeface="Calibri" pitchFamily="34" charset="0"/>
              </a:rPr>
              <a:t>perubahan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sumber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penggunaan</a:t>
            </a:r>
            <a:endParaRPr lang="en-US" dirty="0" smtClean="0">
              <a:latin typeface="Calibri" pitchFamily="34" charset="0"/>
            </a:endParaRP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5562600" y="5181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PERSONAL\Downloads\lap_nera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85800"/>
            <a:ext cx="7848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latin typeface="Elephant" pitchFamily="18" charset="0"/>
              </a:rPr>
              <a:t>Perubahan</a:t>
            </a:r>
            <a:r>
              <a:rPr lang="en-US" dirty="0" smtClean="0">
                <a:latin typeface="Elephant" pitchFamily="18" charset="0"/>
              </a:rPr>
              <a:t> Modal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307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>
                <a:cs typeface="Arial" pitchFamily="34" charset="0"/>
              </a:rPr>
              <a:t>Perkiraan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sumber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penggunaan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dana</a:t>
            </a:r>
            <a:endParaRPr lang="en-US" dirty="0" smtClean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>
                <a:cs typeface="Arial" pitchFamily="34" charset="0"/>
              </a:rPr>
              <a:t>Perkiraan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rugi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laba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neraca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arus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dana</a:t>
            </a:r>
            <a:endParaRPr lang="en-US" dirty="0" smtClean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Arus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masuk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mrp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sumber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dana</a:t>
            </a:r>
            <a:endParaRPr lang="en-US" dirty="0" smtClean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dirty="0" err="1" smtClean="0">
                <a:cs typeface="Arial" pitchFamily="34" charset="0"/>
              </a:rPr>
              <a:t>Arus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keluar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mrp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penggunaan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dana</a:t>
            </a:r>
            <a:endParaRPr lang="en-US" dirty="0" smtClean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dirty="0" err="1" smtClean="0">
                <a:cs typeface="Arial" pitchFamily="34" charset="0"/>
              </a:rPr>
              <a:t>Penyeimbang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mrp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kas</a:t>
            </a:r>
            <a:r>
              <a:rPr lang="en-US" dirty="0" smtClean="0">
                <a:cs typeface="Arial" pitchFamily="34" charset="0"/>
              </a:rPr>
              <a:t> bank </a:t>
            </a:r>
            <a:r>
              <a:rPr lang="en-US" dirty="0" err="1" smtClean="0">
                <a:cs typeface="Arial" pitchFamily="34" charset="0"/>
              </a:rPr>
              <a:t>akhir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tahun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analisa</a:t>
            </a:r>
            <a:r>
              <a:rPr lang="en-US" dirty="0" smtClean="0">
                <a:cs typeface="Arial" pitchFamily="34" charset="0"/>
              </a:rPr>
              <a:t> &amp; </a:t>
            </a:r>
            <a:r>
              <a:rPr lang="en-US" dirty="0" err="1" smtClean="0">
                <a:cs typeface="Arial" pitchFamily="34" charset="0"/>
              </a:rPr>
              <a:t>tahun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sebelumnya</a:t>
            </a:r>
            <a:endParaRPr lang="en-US" dirty="0" smtClean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>
                <a:cs typeface="Arial" pitchFamily="34" charset="0"/>
              </a:rPr>
              <a:t>Sisa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tahun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lalu</a:t>
            </a:r>
            <a:r>
              <a:rPr lang="en-US" dirty="0" smtClean="0">
                <a:cs typeface="Arial" pitchFamily="34" charset="0"/>
              </a:rPr>
              <a:t> + </a:t>
            </a:r>
            <a:r>
              <a:rPr lang="en-US" dirty="0" err="1" smtClean="0">
                <a:cs typeface="Arial" pitchFamily="34" charset="0"/>
              </a:rPr>
              <a:t>arus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masuk</a:t>
            </a:r>
            <a:r>
              <a:rPr lang="en-US" dirty="0" smtClean="0">
                <a:cs typeface="Arial" pitchFamily="34" charset="0"/>
              </a:rPr>
              <a:t> – </a:t>
            </a:r>
            <a:r>
              <a:rPr lang="en-US" dirty="0" err="1" smtClean="0">
                <a:cs typeface="Arial" pitchFamily="34" charset="0"/>
              </a:rPr>
              <a:t>arus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keluar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tahun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ini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mrp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sisa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dana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akhir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tahun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ini</a:t>
            </a:r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PERSONAL\Downloads\lap perubahan mod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838200"/>
            <a:ext cx="8424863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Ex </a:t>
            </a: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Finansial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dirty="0" err="1" smtClean="0">
                <a:latin typeface="Calibri" pitchFamily="34" charset="0"/>
              </a:rPr>
              <a:t>Bahan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bakar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minyak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diproduksi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pertamina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dgn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harga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dalam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negeri</a:t>
            </a:r>
            <a:r>
              <a:rPr lang="en-US" sz="2600" dirty="0" smtClean="0">
                <a:latin typeface="Calibri" pitchFamily="34" charset="0"/>
              </a:rPr>
              <a:t> 3.000/lt. </a:t>
            </a:r>
            <a:r>
              <a:rPr lang="en-US" sz="2600" dirty="0" err="1" smtClean="0">
                <a:latin typeface="Calibri" pitchFamily="34" charset="0"/>
              </a:rPr>
              <a:t>Jika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ada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permintaan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dr</a:t>
            </a:r>
            <a:r>
              <a:rPr lang="en-US" sz="2600" dirty="0" smtClean="0">
                <a:latin typeface="Calibri" pitchFamily="34" charset="0"/>
              </a:rPr>
              <a:t> LN </a:t>
            </a:r>
            <a:r>
              <a:rPr lang="en-US" sz="2600" dirty="0" err="1" smtClean="0">
                <a:latin typeface="Calibri" pitchFamily="34" charset="0"/>
              </a:rPr>
              <a:t>dijual</a:t>
            </a:r>
            <a:r>
              <a:rPr lang="en-US" sz="2600" dirty="0" smtClean="0">
                <a:latin typeface="Calibri" pitchFamily="34" charset="0"/>
              </a:rPr>
              <a:t> dg </a:t>
            </a:r>
            <a:r>
              <a:rPr lang="en-US" sz="2600" dirty="0" err="1" smtClean="0">
                <a:latin typeface="Calibri" pitchFamily="34" charset="0"/>
              </a:rPr>
              <a:t>harga</a:t>
            </a:r>
            <a:r>
              <a:rPr lang="en-US" sz="2600" dirty="0" smtClean="0">
                <a:latin typeface="Calibri" pitchFamily="34" charset="0"/>
              </a:rPr>
              <a:t> 5.000/lt. </a:t>
            </a:r>
            <a:r>
              <a:rPr lang="en-US" sz="2600" dirty="0" err="1" smtClean="0">
                <a:latin typeface="Calibri" pitchFamily="34" charset="0"/>
              </a:rPr>
              <a:t>Konsekuensinya</a:t>
            </a:r>
            <a:r>
              <a:rPr lang="en-US" sz="2600" dirty="0" smtClean="0">
                <a:latin typeface="Calibri" pitchFamily="34" charset="0"/>
              </a:rPr>
              <a:t>, dg </a:t>
            </a:r>
            <a:r>
              <a:rPr lang="en-US" sz="2600" dirty="0" err="1" smtClean="0">
                <a:latin typeface="Calibri" pitchFamily="34" charset="0"/>
              </a:rPr>
              <a:t>digunakannya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myk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dlm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negeri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mk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biaya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bg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perekonomian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sebesar</a:t>
            </a:r>
            <a:r>
              <a:rPr lang="en-US" sz="2600" dirty="0" smtClean="0">
                <a:latin typeface="Calibri" pitchFamily="34" charset="0"/>
              </a:rPr>
              <a:t> 2.000/</a:t>
            </a:r>
            <a:r>
              <a:rPr lang="en-US" sz="2600" dirty="0" err="1" smtClean="0">
                <a:latin typeface="Calibri" pitchFamily="34" charset="0"/>
              </a:rPr>
              <a:t>lt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krn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kesempatan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menjual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ke</a:t>
            </a:r>
            <a:r>
              <a:rPr lang="en-US" sz="2600" dirty="0" smtClean="0">
                <a:latin typeface="Calibri" pitchFamily="34" charset="0"/>
              </a:rPr>
              <a:t> LN </a:t>
            </a:r>
            <a:r>
              <a:rPr lang="en-US" sz="2600" dirty="0" err="1" smtClean="0">
                <a:latin typeface="Calibri" pitchFamily="34" charset="0"/>
              </a:rPr>
              <a:t>menjadi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hilang</a:t>
            </a:r>
            <a:r>
              <a:rPr lang="en-US" sz="2600" dirty="0" smtClean="0">
                <a:latin typeface="Calibri" pitchFamily="34" charset="0"/>
              </a:rPr>
              <a:t>:</a:t>
            </a:r>
          </a:p>
          <a:p>
            <a:pPr eaLnBrk="1" hangingPunct="1">
              <a:defRPr/>
            </a:pP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 Financial cost: 3.000</a:t>
            </a:r>
          </a:p>
          <a:p>
            <a:pPr eaLnBrk="1" hangingPunct="1">
              <a:defRPr/>
            </a:pP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 Economic cost: 2.000</a:t>
            </a:r>
          </a:p>
          <a:p>
            <a:pPr eaLnBrk="1" hangingPunct="1">
              <a:defRPr/>
            </a:pP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Perusahaan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membeli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lahan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 dg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harga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 1.200.000/m3 (financial cost).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Utk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nilai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ekonomi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perlu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dilihat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dr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fungsinya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.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Selama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lahan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ini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menganggur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mk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nilainya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 = </a:t>
            </a:r>
            <a:r>
              <a:rPr lang="en-US" sz="2600" dirty="0" err="1" smtClean="0">
                <a:latin typeface="Calibri" pitchFamily="34" charset="0"/>
                <a:sym typeface="Wingdings" pitchFamily="2" charset="2"/>
              </a:rPr>
              <a:t>nol</a:t>
            </a:r>
            <a:r>
              <a:rPr lang="en-US" sz="2600" dirty="0" smtClean="0">
                <a:latin typeface="Calibri" pitchFamily="34" charset="0"/>
                <a:sym typeface="Wingdings" pitchFamily="2" charset="2"/>
              </a:rPr>
              <a:t> (economic cost= 0).</a:t>
            </a:r>
            <a:endParaRPr lang="en-US" sz="26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Transfer Payment</a:t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514350" indent="26988" eaLnBrk="1" hangingPunct="1">
              <a:defRPr/>
            </a:pPr>
            <a:r>
              <a:rPr lang="en-US" sz="2400" dirty="0" smtClean="0"/>
              <a:t>	</a:t>
            </a:r>
            <a:r>
              <a:rPr lang="en-US" sz="2400" dirty="0" err="1" smtClean="0"/>
              <a:t>Scr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, transfer payment </a:t>
            </a:r>
            <a:r>
              <a:rPr lang="en-US" sz="2400" dirty="0" err="1" smtClean="0"/>
              <a:t>mrp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r>
              <a:rPr lang="en-US" sz="2400" dirty="0" smtClean="0"/>
              <a:t> (</a:t>
            </a:r>
            <a:r>
              <a:rPr lang="en-US" sz="2400" dirty="0" err="1" smtClean="0"/>
              <a:t>pajak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manfaat</a:t>
            </a:r>
            <a:r>
              <a:rPr lang="en-US" sz="2400" dirty="0" smtClean="0"/>
              <a:t> (</a:t>
            </a:r>
            <a:r>
              <a:rPr lang="en-US" sz="2400" dirty="0" err="1" smtClean="0"/>
              <a:t>subsidi</a:t>
            </a:r>
            <a:r>
              <a:rPr lang="en-US" sz="2400" dirty="0" smtClean="0"/>
              <a:t>). </a:t>
            </a:r>
            <a:r>
              <a:rPr lang="en-US" sz="2400" dirty="0" err="1" smtClean="0"/>
              <a:t>Bg</a:t>
            </a:r>
            <a:r>
              <a:rPr lang="en-US" sz="2400" dirty="0" smtClean="0"/>
              <a:t> </a:t>
            </a:r>
            <a:r>
              <a:rPr lang="en-US" sz="2400" dirty="0" err="1" smtClean="0"/>
              <a:t>perekonomian</a:t>
            </a:r>
            <a:r>
              <a:rPr lang="en-US" sz="2400" dirty="0" smtClean="0"/>
              <a:t>, </a:t>
            </a:r>
            <a:r>
              <a:rPr lang="en-US" sz="2400" dirty="0" err="1" smtClean="0"/>
              <a:t>pajak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subsidi</a:t>
            </a:r>
            <a:r>
              <a:rPr lang="en-US" sz="2400" dirty="0" smtClean="0"/>
              <a:t> </a:t>
            </a:r>
            <a:r>
              <a:rPr lang="en-US" sz="2400" dirty="0" err="1" smtClean="0"/>
              <a:t>hny</a:t>
            </a:r>
            <a:r>
              <a:rPr lang="en-US" sz="2400" dirty="0" smtClean="0"/>
              <a:t> </a:t>
            </a:r>
            <a:r>
              <a:rPr lang="en-US" sz="2400" dirty="0" err="1" smtClean="0"/>
              <a:t>pemindahan</a:t>
            </a:r>
            <a:r>
              <a:rPr lang="en-US" sz="2400" dirty="0" smtClean="0"/>
              <a:t> </a:t>
            </a:r>
            <a:r>
              <a:rPr lang="en-US" sz="2400" dirty="0" err="1" smtClean="0"/>
              <a:t>pembayaran</a:t>
            </a:r>
            <a:r>
              <a:rPr lang="en-US" sz="2400" dirty="0" smtClean="0"/>
              <a:t>.</a:t>
            </a:r>
          </a:p>
          <a:p>
            <a:pPr marL="514350" indent="26988" eaLnBrk="1" hangingPunct="1">
              <a:defRPr/>
            </a:pPr>
            <a:r>
              <a:rPr lang="en-US" sz="2400" dirty="0" smtClean="0"/>
              <a:t>Ex: </a:t>
            </a:r>
            <a:r>
              <a:rPr lang="en-US" sz="2400" dirty="0" err="1" smtClean="0"/>
              <a:t>Harga</a:t>
            </a:r>
            <a:r>
              <a:rPr lang="en-US" sz="2400" dirty="0" smtClean="0"/>
              <a:t> input </a:t>
            </a:r>
            <a:r>
              <a:rPr lang="en-US" sz="2400" dirty="0" err="1" smtClean="0"/>
              <a:t>usaha</a:t>
            </a:r>
            <a:r>
              <a:rPr lang="en-US" sz="2400" dirty="0" smtClean="0"/>
              <a:t> 1.200/kg</a:t>
            </a:r>
          </a:p>
          <a:p>
            <a:pPr marL="514350" indent="26988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	     </a:t>
            </a:r>
            <a:r>
              <a:rPr lang="en-US" sz="2400" dirty="0" err="1" smtClean="0"/>
              <a:t>Pajak</a:t>
            </a:r>
            <a:r>
              <a:rPr lang="en-US" sz="2400" dirty="0" smtClean="0"/>
              <a:t> 10% = 120</a:t>
            </a:r>
          </a:p>
          <a:p>
            <a:pPr marL="1262063" indent="-720725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dirty="0" err="1" smtClean="0"/>
              <a:t>Biaya</a:t>
            </a:r>
            <a:r>
              <a:rPr lang="en-US" sz="2400" dirty="0" smtClean="0"/>
              <a:t> input </a:t>
            </a:r>
            <a:r>
              <a:rPr lang="en-US" sz="2400" dirty="0" err="1" smtClean="0"/>
              <a:t>usaha</a:t>
            </a:r>
            <a:r>
              <a:rPr lang="en-US" sz="2400" dirty="0" smtClean="0"/>
              <a:t> = 1320/kg. </a:t>
            </a:r>
            <a:r>
              <a:rPr lang="en-US" sz="2400" dirty="0" err="1" smtClean="0"/>
              <a:t>Tp</a:t>
            </a:r>
            <a:r>
              <a:rPr lang="en-US" sz="2400" dirty="0" smtClean="0"/>
              <a:t> economic  cost </a:t>
            </a:r>
            <a:r>
              <a:rPr lang="en-US" sz="2400" dirty="0" err="1" smtClean="0"/>
              <a:t>tetap</a:t>
            </a:r>
            <a:r>
              <a:rPr lang="en-US" sz="2400" dirty="0" smtClean="0"/>
              <a:t> 1200 (</a:t>
            </a:r>
            <a:r>
              <a:rPr lang="en-US" sz="2400" dirty="0" err="1" smtClean="0"/>
              <a:t>pjk</a:t>
            </a:r>
            <a:r>
              <a:rPr lang="en-US" sz="2400" dirty="0" smtClean="0"/>
              <a:t> </a:t>
            </a:r>
            <a:r>
              <a:rPr lang="en-US" sz="2400" dirty="0" err="1" smtClean="0"/>
              <a:t>mrp</a:t>
            </a:r>
            <a:r>
              <a:rPr lang="en-US" sz="2400" dirty="0" smtClean="0"/>
              <a:t> TP </a:t>
            </a:r>
            <a:r>
              <a:rPr lang="en-US" sz="2400" dirty="0" err="1" smtClean="0"/>
              <a:t>dr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)</a:t>
            </a:r>
          </a:p>
          <a:p>
            <a:pPr marL="1262063" indent="-720725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dirty="0" err="1" smtClean="0"/>
              <a:t>Harga</a:t>
            </a:r>
            <a:r>
              <a:rPr lang="en-US" sz="2400" dirty="0" smtClean="0"/>
              <a:t> input 1200/kg, </a:t>
            </a:r>
            <a:r>
              <a:rPr lang="en-US" sz="2400" dirty="0" err="1" smtClean="0"/>
              <a:t>subsidi</a:t>
            </a:r>
            <a:r>
              <a:rPr lang="en-US" sz="2400" dirty="0" smtClean="0"/>
              <a:t> 10% </a:t>
            </a:r>
            <a:r>
              <a:rPr lang="en-US" sz="2400" dirty="0" smtClean="0">
                <a:sym typeface="Wingdings" pitchFamily="2" charset="2"/>
              </a:rPr>
              <a:t> 120</a:t>
            </a:r>
          </a:p>
          <a:p>
            <a:pPr marL="1262063" indent="-720725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ym typeface="Wingdings" pitchFamily="2" charset="2"/>
              </a:rPr>
              <a:t>	</a:t>
            </a:r>
            <a:r>
              <a:rPr lang="en-US" sz="2400" dirty="0" err="1" smtClean="0">
                <a:sym typeface="Wingdings" pitchFamily="2" charset="2"/>
              </a:rPr>
              <a:t>Biaya</a:t>
            </a:r>
            <a:r>
              <a:rPr lang="en-US" sz="2400" dirty="0" smtClean="0">
                <a:sym typeface="Wingdings" pitchFamily="2" charset="2"/>
              </a:rPr>
              <a:t> input 1.080 /kg, financial cost 1.080</a:t>
            </a:r>
          </a:p>
          <a:p>
            <a:pPr marL="1262063" indent="-720725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ym typeface="Wingdings" pitchFamily="2" charset="2"/>
              </a:rPr>
              <a:t>	Economic cost </a:t>
            </a:r>
            <a:r>
              <a:rPr lang="en-US" sz="2400" dirty="0" err="1" smtClean="0">
                <a:sym typeface="Wingdings" pitchFamily="2" charset="2"/>
              </a:rPr>
              <a:t>tetap</a:t>
            </a:r>
            <a:r>
              <a:rPr lang="en-US" sz="2400" dirty="0" smtClean="0">
                <a:sym typeface="Wingdings" pitchFamily="2" charset="2"/>
              </a:rPr>
              <a:t> 1200/kg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dirty="0" err="1" smtClean="0">
                <a:latin typeface="Elephant" pitchFamily="18" charset="0"/>
              </a:rPr>
              <a:t>Contoh</a:t>
            </a:r>
            <a:endParaRPr lang="en-US" sz="6600" dirty="0" smtClean="0">
              <a:latin typeface="Elephant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err="1" smtClean="0">
                <a:latin typeface="Calibri" pitchFamily="34" charset="0"/>
              </a:rPr>
              <a:t>Suatu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proyek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investasi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direncanakan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akan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menghasilkan</a:t>
            </a:r>
            <a:r>
              <a:rPr lang="en-US" dirty="0" smtClean="0">
                <a:latin typeface="Calibri" pitchFamily="34" charset="0"/>
              </a:rPr>
              <a:t> 1.000.000 unit </a:t>
            </a:r>
            <a:r>
              <a:rPr lang="en-US" dirty="0" err="1" smtClean="0">
                <a:latin typeface="Calibri" pitchFamily="34" charset="0"/>
              </a:rPr>
              <a:t>produk</a:t>
            </a:r>
            <a:r>
              <a:rPr lang="en-US" dirty="0" smtClean="0">
                <a:latin typeface="Calibri" pitchFamily="34" charset="0"/>
              </a:rPr>
              <a:t> per </a:t>
            </a:r>
            <a:r>
              <a:rPr lang="en-US" dirty="0" err="1" smtClean="0">
                <a:latin typeface="Calibri" pitchFamily="34" charset="0"/>
              </a:rPr>
              <a:t>tahun</a:t>
            </a:r>
            <a:r>
              <a:rPr lang="en-US" dirty="0" smtClean="0">
                <a:latin typeface="Calibri" pitchFamily="34" charset="0"/>
              </a:rPr>
              <a:t>. </a:t>
            </a:r>
            <a:r>
              <a:rPr lang="en-US" dirty="0" err="1" smtClean="0">
                <a:latin typeface="Calibri" pitchFamily="34" charset="0"/>
              </a:rPr>
              <a:t>Sebagai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akibat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penambahan</a:t>
            </a:r>
            <a:r>
              <a:rPr lang="en-US" dirty="0" smtClean="0">
                <a:latin typeface="Calibri" pitchFamily="34" charset="0"/>
              </a:rPr>
              <a:t> supply </a:t>
            </a:r>
            <a:r>
              <a:rPr lang="en-US" dirty="0" err="1" smtClean="0">
                <a:latin typeface="Calibri" pitchFamily="34" charset="0"/>
              </a:rPr>
              <a:t>tsb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harga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produk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diperkirakan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akan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turun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dari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Rp</a:t>
            </a:r>
            <a:r>
              <a:rPr lang="en-US" dirty="0" smtClean="0">
                <a:latin typeface="Calibri" pitchFamily="34" charset="0"/>
              </a:rPr>
              <a:t> 600 </a:t>
            </a:r>
            <a:r>
              <a:rPr lang="en-US" dirty="0" err="1" smtClean="0">
                <a:latin typeface="Calibri" pitchFamily="34" charset="0"/>
              </a:rPr>
              <a:t>mjd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Rp</a:t>
            </a:r>
            <a:r>
              <a:rPr lang="en-US" dirty="0" smtClean="0">
                <a:latin typeface="Calibri" pitchFamily="34" charset="0"/>
              </a:rPr>
              <a:t> 500 per unit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err="1" smtClean="0">
                <a:latin typeface="Calibri" pitchFamily="34" charset="0"/>
              </a:rPr>
              <a:t>Biaya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bahan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baku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yg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diperhitungkan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dlm</a:t>
            </a:r>
            <a:r>
              <a:rPr lang="en-US" dirty="0" smtClean="0">
                <a:latin typeface="Calibri" pitchFamily="34" charset="0"/>
              </a:rPr>
              <a:t> 1 </a:t>
            </a:r>
            <a:r>
              <a:rPr lang="en-US" dirty="0" err="1" smtClean="0">
                <a:latin typeface="Calibri" pitchFamily="34" charset="0"/>
              </a:rPr>
              <a:t>tahun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sebesar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Rp</a:t>
            </a:r>
            <a:r>
              <a:rPr lang="en-US" dirty="0" smtClean="0">
                <a:latin typeface="Calibri" pitchFamily="34" charset="0"/>
              </a:rPr>
              <a:t> 150 </a:t>
            </a:r>
            <a:r>
              <a:rPr lang="en-US" dirty="0" err="1" smtClean="0">
                <a:latin typeface="Calibri" pitchFamily="34" charset="0"/>
              </a:rPr>
              <a:t>juta</a:t>
            </a:r>
            <a:r>
              <a:rPr lang="en-US" dirty="0" smtClean="0">
                <a:latin typeface="Calibri" pitchFamily="34" charset="0"/>
              </a:rPr>
              <a:t>. 40% </a:t>
            </a:r>
            <a:r>
              <a:rPr lang="en-US" dirty="0" err="1" smtClean="0">
                <a:latin typeface="Calibri" pitchFamily="34" charset="0"/>
              </a:rPr>
              <a:t>dr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nilai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bahan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baku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tsb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diimpor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tarif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pajak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impor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adl</a:t>
            </a:r>
            <a:r>
              <a:rPr lang="en-US" dirty="0" smtClean="0">
                <a:latin typeface="Calibri" pitchFamily="34" charset="0"/>
              </a:rPr>
              <a:t> 20%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>
                <a:latin typeface="Calibri" pitchFamily="34" charset="0"/>
              </a:rPr>
              <a:t>TK </a:t>
            </a:r>
            <a:r>
              <a:rPr lang="en-US" dirty="0" err="1" smtClean="0">
                <a:latin typeface="Calibri" pitchFamily="34" charset="0"/>
              </a:rPr>
              <a:t>terlatih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dibayar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Rp</a:t>
            </a:r>
            <a:r>
              <a:rPr lang="en-US" dirty="0" smtClean="0">
                <a:latin typeface="Calibri" pitchFamily="34" charset="0"/>
              </a:rPr>
              <a:t> 50 </a:t>
            </a:r>
            <a:r>
              <a:rPr lang="en-US" dirty="0" err="1" smtClean="0">
                <a:latin typeface="Calibri" pitchFamily="34" charset="0"/>
              </a:rPr>
              <a:t>jt</a:t>
            </a:r>
            <a:r>
              <a:rPr lang="en-US" dirty="0" smtClean="0">
                <a:latin typeface="Calibri" pitchFamily="34" charset="0"/>
              </a:rPr>
              <a:t> per </a:t>
            </a:r>
            <a:r>
              <a:rPr lang="en-US" dirty="0" err="1" smtClean="0">
                <a:latin typeface="Calibri" pitchFamily="34" charset="0"/>
              </a:rPr>
              <a:t>th</a:t>
            </a:r>
            <a:r>
              <a:rPr lang="en-US" dirty="0" smtClean="0">
                <a:latin typeface="Calibri" pitchFamily="34" charset="0"/>
              </a:rPr>
              <a:t>. </a:t>
            </a:r>
            <a:r>
              <a:rPr lang="en-US" dirty="0" err="1" smtClean="0">
                <a:latin typeface="Calibri" pitchFamily="34" charset="0"/>
              </a:rPr>
              <a:t>Sebagaimana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negara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berkembang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ditaksir</a:t>
            </a:r>
            <a:r>
              <a:rPr lang="en-US" dirty="0" smtClean="0">
                <a:latin typeface="Calibri" pitchFamily="34" charset="0"/>
              </a:rPr>
              <a:t> TK </a:t>
            </a:r>
            <a:r>
              <a:rPr lang="en-US" dirty="0" err="1" smtClean="0">
                <a:latin typeface="Calibri" pitchFamily="34" charset="0"/>
              </a:rPr>
              <a:t>terlatih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tsb</a:t>
            </a:r>
            <a:r>
              <a:rPr lang="en-US" dirty="0" smtClean="0">
                <a:latin typeface="Calibri" pitchFamily="34" charset="0"/>
              </a:rPr>
              <a:t> underpaid 50%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latin typeface="Elephant" pitchFamily="18" charset="0"/>
              </a:rPr>
              <a:t>Analisa Finansial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01625" y="1600200"/>
            <a:ext cx="8613775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latin typeface="Elephant" pitchFamily="18" charset="0"/>
              </a:rPr>
              <a:t>Analisa yg melihat suatu proyek dari sudut lembaga/ badan yg memp. kepentingan langsung dlm proyek/ yg menginvestasikan modalnya dlm proyek</a:t>
            </a:r>
          </a:p>
          <a:p>
            <a:pPr eaLnBrk="1" hangingPunct="1">
              <a:defRPr/>
            </a:pPr>
            <a:r>
              <a:rPr lang="en-US" b="1" smtClean="0">
                <a:latin typeface="Elephant" pitchFamily="18" charset="0"/>
              </a:rPr>
              <a:t>Perbandingan antara pengeluaran uang dengan pemasukan uang</a:t>
            </a:r>
          </a:p>
          <a:p>
            <a:pPr eaLnBrk="1" hangingPunct="1">
              <a:defRPr/>
            </a:pPr>
            <a:r>
              <a:rPr lang="en-US" b="1" smtClean="0">
                <a:latin typeface="Elephant" pitchFamily="18" charset="0"/>
              </a:rPr>
              <a:t>Hasil dari analisa ini disebut the privat returns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TK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tdk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terlatih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dibayar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jg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sebesar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Rp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50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jt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per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th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 TK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ditaksir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hanya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memp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 Opportunity cost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sebesar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62.5%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upah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yg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mereka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terima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Aktiva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tetap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disusut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10% per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th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tanpa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sisa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Aktiva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tetap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yg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disusut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termasuk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mesin-mesin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dibeli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dgn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harga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Rp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500 jt.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Mesin-mesin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senilai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Rp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200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jt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diimpor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dgn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bea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masuk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10%. Tanah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yg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mrp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aktiva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tidak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tetap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tidak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disusut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dibeli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dgn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harga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Rp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80 jt.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Diperkirakan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tanah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tsb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bisa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terjual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dgn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harga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Rp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140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jt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dimana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dinilai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sesuai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harga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pasaran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smtClean="0">
                <a:latin typeface="Elephant" pitchFamily="18" charset="0"/>
              </a:rPr>
              <a:t>Perusahaan memperoleh kredit sebesar Rp 250 jt dgn suku bunga yg umum berlaku 20%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smtClean="0">
                <a:latin typeface="Elephant" pitchFamily="18" charset="0"/>
              </a:rPr>
              <a:t>Biaya-biaya lain sebesar Rp 60 juta per tahun. Biaya-biaya ini sesuai dgn harga pasarnya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smtClean="0">
                <a:latin typeface="Elephant" pitchFamily="18" charset="0"/>
              </a:rPr>
              <a:t>Perusahaan membayar pajak penghasilan dgn tarif 25%.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smtClean="0">
                <a:latin typeface="Elephant" pitchFamily="18" charset="0"/>
              </a:rPr>
              <a:t>Sesuai informasi tsb, coba lakukan analisa finansial dan ekonomi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4841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smtClean="0">
                <a:latin typeface="Cooper Black" pitchFamily="18" charset="0"/>
              </a:rPr>
              <a:t>Kasus :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82000" cy="5440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latin typeface="Modern No. 20" pitchFamily="18" charset="0"/>
              </a:rPr>
              <a:t>Suatu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perusahaan</a:t>
            </a:r>
            <a:r>
              <a:rPr lang="en-US" sz="2800" dirty="0" smtClean="0">
                <a:latin typeface="Modern No. 20" pitchFamily="18" charset="0"/>
              </a:rPr>
              <a:t> X, </a:t>
            </a:r>
            <a:r>
              <a:rPr lang="en-US" sz="2800" dirty="0" err="1" smtClean="0">
                <a:latin typeface="Modern No. 20" pitchFamily="18" charset="0"/>
              </a:rPr>
              <a:t>memp</a:t>
            </a:r>
            <a:r>
              <a:rPr lang="en-US" sz="2800" dirty="0" smtClean="0">
                <a:latin typeface="Modern No. 20" pitchFamily="18" charset="0"/>
              </a:rPr>
              <a:t>. data-data </a:t>
            </a:r>
            <a:r>
              <a:rPr lang="en-US" sz="2800" dirty="0" err="1" smtClean="0">
                <a:latin typeface="Modern No. 20" pitchFamily="18" charset="0"/>
              </a:rPr>
              <a:t>sebagai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berikut</a:t>
            </a:r>
            <a:r>
              <a:rPr lang="en-US" sz="2800" dirty="0" smtClean="0">
                <a:latin typeface="Modern No. 20" pitchFamily="18" charset="0"/>
              </a:rPr>
              <a:t> (</a:t>
            </a:r>
            <a:r>
              <a:rPr lang="en-US" sz="2800" dirty="0" err="1" smtClean="0">
                <a:latin typeface="Modern No. 20" pitchFamily="18" charset="0"/>
              </a:rPr>
              <a:t>dlm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jutaan</a:t>
            </a:r>
            <a:r>
              <a:rPr lang="en-US" sz="2800" dirty="0" smtClean="0">
                <a:latin typeface="Modern No. 20" pitchFamily="18" charset="0"/>
              </a:rPr>
              <a:t> rupiah) </a:t>
            </a:r>
            <a:r>
              <a:rPr lang="en-US" sz="2800" dirty="0" err="1" smtClean="0">
                <a:latin typeface="Modern No. 20" pitchFamily="18" charset="0"/>
              </a:rPr>
              <a:t>tahun</a:t>
            </a:r>
            <a:r>
              <a:rPr lang="en-US" sz="2800" dirty="0" smtClean="0">
                <a:latin typeface="Modern No. 20" pitchFamily="18" charset="0"/>
              </a:rPr>
              <a:t> 2009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latin typeface="Modern No. 20" pitchFamily="18" charset="0"/>
              </a:rPr>
              <a:t>Penyusutan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tahunan</a:t>
            </a:r>
            <a:r>
              <a:rPr lang="en-US" sz="2800" dirty="0" smtClean="0">
                <a:latin typeface="Modern No. 20" pitchFamily="18" charset="0"/>
              </a:rPr>
              <a:t>  : 10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latin typeface="Modern No. 20" pitchFamily="18" charset="0"/>
              </a:rPr>
              <a:t>Penjualan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hasil</a:t>
            </a:r>
            <a:r>
              <a:rPr lang="en-US" sz="2800" dirty="0" smtClean="0">
                <a:latin typeface="Modern No. 20" pitchFamily="18" charset="0"/>
              </a:rPr>
              <a:t>          :  1.500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latin typeface="Modern No. 20" pitchFamily="18" charset="0"/>
              </a:rPr>
              <a:t>Pajak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penjualan</a:t>
            </a:r>
            <a:r>
              <a:rPr lang="en-US" sz="2800" dirty="0" smtClean="0">
                <a:latin typeface="Modern No. 20" pitchFamily="18" charset="0"/>
              </a:rPr>
              <a:t>         : 10%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latin typeface="Modern No. 20" pitchFamily="18" charset="0"/>
              </a:rPr>
              <a:t>Biaya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bahan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baku</a:t>
            </a:r>
            <a:r>
              <a:rPr lang="en-US" sz="2800" dirty="0" smtClean="0">
                <a:latin typeface="Modern No. 20" pitchFamily="18" charset="0"/>
              </a:rPr>
              <a:t>      : 250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latin typeface="Modern No. 20" pitchFamily="18" charset="0"/>
              </a:rPr>
              <a:t>Upah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tenaga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kerja</a:t>
            </a:r>
            <a:r>
              <a:rPr lang="en-US" sz="2800" dirty="0" smtClean="0">
                <a:latin typeface="Modern No. 20" pitchFamily="18" charset="0"/>
              </a:rPr>
              <a:t>     : 175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latin typeface="Modern No. 20" pitchFamily="18" charset="0"/>
              </a:rPr>
              <a:t>Pemeliharaan</a:t>
            </a:r>
            <a:r>
              <a:rPr lang="en-US" sz="2800" dirty="0" smtClean="0">
                <a:latin typeface="Modern No. 20" pitchFamily="18" charset="0"/>
              </a:rPr>
              <a:t> &amp; </a:t>
            </a:r>
            <a:r>
              <a:rPr lang="en-US" sz="2800" dirty="0" err="1" smtClean="0">
                <a:latin typeface="Modern No. 20" pitchFamily="18" charset="0"/>
              </a:rPr>
              <a:t>bahan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penolong</a:t>
            </a:r>
            <a:r>
              <a:rPr lang="en-US" sz="2800" dirty="0" smtClean="0">
                <a:latin typeface="Modern No. 20" pitchFamily="18" charset="0"/>
              </a:rPr>
              <a:t> : 60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latin typeface="Modern No. 20" pitchFamily="18" charset="0"/>
              </a:rPr>
              <a:t>Pembayaran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bunga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jangka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pendek</a:t>
            </a:r>
            <a:r>
              <a:rPr lang="en-US" sz="2800" dirty="0" smtClean="0">
                <a:latin typeface="Modern No. 20" pitchFamily="18" charset="0"/>
              </a:rPr>
              <a:t> : 75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latin typeface="Modern No. 20" pitchFamily="18" charset="0"/>
              </a:rPr>
              <a:t>Pembayaran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bunga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jangka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panjang</a:t>
            </a:r>
            <a:r>
              <a:rPr lang="en-US" sz="2800" dirty="0" smtClean="0">
                <a:latin typeface="Modern No. 20" pitchFamily="18" charset="0"/>
              </a:rPr>
              <a:t> : 100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latin typeface="Modern No. 20" pitchFamily="18" charset="0"/>
              </a:rPr>
              <a:t>Penerimaan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bunga</a:t>
            </a:r>
            <a:r>
              <a:rPr lang="en-US" sz="2800" dirty="0" smtClean="0">
                <a:latin typeface="Modern No. 20" pitchFamily="18" charset="0"/>
              </a:rPr>
              <a:t>     : 65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latin typeface="Modern No. 20" pitchFamily="18" charset="0"/>
              </a:rPr>
              <a:t>Pajak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perseroan</a:t>
            </a:r>
            <a:r>
              <a:rPr lang="en-US" sz="2800" dirty="0" smtClean="0">
                <a:latin typeface="Modern No. 20" pitchFamily="18" charset="0"/>
              </a:rPr>
              <a:t>         : 200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latin typeface="Modern No. 20" pitchFamily="18" charset="0"/>
              </a:rPr>
              <a:t>Deviden</a:t>
            </a:r>
            <a:r>
              <a:rPr lang="en-US" sz="2800" dirty="0" smtClean="0">
                <a:latin typeface="Modern No. 20" pitchFamily="18" charset="0"/>
              </a:rPr>
              <a:t>                      : 50% </a:t>
            </a:r>
            <a:r>
              <a:rPr lang="en-US" sz="2800" dirty="0" err="1" smtClean="0">
                <a:latin typeface="Modern No. 20" pitchFamily="18" charset="0"/>
              </a:rPr>
              <a:t>dr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laba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setelah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pajak</a:t>
            </a:r>
            <a:endParaRPr lang="en-US" sz="2800" dirty="0" smtClean="0">
              <a:latin typeface="Modern No. 20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latin typeface="Modern No. 20" pitchFamily="18" charset="0"/>
              </a:rPr>
              <a:t>Ditanyakan</a:t>
            </a:r>
            <a:r>
              <a:rPr lang="en-US" sz="2800" dirty="0" smtClean="0">
                <a:latin typeface="Modern No. 20" pitchFamily="18" charset="0"/>
              </a:rPr>
              <a:t> </a:t>
            </a:r>
            <a:r>
              <a:rPr lang="en-US" sz="2800" dirty="0" err="1" smtClean="0">
                <a:latin typeface="Modern No. 20" pitchFamily="18" charset="0"/>
              </a:rPr>
              <a:t>operasional</a:t>
            </a:r>
            <a:r>
              <a:rPr lang="en-US" sz="2800" dirty="0" smtClean="0">
                <a:latin typeface="Modern No. 20" pitchFamily="18" charset="0"/>
              </a:rPr>
              <a:t> cash flow?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latin typeface="Elephant" pitchFamily="18" charset="0"/>
              </a:rPr>
              <a:t>Analisa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Ekonomi</a:t>
            </a:r>
            <a:endParaRPr lang="en-US" dirty="0" smtClean="0">
              <a:latin typeface="Elephant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latin typeface="Elephant" pitchFamily="18" charset="0"/>
              </a:rPr>
              <a:t>Analisa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yg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melihat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suatu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kegiatan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proyek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dr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sudut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perekonomian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secara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keseluruhan</a:t>
            </a:r>
            <a:endParaRPr lang="en-US" dirty="0" smtClean="0">
              <a:latin typeface="Elephant" pitchFamily="18" charset="0"/>
            </a:endParaRPr>
          </a:p>
          <a:p>
            <a:pPr eaLnBrk="1" hangingPunct="1">
              <a:defRPr/>
            </a:pPr>
            <a:r>
              <a:rPr lang="en-US" dirty="0" err="1" smtClean="0">
                <a:latin typeface="Elephant" pitchFamily="18" charset="0"/>
              </a:rPr>
              <a:t>Hasil</a:t>
            </a:r>
            <a:r>
              <a:rPr lang="en-US" dirty="0" smtClean="0">
                <a:latin typeface="Elephant" pitchFamily="18" charset="0"/>
              </a:rPr>
              <a:t> total </a:t>
            </a:r>
            <a:r>
              <a:rPr lang="en-US" dirty="0" err="1" smtClean="0">
                <a:latin typeface="Elephant" pitchFamily="18" charset="0"/>
              </a:rPr>
              <a:t>atau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produktivitas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suatu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proyek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untuk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masyarakat</a:t>
            </a:r>
            <a:r>
              <a:rPr lang="en-US" dirty="0" smtClean="0">
                <a:latin typeface="Elephant" pitchFamily="18" charset="0"/>
              </a:rPr>
              <a:t>/ </a:t>
            </a:r>
            <a:r>
              <a:rPr lang="en-US" dirty="0" err="1" smtClean="0">
                <a:latin typeface="Elephant" pitchFamily="18" charset="0"/>
              </a:rPr>
              <a:t>perekonomian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secara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keseluruhan</a:t>
            </a:r>
            <a:endParaRPr lang="en-US" dirty="0" smtClean="0">
              <a:latin typeface="Elephant" pitchFamily="18" charset="0"/>
            </a:endParaRPr>
          </a:p>
          <a:p>
            <a:pPr eaLnBrk="1" hangingPunct="1">
              <a:defRPr/>
            </a:pPr>
            <a:r>
              <a:rPr lang="en-US" dirty="0" err="1" smtClean="0">
                <a:latin typeface="Elephant" pitchFamily="18" charset="0"/>
              </a:rPr>
              <a:t>Apakah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proyek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memberikan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kontribusi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thd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pertumbuhan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ekonomi</a:t>
            </a:r>
            <a:r>
              <a:rPr lang="en-US" dirty="0" smtClean="0">
                <a:latin typeface="Elephant" pitchFamily="18" charset="0"/>
              </a:rPr>
              <a:t>, </a:t>
            </a:r>
            <a:r>
              <a:rPr lang="en-US" dirty="0" err="1" smtClean="0">
                <a:latin typeface="Elephant" pitchFamily="18" charset="0"/>
              </a:rPr>
              <a:t>bgmn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perlakuan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thd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pajak</a:t>
            </a:r>
            <a:r>
              <a:rPr lang="en-US" dirty="0" smtClean="0">
                <a:latin typeface="Elephant" pitchFamily="18" charset="0"/>
              </a:rPr>
              <a:t>, </a:t>
            </a:r>
            <a:r>
              <a:rPr lang="en-US" dirty="0" err="1" smtClean="0">
                <a:latin typeface="Elephant" pitchFamily="18" charset="0"/>
              </a:rPr>
              <a:t>subsidi</a:t>
            </a:r>
            <a:r>
              <a:rPr lang="en-US" dirty="0" smtClean="0">
                <a:latin typeface="Elephant" pitchFamily="18" charset="0"/>
              </a:rPr>
              <a:t>,  </a:t>
            </a:r>
            <a:r>
              <a:rPr lang="en-US" dirty="0" err="1" smtClean="0">
                <a:latin typeface="Elephant" pitchFamily="18" charset="0"/>
              </a:rPr>
              <a:t>harga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tenaga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kerja</a:t>
            </a:r>
            <a:r>
              <a:rPr lang="en-US" dirty="0" smtClean="0">
                <a:latin typeface="Elephant" pitchFamily="18" charset="0"/>
              </a:rPr>
              <a:t>, </a:t>
            </a:r>
            <a:r>
              <a:rPr lang="en-US" dirty="0" err="1" smtClean="0">
                <a:latin typeface="Elephant" pitchFamily="18" charset="0"/>
              </a:rPr>
              <a:t>tanah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dll</a:t>
            </a:r>
            <a:r>
              <a:rPr lang="en-US" dirty="0" smtClean="0">
                <a:latin typeface="Elephant" pitchFamily="18" charset="0"/>
              </a:rPr>
              <a:t> (social returns)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820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cs typeface="Arial" pitchFamily="34" charset="0"/>
              </a:rPr>
              <a:t/>
            </a:r>
            <a:br>
              <a:rPr lang="en-US" sz="3200" dirty="0" smtClean="0">
                <a:cs typeface="Arial" pitchFamily="34" charset="0"/>
              </a:rPr>
            </a:b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bg2">
                    <a:lumMod val="20000"/>
                    <a:lumOff val="80000"/>
                  </a:schemeClr>
                </a:solidFill>
                <a:cs typeface="Arial" pitchFamily="34" charset="0"/>
              </a:rPr>
              <a:t>Analisa</a:t>
            </a:r>
            <a:r>
              <a:rPr lang="en-US" sz="40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bg2">
                    <a:lumMod val="20000"/>
                    <a:lumOff val="80000"/>
                  </a:schemeClr>
                </a:solidFill>
                <a:cs typeface="Arial" pitchFamily="34" charset="0"/>
              </a:rPr>
              <a:t>Finansial</a:t>
            </a:r>
            <a:r>
              <a:rPr lang="en-US" sz="40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bg2">
                    <a:lumMod val="20000"/>
                    <a:lumOff val="80000"/>
                  </a:schemeClr>
                </a:solidFill>
                <a:cs typeface="Arial" pitchFamily="34" charset="0"/>
              </a:rPr>
              <a:t>vs</a:t>
            </a:r>
            <a:r>
              <a:rPr lang="en-US" sz="40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bg2">
                    <a:lumMod val="20000"/>
                    <a:lumOff val="80000"/>
                  </a:schemeClr>
                </a:solidFill>
                <a:cs typeface="Arial" pitchFamily="34" charset="0"/>
              </a:rPr>
              <a:t>Ekonomi</a:t>
            </a:r>
            <a:endParaRPr lang="en-US" sz="4000" dirty="0" smtClean="0">
              <a:solidFill>
                <a:schemeClr val="bg2">
                  <a:lumMod val="20000"/>
                  <a:lumOff val="80000"/>
                </a:schemeClr>
              </a:solidFill>
              <a:cs typeface="Arial" pitchFamily="34" charset="0"/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en-US" sz="3200" dirty="0" err="1" smtClean="0">
                <a:cs typeface="Arial" pitchFamily="34" charset="0"/>
              </a:rPr>
              <a:t>Analisa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Finansial</a:t>
            </a:r>
            <a:endParaRPr lang="en-US" sz="3200" dirty="0" smtClean="0">
              <a:cs typeface="Arial" pitchFamily="34" charset="0"/>
            </a:endParaRP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en-US" sz="2400" dirty="0" err="1" smtClean="0">
                <a:cs typeface="Arial" pitchFamily="34" charset="0"/>
              </a:rPr>
              <a:t>Dilihat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dr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sudut</a:t>
            </a:r>
            <a:r>
              <a:rPr lang="en-US" sz="2400" dirty="0" smtClean="0">
                <a:cs typeface="Arial" pitchFamily="34" charset="0"/>
              </a:rPr>
              <a:t> investor, </a:t>
            </a:r>
            <a:r>
              <a:rPr lang="en-US" sz="2400" dirty="0" err="1" smtClean="0">
                <a:cs typeface="Arial" pitchFamily="34" charset="0"/>
              </a:rPr>
              <a:t>pemilik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proyek</a:t>
            </a:r>
            <a:r>
              <a:rPr lang="en-US" sz="2400" dirty="0" smtClean="0">
                <a:cs typeface="Arial" pitchFamily="34" charset="0"/>
              </a:rPr>
              <a:t>, </a:t>
            </a:r>
            <a:r>
              <a:rPr lang="en-US" sz="2400" dirty="0" err="1" smtClean="0">
                <a:cs typeface="Arial" pitchFamily="34" charset="0"/>
              </a:rPr>
              <a:t>perusahaan</a:t>
            </a:r>
            <a:r>
              <a:rPr lang="en-US" sz="2400" dirty="0" smtClean="0">
                <a:cs typeface="Arial" pitchFamily="34" charset="0"/>
              </a:rPr>
              <a:t>, </a:t>
            </a:r>
            <a:r>
              <a:rPr lang="en-US" sz="2400" dirty="0" err="1" smtClean="0">
                <a:cs typeface="Arial" pitchFamily="34" charset="0"/>
              </a:rPr>
              <a:t>lembaga</a:t>
            </a:r>
            <a:r>
              <a:rPr lang="en-US" sz="2400" dirty="0" smtClean="0">
                <a:cs typeface="Arial" pitchFamily="34" charset="0"/>
              </a:rPr>
              <a:t>, </a:t>
            </a:r>
            <a:r>
              <a:rPr lang="en-US" sz="2400" dirty="0" err="1" smtClean="0">
                <a:cs typeface="Arial" pitchFamily="34" charset="0"/>
              </a:rPr>
              <a:t>badan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yg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memp</a:t>
            </a:r>
            <a:r>
              <a:rPr lang="en-US" sz="2400" dirty="0" smtClean="0">
                <a:cs typeface="Arial" pitchFamily="34" charset="0"/>
              </a:rPr>
              <a:t>. </a:t>
            </a:r>
            <a:r>
              <a:rPr lang="en-US" sz="2400" dirty="0" err="1" smtClean="0">
                <a:cs typeface="Arial" pitchFamily="34" charset="0"/>
              </a:rPr>
              <a:t>Kepentingan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langsung</a:t>
            </a:r>
            <a:endParaRPr lang="en-US" sz="2400" dirty="0" smtClean="0">
              <a:cs typeface="Arial" pitchFamily="34" charset="0"/>
            </a:endParaRP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en-US" sz="2400" dirty="0" err="1" smtClean="0">
                <a:cs typeface="Arial" pitchFamily="34" charset="0"/>
              </a:rPr>
              <a:t>Biaya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dan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manfaat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individu</a:t>
            </a:r>
            <a:endParaRPr lang="en-US" sz="2400" dirty="0" smtClean="0">
              <a:cs typeface="Arial" pitchFamily="34" charset="0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en-US" sz="3200" dirty="0" err="1" smtClean="0">
                <a:cs typeface="Arial" pitchFamily="34" charset="0"/>
              </a:rPr>
              <a:t>Analisa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Ekonomi</a:t>
            </a:r>
            <a:endParaRPr lang="en-US" sz="3200" dirty="0" smtClean="0">
              <a:cs typeface="Arial" pitchFamily="34" charset="0"/>
            </a:endParaRPr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en-US" sz="2400" dirty="0" err="1" smtClean="0">
                <a:cs typeface="Arial" pitchFamily="34" charset="0"/>
              </a:rPr>
              <a:t>Dilihat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dari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sudut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pemerintah</a:t>
            </a:r>
            <a:r>
              <a:rPr lang="en-US" sz="2400" dirty="0" smtClean="0">
                <a:cs typeface="Arial" pitchFamily="34" charset="0"/>
              </a:rPr>
              <a:t>, </a:t>
            </a:r>
            <a:r>
              <a:rPr lang="en-US" sz="2400" dirty="0" err="1" smtClean="0">
                <a:cs typeface="Arial" pitchFamily="34" charset="0"/>
              </a:rPr>
              <a:t>perekonomian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scr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keseluruhan</a:t>
            </a:r>
            <a:endParaRPr lang="en-US" sz="2400" dirty="0" smtClean="0">
              <a:cs typeface="Arial" pitchFamily="34" charset="0"/>
            </a:endParaRPr>
          </a:p>
          <a:p>
            <a:pPr marL="533400" indent="-533400" eaLnBrk="1" hangingPunct="1">
              <a:buFont typeface="Wingdings" pitchFamily="2" charset="2"/>
              <a:buNone/>
              <a:defRPr/>
            </a:pPr>
            <a:endParaRPr lang="en-US" sz="2400" dirty="0" smtClean="0">
              <a:cs typeface="Arial" pitchFamily="34" charset="0"/>
            </a:endParaRPr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en-US" sz="2400" dirty="0" err="1" smtClean="0">
                <a:cs typeface="Arial" pitchFamily="34" charset="0"/>
              </a:rPr>
              <a:t>Biaya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dan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manfaat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sosial</a:t>
            </a:r>
            <a:r>
              <a:rPr lang="en-US" sz="2400" dirty="0" smtClean="0">
                <a:cs typeface="Arial" pitchFamily="34" charset="0"/>
              </a:rPr>
              <a:t> (</a:t>
            </a:r>
            <a:r>
              <a:rPr lang="en-US" sz="2400" dirty="0" err="1" smtClean="0">
                <a:cs typeface="Arial" pitchFamily="34" charset="0"/>
              </a:rPr>
              <a:t>masyarakat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scr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err="1" smtClean="0">
                <a:cs typeface="Arial" pitchFamily="34" charset="0"/>
              </a:rPr>
              <a:t>keseluruhan</a:t>
            </a:r>
            <a:r>
              <a:rPr lang="en-US" sz="2400" dirty="0" smtClean="0">
                <a:cs typeface="Arial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57200" y="762000"/>
            <a:ext cx="4038600" cy="5368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3. </a:t>
            </a:r>
            <a:r>
              <a:rPr lang="en-US" smtClean="0">
                <a:latin typeface="Elephant" pitchFamily="18" charset="0"/>
              </a:rPr>
              <a:t>Harga : harga pasar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latin typeface="Elephant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latin typeface="Elephant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Elephant" pitchFamily="18" charset="0"/>
              </a:rPr>
              <a:t>4. Pajak dihitung sbg biaya proyek, mengurangi benefit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latin typeface="Elephant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Elephant" pitchFamily="18" charset="0"/>
              </a:rPr>
              <a:t>5. Subsidi : mengurangi biaya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latin typeface="Elephant" pitchFamily="18" charset="0"/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648200" y="762000"/>
            <a:ext cx="4038600" cy="5368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Elephant" pitchFamily="18" charset="0"/>
              </a:rPr>
              <a:t>Harga bayangan (shadow price/ accounting price)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latin typeface="Elephant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Elephant" pitchFamily="18" charset="0"/>
              </a:rPr>
              <a:t>Pajak tidak dikurangkan dlm benefit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latin typeface="Elephant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latin typeface="Elephant" pitchFamily="18" charset="0"/>
              </a:rPr>
              <a:t>Ditambahkan pd harga pasar, tidak mengurangi biaya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57200" y="762000"/>
            <a:ext cx="4038600" cy="5368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6. </a:t>
            </a:r>
            <a:r>
              <a:rPr lang="en-US" dirty="0" err="1" smtClean="0">
                <a:latin typeface="Elephant" pitchFamily="18" charset="0"/>
              </a:rPr>
              <a:t>Biaya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investasi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saat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permulaan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mrp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biaya</a:t>
            </a:r>
            <a:r>
              <a:rPr lang="en-US" dirty="0" smtClean="0">
                <a:latin typeface="Elephant" pitchFamily="18" charset="0"/>
              </a:rPr>
              <a:t> modal </a:t>
            </a:r>
            <a:r>
              <a:rPr lang="en-US" dirty="0" err="1" smtClean="0">
                <a:latin typeface="Elephant" pitchFamily="18" charset="0"/>
              </a:rPr>
              <a:t>sendiri</a:t>
            </a:r>
            <a:endParaRPr lang="en-US" dirty="0" smtClean="0">
              <a:latin typeface="Elephant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>
              <a:latin typeface="Elephant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>
                <a:latin typeface="Elephant" pitchFamily="18" charset="0"/>
              </a:rPr>
              <a:t> 7. </a:t>
            </a:r>
            <a:r>
              <a:rPr lang="en-US" dirty="0" err="1" smtClean="0">
                <a:latin typeface="Elephant" pitchFamily="18" charset="0"/>
              </a:rPr>
              <a:t>Investasi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dr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pinjaman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saat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permulaan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tdk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dihitung</a:t>
            </a:r>
            <a:r>
              <a:rPr lang="en-US" dirty="0" smtClean="0">
                <a:latin typeface="Elephant" pitchFamily="18" charset="0"/>
              </a:rPr>
              <a:t>, </a:t>
            </a:r>
            <a:r>
              <a:rPr lang="en-US" dirty="0" err="1" smtClean="0">
                <a:latin typeface="Elephant" pitchFamily="18" charset="0"/>
              </a:rPr>
              <a:t>yg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dihitung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arus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pelunasan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pinjaman</a:t>
            </a:r>
            <a:r>
              <a:rPr lang="en-US" dirty="0" smtClean="0">
                <a:latin typeface="Elephant" pitchFamily="18" charset="0"/>
              </a:rPr>
              <a:t> + </a:t>
            </a:r>
            <a:r>
              <a:rPr lang="en-US" dirty="0" err="1" smtClean="0">
                <a:latin typeface="Elephant" pitchFamily="18" charset="0"/>
              </a:rPr>
              <a:t>bunga</a:t>
            </a:r>
            <a:r>
              <a:rPr lang="en-US" dirty="0" smtClean="0">
                <a:latin typeface="Elephant" pitchFamily="18" charset="0"/>
              </a:rPr>
              <a:t> pd </a:t>
            </a:r>
            <a:r>
              <a:rPr lang="en-US" dirty="0" err="1" smtClean="0">
                <a:latin typeface="Elephant" pitchFamily="18" charset="0"/>
              </a:rPr>
              <a:t>saat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produksi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berjalan</a:t>
            </a:r>
            <a:endParaRPr lang="en-US" dirty="0" smtClean="0">
              <a:latin typeface="Elephant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>
              <a:latin typeface="Elephant" pitchFamily="18" charset="0"/>
            </a:endParaRPr>
          </a:p>
        </p:txBody>
      </p:sp>
      <p:sp>
        <p:nvSpPr>
          <p:cNvPr id="19462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648200" y="838200"/>
            <a:ext cx="4038600" cy="5292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>
                <a:latin typeface="Elephant" pitchFamily="18" charset="0"/>
              </a:rPr>
              <a:t>Biaya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investasi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baik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dr</a:t>
            </a:r>
            <a:r>
              <a:rPr lang="en-US" dirty="0" smtClean="0">
                <a:latin typeface="Elephant" pitchFamily="18" charset="0"/>
              </a:rPr>
              <a:t> modal </a:t>
            </a:r>
            <a:r>
              <a:rPr lang="en-US" dirty="0" err="1" smtClean="0">
                <a:latin typeface="Elephant" pitchFamily="18" charset="0"/>
              </a:rPr>
              <a:t>sendiri</a:t>
            </a:r>
            <a:r>
              <a:rPr lang="en-US" dirty="0" smtClean="0">
                <a:latin typeface="Elephant" pitchFamily="18" charset="0"/>
              </a:rPr>
              <a:t>/ </a:t>
            </a:r>
            <a:r>
              <a:rPr lang="en-US" dirty="0" err="1" smtClean="0">
                <a:latin typeface="Elephant" pitchFamily="18" charset="0"/>
              </a:rPr>
              <a:t>pinjaman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dihitung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saat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dikeluarkan</a:t>
            </a:r>
            <a:endParaRPr lang="en-US" dirty="0" smtClean="0">
              <a:latin typeface="Elephant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 smtClean="0">
                <a:latin typeface="Elephant" pitchFamily="18" charset="0"/>
              </a:rPr>
              <a:t>Pelunasan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pinjaman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diabaikan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dlm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biaya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ekonomi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kec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bl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investasi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dr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pinjaman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hanya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utk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proyek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tsb</a:t>
            </a:r>
            <a:r>
              <a:rPr lang="en-US" dirty="0" smtClean="0">
                <a:latin typeface="Elephant" pitchFamily="18" charset="0"/>
              </a:rPr>
              <a:t>, </a:t>
            </a:r>
            <a:r>
              <a:rPr lang="en-US" dirty="0" err="1" smtClean="0">
                <a:latin typeface="Elephant" pitchFamily="18" charset="0"/>
              </a:rPr>
              <a:t>arus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pelunasan</a:t>
            </a:r>
            <a:r>
              <a:rPr lang="en-US" dirty="0" smtClean="0">
                <a:latin typeface="Elephant" pitchFamily="18" charset="0"/>
              </a:rPr>
              <a:t> + </a:t>
            </a:r>
            <a:r>
              <a:rPr lang="en-US" dirty="0" err="1" smtClean="0">
                <a:latin typeface="Elephant" pitchFamily="18" charset="0"/>
              </a:rPr>
              <a:t>bunga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dihitung</a:t>
            </a:r>
            <a:r>
              <a:rPr lang="en-US" dirty="0" smtClean="0">
                <a:latin typeface="Elephant" pitchFamily="18" charset="0"/>
              </a:rPr>
              <a:t> pd </a:t>
            </a:r>
            <a:r>
              <a:rPr lang="en-US" dirty="0" err="1" smtClean="0">
                <a:latin typeface="Elephant" pitchFamily="18" charset="0"/>
              </a:rPr>
              <a:t>tahap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produksi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berjalan</a:t>
            </a:r>
            <a:endParaRPr lang="en-US" dirty="0" smtClean="0">
              <a:latin typeface="Elephant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Elephant" pitchFamily="18" charset="0"/>
              </a:rPr>
              <a:t>7. </a:t>
            </a:r>
            <a:r>
              <a:rPr lang="en-US" dirty="0" err="1" smtClean="0">
                <a:latin typeface="Elephant" pitchFamily="18" charset="0"/>
              </a:rPr>
              <a:t>Bunga</a:t>
            </a:r>
            <a:r>
              <a:rPr lang="en-US" dirty="0" smtClean="0">
                <a:latin typeface="Elephant" pitchFamily="18" charset="0"/>
              </a:rPr>
              <a:t> : </a:t>
            </a:r>
            <a:r>
              <a:rPr lang="en-US" dirty="0" err="1" smtClean="0">
                <a:latin typeface="Elephant" pitchFamily="18" charset="0"/>
              </a:rPr>
              <a:t>biaya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proyek</a:t>
            </a:r>
            <a:endParaRPr lang="en-US" dirty="0" smtClean="0">
              <a:latin typeface="Elephant" pitchFamily="18" charset="0"/>
            </a:endParaRPr>
          </a:p>
        </p:txBody>
      </p:sp>
      <p:sp>
        <p:nvSpPr>
          <p:cNvPr id="22534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latin typeface="Elephant" pitchFamily="18" charset="0"/>
              </a:rPr>
              <a:t>Bunga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pinjaman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dr</a:t>
            </a:r>
            <a:r>
              <a:rPr lang="en-US" dirty="0" smtClean="0">
                <a:latin typeface="Elephant" pitchFamily="18" charset="0"/>
              </a:rPr>
              <a:t> LN &amp; DN </a:t>
            </a:r>
            <a:r>
              <a:rPr lang="en-US" dirty="0" err="1" smtClean="0">
                <a:latin typeface="Elephant" pitchFamily="18" charset="0"/>
              </a:rPr>
              <a:t>yg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alokasinya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ditentukan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oleh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pemerintah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bkn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mrp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biaya</a:t>
            </a:r>
            <a:endParaRPr lang="en-US" dirty="0" smtClean="0">
              <a:latin typeface="Elephant" pitchFamily="18" charset="0"/>
            </a:endParaRPr>
          </a:p>
          <a:p>
            <a:pPr eaLnBrk="1" hangingPunct="1">
              <a:defRPr/>
            </a:pPr>
            <a:r>
              <a:rPr lang="en-US" dirty="0" err="1" smtClean="0">
                <a:latin typeface="Elephant" pitchFamily="18" charset="0"/>
              </a:rPr>
              <a:t>Bunga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pinjaman</a:t>
            </a:r>
            <a:r>
              <a:rPr lang="en-US" dirty="0" smtClean="0">
                <a:latin typeface="Elephant" pitchFamily="18" charset="0"/>
              </a:rPr>
              <a:t> LN </a:t>
            </a:r>
            <a:r>
              <a:rPr lang="en-US" dirty="0" err="1" smtClean="0">
                <a:latin typeface="Elephant" pitchFamily="18" charset="0"/>
              </a:rPr>
              <a:t>utk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proyek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yg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mengikat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dihitung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saat</a:t>
            </a:r>
            <a:r>
              <a:rPr lang="en-US" dirty="0" smtClean="0">
                <a:latin typeface="Elephant" pitchFamily="18" charset="0"/>
              </a:rPr>
              <a:t> </a:t>
            </a:r>
            <a:r>
              <a:rPr lang="en-US" dirty="0" err="1" smtClean="0">
                <a:latin typeface="Elephant" pitchFamily="18" charset="0"/>
              </a:rPr>
              <a:t>pelunasan</a:t>
            </a:r>
            <a:endParaRPr lang="en-US" dirty="0" smtClean="0">
              <a:latin typeface="Elephant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err="1" smtClean="0">
                <a:latin typeface="Bookman Old Style" pitchFamily="18" charset="0"/>
              </a:rPr>
              <a:t>Analisa</a:t>
            </a:r>
            <a:r>
              <a:rPr lang="en-US" sz="4000" dirty="0" smtClean="0">
                <a:latin typeface="Bookman Old Style" pitchFamily="18" charset="0"/>
              </a:rPr>
              <a:t> </a:t>
            </a:r>
            <a:r>
              <a:rPr lang="en-US" sz="4000" dirty="0" err="1" smtClean="0">
                <a:latin typeface="Bookman Old Style" pitchFamily="18" charset="0"/>
              </a:rPr>
              <a:t>ekonomi</a:t>
            </a:r>
            <a:r>
              <a:rPr lang="en-US" sz="4000" dirty="0" smtClean="0">
                <a:latin typeface="Bookman Old Style" pitchFamily="18" charset="0"/>
              </a:rPr>
              <a:t> </a:t>
            </a:r>
            <a:r>
              <a:rPr lang="en-US" sz="4000" dirty="0" err="1" smtClean="0">
                <a:latin typeface="Bookman Old Style" pitchFamily="18" charset="0"/>
              </a:rPr>
              <a:t>dilakukan</a:t>
            </a:r>
            <a:r>
              <a:rPr lang="en-US" sz="4000" dirty="0" smtClean="0">
                <a:latin typeface="Bookman Old Style" pitchFamily="18" charset="0"/>
              </a:rPr>
              <a:t> </a:t>
            </a:r>
            <a:r>
              <a:rPr lang="en-US" sz="4000" dirty="0" err="1" smtClean="0">
                <a:latin typeface="Bookman Old Style" pitchFamily="18" charset="0"/>
              </a:rPr>
              <a:t>krn</a:t>
            </a:r>
            <a:r>
              <a:rPr lang="en-US" sz="4000" dirty="0" smtClean="0">
                <a:latin typeface="Bookman Old Style" pitchFamily="18" charset="0"/>
              </a:rPr>
              <a:t>:</a:t>
            </a:r>
            <a:endParaRPr lang="en-US" sz="3600" dirty="0" smtClean="0">
              <a:latin typeface="Bookman Old Style" pitchFamily="18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latin typeface="Bookman Old Style" pitchFamily="18" charset="0"/>
              </a:rPr>
              <a:t>Ketidaksempurnaan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pasar</a:t>
            </a:r>
            <a:endParaRPr lang="en-US" sz="2800" dirty="0" smtClean="0">
              <a:latin typeface="Bookman Old Style" pitchFamily="18" charset="0"/>
            </a:endParaRPr>
          </a:p>
          <a:p>
            <a:pPr indent="377825" eaLnBrk="1" hangingPunct="1">
              <a:buFont typeface="Wingdings" pitchFamily="2" charset="2"/>
              <a:buChar char="§"/>
              <a:defRPr/>
            </a:pPr>
            <a:r>
              <a:rPr lang="en-US" sz="2800" dirty="0" err="1" smtClean="0">
                <a:latin typeface="Bookman Old Style" pitchFamily="18" charset="0"/>
              </a:rPr>
              <a:t>Monopoli</a:t>
            </a:r>
            <a:r>
              <a:rPr lang="en-US" sz="2800" dirty="0" smtClean="0">
                <a:latin typeface="Bookman Old Style" pitchFamily="18" charset="0"/>
              </a:rPr>
              <a:t>, </a:t>
            </a:r>
            <a:r>
              <a:rPr lang="en-US" sz="2800" dirty="0" err="1" smtClean="0">
                <a:latin typeface="Bookman Old Style" pitchFamily="18" charset="0"/>
              </a:rPr>
              <a:t>proteksi</a:t>
            </a:r>
            <a:r>
              <a:rPr lang="en-US" sz="2800" dirty="0" smtClean="0">
                <a:latin typeface="Bookman Old Style" pitchFamily="18" charset="0"/>
              </a:rPr>
              <a:t>, </a:t>
            </a:r>
            <a:r>
              <a:rPr lang="en-US" sz="2800" dirty="0" err="1" smtClean="0">
                <a:latin typeface="Bookman Old Style" pitchFamily="18" charset="0"/>
              </a:rPr>
              <a:t>pengendalian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harga</a:t>
            </a:r>
            <a:endParaRPr lang="en-US" sz="2800" dirty="0" smtClean="0">
              <a:latin typeface="Bookman Old Style" pitchFamily="18" charset="0"/>
            </a:endParaRPr>
          </a:p>
          <a:p>
            <a:pPr eaLnBrk="1" hangingPunct="1">
              <a:defRPr/>
            </a:pPr>
            <a:r>
              <a:rPr lang="en-US" sz="2800" dirty="0" err="1" smtClean="0">
                <a:latin typeface="Bookman Old Style" pitchFamily="18" charset="0"/>
              </a:rPr>
              <a:t>Adanya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pajak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dan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subsidi</a:t>
            </a:r>
            <a:endParaRPr lang="en-US" sz="2800" dirty="0" smtClean="0">
              <a:latin typeface="Bookman Old Style" pitchFamily="18" charset="0"/>
            </a:endParaRPr>
          </a:p>
          <a:p>
            <a:pPr indent="17463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Biaya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bagi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perusahaan</a:t>
            </a:r>
            <a:r>
              <a:rPr lang="en-US" sz="2800" dirty="0" smtClean="0">
                <a:latin typeface="Bookman Old Style" pitchFamily="18" charset="0"/>
              </a:rPr>
              <a:t>, </a:t>
            </a:r>
            <a:r>
              <a:rPr lang="en-US" sz="2800" dirty="0" err="1" smtClean="0">
                <a:latin typeface="Bookman Old Style" pitchFamily="18" charset="0"/>
              </a:rPr>
              <a:t>aset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bg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pemerintah</a:t>
            </a:r>
            <a:endParaRPr lang="en-US" sz="2800" dirty="0" smtClean="0">
              <a:latin typeface="Bookman Old Style" pitchFamily="18" charset="0"/>
            </a:endParaRPr>
          </a:p>
          <a:p>
            <a:pPr eaLnBrk="1" hangingPunct="1">
              <a:defRPr/>
            </a:pPr>
            <a:r>
              <a:rPr lang="en-US" sz="2800" dirty="0" err="1" smtClean="0">
                <a:latin typeface="Bookman Old Style" pitchFamily="18" charset="0"/>
              </a:rPr>
              <a:t>Berlakunya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konsep</a:t>
            </a:r>
            <a:r>
              <a:rPr lang="en-US" sz="2800" dirty="0" smtClean="0">
                <a:latin typeface="Bookman Old Style" pitchFamily="18" charset="0"/>
              </a:rPr>
              <a:t> consumer surplus </a:t>
            </a:r>
            <a:r>
              <a:rPr lang="en-US" sz="2800" dirty="0" err="1" smtClean="0">
                <a:latin typeface="Bookman Old Style" pitchFamily="18" charset="0"/>
              </a:rPr>
              <a:t>dan</a:t>
            </a:r>
            <a:r>
              <a:rPr lang="en-US" sz="2800" dirty="0" smtClean="0">
                <a:latin typeface="Bookman Old Style" pitchFamily="18" charset="0"/>
              </a:rPr>
              <a:t> producer surplus</a:t>
            </a:r>
          </a:p>
          <a:p>
            <a:pPr indent="17463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Jk</a:t>
            </a:r>
            <a:r>
              <a:rPr lang="en-US" sz="2800" dirty="0" smtClean="0">
                <a:latin typeface="Bookman Old Style" pitchFamily="18" charset="0"/>
              </a:rPr>
              <a:t> supply </a:t>
            </a:r>
            <a:r>
              <a:rPr lang="en-US" sz="2800" dirty="0" err="1" smtClean="0">
                <a:latin typeface="Bookman Old Style" pitchFamily="18" charset="0"/>
              </a:rPr>
              <a:t>meningkat</a:t>
            </a:r>
            <a:r>
              <a:rPr lang="en-US" sz="2800" dirty="0" smtClean="0">
                <a:latin typeface="Bookman Old Style" pitchFamily="18" charset="0"/>
              </a:rPr>
              <a:t>, </a:t>
            </a:r>
            <a:r>
              <a:rPr lang="en-US" sz="2800" dirty="0" err="1" smtClean="0">
                <a:latin typeface="Bookman Old Style" pitchFamily="18" charset="0"/>
              </a:rPr>
              <a:t>harga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akan</a:t>
            </a:r>
            <a:r>
              <a:rPr lang="en-US" sz="2800" dirty="0" smtClean="0">
                <a:latin typeface="Bookman Old Style" pitchFamily="18" charset="0"/>
              </a:rPr>
              <a:t> </a:t>
            </a:r>
            <a:r>
              <a:rPr lang="en-US" sz="2800" dirty="0" err="1" smtClean="0">
                <a:latin typeface="Bookman Old Style" pitchFamily="18" charset="0"/>
              </a:rPr>
              <a:t>turun</a:t>
            </a:r>
            <a:r>
              <a:rPr lang="en-US" sz="2800" dirty="0" err="1" smtClean="0">
                <a:latin typeface="Bookman Old Style" pitchFamily="18" charset="0"/>
                <a:sym typeface="Wingdings" pitchFamily="2" charset="2"/>
              </a:rPr>
              <a:t>menguntungkan</a:t>
            </a:r>
            <a:r>
              <a:rPr lang="en-US" sz="2800" dirty="0" smtClean="0">
                <a:latin typeface="Bookman Old Style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Bookman Old Style" pitchFamily="18" charset="0"/>
                <a:sym typeface="Wingdings" pitchFamily="2" charset="2"/>
              </a:rPr>
              <a:t>konsumen</a:t>
            </a:r>
            <a:endParaRPr lang="en-US" sz="2800" dirty="0" smtClean="0">
              <a:latin typeface="Bookman Old Style" pitchFamily="18" charset="0"/>
              <a:sym typeface="Wingdings" pitchFamily="2" charset="2"/>
            </a:endParaRPr>
          </a:p>
          <a:p>
            <a:pPr indent="17463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Bookman Old Style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Bookman Old Style" pitchFamily="18" charset="0"/>
                <a:sym typeface="Wingdings" pitchFamily="2" charset="2"/>
              </a:rPr>
              <a:t>Jk</a:t>
            </a:r>
            <a:r>
              <a:rPr lang="en-US" sz="2800" dirty="0" smtClean="0">
                <a:latin typeface="Bookman Old Style" pitchFamily="18" charset="0"/>
                <a:sym typeface="Wingdings" pitchFamily="2" charset="2"/>
              </a:rPr>
              <a:t> demand </a:t>
            </a:r>
            <a:r>
              <a:rPr lang="en-US" sz="2800" dirty="0" err="1" smtClean="0">
                <a:latin typeface="Bookman Old Style" pitchFamily="18" charset="0"/>
                <a:sym typeface="Wingdings" pitchFamily="2" charset="2"/>
              </a:rPr>
              <a:t>meningkat</a:t>
            </a:r>
            <a:r>
              <a:rPr lang="en-US" sz="2800" dirty="0" smtClean="0">
                <a:latin typeface="Bookman Old Style" pitchFamily="18" charset="0"/>
                <a:sym typeface="Wingdings" pitchFamily="2" charset="2"/>
              </a:rPr>
              <a:t>  </a:t>
            </a:r>
            <a:r>
              <a:rPr lang="en-US" sz="2800" dirty="0" err="1" smtClean="0">
                <a:latin typeface="Bookman Old Style" pitchFamily="18" charset="0"/>
                <a:sym typeface="Wingdings" pitchFamily="2" charset="2"/>
              </a:rPr>
              <a:t>menguntungkan</a:t>
            </a:r>
            <a:r>
              <a:rPr lang="en-US" sz="2800" dirty="0" smtClean="0">
                <a:latin typeface="Bookman Old Style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Bookman Old Style" pitchFamily="18" charset="0"/>
                <a:sym typeface="Wingdings" pitchFamily="2" charset="2"/>
              </a:rPr>
              <a:t>produsen</a:t>
            </a:r>
            <a:endParaRPr lang="en-US" sz="2800" dirty="0" smtClean="0">
              <a:latin typeface="Bookman Old Style" pitchFamily="18" charset="0"/>
              <a:sym typeface="Wingdings" pitchFamily="2" charset="2"/>
            </a:endParaRPr>
          </a:p>
          <a:p>
            <a:pPr indent="17463" eaLnBrk="1" hangingPunct="1">
              <a:buFont typeface="Wingdings" pitchFamily="2" charset="2"/>
              <a:buChar char="§"/>
              <a:defRPr/>
            </a:pPr>
            <a:endParaRPr lang="en-US" sz="2400" dirty="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latin typeface="Elephant" pitchFamily="18" charset="0"/>
              </a:rPr>
              <a:t>Dana investasi suatu perusahaan :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Elephant" pitchFamily="18" charset="0"/>
              </a:rPr>
              <a:t>Dalam perusahaan : penyusutan, laba ditahan, dll</a:t>
            </a:r>
          </a:p>
          <a:p>
            <a:pPr eaLnBrk="1" hangingPunct="1">
              <a:defRPr/>
            </a:pPr>
            <a:r>
              <a:rPr lang="en-US" smtClean="0">
                <a:latin typeface="Elephant" pitchFamily="18" charset="0"/>
              </a:rPr>
              <a:t>Luar perusahaan : kredit bank, penjualan saham, penjualan obligasi, dll)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925</Words>
  <Application>Microsoft Office PowerPoint</Application>
  <PresentationFormat>On-screen Show (4:3)</PresentationFormat>
  <Paragraphs>121</Paragraphs>
  <Slides>22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Wingdings</vt:lpstr>
      <vt:lpstr>Cooper Black</vt:lpstr>
      <vt:lpstr>Elephant</vt:lpstr>
      <vt:lpstr>Bookman Old Style</vt:lpstr>
      <vt:lpstr>Calibri</vt:lpstr>
      <vt:lpstr>Cambria Math</vt:lpstr>
      <vt:lpstr>Modern No. 20</vt:lpstr>
      <vt:lpstr>Ripple</vt:lpstr>
      <vt:lpstr>ANALISA FINANSIAL DAN EKONOMI</vt:lpstr>
      <vt:lpstr>Analisa Finansial</vt:lpstr>
      <vt:lpstr>Analisa Ekonomi</vt:lpstr>
      <vt:lpstr>  Analisa Finansial vs  Ekonomi</vt:lpstr>
      <vt:lpstr>Slide 5</vt:lpstr>
      <vt:lpstr>Slide 6</vt:lpstr>
      <vt:lpstr>Slide 7</vt:lpstr>
      <vt:lpstr>Analisa ekonomi dilakukan krn:</vt:lpstr>
      <vt:lpstr>Dana investasi suatu perusahaan :</vt:lpstr>
      <vt:lpstr>Alat perhitungan arus dana (cash flow):</vt:lpstr>
      <vt:lpstr>Perhitungan rugi - laba</vt:lpstr>
      <vt:lpstr>Slide 12</vt:lpstr>
      <vt:lpstr>Neraca</vt:lpstr>
      <vt:lpstr>Slide 14</vt:lpstr>
      <vt:lpstr>Perubahan Modal</vt:lpstr>
      <vt:lpstr>Slide 16</vt:lpstr>
      <vt:lpstr>Ex Analisa Finansial dan Ekonomi</vt:lpstr>
      <vt:lpstr>Transfer Payment </vt:lpstr>
      <vt:lpstr>Contoh</vt:lpstr>
      <vt:lpstr>Slide 20</vt:lpstr>
      <vt:lpstr>Slide 21</vt:lpstr>
      <vt:lpstr>Kasus :</vt:lpstr>
    </vt:vector>
  </TitlesOfParts>
  <Company>Java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ANALISA FINANSIAL DAN EKONOMI</dc:title>
  <dc:creator>Erlyna Wida R</dc:creator>
  <cp:lastModifiedBy>PERSONAL</cp:lastModifiedBy>
  <cp:revision>59</cp:revision>
  <dcterms:created xsi:type="dcterms:W3CDTF">2008-10-21T13:36:37Z</dcterms:created>
  <dcterms:modified xsi:type="dcterms:W3CDTF">2011-11-16T04:24:16Z</dcterms:modified>
</cp:coreProperties>
</file>