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8" r:id="rId3"/>
    <p:sldId id="259" r:id="rId4"/>
    <p:sldId id="257" r:id="rId5"/>
    <p:sldId id="260" r:id="rId6"/>
    <p:sldId id="261" r:id="rId7"/>
    <p:sldId id="273" r:id="rId8"/>
    <p:sldId id="274" r:id="rId9"/>
    <p:sldId id="263" r:id="rId10"/>
    <p:sldId id="264" r:id="rId11"/>
    <p:sldId id="265" r:id="rId12"/>
    <p:sldId id="281" r:id="rId13"/>
    <p:sldId id="291" r:id="rId14"/>
    <p:sldId id="292" r:id="rId15"/>
    <p:sldId id="293" r:id="rId16"/>
    <p:sldId id="294" r:id="rId17"/>
    <p:sldId id="279" r:id="rId18"/>
    <p:sldId id="267" r:id="rId19"/>
    <p:sldId id="282" r:id="rId20"/>
    <p:sldId id="283" r:id="rId21"/>
    <p:sldId id="284" r:id="rId22"/>
    <p:sldId id="285" r:id="rId23"/>
    <p:sldId id="286" r:id="rId24"/>
    <p:sldId id="289" r:id="rId25"/>
    <p:sldId id="287" r:id="rId26"/>
    <p:sldId id="288" r:id="rId27"/>
    <p:sldId id="295" r:id="rId28"/>
  </p:sldIdLst>
  <p:sldSz cx="9144000" cy="6858000" type="screen4x3"/>
  <p:notesSz cx="6854825" cy="97504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676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32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02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1475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61475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22CFD-AC79-46F8-A071-2FF3DC67E4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0600" y="731838"/>
            <a:ext cx="4875213" cy="36560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30738"/>
            <a:ext cx="5483225" cy="438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61475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9261475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B33CCFC-C987-4698-BC3D-BE34B6ACB8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AE262D-DE9E-4BD6-9243-77D269C8016F}" type="slidenum">
              <a:rPr lang="en-US" smtClean="0">
                <a:latin typeface="Arial" pitchFamily="34" charset="0"/>
              </a:rPr>
              <a:pPr/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d-ID" smtClean="0">
              <a:latin typeface="Arial" pitchFamily="34" charset="0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71E941-C590-4257-9B24-C610181BDF3D}" type="slidenum">
              <a:rPr lang="id-ID" smtClean="0">
                <a:latin typeface="Arial" pitchFamily="34" charset="0"/>
              </a:rPr>
              <a:pPr/>
              <a:t>12</a:t>
            </a:fld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EED85-6AB2-47A8-B0C4-53961A4D95D5}" type="slidenum">
              <a:rPr lang="en-US" smtClean="0">
                <a:latin typeface="Arial" pitchFamily="34" charset="0"/>
              </a:rPr>
              <a:pPr/>
              <a:t>13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1B50B9-FB0D-4FAF-8331-042A3B474DC1}" type="slidenum">
              <a:rPr lang="en-US" smtClean="0">
                <a:latin typeface="Arial" pitchFamily="34" charset="0"/>
              </a:rPr>
              <a:pPr/>
              <a:t>14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532709-4722-44EF-90A5-A6AC54B24CC1}" type="slidenum">
              <a:rPr lang="en-US" smtClean="0">
                <a:latin typeface="Arial" pitchFamily="34" charset="0"/>
              </a:rPr>
              <a:pPr/>
              <a:t>15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4584DC-8234-41C8-A987-F6CF561DC859}" type="slidenum">
              <a:rPr lang="en-US" smtClean="0">
                <a:latin typeface="Arial" pitchFamily="34" charset="0"/>
              </a:rPr>
              <a:pPr/>
              <a:t>16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d-ID" smtClean="0">
              <a:latin typeface="Arial" pitchFamily="34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4A21FA-E247-4775-B68C-BDC9B8D05C3F}" type="slidenum">
              <a:rPr lang="id-ID" smtClean="0">
                <a:latin typeface="Arial" pitchFamily="34" charset="0"/>
              </a:rPr>
              <a:pPr/>
              <a:t>17</a:t>
            </a:fld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C49BC5-8274-4EFD-BA44-8DC136703F06}" type="slidenum">
              <a:rPr lang="en-US" smtClean="0">
                <a:latin typeface="Arial" pitchFamily="34" charset="0"/>
              </a:rPr>
              <a:pPr/>
              <a:t>18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7A79F-F0DA-439A-9842-43B72C8DADBC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E9EEE4-1E01-4FD1-84DE-043B25E2824C}" type="slidenum">
              <a:rPr lang="en-US" smtClean="0">
                <a:latin typeface="Arial" pitchFamily="34" charset="0"/>
              </a:rPr>
              <a:pPr/>
              <a:t>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162C84-A75D-46A7-ABC1-1A8197221F99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EAFE31-64A0-4B34-8A1E-258F108C59A0}" type="slidenum">
              <a:rPr lang="en-US" smtClean="0">
                <a:latin typeface="Arial" pitchFamily="34" charset="0"/>
              </a:rPr>
              <a:pPr/>
              <a:t>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3F56A2-A4C7-4C42-A948-F79F391DE54E}" type="slidenum">
              <a:rPr lang="en-US" smtClean="0">
                <a:latin typeface="Arial" pitchFamily="34" charset="0"/>
              </a:rPr>
              <a:pPr/>
              <a:t>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2D9F59-7AA0-44EA-8D4B-03277875BABA}" type="slidenum">
              <a:rPr lang="en-US" smtClean="0">
                <a:latin typeface="Arial" pitchFamily="34" charset="0"/>
              </a:rPr>
              <a:pPr/>
              <a:t>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68C112-99BF-4C48-8EFB-2EC56154175B}" type="slidenum">
              <a:rPr lang="en-US" smtClean="0">
                <a:latin typeface="Arial" pitchFamily="34" charset="0"/>
              </a:rPr>
              <a:pPr/>
              <a:t>10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68636C-3335-403B-AF36-465DC2502C9A}" type="slidenum">
              <a:rPr lang="en-US" smtClean="0">
                <a:latin typeface="Arial" pitchFamily="34" charset="0"/>
              </a:rPr>
              <a:pPr/>
              <a:t>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4746742-96A6-4D5C-B4BD-43EB68505D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BAFDF-1249-4B4B-900E-5DDC6B2993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CA70B-2CEB-4767-9160-2A760E6BC7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DBDE30-8795-4F5E-B7A5-50B7C54E8F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24CE5201-9469-4D62-9DCF-DBBB4DDDF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26566F-8D3E-4EBC-A6F8-28C763C078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62ACFB-495E-4A65-9F83-B7DB3498F2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EF92704-02E7-4B59-BF4A-323C401EC2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5DE48-4B60-4138-ACF0-AAB7FA9193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A2AD1D64-817C-4D40-8C74-F361D0732A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BC8C3376-50AD-402E-BBEB-D9A1ACF860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71D63586-3C00-49F5-9BE2-22D73B9E69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46" r:id="rId7"/>
    <p:sldLayoutId id="2147483755" r:id="rId8"/>
    <p:sldLayoutId id="2147483756" r:id="rId9"/>
    <p:sldLayoutId id="2147483747" r:id="rId10"/>
    <p:sldLayoutId id="2147483748" r:id="rId11"/>
  </p:sldLayoutIdLst>
  <p:txStyles>
    <p:titleStyle>
      <a:lvl1pPr marL="53975" indent="-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2pPr>
      <a:lvl3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3pPr>
      <a:lvl4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4pPr>
      <a:lvl5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indent="0" eaLnBrk="1" fontAlgn="auto" hangingPunct="1">
              <a:spcAft>
                <a:spcPts val="0"/>
              </a:spcAft>
              <a:defRPr/>
            </a:pPr>
            <a:r>
              <a:rPr sz="5400" b="1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Palatino Linotype" pitchFamily="18" charset="0"/>
              </a:rPr>
              <a:t>SHADOW PRICE</a:t>
            </a:r>
            <a:br>
              <a:rPr sz="5400" b="1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Palatino Linotype" pitchFamily="18" charset="0"/>
              </a:rPr>
            </a:br>
            <a:r>
              <a:rPr sz="5400" b="1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Palatino Linotype" pitchFamily="18" charset="0"/>
              </a:rPr>
              <a:t>(ACCOUNTING PRICE)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09600"/>
            <a:ext cx="8229600" cy="55213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Berlin Sans FB" pitchFamily="34" charset="0"/>
              </a:rPr>
              <a:t>Utk menilai produk tsb menggunakan border price krn :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Berlin Sans FB" pitchFamily="34" charset="0"/>
              </a:rPr>
              <a:t>Utk tradeable input, harga domestik sering mengandung domestic revenue taxes, impor tariff, tindakan kebijakan utk melindungi infant industry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Berlin Sans FB" pitchFamily="34" charset="0"/>
              </a:rPr>
              <a:t>Utk impor substitution output, harga pasar dlm negeri terlalu tinggi krn mengandung segala mcm proteksi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09600"/>
            <a:ext cx="8229600" cy="55213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Century Gothic" pitchFamily="34" charset="0"/>
              </a:rPr>
              <a:t>2) Non tradeable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Century Gothic" pitchFamily="34" charset="0"/>
              </a:rPr>
              <a:t>    suatu barang yg tdk diperdagangkan apabila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Century Gothic" pitchFamily="34" charset="0"/>
              </a:rPr>
              <a:t>   - harga impornya (harga cif) lebih besar dari biaya domestik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Century Gothic" pitchFamily="34" charset="0"/>
              </a:rPr>
              <a:t>   - harga ekspornya (harga fob) kurang dr biaya produksi domestik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Harga Perbatasan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d-ID" smtClean="0"/>
              <a:t>Untuk tradable output</a:t>
            </a:r>
          </a:p>
          <a:p>
            <a:pPr eaLnBrk="1" hangingPunct="1"/>
            <a:r>
              <a:rPr lang="id-ID" smtClean="0"/>
              <a:t>IMPOR   - c. i.f.</a:t>
            </a:r>
          </a:p>
          <a:p>
            <a:pPr eaLnBrk="1" hangingPunct="1"/>
            <a:r>
              <a:rPr lang="id-ID" smtClean="0"/>
              <a:t>EKSPOR – f.o.b.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21325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>
                <a:latin typeface="Cooper Black" pitchFamily="18" charset="0"/>
              </a:rPr>
              <a:t>Cif : harga lepas pelabuhan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>
                <a:latin typeface="Cooper Black" pitchFamily="18" charset="0"/>
              </a:rPr>
              <a:t>Unsur :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mtClean="0">
                <a:latin typeface="Cooper Black" pitchFamily="18" charset="0"/>
              </a:rPr>
              <a:t>Fob pd pelabuhan ekspor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mtClean="0">
                <a:latin typeface="Cooper Black" pitchFamily="18" charset="0"/>
              </a:rPr>
              <a:t>Biaya pengangkutan smp pelabuhan impor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mtClean="0">
                <a:latin typeface="Cooper Black" pitchFamily="18" charset="0"/>
              </a:rPr>
              <a:t>Biaya asuransi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mtClean="0">
                <a:latin typeface="Cooper Black" pitchFamily="18" charset="0"/>
              </a:rPr>
              <a:t>Biaya pembongkaran dr kapal ke dermaga di pelabuhan impor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213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Bookman Old Style" pitchFamily="18" charset="0"/>
              </a:rPr>
              <a:t>Fob : harga pd titik masuk pelabuhan ekspor tdk termasuk biaya jasa pelabuhan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Bookman Old Style" pitchFamily="18" charset="0"/>
              </a:rPr>
              <a:t>      : semua biaya hingga brg smp di atas kapal tetapi msh di pelabuhan ekspor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>
              <a:latin typeface="Bookman Old Style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Bookman Old Style" pitchFamily="18" charset="0"/>
              </a:rPr>
              <a:t>Nilai paritas ekspor/ impor 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Bookman Old Style" pitchFamily="18" charset="0"/>
              </a:rPr>
              <a:t>Nilai ekonomi dr komoditi yg diperdagangkan baik ekspor/ impor di tempat usaha petani atau batas proyek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6248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Elephant" pitchFamily="18" charset="0"/>
              </a:rPr>
              <a:t>Perhitungan nilai paritas ekspor: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Elephant" pitchFamily="18" charset="0"/>
              </a:rPr>
              <a:t>   Harga cif di pelabuhan pengimpor ( - biaya bongkar dan pengapalan di pelabuhan pengimpor, asuransi)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Elephant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Elephant" pitchFamily="18" charset="0"/>
              </a:rPr>
              <a:t>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Elephant" pitchFamily="18" charset="0"/>
              </a:rPr>
              <a:t>fob di pelabuhan ekspor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Elephant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Elephant" pitchFamily="18" charset="0"/>
              </a:rPr>
              <a:t>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Elephant" pitchFamily="18" charset="0"/>
              </a:rPr>
              <a:t>dikonversikan mata uang asing ke domestik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Elephant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Elephant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Elephant" pitchFamily="18" charset="0"/>
              </a:rPr>
              <a:t>Dikurangi biaya : pelabuhan lokal, transpor dan pemasaran dr proyek ke pelabuhan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Elephant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Elephant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Elephant" pitchFamily="18" charset="0"/>
              </a:rPr>
              <a:t>Paritas ekspor batas proyek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Elephant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Elephant" pitchFamily="18" charset="0"/>
              </a:rPr>
              <a:t>Dikurangi biaya pergudangan, transpor dan pemasaran lokal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Elephant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Elephant" pitchFamily="18" charset="0"/>
              </a:rPr>
              <a:t>Paritas ekspor di tempat usahatani</a:t>
            </a:r>
          </a:p>
        </p:txBody>
      </p:sp>
      <p:sp>
        <p:nvSpPr>
          <p:cNvPr id="24579" name="AutoShape 5"/>
          <p:cNvSpPr>
            <a:spLocks noChangeArrowheads="1"/>
          </p:cNvSpPr>
          <p:nvPr/>
        </p:nvSpPr>
        <p:spPr bwMode="auto">
          <a:xfrm>
            <a:off x="2819400" y="129540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/>
          </a:p>
        </p:txBody>
      </p:sp>
      <p:sp>
        <p:nvSpPr>
          <p:cNvPr id="24580" name="AutoShape 6"/>
          <p:cNvSpPr>
            <a:spLocks noChangeArrowheads="1"/>
          </p:cNvSpPr>
          <p:nvPr/>
        </p:nvSpPr>
        <p:spPr bwMode="auto">
          <a:xfrm>
            <a:off x="2819400" y="220980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/>
          </a:p>
        </p:txBody>
      </p:sp>
      <p:sp>
        <p:nvSpPr>
          <p:cNvPr id="24581" name="AutoShape 7"/>
          <p:cNvSpPr>
            <a:spLocks noChangeArrowheads="1"/>
          </p:cNvSpPr>
          <p:nvPr/>
        </p:nvSpPr>
        <p:spPr bwMode="auto">
          <a:xfrm>
            <a:off x="2819400" y="304800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/>
          </a:p>
        </p:txBody>
      </p:sp>
      <p:sp>
        <p:nvSpPr>
          <p:cNvPr id="24582" name="AutoShape 8"/>
          <p:cNvSpPr>
            <a:spLocks noChangeArrowheads="1"/>
          </p:cNvSpPr>
          <p:nvPr/>
        </p:nvSpPr>
        <p:spPr bwMode="auto">
          <a:xfrm>
            <a:off x="2743200" y="419100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/>
          </a:p>
        </p:txBody>
      </p:sp>
      <p:sp>
        <p:nvSpPr>
          <p:cNvPr id="24583" name="AutoShape 9"/>
          <p:cNvSpPr>
            <a:spLocks noChangeArrowheads="1"/>
          </p:cNvSpPr>
          <p:nvPr/>
        </p:nvSpPr>
        <p:spPr bwMode="auto">
          <a:xfrm>
            <a:off x="2743200" y="5029200"/>
            <a:ext cx="304800" cy="3048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/>
          </a:p>
        </p:txBody>
      </p:sp>
      <p:sp>
        <p:nvSpPr>
          <p:cNvPr id="24584" name="AutoShape 10"/>
          <p:cNvSpPr>
            <a:spLocks noChangeArrowheads="1"/>
          </p:cNvSpPr>
          <p:nvPr/>
        </p:nvSpPr>
        <p:spPr bwMode="auto">
          <a:xfrm>
            <a:off x="2667000" y="5638800"/>
            <a:ext cx="304800" cy="2286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6096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>
                <a:latin typeface="Elephant" pitchFamily="18" charset="0"/>
              </a:rPr>
              <a:t>Perhitungan nilai paritas impor: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Elephant" pitchFamily="18" charset="0"/>
              </a:rPr>
              <a:t>Harga fob di pelabuhan ekspor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Elephant" pitchFamily="18" charset="0"/>
              </a:rPr>
              <a:t>(+ biaya pengapalan ke pelabuhan pengimpor, bongkar di pelabuhan impor, asuransi)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Elephant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Elephant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Elephant" pitchFamily="18" charset="0"/>
              </a:rPr>
              <a:t>Cif di pelabuhan impor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Elephant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Elephant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Elephant" pitchFamily="18" charset="0"/>
              </a:rPr>
              <a:t>Dikonversikan mata uang asing ke domestik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Elephant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Elephant" pitchFamily="18" charset="0"/>
              </a:rPr>
              <a:t>Ditambah biaya : tariff di pelabuhan lokal, transpor dan pemasaran lokal ke pasar tujuan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Elephant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Elephant" pitchFamily="18" charset="0"/>
              </a:rPr>
              <a:t>Nilai di pasar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Elephant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Elephant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Elephant" pitchFamily="18" charset="0"/>
              </a:rPr>
              <a:t>Dikurangi biaya : transpor dan pemasaran ke pasar tujuan lokal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Elephant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Elephant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Elephant" pitchFamily="18" charset="0"/>
              </a:rPr>
              <a:t>Paritas impor di tempat usahatani</a:t>
            </a:r>
          </a:p>
        </p:txBody>
      </p:sp>
      <p:sp>
        <p:nvSpPr>
          <p:cNvPr id="25603" name="AutoShape 4"/>
          <p:cNvSpPr>
            <a:spLocks noChangeArrowheads="1"/>
          </p:cNvSpPr>
          <p:nvPr/>
        </p:nvSpPr>
        <p:spPr bwMode="auto">
          <a:xfrm>
            <a:off x="2819400" y="1447800"/>
            <a:ext cx="228600" cy="381000"/>
          </a:xfrm>
          <a:prstGeom prst="down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/>
          </a:p>
        </p:txBody>
      </p:sp>
      <p:sp>
        <p:nvSpPr>
          <p:cNvPr id="25604" name="AutoShape 5"/>
          <p:cNvSpPr>
            <a:spLocks noChangeArrowheads="1"/>
          </p:cNvSpPr>
          <p:nvPr/>
        </p:nvSpPr>
        <p:spPr bwMode="auto">
          <a:xfrm>
            <a:off x="2819400" y="2362200"/>
            <a:ext cx="228600" cy="381000"/>
          </a:xfrm>
          <a:prstGeom prst="down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/>
          </a:p>
        </p:txBody>
      </p:sp>
      <p:sp>
        <p:nvSpPr>
          <p:cNvPr id="25605" name="AutoShape 6"/>
          <p:cNvSpPr>
            <a:spLocks noChangeArrowheads="1"/>
          </p:cNvSpPr>
          <p:nvPr/>
        </p:nvSpPr>
        <p:spPr bwMode="auto">
          <a:xfrm>
            <a:off x="2819400" y="3200400"/>
            <a:ext cx="228600" cy="381000"/>
          </a:xfrm>
          <a:prstGeom prst="down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/>
          </a:p>
        </p:txBody>
      </p:sp>
      <p:sp>
        <p:nvSpPr>
          <p:cNvPr id="25606" name="AutoShape 7"/>
          <p:cNvSpPr>
            <a:spLocks noChangeArrowheads="1"/>
          </p:cNvSpPr>
          <p:nvPr/>
        </p:nvSpPr>
        <p:spPr bwMode="auto">
          <a:xfrm>
            <a:off x="2822575" y="4119563"/>
            <a:ext cx="228600" cy="381000"/>
          </a:xfrm>
          <a:prstGeom prst="down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/>
          </a:p>
        </p:txBody>
      </p:sp>
      <p:sp>
        <p:nvSpPr>
          <p:cNvPr id="25607" name="AutoShape 8"/>
          <p:cNvSpPr>
            <a:spLocks noChangeArrowheads="1"/>
          </p:cNvSpPr>
          <p:nvPr/>
        </p:nvSpPr>
        <p:spPr bwMode="auto">
          <a:xfrm>
            <a:off x="2782888" y="4808538"/>
            <a:ext cx="228600" cy="381000"/>
          </a:xfrm>
          <a:prstGeom prst="down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/>
          </a:p>
        </p:txBody>
      </p:sp>
      <p:sp>
        <p:nvSpPr>
          <p:cNvPr id="25608" name="AutoShape 9"/>
          <p:cNvSpPr>
            <a:spLocks noChangeArrowheads="1"/>
          </p:cNvSpPr>
          <p:nvPr/>
        </p:nvSpPr>
        <p:spPr bwMode="auto">
          <a:xfrm>
            <a:off x="2819400" y="5562600"/>
            <a:ext cx="228600" cy="381000"/>
          </a:xfrm>
          <a:prstGeom prst="down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id-ID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Untuk Non Tradable  Output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d-ID" smtClean="0"/>
              <a:t>Shadow price – interaksi harga permintaan dan penawaran di pasar dikurangi pajak tidak langsung ditambah subsidi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>
                <a:latin typeface="Century Gothic" pitchFamily="34" charset="0"/>
              </a:rPr>
              <a:t>4. </a:t>
            </a:r>
            <a:r>
              <a:rPr lang="en-US" sz="2800" b="1" smtClean="0">
                <a:latin typeface="Batang" pitchFamily="18" charset="-127"/>
                <a:ea typeface="Batang" pitchFamily="18" charset="-127"/>
              </a:rPr>
              <a:t>Valuta Asing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smtClean="0">
                <a:latin typeface="Batang" pitchFamily="18" charset="-127"/>
                <a:ea typeface="Batang" pitchFamily="18" charset="-127"/>
              </a:rPr>
              <a:t>   Dijumpai 2 kurs valuta asing : kurs resmi dan kurs pasar</a:t>
            </a:r>
          </a:p>
          <a:p>
            <a:pPr eaLnBrk="1" hangingPunct="1">
              <a:lnSpc>
                <a:spcPct val="80000"/>
              </a:lnSpc>
            </a:pPr>
            <a:endParaRPr lang="en-US" sz="2800" b="1" smtClean="0">
              <a:latin typeface="Batang" pitchFamily="18" charset="-127"/>
              <a:ea typeface="Batang" pitchFamily="18" charset="-127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b="1" smtClean="0">
                <a:latin typeface="Batang" pitchFamily="18" charset="-127"/>
                <a:ea typeface="Batang" pitchFamily="18" charset="-127"/>
              </a:rPr>
              <a:t>Di negara sedang berkembang, kurs resmi jauh lbh rendah dr kurs pasar shg digunakan harga bayangan yg relevan</a:t>
            </a:r>
          </a:p>
          <a:p>
            <a:pPr eaLnBrk="1" hangingPunct="1">
              <a:lnSpc>
                <a:spcPct val="80000"/>
              </a:lnSpc>
            </a:pPr>
            <a:endParaRPr lang="en-US" sz="2800" b="1" smtClean="0">
              <a:latin typeface="Batang" pitchFamily="18" charset="-127"/>
              <a:ea typeface="Batang" pitchFamily="18" charset="-127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b="1" smtClean="0">
                <a:latin typeface="Batang" pitchFamily="18" charset="-127"/>
                <a:ea typeface="Batang" pitchFamily="18" charset="-127"/>
              </a:rPr>
              <a:t>Penentuan harga bayangan nilai tukar 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smtClean="0">
                <a:latin typeface="Batang" pitchFamily="18" charset="-127"/>
                <a:ea typeface="Batang" pitchFamily="18" charset="-127"/>
              </a:rPr>
              <a:t>  - harga bayangan hrs menggambarkan nilai kesejahteraan ekonomi dgn adanya tambahan satu satuan mata uang asing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smtClean="0">
                <a:latin typeface="Batang" pitchFamily="18" charset="-127"/>
                <a:ea typeface="Batang" pitchFamily="18" charset="-127"/>
              </a:rPr>
              <a:t>  - harga bayangan hrs menggambarkan imbangan dr satu satuan mata uang asing dlm penggunaan di bidang lain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smtClean="0">
                <a:latin typeface="Batang" pitchFamily="18" charset="-127"/>
                <a:ea typeface="Batang" pitchFamily="18" charset="-127"/>
              </a:rPr>
              <a:t>  - harga bayangan hrs berada pd tingkat keseimbangan nilai tukar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 smtClean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Unit Domestic Resource Cost &amp; Effective Rate of Protection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Khusus utk proyek tradeable goods berlaku kriteria UDRC dan ERP</a:t>
            </a:r>
            <a:r>
              <a:rPr lang="en-US" smtClean="0">
                <a:sym typeface="Wingdings" pitchFamily="2" charset="2"/>
              </a:rPr>
              <a:t> efisiensi tgkat produksi bergantung pd daya saing produk dipasar dunia</a:t>
            </a:r>
          </a:p>
          <a:p>
            <a:pPr eaLnBrk="1" hangingPunct="1"/>
            <a:r>
              <a:rPr lang="en-US" smtClean="0">
                <a:sym typeface="Wingdings" pitchFamily="2" charset="2"/>
              </a:rPr>
              <a:t>Daya saing ditunjukkan dgn perbandingan biaya produksi riil (real local input cost) shg hrg jual tdk melebihi border price.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381000"/>
            <a:ext cx="8610600" cy="5368925"/>
          </a:xfrm>
        </p:spPr>
        <p:txBody>
          <a:bodyPr>
            <a:normAutofit fontScale="850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Shadow price =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Harga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Bayangan</a:t>
            </a:r>
            <a:endParaRPr lang="en-US" b="1" dirty="0" smtClean="0">
              <a:latin typeface="Microsoft Sans Serif" pitchFamily="34" charset="0"/>
              <a:cs typeface="Microsoft Sans Serif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b="1" dirty="0" smtClean="0">
              <a:latin typeface="Microsoft Sans Serif" pitchFamily="34" charset="0"/>
              <a:cs typeface="Microsoft Sans Serif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Merupakan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harga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yg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nilainya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tdk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=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harga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pasar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(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bs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diatas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/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dibawah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harga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pasar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)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tetapi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hrg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tsb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mencerminkan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nilai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sosial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yg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sesungguhnya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dr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suatu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input/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hasil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produksi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b="1" dirty="0" smtClean="0">
              <a:latin typeface="Microsoft Sans Serif" pitchFamily="34" charset="0"/>
              <a:cs typeface="Microsoft Sans Serif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Nilai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tertinggi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suatu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produk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/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faktor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produksi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dlm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penggunaan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alternatif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terbaik</a:t>
            </a:r>
            <a:endParaRPr lang="en-US" b="1" dirty="0" smtClean="0">
              <a:latin typeface="Microsoft Sans Serif" pitchFamily="34" charset="0"/>
              <a:cs typeface="Microsoft Sans Serif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b="1" dirty="0" smtClean="0">
              <a:latin typeface="Microsoft Sans Serif" pitchFamily="34" charset="0"/>
              <a:cs typeface="Microsoft Sans Serif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Suatu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penyesuaian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yg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dibuat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oleh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penilai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proyek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thd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harga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pasar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faktor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/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hasil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produksi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krn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harga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pasar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tdk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mencerminkan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biaya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/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nilai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sosial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yg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sebenarnya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dr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faktor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/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hsl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produksi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shg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butuh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pengukur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harga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yg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lebih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b="1" dirty="0" err="1" smtClean="0">
                <a:latin typeface="Microsoft Sans Serif" pitchFamily="34" charset="0"/>
                <a:cs typeface="Microsoft Sans Serif" pitchFamily="34" charset="0"/>
              </a:rPr>
              <a:t>tepat</a:t>
            </a:r>
            <a:r>
              <a:rPr lang="en-US" b="1" dirty="0" smtClean="0">
                <a:latin typeface="Microsoft Sans Serif" pitchFamily="34" charset="0"/>
                <a:cs typeface="Microsoft Sans Serif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Menghitung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UDRC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3 </a:t>
            </a:r>
            <a:r>
              <a:rPr lang="en-US" dirty="0" err="1" smtClean="0"/>
              <a:t>komponen</a:t>
            </a:r>
            <a:r>
              <a:rPr lang="en-US" dirty="0" smtClean="0"/>
              <a:t> UDRC 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1. Input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(domestic cost)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Rp</a:t>
            </a:r>
            <a:endParaRPr lang="en-US" dirty="0" smtClean="0">
              <a:sym typeface="Wingdings" pitchFamily="2" charset="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ym typeface="Wingdings" pitchFamily="2" charset="2"/>
              </a:rPr>
              <a:t>	2. Input </a:t>
            </a:r>
            <a:r>
              <a:rPr lang="en-US" dirty="0" err="1" smtClean="0">
                <a:sym typeface="Wingdings" pitchFamily="2" charset="2"/>
              </a:rPr>
              <a:t>luar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negeri</a:t>
            </a:r>
            <a:r>
              <a:rPr lang="en-US" dirty="0" smtClean="0">
                <a:sym typeface="Wingdings" pitchFamily="2" charset="2"/>
              </a:rPr>
              <a:t> (foreign cost) US$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ym typeface="Wingdings" pitchFamily="2" charset="2"/>
              </a:rPr>
              <a:t> 	3. Output </a:t>
            </a:r>
            <a:r>
              <a:rPr lang="en-US" dirty="0" err="1" smtClean="0">
                <a:sym typeface="Wingdings" pitchFamily="2" charset="2"/>
              </a:rPr>
              <a:t>barang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jadi</a:t>
            </a:r>
            <a:r>
              <a:rPr lang="en-US" dirty="0" smtClean="0">
                <a:sym typeface="Wingdings" pitchFamily="2" charset="2"/>
              </a:rPr>
              <a:t> (finish goods) US$ </a:t>
            </a:r>
            <a:r>
              <a:rPr lang="en-US" dirty="0" err="1" smtClean="0">
                <a:sym typeface="Wingdings" pitchFamily="2" charset="2"/>
              </a:rPr>
              <a:t>diekspor</a:t>
            </a:r>
            <a:r>
              <a:rPr lang="en-US" dirty="0" smtClean="0">
                <a:sym typeface="Wingdings" pitchFamily="2" charset="2"/>
              </a:rPr>
              <a:t>/</a:t>
            </a:r>
            <a:r>
              <a:rPr lang="en-US" dirty="0" err="1" smtClean="0">
                <a:sym typeface="Wingdings" pitchFamily="2" charset="2"/>
              </a:rPr>
              <a:t>dikonsumsi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ddlm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negeri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sbg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produk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subtitusi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utk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menghemat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devisa</a:t>
            </a:r>
            <a:endParaRPr lang="en-US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Domestic cost </a:t>
            </a:r>
            <a:r>
              <a:rPr lang="en-US" dirty="0" err="1" smtClean="0"/>
              <a:t>meliputi</a:t>
            </a:r>
            <a:r>
              <a:rPr lang="en-US" dirty="0" smtClean="0"/>
              <a:t>: </a:t>
            </a:r>
            <a:r>
              <a:rPr lang="en-US" dirty="0" err="1" smtClean="0"/>
              <a:t>gaji</a:t>
            </a:r>
            <a:r>
              <a:rPr lang="en-US" dirty="0" smtClean="0"/>
              <a:t>/</a:t>
            </a:r>
            <a:r>
              <a:rPr lang="en-US" dirty="0" err="1" smtClean="0"/>
              <a:t>upah</a:t>
            </a:r>
            <a:r>
              <a:rPr lang="en-US" dirty="0" smtClean="0"/>
              <a:t>, </a:t>
            </a:r>
            <a:r>
              <a:rPr lang="en-US" dirty="0" err="1" smtClean="0"/>
              <a:t>penyusutan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, </a:t>
            </a:r>
            <a:r>
              <a:rPr lang="en-US" dirty="0" err="1" smtClean="0"/>
              <a:t>bunga&amp;keuntungan&amp;deviden</a:t>
            </a:r>
            <a:r>
              <a:rPr lang="en-US" dirty="0" smtClean="0"/>
              <a:t>,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setengah</a:t>
            </a:r>
            <a:r>
              <a:rPr lang="en-US" dirty="0" smtClean="0"/>
              <a:t> </a:t>
            </a:r>
            <a:r>
              <a:rPr lang="en-US" dirty="0" err="1" smtClean="0"/>
              <a:t>jadi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584664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sz="14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Lanjutan</a:t>
            </a:r>
            <a:r>
              <a:rPr lang="en-US" sz="1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………</a:t>
            </a:r>
            <a:endParaRPr lang="en-US" sz="14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105400"/>
          </a:xfrm>
        </p:spPr>
        <p:txBody>
          <a:bodyPr/>
          <a:lstStyle/>
          <a:p>
            <a:pPr eaLnBrk="1" hangingPunct="1"/>
            <a:r>
              <a:rPr lang="en-US" smtClean="0"/>
              <a:t>Rumus UDRC = </a:t>
            </a:r>
            <a:r>
              <a:rPr lang="en-US" u="sng" smtClean="0"/>
              <a:t>Domestic cost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	       Nilai output ($)-imported input ($)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Jk UDRC &lt; OER </a:t>
            </a:r>
            <a:r>
              <a:rPr lang="en-US" smtClean="0">
                <a:sym typeface="Wingdings" pitchFamily="2" charset="2"/>
              </a:rPr>
              <a:t> proyek “GO”</a:t>
            </a:r>
          </a:p>
          <a:p>
            <a:pPr eaLnBrk="1" hangingPunct="1"/>
            <a:r>
              <a:rPr lang="en-US" smtClean="0">
                <a:sym typeface="Wingdings" pitchFamily="2" charset="2"/>
              </a:rPr>
              <a:t>Jk UDRC &gt; OER  proyek  “NO GO”</a:t>
            </a:r>
            <a:endParaRPr lang="en-US" smtClean="0"/>
          </a:p>
          <a:p>
            <a:pPr eaLnBrk="1" hangingPunct="1"/>
            <a:r>
              <a:rPr lang="en-US" smtClean="0"/>
              <a:t>Jk UDRC &lt; Shadow Excange Rate</a:t>
            </a:r>
            <a:r>
              <a:rPr lang="en-US" smtClean="0">
                <a:sym typeface="Wingdings" pitchFamily="2" charset="2"/>
              </a:rPr>
              <a:t> proyek “GO”</a:t>
            </a:r>
          </a:p>
          <a:p>
            <a:pPr eaLnBrk="1" hangingPunct="1"/>
            <a:r>
              <a:rPr lang="en-US" smtClean="0">
                <a:sym typeface="Wingdings" pitchFamily="2" charset="2"/>
              </a:rPr>
              <a:t>Jk UDRC &gt; Shadow Excange Rate proyek “NO GO”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37064"/>
          </a:xfrm>
        </p:spPr>
        <p:txBody>
          <a:bodyPr>
            <a:normAutofit fontScale="90000"/>
          </a:bodyPr>
          <a:lstStyle/>
          <a:p>
            <a:pPr marL="54864" indent="0" algn="l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Ex </a:t>
            </a: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Soal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: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pPr eaLnBrk="1" hangingPunct="1"/>
            <a:r>
              <a:rPr lang="en-US" sz="2700" smtClean="0"/>
              <a:t>Sebuah perusahaan mengekspor barang yd menghasilkan devisa $200. Utk memproduksi brg tsb diperlukan faktor-faktor produksi yg sebagian diperoleh dr dlm negeri dan luar negeri. Jk biaya import input sebsar $125, dan biaya faktor produksi lokal sebesar Rp.30.000,-. Officer Excange Rate = 10.900. mk hitung besarnya UDRC!!</a:t>
            </a:r>
          </a:p>
          <a:p>
            <a:pPr eaLnBrk="1" hangingPunct="1"/>
            <a:r>
              <a:rPr lang="en-US" sz="2700" smtClean="0"/>
              <a:t>Ans: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700" smtClean="0"/>
              <a:t>		UDRC = </a:t>
            </a:r>
            <a:r>
              <a:rPr lang="en-US" sz="2700" u="sng" smtClean="0"/>
              <a:t>Rp.30.000,-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700" smtClean="0"/>
              <a:t>			     $200-$125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700" smtClean="0"/>
              <a:t>		UDRC = Rp.400,-/$   (Proyek “GO”)</a:t>
            </a:r>
            <a:r>
              <a:rPr lang="en-US" sz="2700" smtClean="0">
                <a:sym typeface="Wingdings" pitchFamily="2" charset="2"/>
              </a:rPr>
              <a:t> &lt; OER</a:t>
            </a:r>
            <a:endParaRPr lang="en-US" sz="270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2700" smtClean="0"/>
              <a:t>		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37064"/>
          </a:xfrm>
        </p:spPr>
        <p:txBody>
          <a:bodyPr>
            <a:normAutofit fontScale="90000"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Effective Rate of Protection</a:t>
            </a:r>
            <a:endParaRPr lang="en-US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pPr eaLnBrk="1" hangingPunct="1"/>
            <a:r>
              <a:rPr lang="en-US" smtClean="0"/>
              <a:t>Protection</a:t>
            </a:r>
            <a:r>
              <a:rPr lang="en-US" smtClean="0">
                <a:sym typeface="Wingdings" pitchFamily="2" charset="2"/>
              </a:rPr>
              <a:t> proteksi thd local content (faktor-faktor produksi lokal yg ikut dlm produksi suatu barang</a:t>
            </a:r>
          </a:p>
          <a:p>
            <a:pPr eaLnBrk="1" hangingPunct="1"/>
            <a:r>
              <a:rPr lang="en-US" smtClean="0">
                <a:sym typeface="Wingdings" pitchFamily="2" charset="2"/>
              </a:rPr>
              <a:t>Menghitung ERP 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>
              <a:sym typeface="Wingdings" pitchFamily="2" charset="2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mtClean="0">
                <a:sym typeface="Wingdings" pitchFamily="2" charset="2"/>
              </a:rPr>
              <a:t>		ERP = </a:t>
            </a:r>
            <a:r>
              <a:rPr lang="en-US" u="sng" smtClean="0">
                <a:sym typeface="Wingdings" pitchFamily="2" charset="2"/>
              </a:rPr>
              <a:t>UDRC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>
                <a:sym typeface="Wingdings" pitchFamily="2" charset="2"/>
              </a:rPr>
              <a:t>			     R-1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>
                <a:sym typeface="Wingdings" pitchFamily="2" charset="2"/>
              </a:rPr>
              <a:t>		R = SER (Shadow Excange Rate)</a:t>
            </a:r>
          </a:p>
          <a:p>
            <a:pPr eaLnBrk="1" hangingPunct="1"/>
            <a:r>
              <a:rPr lang="en-US" smtClean="0"/>
              <a:t> ERP (+) </a:t>
            </a:r>
            <a:r>
              <a:rPr lang="en-US" smtClean="0">
                <a:sym typeface="Wingdings" pitchFamily="2" charset="2"/>
              </a:rPr>
              <a:t> Proyek “GO”</a:t>
            </a:r>
          </a:p>
          <a:p>
            <a:pPr eaLnBrk="1" hangingPunct="1"/>
            <a:r>
              <a:rPr lang="en-US" smtClean="0">
                <a:sym typeface="Wingdings" pitchFamily="2" charset="2"/>
              </a:rPr>
              <a:t> ERP (-)  Proyek “NO GO”</a:t>
            </a:r>
            <a:endParaRPr lang="en-US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/>
              <a:t>Menghitung</a:t>
            </a:r>
            <a:r>
              <a:rPr lang="en-US" dirty="0" smtClean="0"/>
              <a:t> SER</a:t>
            </a:r>
            <a:endParaRPr lang="en-US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  <a:r>
              <a:rPr lang="en-US" sz="2600" smtClean="0"/>
              <a:t>SER </a:t>
            </a:r>
            <a:r>
              <a:rPr lang="en-US" sz="2600" smtClean="0">
                <a:sym typeface="Wingdings" pitchFamily="2" charset="2"/>
              </a:rPr>
              <a:t> cara memperkirakan nilai valuta asing yg sebenarnya, dapat dijadikan nilai valuta asing pd barang non tradeable dan tradeable.</a:t>
            </a:r>
          </a:p>
          <a:p>
            <a:pPr eaLnBrk="1" hangingPunct="1"/>
            <a:r>
              <a:rPr lang="en-US" sz="2600" smtClean="0">
                <a:sym typeface="Wingdings" pitchFamily="2" charset="2"/>
              </a:rPr>
              <a:t>Ex: Nlai valuta asing dinilai terlalu rendah dan terlalu tinggi 20%, misalnya nilai tukar resmi $1 =1,2 OER (Officer Excange Rate)</a:t>
            </a:r>
          </a:p>
          <a:p>
            <a:pPr eaLnBrk="1" hangingPunct="1"/>
            <a:r>
              <a:rPr lang="en-US" sz="2600" smtClean="0">
                <a:sym typeface="Wingdings" pitchFamily="2" charset="2"/>
              </a:rPr>
              <a:t> OER = US$1=Rp.10.900, maka </a:t>
            </a:r>
          </a:p>
          <a:p>
            <a:pPr eaLnBrk="1" hangingPunct="1"/>
            <a:r>
              <a:rPr lang="en-US" sz="2600" smtClean="0">
                <a:sym typeface="Wingdings" pitchFamily="2" charset="2"/>
              </a:rPr>
              <a:t> SER =10.900 x 1,2 = 13.080</a:t>
            </a:r>
          </a:p>
          <a:p>
            <a:pPr eaLnBrk="1" hangingPunct="1"/>
            <a:r>
              <a:rPr lang="en-US" sz="2600" smtClean="0">
                <a:sym typeface="Wingdings" pitchFamily="2" charset="2"/>
              </a:rPr>
              <a:t> ERP = </a:t>
            </a:r>
            <a:r>
              <a:rPr lang="en-US" sz="2600" u="sng" smtClean="0">
                <a:sym typeface="Wingdings" pitchFamily="2" charset="2"/>
              </a:rPr>
              <a:t>400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600" smtClean="0">
                <a:sym typeface="Wingdings" pitchFamily="2" charset="2"/>
              </a:rPr>
              <a:t>            13.080-10.900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600" smtClean="0">
                <a:sym typeface="Wingdings" pitchFamily="2" charset="2"/>
              </a:rPr>
              <a:t>		  = 0,18 ( Proyek “GO”)</a:t>
            </a:r>
          </a:p>
          <a:p>
            <a:pPr eaLnBrk="1" hangingPunct="1"/>
            <a:endParaRPr lang="en-US" sz="260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Kelebihan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UDRC &amp; ERP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Scr</a:t>
            </a:r>
            <a:r>
              <a:rPr lang="en-US" dirty="0" smtClean="0"/>
              <a:t> </a:t>
            </a:r>
            <a:r>
              <a:rPr lang="en-US" dirty="0" err="1" smtClean="0"/>
              <a:t>eksplisit</a:t>
            </a:r>
            <a:r>
              <a:rPr lang="en-US" dirty="0" smtClean="0"/>
              <a:t> </a:t>
            </a:r>
            <a:r>
              <a:rPr lang="en-US" dirty="0" err="1" smtClean="0"/>
              <a:t>memerlukan</a:t>
            </a:r>
            <a:r>
              <a:rPr lang="en-US" dirty="0" smtClean="0"/>
              <a:t> data border price </a:t>
            </a:r>
            <a:r>
              <a:rPr lang="en-US" dirty="0" err="1" smtClean="0"/>
              <a:t>dan</a:t>
            </a:r>
            <a:r>
              <a:rPr lang="en-US" dirty="0" smtClean="0"/>
              <a:t> shadow price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 smtClean="0"/>
              <a:t>excange</a:t>
            </a:r>
            <a:r>
              <a:rPr lang="en-US" dirty="0" smtClean="0"/>
              <a:t> rate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menggambarkan</a:t>
            </a:r>
            <a:r>
              <a:rPr lang="en-US" dirty="0" smtClean="0">
                <a:sym typeface="Wingdings" pitchFamily="2" charset="2"/>
              </a:rPr>
              <a:t> real cost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real revenue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>
                <a:sym typeface="Wingdings" pitchFamily="2" charset="2"/>
              </a:rPr>
              <a:t>Kedua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kriteria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memiliki</a:t>
            </a:r>
            <a:r>
              <a:rPr lang="en-US" dirty="0" smtClean="0">
                <a:sym typeface="Wingdings" pitchFamily="2" charset="2"/>
              </a:rPr>
              <a:t> hub </a:t>
            </a:r>
            <a:r>
              <a:rPr lang="en-US" dirty="0" err="1" smtClean="0">
                <a:sym typeface="Wingdings" pitchFamily="2" charset="2"/>
              </a:rPr>
              <a:t>satu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sama</a:t>
            </a:r>
            <a:r>
              <a:rPr lang="en-US" dirty="0" smtClean="0">
                <a:sym typeface="Wingdings" pitchFamily="2" charset="2"/>
              </a:rPr>
              <a:t> lain </a:t>
            </a:r>
            <a:r>
              <a:rPr lang="en-US" dirty="0" err="1" smtClean="0">
                <a:sym typeface="Wingdings" pitchFamily="2" charset="2"/>
              </a:rPr>
              <a:t>Jk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satu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proyek</a:t>
            </a:r>
            <a:r>
              <a:rPr lang="en-US" dirty="0" smtClean="0">
                <a:sym typeface="Wingdings" pitchFamily="2" charset="2"/>
              </a:rPr>
              <a:t> feasible </a:t>
            </a:r>
            <a:r>
              <a:rPr lang="en-US" dirty="0" err="1" smtClean="0">
                <a:sym typeface="Wingdings" pitchFamily="2" charset="2"/>
              </a:rPr>
              <a:t>dr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siis</a:t>
            </a:r>
            <a:r>
              <a:rPr lang="en-US" dirty="0" smtClean="0">
                <a:sym typeface="Wingdings" pitchFamily="2" charset="2"/>
              </a:rPr>
              <a:t> UDRC </a:t>
            </a:r>
            <a:r>
              <a:rPr lang="en-US" dirty="0" err="1" smtClean="0">
                <a:sym typeface="Wingdings" pitchFamily="2" charset="2"/>
              </a:rPr>
              <a:t>maka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biasanya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jg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akan</a:t>
            </a:r>
            <a:r>
              <a:rPr lang="en-US" dirty="0" smtClean="0">
                <a:sym typeface="Wingdings" pitchFamily="2" charset="2"/>
              </a:rPr>
              <a:t> feasible </a:t>
            </a:r>
            <a:r>
              <a:rPr lang="en-US" dirty="0" err="1" smtClean="0">
                <a:sym typeface="Wingdings" pitchFamily="2" charset="2"/>
              </a:rPr>
              <a:t>dr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sisi</a:t>
            </a:r>
            <a:r>
              <a:rPr lang="en-US" dirty="0" smtClean="0">
                <a:sym typeface="Wingdings" pitchFamily="2" charset="2"/>
              </a:rPr>
              <a:t> ERP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>
                <a:sym typeface="Wingdings" pitchFamily="2" charset="2"/>
              </a:rPr>
              <a:t>Dapat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mengetahui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secara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persis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daya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saing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produk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dipasar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internasional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Kelemahan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UDRC &amp; ERP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Hanya digunakan utk proyek yg menghasilkan produk tradeable</a:t>
            </a:r>
          </a:p>
          <a:p>
            <a:pPr eaLnBrk="1" hangingPunct="1"/>
            <a:r>
              <a:rPr lang="en-US" smtClean="0"/>
              <a:t>Sulit mendapatkan shadow price</a:t>
            </a:r>
          </a:p>
          <a:p>
            <a:pPr eaLnBrk="1" hangingPunct="1"/>
            <a:r>
              <a:rPr lang="en-US" smtClean="0"/>
              <a:t>Umumnya digunakan utk menilai efisiensi proyek yg telah berjalan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0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Ends of presentation…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ooper Black" pitchFamily="18" charset="0"/>
              </a:rPr>
              <a:t>Tidak mencerminkan nilai sebenarnya dlm 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mic Sans MS" pitchFamily="66" charset="0"/>
              </a:rPr>
              <a:t>Apa yg sebenarnya diperoleh masyarakat melalui produksi proyek</a:t>
            </a:r>
          </a:p>
          <a:p>
            <a:pPr eaLnBrk="1" hangingPunct="1"/>
            <a:r>
              <a:rPr lang="en-US" smtClean="0">
                <a:latin typeface="Comic Sans MS" pitchFamily="66" charset="0"/>
              </a:rPr>
              <a:t>Apa yg sebenarnya dikorbankan seandainya hasil dan faktor-faktor produksi telah dipilih utk dipakai pd proyek tertentu bukan pd penggunaan lain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60387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b="1" dirty="0" err="1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Modern No. 20" pitchFamily="18" charset="0"/>
              </a:rPr>
              <a:t>Penyebab</a:t>
            </a:r>
            <a:r>
              <a:rPr lang="en-US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Modern No. 20" pitchFamily="18" charset="0"/>
              </a:rPr>
              <a:t> </a:t>
            </a:r>
            <a:r>
              <a:rPr lang="en-US" b="1" dirty="0" err="1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Modern No. 20" pitchFamily="18" charset="0"/>
              </a:rPr>
              <a:t>hal</a:t>
            </a:r>
            <a:r>
              <a:rPr lang="en-US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Modern No. 20" pitchFamily="18" charset="0"/>
              </a:rPr>
              <a:t> </a:t>
            </a:r>
            <a:r>
              <a:rPr lang="en-US" b="1" dirty="0" err="1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Modern No. 20" pitchFamily="18" charset="0"/>
              </a:rPr>
              <a:t>ini</a:t>
            </a:r>
            <a:r>
              <a:rPr lang="en-US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Modern No. 20" pitchFamily="18" charset="0"/>
              </a:rPr>
              <a:t> 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534400" cy="5257800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b="1" dirty="0" err="1" smtClean="0">
                <a:latin typeface="Californian FB" pitchFamily="18" charset="0"/>
              </a:rPr>
              <a:t>Perubahan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didlm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perekonomian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yg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terlalu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cepat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shg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mekanisme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pasar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tdk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sempat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mengikutinya</a:t>
            </a:r>
            <a:r>
              <a:rPr lang="en-US" b="1" dirty="0" smtClean="0">
                <a:latin typeface="Californian FB" pitchFamily="18" charset="0"/>
              </a:rPr>
              <a:t>, </a:t>
            </a:r>
            <a:r>
              <a:rPr lang="en-US" b="1" dirty="0" err="1" smtClean="0">
                <a:latin typeface="Californian FB" pitchFamily="18" charset="0"/>
              </a:rPr>
              <a:t>timbul</a:t>
            </a:r>
            <a:r>
              <a:rPr lang="en-US" b="1" dirty="0" smtClean="0">
                <a:latin typeface="Californian FB" pitchFamily="18" charset="0"/>
              </a:rPr>
              <a:t> disequilibrium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b="1" dirty="0" err="1" smtClean="0">
                <a:latin typeface="Californian FB" pitchFamily="18" charset="0"/>
              </a:rPr>
              <a:t>Proyek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yg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terlalu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besar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dan</a:t>
            </a:r>
            <a:r>
              <a:rPr lang="en-US" b="1" dirty="0" smtClean="0">
                <a:latin typeface="Californian FB" pitchFamily="18" charset="0"/>
              </a:rPr>
              <a:t> invisible </a:t>
            </a:r>
            <a:r>
              <a:rPr lang="en-US" b="1" dirty="0" err="1" smtClean="0">
                <a:latin typeface="Californian FB" pitchFamily="18" charset="0"/>
              </a:rPr>
              <a:t>menyebabkan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perubahan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didlm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harga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pasar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baik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utk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harga</a:t>
            </a:r>
            <a:r>
              <a:rPr lang="en-US" b="1" dirty="0" smtClean="0">
                <a:latin typeface="Californian FB" pitchFamily="18" charset="0"/>
              </a:rPr>
              <a:t> input </a:t>
            </a:r>
            <a:r>
              <a:rPr lang="en-US" b="1" dirty="0" err="1" smtClean="0">
                <a:latin typeface="Californian FB" pitchFamily="18" charset="0"/>
              </a:rPr>
              <a:t>dan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harga</a:t>
            </a:r>
            <a:r>
              <a:rPr lang="en-US" b="1" dirty="0" smtClean="0">
                <a:latin typeface="Californian FB" pitchFamily="18" charset="0"/>
              </a:rPr>
              <a:t> output </a:t>
            </a:r>
            <a:r>
              <a:rPr lang="en-US" b="1" dirty="0" err="1" smtClean="0">
                <a:latin typeface="Californian FB" pitchFamily="18" charset="0"/>
              </a:rPr>
              <a:t>shg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tdk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dpt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diperoleh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satu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harga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pasar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yg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dpt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dipakai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utk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mengukur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nilainya</a:t>
            </a:r>
            <a:endParaRPr lang="en-US" b="1" dirty="0" smtClean="0">
              <a:latin typeface="Californian FB" pitchFamily="18" charset="0"/>
            </a:endParaRP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b="1" dirty="0" err="1" smtClean="0">
                <a:latin typeface="Californian FB" pitchFamily="18" charset="0"/>
              </a:rPr>
              <a:t>Unsur-unsur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monopolis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didlm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pasar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baik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pajak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maupun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subsidi</a:t>
            </a:r>
            <a:endParaRPr lang="en-US" b="1" dirty="0" smtClean="0">
              <a:latin typeface="Californian FB" pitchFamily="18" charset="0"/>
            </a:endParaRP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b="1" dirty="0" err="1" smtClean="0">
                <a:latin typeface="Californian FB" pitchFamily="18" charset="0"/>
              </a:rPr>
              <a:t>Berbagai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macam</a:t>
            </a:r>
            <a:r>
              <a:rPr lang="en-US" b="1" dirty="0" smtClean="0">
                <a:latin typeface="Californian FB" pitchFamily="18" charset="0"/>
              </a:rPr>
              <a:t> input </a:t>
            </a:r>
            <a:r>
              <a:rPr lang="en-US" b="1" dirty="0" err="1" smtClean="0">
                <a:latin typeface="Californian FB" pitchFamily="18" charset="0"/>
              </a:rPr>
              <a:t>dan</a:t>
            </a:r>
            <a:r>
              <a:rPr lang="en-US" b="1" dirty="0" smtClean="0">
                <a:latin typeface="Californian FB" pitchFamily="18" charset="0"/>
              </a:rPr>
              <a:t> output </a:t>
            </a:r>
            <a:r>
              <a:rPr lang="en-US" b="1" dirty="0" err="1" smtClean="0">
                <a:latin typeface="Californian FB" pitchFamily="18" charset="0"/>
              </a:rPr>
              <a:t>shg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adanya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sebab-sebab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teknis</a:t>
            </a:r>
            <a:r>
              <a:rPr lang="en-US" b="1" dirty="0" smtClean="0">
                <a:latin typeface="Californian FB" pitchFamily="18" charset="0"/>
              </a:rPr>
              <a:t>, administrative </a:t>
            </a:r>
            <a:r>
              <a:rPr lang="en-US" b="1" dirty="0" err="1" smtClean="0">
                <a:latin typeface="Californian FB" pitchFamily="18" charset="0"/>
              </a:rPr>
              <a:t>ataupun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sosial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maka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menyebabkan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tdk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dpt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dijual</a:t>
            </a:r>
            <a:r>
              <a:rPr lang="en-US" b="1" dirty="0" smtClean="0">
                <a:latin typeface="Californian FB" pitchFamily="18" charset="0"/>
              </a:rPr>
              <a:t> / </a:t>
            </a:r>
            <a:r>
              <a:rPr lang="en-US" b="1" dirty="0" err="1" smtClean="0">
                <a:latin typeface="Californian FB" pitchFamily="18" charset="0"/>
              </a:rPr>
              <a:t>dibeli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dgn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cara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yg</a:t>
            </a:r>
            <a:r>
              <a:rPr lang="en-US" b="1" dirty="0" smtClean="0">
                <a:latin typeface="Californian FB" pitchFamily="18" charset="0"/>
              </a:rPr>
              <a:t> </a:t>
            </a:r>
            <a:r>
              <a:rPr lang="en-US" b="1" dirty="0" err="1" smtClean="0">
                <a:latin typeface="Californian FB" pitchFamily="18" charset="0"/>
              </a:rPr>
              <a:t>biasa</a:t>
            </a:r>
            <a:endParaRPr lang="en-US" b="1" dirty="0" smtClean="0">
              <a:latin typeface="Californian FB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Bookman Old Style" pitchFamily="18" charset="0"/>
              </a:rPr>
              <a:t>Karena pasar tidak sempurna shg harga pasar yg dipakai, hal ini menyebabkan kesalahan dlm analisis proyek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Bookman Old Style" pitchFamily="18" charset="0"/>
              </a:rPr>
              <a:t>Misal :</a:t>
            </a:r>
          </a:p>
          <a:p>
            <a:pPr eaLnBrk="1" hangingPunct="1"/>
            <a:r>
              <a:rPr lang="en-US" smtClean="0">
                <a:latin typeface="Bookman Old Style" pitchFamily="18" charset="0"/>
              </a:rPr>
              <a:t>Valuta asing dinilai tinggi maka proyek rugi</a:t>
            </a:r>
          </a:p>
          <a:p>
            <a:pPr eaLnBrk="1" hangingPunct="1"/>
            <a:r>
              <a:rPr lang="en-US" smtClean="0">
                <a:latin typeface="Bookman Old Style" pitchFamily="18" charset="0"/>
              </a:rPr>
              <a:t>Upah tenaga kerja dinilai rendah mk proyek padat karya lebih menguntungkan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>
            <a:noAutofit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en-US" sz="4800" b="1" dirty="0" err="1">
                <a:solidFill>
                  <a:schemeClr val="tx1"/>
                </a:solidFill>
                <a:latin typeface="Modern No. 20" pitchFamily="18" charset="0"/>
              </a:rPr>
              <a:t>Penilaian</a:t>
            </a:r>
            <a:r>
              <a:rPr lang="en-US" sz="4800" b="1" dirty="0">
                <a:solidFill>
                  <a:schemeClr val="tx1"/>
                </a:solidFill>
                <a:latin typeface="Modern No. 20" pitchFamily="18" charset="0"/>
              </a:rPr>
              <a:t> shadow price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498792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 b="1" smtClean="0">
                <a:latin typeface="Lucida Fax" pitchFamily="18" charset="0"/>
              </a:rPr>
              <a:t>Modal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smtClean="0">
                <a:latin typeface="Lucida Fax" pitchFamily="18" charset="0"/>
              </a:rPr>
              <a:t>     Social opportunity cost tiap-tiap unit modal yg besarnya sama dgn tingkat bunga social (tingkat bunga riil = tingkat bunga nominal- laju inflasi)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b="1" smtClean="0">
              <a:latin typeface="Lucida Fax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smtClean="0">
                <a:latin typeface="Lucida Fax" pitchFamily="18" charset="0"/>
              </a:rPr>
              <a:t>2. Input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smtClean="0">
                <a:latin typeface="Lucida Fax" pitchFamily="18" charset="0"/>
              </a:rPr>
              <a:t>    a. Tanah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smtClean="0">
                <a:latin typeface="Lucida Fax" pitchFamily="18" charset="0"/>
              </a:rPr>
              <a:t>        - Menganggur  : nilai ekonominya = 0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smtClean="0">
                <a:latin typeface="Lucida Fax" pitchFamily="18" charset="0"/>
              </a:rPr>
              <a:t>        - Tidak menganggur : harga sewa, harga beli, nilai produksi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772400" cy="715962"/>
          </a:xfrm>
        </p:spPr>
        <p:txBody>
          <a:bodyPr>
            <a:normAutofit fontScale="90000"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Tenaga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Kerja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458200" cy="4572000"/>
          </a:xfrm>
        </p:spPr>
        <p:txBody>
          <a:bodyPr>
            <a:normAutofit fontScale="85000"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Pengangguran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shadow price = 0 (opportunity cost </a:t>
            </a:r>
            <a:r>
              <a:rPr lang="en-US" dirty="0" err="1" smtClean="0"/>
              <a:t>utk</a:t>
            </a:r>
            <a:r>
              <a:rPr lang="en-US" dirty="0" smtClean="0"/>
              <a:t> </a:t>
            </a:r>
            <a:r>
              <a:rPr lang="en-US" dirty="0" err="1" smtClean="0"/>
              <a:t>tng</a:t>
            </a:r>
            <a:r>
              <a:rPr lang="en-US" dirty="0" smtClean="0"/>
              <a:t> </a:t>
            </a:r>
            <a:r>
              <a:rPr lang="en-US" dirty="0" err="1" smtClean="0"/>
              <a:t>krja</a:t>
            </a:r>
            <a:r>
              <a:rPr lang="en-US" dirty="0" smtClean="0"/>
              <a:t> </a:t>
            </a:r>
            <a:r>
              <a:rPr lang="en-US" dirty="0" err="1" smtClean="0"/>
              <a:t>menganggur</a:t>
            </a:r>
            <a:r>
              <a:rPr lang="en-US" dirty="0" smtClean="0"/>
              <a:t> =0)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Utk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tenaga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krj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bersifat</a:t>
            </a:r>
            <a:r>
              <a:rPr lang="en-US" dirty="0" smtClean="0">
                <a:sym typeface="Wingdings" pitchFamily="2" charset="2"/>
              </a:rPr>
              <a:t> seasonal </a:t>
            </a:r>
            <a:r>
              <a:rPr lang="en-US" dirty="0" err="1" smtClean="0">
                <a:sym typeface="Wingdings" pitchFamily="2" charset="2"/>
              </a:rPr>
              <a:t>shg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biaya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krja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disesuaikan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dgn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keadaan</a:t>
            </a:r>
            <a:r>
              <a:rPr lang="en-US" dirty="0" smtClean="0">
                <a:sym typeface="Wingdings" pitchFamily="2" charset="2"/>
              </a:rPr>
              <a:t>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ym typeface="Wingdings" pitchFamily="2" charset="2"/>
              </a:rPr>
              <a:t>	</a:t>
            </a:r>
            <a:r>
              <a:rPr lang="en-US" dirty="0" err="1" smtClean="0">
                <a:sym typeface="Wingdings" pitchFamily="2" charset="2"/>
              </a:rPr>
              <a:t>Upah</a:t>
            </a:r>
            <a:r>
              <a:rPr lang="en-US" dirty="0" smtClean="0">
                <a:sym typeface="Wingdings" pitchFamily="2" charset="2"/>
              </a:rPr>
              <a:t> TK pd </a:t>
            </a:r>
            <a:r>
              <a:rPr lang="en-US" dirty="0" err="1" smtClean="0">
                <a:sym typeface="Wingdings" pitchFamily="2" charset="2"/>
              </a:rPr>
              <a:t>wkt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tanam</a:t>
            </a:r>
            <a:r>
              <a:rPr lang="en-US" dirty="0" smtClean="0">
                <a:sym typeface="Wingdings" pitchFamily="2" charset="2"/>
              </a:rPr>
              <a:t> &amp; </a:t>
            </a:r>
            <a:r>
              <a:rPr lang="en-US" dirty="0" err="1" smtClean="0">
                <a:sym typeface="Wingdings" pitchFamily="2" charset="2"/>
              </a:rPr>
              <a:t>panen</a:t>
            </a:r>
            <a:r>
              <a:rPr lang="en-US" dirty="0" smtClean="0">
                <a:sym typeface="Wingdings" pitchFamily="2" charset="2"/>
              </a:rPr>
              <a:t> = 100/</a:t>
            </a:r>
            <a:r>
              <a:rPr lang="en-US" dirty="0" err="1" smtClean="0">
                <a:sym typeface="Wingdings" pitchFamily="2" charset="2"/>
              </a:rPr>
              <a:t>hari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dgn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jml</a:t>
            </a:r>
            <a:r>
              <a:rPr lang="en-US" dirty="0" smtClean="0">
                <a:sym typeface="Wingdings" pitchFamily="2" charset="2"/>
              </a:rPr>
              <a:t> TK 50 org shadow price =50*100 = 5000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>
                <a:sym typeface="Wingdings" pitchFamily="2" charset="2"/>
              </a:rPr>
              <a:t>Utk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proyek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jgk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pjang</a:t>
            </a:r>
            <a:r>
              <a:rPr lang="en-US" dirty="0" smtClean="0">
                <a:sym typeface="Wingdings" pitchFamily="2" charset="2"/>
              </a:rPr>
              <a:t>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ym typeface="Wingdings" pitchFamily="2" charset="2"/>
              </a:rPr>
              <a:t>	1. </a:t>
            </a:r>
            <a:r>
              <a:rPr lang="en-US" dirty="0" err="1" smtClean="0">
                <a:sym typeface="Wingdings" pitchFamily="2" charset="2"/>
              </a:rPr>
              <a:t>Tahun</a:t>
            </a:r>
            <a:r>
              <a:rPr lang="en-US" dirty="0" smtClean="0">
                <a:sym typeface="Wingdings" pitchFamily="2" charset="2"/>
              </a:rPr>
              <a:t> 1-10 shadow price =0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ym typeface="Wingdings" pitchFamily="2" charset="2"/>
              </a:rPr>
              <a:t>	2. </a:t>
            </a:r>
            <a:r>
              <a:rPr lang="en-US" dirty="0" err="1" smtClean="0">
                <a:sym typeface="Wingdings" pitchFamily="2" charset="2"/>
              </a:rPr>
              <a:t>Tahun</a:t>
            </a:r>
            <a:r>
              <a:rPr lang="en-US" dirty="0" smtClean="0">
                <a:sym typeface="Wingdings" pitchFamily="2" charset="2"/>
              </a:rPr>
              <a:t> 11-20shadow price =0,5 </a:t>
            </a:r>
            <a:r>
              <a:rPr lang="en-US" dirty="0" err="1" smtClean="0">
                <a:sym typeface="Wingdings" pitchFamily="2" charset="2"/>
              </a:rPr>
              <a:t>dari</a:t>
            </a:r>
            <a:r>
              <a:rPr lang="en-US" dirty="0" smtClean="0">
                <a:sym typeface="Wingdings" pitchFamily="2" charset="2"/>
              </a:rPr>
              <a:t> wages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ym typeface="Wingdings" pitchFamily="2" charset="2"/>
              </a:rPr>
              <a:t>	3. </a:t>
            </a:r>
            <a:r>
              <a:rPr lang="en-US" dirty="0" err="1" smtClean="0">
                <a:sym typeface="Wingdings" pitchFamily="2" charset="2"/>
              </a:rPr>
              <a:t>Tahun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selanjutnya</a:t>
            </a:r>
            <a:r>
              <a:rPr lang="en-US" dirty="0" smtClean="0">
                <a:sym typeface="Wingdings" pitchFamily="2" charset="2"/>
              </a:rPr>
              <a:t> shadow price = actual wages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3562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sz="14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Lanjutan</a:t>
            </a:r>
            <a:r>
              <a:rPr lang="en-US" sz="1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……..</a:t>
            </a:r>
            <a:endParaRPr lang="en-US" sz="14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Bookman Old Style" pitchFamily="18" charset="0"/>
                <a:sym typeface="Wingdings" pitchFamily="2" charset="2"/>
              </a:rPr>
              <a:t>Skilled labor shadow price dihitung &gt; actual wagesnya</a:t>
            </a:r>
          </a:p>
          <a:p>
            <a:pPr eaLnBrk="1" hangingPunct="1"/>
            <a:r>
              <a:rPr lang="en-US" smtClean="0">
                <a:latin typeface="Bookman Old Style" pitchFamily="18" charset="0"/>
              </a:rPr>
              <a:t>Bg labor importing countries memakai actual wage sbg opportunity cost</a:t>
            </a:r>
            <a:endParaRPr lang="en-US" smtClean="0">
              <a:latin typeface="Bookman Old Style" pitchFamily="18" charset="0"/>
              <a:sym typeface="Wingdings" pitchFamily="2" charset="2"/>
            </a:endParaRPr>
          </a:p>
          <a:p>
            <a:pPr eaLnBrk="1" hangingPunct="1"/>
            <a:endParaRPr lang="en-US" smtClean="0">
              <a:latin typeface="Bookman Old Style" pitchFamily="18" charset="0"/>
            </a:endParaRPr>
          </a:p>
          <a:p>
            <a:pPr eaLnBrk="1" hangingPunct="1"/>
            <a:endParaRPr lang="en-US" smtClean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33400"/>
            <a:ext cx="8229600" cy="55975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c</a:t>
            </a:r>
            <a:r>
              <a:rPr lang="en-US" smtClean="0">
                <a:latin typeface="Berlin Sans FB" pitchFamily="34" charset="0"/>
              </a:rPr>
              <a:t>. Bahan produksi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Berlin Sans FB" pitchFamily="34" charset="0"/>
              </a:rPr>
              <a:t>    1) Tradeable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Berlin Sans FB" pitchFamily="34" charset="0"/>
              </a:rPr>
              <a:t>    Jk produk tsb bisa diperoleh di pasar dunia. Yg termasuk produk tradeable adl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Berlin Sans FB" pitchFamily="34" charset="0"/>
              </a:rPr>
              <a:t>   - produk yg diimpor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Berlin Sans FB" pitchFamily="34" charset="0"/>
              </a:rPr>
              <a:t>   - produk yg diekspor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Berlin Sans FB" pitchFamily="34" charset="0"/>
              </a:rPr>
              <a:t>   - produk yg dihasilkan sbg brg substitusi impor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Berlin Sans FB" pitchFamily="34" charset="0"/>
              </a:rPr>
              <a:t>       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500</TotalTime>
  <Words>1125</Words>
  <Application>Microsoft Office PowerPoint</Application>
  <PresentationFormat>On-screen Show (4:3)</PresentationFormat>
  <Paragraphs>182</Paragraphs>
  <Slides>27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43" baseType="lpstr">
      <vt:lpstr>Verdana</vt:lpstr>
      <vt:lpstr>Arial</vt:lpstr>
      <vt:lpstr>Rockwell</vt:lpstr>
      <vt:lpstr>Wingdings 2</vt:lpstr>
      <vt:lpstr>Microsoft Sans Serif</vt:lpstr>
      <vt:lpstr>Comic Sans MS</vt:lpstr>
      <vt:lpstr>Californian FB</vt:lpstr>
      <vt:lpstr>Bookman Old Style</vt:lpstr>
      <vt:lpstr>Wingdings</vt:lpstr>
      <vt:lpstr>Lucida Fax</vt:lpstr>
      <vt:lpstr>Berlin Sans FB</vt:lpstr>
      <vt:lpstr>Century Gothic</vt:lpstr>
      <vt:lpstr>Cooper Black</vt:lpstr>
      <vt:lpstr>Elephant</vt:lpstr>
      <vt:lpstr>Batang</vt:lpstr>
      <vt:lpstr>Foundry</vt:lpstr>
      <vt:lpstr>SHADOW PRICE (ACCOUNTING PRICE)</vt:lpstr>
      <vt:lpstr>Slide 2</vt:lpstr>
      <vt:lpstr>Tidak mencerminkan nilai sebenarnya dlm :</vt:lpstr>
      <vt:lpstr>Penyebab hal ini :</vt:lpstr>
      <vt:lpstr>Slide 5</vt:lpstr>
      <vt:lpstr>Penilaian shadow price</vt:lpstr>
      <vt:lpstr>Tenaga Kerja</vt:lpstr>
      <vt:lpstr>Lanjutan……..</vt:lpstr>
      <vt:lpstr>Slide 9</vt:lpstr>
      <vt:lpstr>Slide 10</vt:lpstr>
      <vt:lpstr>Slide 11</vt:lpstr>
      <vt:lpstr>Harga Perbatasan</vt:lpstr>
      <vt:lpstr>Slide 13</vt:lpstr>
      <vt:lpstr>Slide 14</vt:lpstr>
      <vt:lpstr>Slide 15</vt:lpstr>
      <vt:lpstr>Slide 16</vt:lpstr>
      <vt:lpstr>Untuk Non Tradable  Output</vt:lpstr>
      <vt:lpstr>Slide 18</vt:lpstr>
      <vt:lpstr>Unit Domestic Resource Cost &amp; Effective Rate of Protection</vt:lpstr>
      <vt:lpstr>Menghitung UDRC</vt:lpstr>
      <vt:lpstr>Lanjutan………</vt:lpstr>
      <vt:lpstr>Ex Soal:</vt:lpstr>
      <vt:lpstr>Effective Rate of Protection</vt:lpstr>
      <vt:lpstr>Menghitung SER</vt:lpstr>
      <vt:lpstr>Kelebihan UDRC &amp; ERP</vt:lpstr>
      <vt:lpstr>Kelemahan UDRC &amp; ERP</vt:lpstr>
      <vt:lpstr>Ends of presentation…</vt:lpstr>
    </vt:vector>
  </TitlesOfParts>
  <Company>Java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SHADOW PRICE</dc:title>
  <dc:creator>Erlyna Wida R</dc:creator>
  <cp:lastModifiedBy>PERSONAL</cp:lastModifiedBy>
  <cp:revision>54</cp:revision>
  <dcterms:created xsi:type="dcterms:W3CDTF">2008-11-04T14:33:22Z</dcterms:created>
  <dcterms:modified xsi:type="dcterms:W3CDTF">2011-11-16T04:26:35Z</dcterms:modified>
</cp:coreProperties>
</file>