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8" r:id="rId2"/>
    <p:sldId id="257" r:id="rId3"/>
    <p:sldId id="259" r:id="rId4"/>
    <p:sldId id="271" r:id="rId5"/>
    <p:sldId id="260" r:id="rId6"/>
    <p:sldId id="261" r:id="rId7"/>
    <p:sldId id="262" r:id="rId8"/>
    <p:sldId id="277" r:id="rId9"/>
    <p:sldId id="263" r:id="rId10"/>
    <p:sldId id="264" r:id="rId11"/>
    <p:sldId id="280" r:id="rId12"/>
    <p:sldId id="281" r:id="rId13"/>
    <p:sldId id="282" r:id="rId14"/>
    <p:sldId id="265" r:id="rId15"/>
    <p:sldId id="269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00FF"/>
    <a:srgbClr val="99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C6F5F5-59CD-4E70-9ACD-AE042B9B59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CAD94-0ADB-4578-9AA3-7E970B305664}" type="slidenum">
              <a:rPr lang="en-US"/>
              <a:pPr/>
              <a:t>15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MANAJEMEN INDUSTRI “AMRAN GAMBUT”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65419-498F-4EB6-8740-D2F144902B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EBF2D-C185-42AC-AA81-61B72C75AF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2676D-75C8-42DA-AC14-C55CDD749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472370-1433-4B9E-983E-32BF569A30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FF2DE-8AE6-4001-8773-3AE5E20998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CCFEC-AD7E-4C00-B160-8B9008BD1C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16CB7-8660-4CE4-B70F-618091F311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B124-5C10-4B76-BCC8-464AD8B3EF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67437-02D5-4E09-A8DB-5944794D87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D578D-A78A-4013-BC2B-022C6BC67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166CC-3F87-436F-A01F-BAA0B07E08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0237D-952E-49DF-A4C4-48F56224B5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A1DAFB-86BB-484B-A557-43BC74EB87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362200"/>
            <a:ext cx="6400800" cy="1066800"/>
          </a:xfrm>
        </p:spPr>
        <p:txBody>
          <a:bodyPr/>
          <a:lstStyle/>
          <a:p>
            <a:r>
              <a:rPr lang="en-US" sz="4800" b="1">
                <a:solidFill>
                  <a:srgbClr val="990000"/>
                </a:solidFill>
              </a:rPr>
              <a:t>BIAYA PRODUKSI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66700" y="114300"/>
            <a:ext cx="8610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rgbClr val="990000"/>
                </a:solidFill>
              </a:rPr>
              <a:t>AKUMULASI BIAYA PRODUKSI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952500" y="4114800"/>
            <a:ext cx="1219200" cy="1524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id-ID" sz="1200">
              <a:latin typeface="Verdana" pitchFamily="34" charset="0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952500" y="4800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104900" y="44196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id-ID" sz="1200">
              <a:latin typeface="Verdana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14400" y="4267200"/>
            <a:ext cx="1371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latin typeface="Verdana" pitchFamily="34" charset="0"/>
              </a:rPr>
              <a:t>BAHAN</a:t>
            </a:r>
          </a:p>
          <a:p>
            <a:pPr eaLnBrk="0" hangingPunct="0"/>
            <a:r>
              <a:rPr lang="en-US" sz="1400" b="1">
                <a:latin typeface="Verdana" pitchFamily="34" charset="0"/>
              </a:rPr>
              <a:t>LANGSUNG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81100" y="49530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id-ID" sz="1200">
              <a:latin typeface="Verdana" pitchFamily="34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914400" y="4908550"/>
            <a:ext cx="1333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latin typeface="Verdana" pitchFamily="34" charset="0"/>
              </a:rPr>
              <a:t>BURUH</a:t>
            </a:r>
          </a:p>
          <a:p>
            <a:pPr eaLnBrk="0" hangingPunct="0"/>
            <a:r>
              <a:rPr lang="en-US" sz="1400" b="1">
                <a:latin typeface="Verdana" pitchFamily="34" charset="0"/>
              </a:rPr>
              <a:t>LANGSUNG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2286000" y="4724400"/>
            <a:ext cx="228600" cy="1524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667000" y="3200400"/>
            <a:ext cx="1295400" cy="2438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2667000" y="41148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667000" y="3429000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Verdana" pitchFamily="34" charset="0"/>
              </a:rPr>
              <a:t>BIAYA TAK LANGSUNG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2743200" y="4648200"/>
            <a:ext cx="11430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Verdana" pitchFamily="34" charset="0"/>
              </a:rPr>
              <a:t>BIAYA 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Verdana" pitchFamily="34" charset="0"/>
              </a:rPr>
              <a:t>PRIMER</a:t>
            </a:r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4114800" y="3962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533900" y="1981200"/>
            <a:ext cx="1371600" cy="3657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572000" y="32004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4572000" y="25908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Verdana" pitchFamily="34" charset="0"/>
              </a:rPr>
              <a:t>BIAYA KOMERSIL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572000" y="3886200"/>
            <a:ext cx="12954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Verdana" pitchFamily="34" charset="0"/>
              </a:rPr>
              <a:t>BIAYA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Verdana" pitchFamily="34" charset="0"/>
              </a:rPr>
              <a:t>PABRIK</a:t>
            </a:r>
          </a:p>
        </p:txBody>
      </p:sp>
      <p:sp>
        <p:nvSpPr>
          <p:cNvPr id="11286" name="AutoShape 22"/>
          <p:cNvSpPr>
            <a:spLocks noChangeArrowheads="1"/>
          </p:cNvSpPr>
          <p:nvPr/>
        </p:nvSpPr>
        <p:spPr bwMode="auto">
          <a:xfrm>
            <a:off x="6172200" y="30480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7086600" y="1257300"/>
            <a:ext cx="1524000" cy="4343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id-ID" sz="1200">
              <a:latin typeface="Verdana" pitchFamily="34" charset="0"/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 flipV="1">
            <a:off x="6972300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V="1">
            <a:off x="6667500" y="3276600"/>
            <a:ext cx="76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7010400" y="3016250"/>
            <a:ext cx="1600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latin typeface="Verdana" pitchFamily="34" charset="0"/>
              </a:rPr>
              <a:t>TOTAL </a:t>
            </a:r>
          </a:p>
          <a:p>
            <a:pPr eaLnBrk="0" hangingPunct="0"/>
            <a:r>
              <a:rPr lang="en-US" sz="1600" b="1">
                <a:latin typeface="Verdana" pitchFamily="34" charset="0"/>
              </a:rPr>
              <a:t>OPERATING</a:t>
            </a:r>
          </a:p>
          <a:p>
            <a:pPr eaLnBrk="0" hangingPunct="0"/>
            <a:r>
              <a:rPr lang="en-US" sz="1600" b="1">
                <a:latin typeface="Verdana" pitchFamily="34" charset="0"/>
              </a:rPr>
              <a:t>COST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Cost Accounting - Daljono</a:t>
            </a:r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7A4C8-EBB9-4968-AC53-C239E00D15E6}" type="slidenum">
              <a:rPr lang="id-ID"/>
              <a:pPr/>
              <a:t>11</a:t>
            </a:fld>
            <a:endParaRPr lang="id-ID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900113" y="1628775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>
                <a:cs typeface="Times New Roman" pitchFamily="18" charset="0"/>
              </a:rPr>
              <a:t>Bahan Baku</a:t>
            </a:r>
            <a:endParaRPr lang="en-US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042988" y="3429000"/>
            <a:ext cx="1441450" cy="792163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>
                <a:solidFill>
                  <a:srgbClr val="FFFFFF"/>
                </a:solidFill>
                <a:cs typeface="Times New Roman" pitchFamily="18" charset="0"/>
              </a:rPr>
              <a:t>Tenaga Kerja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116013" y="5300663"/>
            <a:ext cx="1295400" cy="504825"/>
          </a:xfrm>
          <a:prstGeom prst="rect">
            <a:avLst/>
          </a:prstGeom>
          <a:solidFill>
            <a:srgbClr val="CC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>
                <a:cs typeface="Times New Roman" pitchFamily="18" charset="0"/>
              </a:rPr>
              <a:t>Overhead</a:t>
            </a:r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948488" y="3716338"/>
            <a:ext cx="1447800" cy="609600"/>
          </a:xfrm>
          <a:prstGeom prst="rect">
            <a:avLst/>
          </a:prstGeom>
          <a:solidFill>
            <a:srgbClr val="66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 sz="2000">
                <a:cs typeface="Times New Roman" pitchFamily="18" charset="0"/>
              </a:rPr>
              <a:t>PRODUK JADI</a:t>
            </a:r>
            <a:endParaRPr lang="en-US" sz="200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157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4354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531813"/>
          </a:xfrm>
        </p:spPr>
        <p:txBody>
          <a:bodyPr/>
          <a:lstStyle/>
          <a:p>
            <a:r>
              <a:rPr lang="en-US"/>
              <a:t>ARUS FISIK PRODUK</a:t>
            </a:r>
            <a:endParaRPr lang="id-ID"/>
          </a:p>
        </p:txBody>
      </p:sp>
      <p:graphicFrame>
        <p:nvGraphicFramePr>
          <p:cNvPr id="14355" name="Object 19"/>
          <p:cNvGraphicFramePr>
            <a:graphicFrameLocks noChangeAspect="1"/>
          </p:cNvGraphicFramePr>
          <p:nvPr/>
        </p:nvGraphicFramePr>
        <p:xfrm>
          <a:off x="900113" y="836613"/>
          <a:ext cx="1857375" cy="762000"/>
        </p:xfrm>
        <a:graphic>
          <a:graphicData uri="http://schemas.openxmlformats.org/presentationml/2006/ole">
            <p:oleObj spid="_x0000_s1026" r:id="rId3" imgW="1857143" imgH="514422" progId="PBrush">
              <p:embed/>
            </p:oleObj>
          </a:graphicData>
        </a:graphic>
      </p:graphicFrame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3929063" y="2767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1042988" y="2060575"/>
          <a:ext cx="1524000" cy="1323975"/>
        </p:xfrm>
        <a:graphic>
          <a:graphicData uri="http://schemas.openxmlformats.org/presentationml/2006/ole">
            <p:oleObj spid="_x0000_s1027" r:id="rId4" imgW="1286055" imgH="1324160" progId="PBrush">
              <p:embed/>
            </p:oleObj>
          </a:graphicData>
        </a:graphic>
      </p:graphicFrame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257675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pic>
        <p:nvPicPr>
          <p:cNvPr id="14359" name="Picture 23" descr="light"/>
          <p:cNvPicPr>
            <a:picLocks noChangeAspect="1" noChangeArrowheads="1"/>
          </p:cNvPicPr>
          <p:nvPr/>
        </p:nvPicPr>
        <p:blipFill>
          <a:blip r:embed="rId5">
            <a:lum bright="-60000" contrast="38000"/>
          </a:blip>
          <a:srcRect/>
          <a:stretch>
            <a:fillRect/>
          </a:stretch>
        </p:blipFill>
        <p:spPr bwMode="auto">
          <a:xfrm>
            <a:off x="1476375" y="4365625"/>
            <a:ext cx="628650" cy="935038"/>
          </a:xfrm>
          <a:prstGeom prst="rect">
            <a:avLst/>
          </a:prstGeom>
          <a:noFill/>
        </p:spPr>
      </p:pic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3281363" y="2633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graphicFrame>
        <p:nvGraphicFramePr>
          <p:cNvPr id="14361" name="Object 25"/>
          <p:cNvGraphicFramePr>
            <a:graphicFrameLocks noChangeAspect="1"/>
          </p:cNvGraphicFramePr>
          <p:nvPr/>
        </p:nvGraphicFramePr>
        <p:xfrm>
          <a:off x="3348038" y="2276475"/>
          <a:ext cx="2581275" cy="1590675"/>
        </p:xfrm>
        <a:graphic>
          <a:graphicData uri="http://schemas.openxmlformats.org/presentationml/2006/ole">
            <p:oleObj spid="_x0000_s1028" r:id="rId6" imgW="2580952" imgH="1590897" progId="PBrush">
              <p:embed/>
            </p:oleObj>
          </a:graphicData>
        </a:graphic>
      </p:graphicFrame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3790950" y="2414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graphicFrame>
        <p:nvGraphicFramePr>
          <p:cNvPr id="14363" name="Object 27"/>
          <p:cNvGraphicFramePr>
            <a:graphicFrameLocks noChangeAspect="1"/>
          </p:cNvGraphicFramePr>
          <p:nvPr/>
        </p:nvGraphicFramePr>
        <p:xfrm>
          <a:off x="6877050" y="1700213"/>
          <a:ext cx="1562100" cy="2028825"/>
        </p:xfrm>
        <a:graphic>
          <a:graphicData uri="http://schemas.openxmlformats.org/presentationml/2006/ole">
            <p:oleObj spid="_x0000_s1029" r:id="rId7" imgW="1561905" imgH="2029108" progId="PBrush">
              <p:embed/>
            </p:oleObj>
          </a:graphicData>
        </a:graphic>
      </p:graphicFrame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2771775" y="1628775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2627313" y="2997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 flipV="1">
            <a:off x="2555875" y="3573463"/>
            <a:ext cx="762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68" name="AutoShape 32"/>
          <p:cNvSpPr>
            <a:spLocks noChangeArrowheads="1"/>
          </p:cNvSpPr>
          <p:nvPr/>
        </p:nvSpPr>
        <p:spPr bwMode="auto">
          <a:xfrm>
            <a:off x="5940425" y="2636838"/>
            <a:ext cx="762000" cy="838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 animBg="1" autoUpdateAnimBg="0"/>
      <p:bldP spid="14338" grpId="0" animBg="1" autoUpdateAnimBg="0"/>
      <p:bldP spid="14347" grpId="0" animBg="1" autoUpdateAnimBg="0"/>
      <p:bldP spid="14344" grpId="0" animBg="1" autoUpdateAnimBg="0"/>
      <p:bldP spid="14365" grpId="0" animBg="1"/>
      <p:bldP spid="14366" grpId="0" animBg="1"/>
      <p:bldP spid="14367" grpId="0" animBg="1"/>
      <p:bldP spid="143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Cost Accounting - Daljono</a:t>
            </a:r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CB079-225B-46DC-90D8-DEB0E45BE573}" type="slidenum">
              <a:rPr lang="id-ID"/>
              <a:pPr/>
              <a:t>12</a:t>
            </a:fld>
            <a:endParaRPr lang="id-ID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900113" y="1700213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>
                <a:cs typeface="Times New Roman" pitchFamily="18" charset="0"/>
              </a:rPr>
              <a:t>Bahan</a:t>
            </a:r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971550" y="5229225"/>
            <a:ext cx="1368425" cy="792163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>
                <a:solidFill>
                  <a:srgbClr val="FFFFFF"/>
                </a:solidFill>
                <a:cs typeface="Times New Roman" pitchFamily="18" charset="0"/>
              </a:rPr>
              <a:t>Tenaga Kerja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563938" y="2924175"/>
            <a:ext cx="1371600" cy="469900"/>
          </a:xfrm>
          <a:prstGeom prst="rect">
            <a:avLst/>
          </a:prstGeom>
          <a:solidFill>
            <a:srgbClr val="CC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>
                <a:cs typeface="Times New Roman" pitchFamily="18" charset="0"/>
              </a:rPr>
              <a:t>BOP</a:t>
            </a: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3600"/>
              <a:t>ARUS BIAYA PERUSAHAAN MANUFAKTUR</a:t>
            </a:r>
            <a:endParaRPr lang="id-ID" sz="3600"/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900113" y="908050"/>
          <a:ext cx="1600200" cy="762000"/>
        </p:xfrm>
        <a:graphic>
          <a:graphicData uri="http://schemas.openxmlformats.org/presentationml/2006/ole">
            <p:oleObj spid="_x0000_s2050" r:id="rId3" imgW="1857143" imgH="514422" progId="PBrush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900113" y="4005263"/>
          <a:ext cx="1371600" cy="1247775"/>
        </p:xfrm>
        <a:graphic>
          <a:graphicData uri="http://schemas.openxmlformats.org/presentationml/2006/ole">
            <p:oleObj spid="_x0000_s2051" r:id="rId4" imgW="1286055" imgH="1324160" progId="PBrush">
              <p:embed/>
            </p:oleObj>
          </a:graphicData>
        </a:graphic>
      </p:graphicFrame>
      <p:pic>
        <p:nvPicPr>
          <p:cNvPr id="30732" name="Picture 12" descr="light"/>
          <p:cNvPicPr>
            <a:picLocks noChangeAspect="1" noChangeArrowheads="1"/>
          </p:cNvPicPr>
          <p:nvPr/>
        </p:nvPicPr>
        <p:blipFill>
          <a:blip r:embed="rId5">
            <a:lum bright="-60000" contrast="38000"/>
          </a:blip>
          <a:srcRect/>
          <a:stretch>
            <a:fillRect/>
          </a:stretch>
        </p:blipFill>
        <p:spPr bwMode="auto">
          <a:xfrm>
            <a:off x="1979613" y="2636838"/>
            <a:ext cx="628650" cy="1009650"/>
          </a:xfrm>
          <a:prstGeom prst="rect">
            <a:avLst/>
          </a:prstGeom>
          <a:noFill/>
        </p:spPr>
      </p:pic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2484438" y="1268413"/>
            <a:ext cx="18288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4356100" y="1052513"/>
            <a:ext cx="1728788" cy="83185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Bahan Baku Langsung</a:t>
            </a:r>
            <a:endParaRPr lang="id-ID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2484438" y="1557338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2771775" y="1844675"/>
            <a:ext cx="1435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/>
              <a:t>Bahan tdk Langsung</a:t>
            </a:r>
            <a:endParaRPr lang="id-ID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2771775" y="3141663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5364163" y="2349500"/>
            <a:ext cx="1600200" cy="119697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Barang Dalam Proses</a:t>
            </a:r>
            <a:endParaRPr lang="id-ID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5292725" y="1916113"/>
            <a:ext cx="457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3635375" y="23495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5219700" y="3933825"/>
            <a:ext cx="1439863" cy="119697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Tenaga Kerja Langsung</a:t>
            </a:r>
            <a:endParaRPr lang="id-ID"/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843213" y="3860800"/>
            <a:ext cx="1657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Tenaga Kerja tdk Langsung</a:t>
            </a:r>
            <a:endParaRPr lang="id-ID"/>
          </a:p>
        </p:txBody>
      </p:sp>
      <p:sp>
        <p:nvSpPr>
          <p:cNvPr id="30751" name="Arc 31"/>
          <p:cNvSpPr>
            <a:spLocks/>
          </p:cNvSpPr>
          <p:nvPr/>
        </p:nvSpPr>
        <p:spPr bwMode="auto">
          <a:xfrm flipV="1">
            <a:off x="2339975" y="4868863"/>
            <a:ext cx="2743200" cy="5207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3719"/>
              <a:gd name="T2" fmla="*/ 21496 w 21600"/>
              <a:gd name="T3" fmla="*/ 23719 h 23719"/>
              <a:gd name="T4" fmla="*/ 0 w 21600"/>
              <a:gd name="T5" fmla="*/ 21600 h 23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71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307"/>
                  <a:pt x="21565" y="23014"/>
                  <a:pt x="21495" y="23718"/>
                </a:cubicBezTo>
              </a:path>
              <a:path w="21600" h="2371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307"/>
                  <a:pt x="21565" y="23014"/>
                  <a:pt x="21495" y="23718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 flipV="1">
            <a:off x="2339975" y="44370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 flipV="1">
            <a:off x="3924300" y="3500438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>
            <a:off x="5003800" y="314166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7451725" y="2492375"/>
            <a:ext cx="1295400" cy="8223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Barang Jadi</a:t>
            </a:r>
            <a:endParaRPr lang="id-ID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>
            <a:off x="6948488" y="306863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>
            <a:off x="8027988" y="335756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7308850" y="3716338"/>
            <a:ext cx="1430338" cy="11874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Harga Pokok Penjualan</a:t>
            </a:r>
            <a:endParaRPr lang="id-ID"/>
          </a:p>
        </p:txBody>
      </p:sp>
      <p:sp>
        <p:nvSpPr>
          <p:cNvPr id="30759" name="Line 39"/>
          <p:cNvSpPr>
            <a:spLocks noChangeShapeType="1"/>
          </p:cNvSpPr>
          <p:nvPr/>
        </p:nvSpPr>
        <p:spPr bwMode="auto">
          <a:xfrm flipV="1">
            <a:off x="5867400" y="3573463"/>
            <a:ext cx="304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"/>
                                        <p:tgtEl>
                                          <p:spTgt spid="30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75"/>
                                        <p:tgtEl>
                                          <p:spTgt spid="30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 autoUpdateAnimBg="0"/>
      <p:bldP spid="30723" grpId="0" animBg="1" autoUpdateAnimBg="0"/>
      <p:bldP spid="30724" grpId="0" animBg="1" autoUpdateAnimBg="0"/>
      <p:bldP spid="30741" grpId="0" animBg="1"/>
      <p:bldP spid="30742" grpId="0" animBg="1" autoUpdateAnimBg="0"/>
      <p:bldP spid="30743" grpId="0" animBg="1"/>
      <p:bldP spid="30744" grpId="0" build="p" autoUpdateAnimBg="0"/>
      <p:bldP spid="30745" grpId="0" animBg="1"/>
      <p:bldP spid="30746" grpId="0" animBg="1" autoUpdateAnimBg="0"/>
      <p:bldP spid="30747" grpId="0" animBg="1"/>
      <p:bldP spid="30748" grpId="0" animBg="1"/>
      <p:bldP spid="30749" grpId="0" animBg="1" autoUpdateAnimBg="0"/>
      <p:bldP spid="30750" grpId="0" build="p" autoUpdateAnimBg="0"/>
      <p:bldP spid="30751" grpId="0" animBg="1"/>
      <p:bldP spid="30752" grpId="0" animBg="1"/>
      <p:bldP spid="30753" grpId="0" animBg="1"/>
      <p:bldP spid="30754" grpId="0" animBg="1"/>
      <p:bldP spid="30755" grpId="0" animBg="1" autoUpdateAnimBg="0"/>
      <p:bldP spid="30756" grpId="0" animBg="1"/>
      <p:bldP spid="30757" grpId="0" animBg="1"/>
      <p:bldP spid="30758" grpId="0" animBg="1" autoUpdateAnimBg="0"/>
      <p:bldP spid="307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Cost Accounting - Daljono</a:t>
            </a:r>
          </a:p>
        </p:txBody>
      </p:sp>
      <p:sp>
        <p:nvSpPr>
          <p:cNvPr id="5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92D3-53F6-4D76-8A7A-4ABE8469CB95}" type="slidenum">
              <a:rPr lang="id-ID"/>
              <a:pPr/>
              <a:t>13</a:t>
            </a:fld>
            <a:endParaRPr lang="id-ID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132138" y="1268413"/>
            <a:ext cx="1524000" cy="609600"/>
          </a:xfrm>
          <a:prstGeom prst="rect">
            <a:avLst/>
          </a:prstGeom>
          <a:solidFill>
            <a:srgbClr val="FF99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 sz="1800">
                <a:cs typeface="Times New Roman" pitchFamily="18" charset="0"/>
              </a:rPr>
              <a:t>PROSES PRODUKSI</a:t>
            </a:r>
            <a:endParaRPr lang="en-US" sz="180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143000" y="11430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 sz="1800">
                <a:cs typeface="Times New Roman" pitchFamily="18" charset="0"/>
              </a:rPr>
              <a:t>BAHAN</a:t>
            </a:r>
            <a:endParaRPr lang="en-US" sz="18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143000" y="1600200"/>
            <a:ext cx="1371600" cy="3048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 sz="1800" b="1">
                <a:solidFill>
                  <a:srgbClr val="FFFFFF"/>
                </a:solidFill>
                <a:cs typeface="Times New Roman" pitchFamily="18" charset="0"/>
              </a:rPr>
              <a:t>TENAGA KERJA</a:t>
            </a:r>
            <a:endParaRPr lang="en-US" sz="1800" b="1">
              <a:solidFill>
                <a:srgbClr val="FFFFFF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143000" y="1981200"/>
            <a:ext cx="1371600" cy="381000"/>
          </a:xfrm>
          <a:prstGeom prst="rect">
            <a:avLst/>
          </a:prstGeom>
          <a:solidFill>
            <a:srgbClr val="CC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id-ID">
                <a:solidFill>
                  <a:srgbClr val="FFFFFF"/>
                </a:solidFill>
              </a:rPr>
              <a:t>Overhead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590800" y="1295400"/>
            <a:ext cx="468313" cy="1174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id-ID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2514600" y="1700213"/>
            <a:ext cx="544513" cy="523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id-ID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2514600" y="1916113"/>
            <a:ext cx="544513" cy="2936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id-ID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5292725" y="1196975"/>
            <a:ext cx="1295400" cy="609600"/>
          </a:xfrm>
          <a:prstGeom prst="rect">
            <a:avLst/>
          </a:prstGeom>
          <a:solidFill>
            <a:srgbClr val="66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 sz="1800">
                <a:cs typeface="Times New Roman" pitchFamily="18" charset="0"/>
              </a:rPr>
              <a:t>PRODUK JADI</a:t>
            </a:r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4716463" y="1557338"/>
            <a:ext cx="3667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id-ID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7164388" y="1341438"/>
            <a:ext cx="990600" cy="381000"/>
          </a:xfrm>
          <a:prstGeom prst="rect">
            <a:avLst/>
          </a:prstGeom>
          <a:solidFill>
            <a:srgbClr val="CC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en-US" sz="2000">
                <a:cs typeface="Times New Roman" pitchFamily="18" charset="0"/>
              </a:rPr>
              <a:t>JUAL</a:t>
            </a:r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6588125" y="1557338"/>
            <a:ext cx="366713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id-ID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157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537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260350"/>
            <a:ext cx="7704137" cy="792163"/>
          </a:xfrm>
        </p:spPr>
        <p:txBody>
          <a:bodyPr/>
          <a:lstStyle/>
          <a:p>
            <a:r>
              <a:rPr lang="en-US" sz="3600"/>
              <a:t>ARUS BIAYA PERUSAHAAN MANUFAKTUR</a:t>
            </a:r>
            <a:endParaRPr lang="id-ID" sz="3600"/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971550" y="2420938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BAHAN</a:t>
            </a:r>
            <a:endParaRPr lang="id-ID" sz="1400"/>
          </a:p>
        </p:txBody>
      </p:sp>
      <p:sp>
        <p:nvSpPr>
          <p:cNvPr id="15409" name="Line 49"/>
          <p:cNvSpPr>
            <a:spLocks noChangeShapeType="1"/>
          </p:cNvSpPr>
          <p:nvPr/>
        </p:nvSpPr>
        <p:spPr bwMode="auto">
          <a:xfrm>
            <a:off x="1042988" y="2708275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>
            <a:off x="1763713" y="2708275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1187450" y="27813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XX</a:t>
            </a:r>
            <a:endParaRPr lang="id-ID" sz="1400"/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755650" y="4005263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BIAYA T K</a:t>
            </a:r>
            <a:endParaRPr lang="id-ID" sz="1600"/>
          </a:p>
        </p:txBody>
      </p:sp>
      <p:sp>
        <p:nvSpPr>
          <p:cNvPr id="15414" name="Line 54"/>
          <p:cNvSpPr>
            <a:spLocks noChangeShapeType="1"/>
          </p:cNvSpPr>
          <p:nvPr/>
        </p:nvSpPr>
        <p:spPr bwMode="auto">
          <a:xfrm>
            <a:off x="827088" y="4365625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15" name="Line 55"/>
          <p:cNvSpPr>
            <a:spLocks noChangeShapeType="1"/>
          </p:cNvSpPr>
          <p:nvPr/>
        </p:nvSpPr>
        <p:spPr bwMode="auto">
          <a:xfrm>
            <a:off x="1547813" y="43656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17" name="Text Box 57"/>
          <p:cNvSpPr txBox="1">
            <a:spLocks noChangeArrowheads="1"/>
          </p:cNvSpPr>
          <p:nvPr/>
        </p:nvSpPr>
        <p:spPr bwMode="auto">
          <a:xfrm>
            <a:off x="971550" y="4437063"/>
            <a:ext cx="533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XX</a:t>
            </a:r>
            <a:endParaRPr lang="id-ID" sz="1200"/>
          </a:p>
        </p:txBody>
      </p:sp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2051050" y="3213100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BIAYA OVERHEAD</a:t>
            </a:r>
            <a:endParaRPr lang="id-ID" sz="1400"/>
          </a:p>
        </p:txBody>
      </p:sp>
      <p:sp>
        <p:nvSpPr>
          <p:cNvPr id="15419" name="Line 59"/>
          <p:cNvSpPr>
            <a:spLocks noChangeShapeType="1"/>
          </p:cNvSpPr>
          <p:nvPr/>
        </p:nvSpPr>
        <p:spPr bwMode="auto">
          <a:xfrm>
            <a:off x="2124075" y="3716338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20" name="Line 60"/>
          <p:cNvSpPr>
            <a:spLocks noChangeShapeType="1"/>
          </p:cNvSpPr>
          <p:nvPr/>
        </p:nvSpPr>
        <p:spPr bwMode="auto">
          <a:xfrm>
            <a:off x="2771775" y="3716338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2268538" y="3716338"/>
            <a:ext cx="457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en-US" sz="1200" b="1">
                <a:solidFill>
                  <a:srgbClr val="CC0000"/>
                </a:solidFill>
              </a:rPr>
              <a:t>XX</a:t>
            </a:r>
          </a:p>
          <a:p>
            <a:pPr>
              <a:lnSpc>
                <a:spcPct val="75000"/>
              </a:lnSpc>
            </a:pPr>
            <a:r>
              <a:rPr lang="en-US" sz="1200" b="1">
                <a:solidFill>
                  <a:srgbClr val="CC0000"/>
                </a:solidFill>
              </a:rPr>
              <a:t>XX</a:t>
            </a:r>
          </a:p>
          <a:p>
            <a:pPr>
              <a:lnSpc>
                <a:spcPct val="75000"/>
              </a:lnSpc>
            </a:pPr>
            <a:r>
              <a:rPr lang="en-US" sz="1200" b="1">
                <a:solidFill>
                  <a:srgbClr val="CC0000"/>
                </a:solidFill>
              </a:rPr>
              <a:t>XX</a:t>
            </a:r>
            <a:endParaRPr lang="id-ID" sz="1200" b="1">
              <a:solidFill>
                <a:srgbClr val="CC0000"/>
              </a:solidFill>
            </a:endParaRPr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3635375" y="2636838"/>
            <a:ext cx="2089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BARANG DALAM PROSES</a:t>
            </a:r>
            <a:endParaRPr lang="id-ID" sz="1600"/>
          </a:p>
        </p:txBody>
      </p:sp>
      <p:sp>
        <p:nvSpPr>
          <p:cNvPr id="15425" name="Line 65"/>
          <p:cNvSpPr>
            <a:spLocks noChangeShapeType="1"/>
          </p:cNvSpPr>
          <p:nvPr/>
        </p:nvSpPr>
        <p:spPr bwMode="auto">
          <a:xfrm>
            <a:off x="4067175" y="32131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26" name="Line 66"/>
          <p:cNvSpPr>
            <a:spLocks noChangeShapeType="1"/>
          </p:cNvSpPr>
          <p:nvPr/>
        </p:nvSpPr>
        <p:spPr bwMode="auto">
          <a:xfrm>
            <a:off x="4787900" y="32131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27" name="Text Box 67"/>
          <p:cNvSpPr txBox="1">
            <a:spLocks noChangeArrowheads="1"/>
          </p:cNvSpPr>
          <p:nvPr/>
        </p:nvSpPr>
        <p:spPr bwMode="auto">
          <a:xfrm>
            <a:off x="1835150" y="2708275"/>
            <a:ext cx="533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XX</a:t>
            </a: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XX</a:t>
            </a:r>
            <a:endParaRPr lang="id-ID" sz="1200" b="1">
              <a:solidFill>
                <a:srgbClr val="CC0000"/>
              </a:solidFill>
            </a:endParaRPr>
          </a:p>
        </p:txBody>
      </p:sp>
      <p:sp>
        <p:nvSpPr>
          <p:cNvPr id="15428" name="Line 68"/>
          <p:cNvSpPr>
            <a:spLocks noChangeShapeType="1"/>
          </p:cNvSpPr>
          <p:nvPr/>
        </p:nvSpPr>
        <p:spPr bwMode="auto">
          <a:xfrm>
            <a:off x="2268538" y="2852738"/>
            <a:ext cx="19431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4140200" y="3284538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CC0000"/>
                </a:solidFill>
              </a:rPr>
              <a:t>XX</a:t>
            </a:r>
            <a:endParaRPr lang="id-ID" sz="1400" b="1">
              <a:solidFill>
                <a:srgbClr val="CC0000"/>
              </a:solidFill>
            </a:endParaRP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619250" y="4365625"/>
            <a:ext cx="457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XX</a:t>
            </a: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XX</a:t>
            </a:r>
            <a:endParaRPr lang="id-ID" sz="1200" b="1">
              <a:solidFill>
                <a:srgbClr val="CC0000"/>
              </a:solidFill>
            </a:endParaRPr>
          </a:p>
        </p:txBody>
      </p:sp>
      <p:sp>
        <p:nvSpPr>
          <p:cNvPr id="15431" name="Line 71"/>
          <p:cNvSpPr>
            <a:spLocks noChangeShapeType="1"/>
          </p:cNvSpPr>
          <p:nvPr/>
        </p:nvSpPr>
        <p:spPr bwMode="auto">
          <a:xfrm flipV="1">
            <a:off x="3203575" y="3716338"/>
            <a:ext cx="936625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4140200" y="35734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CC0000"/>
                </a:solidFill>
              </a:rPr>
              <a:t>XX</a:t>
            </a:r>
            <a:endParaRPr lang="id-ID" sz="1400" b="1">
              <a:solidFill>
                <a:srgbClr val="CC0000"/>
              </a:solidFill>
            </a:endParaRPr>
          </a:p>
        </p:txBody>
      </p:sp>
      <p:sp>
        <p:nvSpPr>
          <p:cNvPr id="15433" name="Text Box 73"/>
          <p:cNvSpPr txBox="1">
            <a:spLocks noChangeArrowheads="1"/>
          </p:cNvSpPr>
          <p:nvPr/>
        </p:nvSpPr>
        <p:spPr bwMode="auto">
          <a:xfrm>
            <a:off x="2843213" y="3789363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XX</a:t>
            </a:r>
            <a:endParaRPr lang="id-ID" sz="1200" b="1">
              <a:solidFill>
                <a:srgbClr val="CC0000"/>
              </a:solidFill>
            </a:endParaRPr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 flipV="1">
            <a:off x="2051050" y="4076700"/>
            <a:ext cx="2089150" cy="665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35" name="Text Box 75"/>
          <p:cNvSpPr txBox="1">
            <a:spLocks noChangeArrowheads="1"/>
          </p:cNvSpPr>
          <p:nvPr/>
        </p:nvSpPr>
        <p:spPr bwMode="auto">
          <a:xfrm>
            <a:off x="4140200" y="38608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CC0000"/>
                </a:solidFill>
              </a:rPr>
              <a:t>XX</a:t>
            </a:r>
            <a:endParaRPr lang="id-ID" sz="1400" b="1">
              <a:solidFill>
                <a:srgbClr val="CC0000"/>
              </a:solidFill>
            </a:endParaRPr>
          </a:p>
        </p:txBody>
      </p:sp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6084888" y="2708275"/>
            <a:ext cx="1447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2000"/>
              <a:t>PRODUK JADI</a:t>
            </a:r>
            <a:endParaRPr lang="id-ID" sz="2000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6084888" y="328453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6804025" y="3284538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39" name="Text Box 79"/>
          <p:cNvSpPr txBox="1">
            <a:spLocks noChangeArrowheads="1"/>
          </p:cNvSpPr>
          <p:nvPr/>
        </p:nvSpPr>
        <p:spPr bwMode="auto">
          <a:xfrm>
            <a:off x="4859338" y="3284538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</a:rPr>
              <a:t>XX</a:t>
            </a:r>
            <a:endParaRPr lang="id-ID" sz="1600" b="1">
              <a:solidFill>
                <a:srgbClr val="CC0000"/>
              </a:solidFill>
            </a:endParaRPr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5364163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41" name="Text Box 81"/>
          <p:cNvSpPr txBox="1">
            <a:spLocks noChangeArrowheads="1"/>
          </p:cNvSpPr>
          <p:nvPr/>
        </p:nvSpPr>
        <p:spPr bwMode="auto">
          <a:xfrm>
            <a:off x="6156325" y="3284538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</a:rPr>
              <a:t>XX</a:t>
            </a:r>
            <a:endParaRPr lang="id-ID" sz="1600" b="1">
              <a:solidFill>
                <a:srgbClr val="CC0000"/>
              </a:solidFill>
            </a:endParaRPr>
          </a:p>
        </p:txBody>
      </p:sp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7740650" y="3500438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000"/>
              <a:t>HPP</a:t>
            </a:r>
            <a:endParaRPr lang="id-ID" sz="2000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7740650" y="3860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8172450" y="38608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45" name="Text Box 85"/>
          <p:cNvSpPr txBox="1">
            <a:spLocks noChangeArrowheads="1"/>
          </p:cNvSpPr>
          <p:nvPr/>
        </p:nvSpPr>
        <p:spPr bwMode="auto">
          <a:xfrm>
            <a:off x="6877050" y="3357563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</a:rPr>
              <a:t>X</a:t>
            </a:r>
            <a:endParaRPr lang="id-ID" sz="1600" b="1">
              <a:solidFill>
                <a:srgbClr val="CC0000"/>
              </a:solidFill>
            </a:endParaRPr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7164388" y="3573463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7812088" y="3860800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</a:rPr>
              <a:t>X</a:t>
            </a:r>
            <a:endParaRPr lang="id-ID" sz="1600" b="1">
              <a:solidFill>
                <a:srgbClr val="CC0000"/>
              </a:solidFill>
            </a:endParaRPr>
          </a:p>
        </p:txBody>
      </p:sp>
      <p:sp>
        <p:nvSpPr>
          <p:cNvPr id="15450" name="Line 90"/>
          <p:cNvSpPr>
            <a:spLocks noChangeShapeType="1"/>
          </p:cNvSpPr>
          <p:nvPr/>
        </p:nvSpPr>
        <p:spPr bwMode="auto">
          <a:xfrm>
            <a:off x="1979613" y="3213100"/>
            <a:ext cx="2889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451" name="Line 91"/>
          <p:cNvSpPr>
            <a:spLocks noChangeShapeType="1"/>
          </p:cNvSpPr>
          <p:nvPr/>
        </p:nvSpPr>
        <p:spPr bwMode="auto">
          <a:xfrm flipV="1">
            <a:off x="1979613" y="4149725"/>
            <a:ext cx="360362" cy="401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15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"/>
                                        <p:tgtEl>
                                          <p:spTgt spid="15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75"/>
                                        <p:tgtEl>
                                          <p:spTgt spid="15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"/>
                                        <p:tgtEl>
                                          <p:spTgt spid="15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75"/>
                                        <p:tgtEl>
                                          <p:spTgt spid="15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75"/>
                                        <p:tgtEl>
                                          <p:spTgt spid="15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75"/>
                                        <p:tgtEl>
                                          <p:spTgt spid="15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75"/>
                                        <p:tgtEl>
                                          <p:spTgt spid="15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75"/>
                                        <p:tgtEl>
                                          <p:spTgt spid="15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75"/>
                                        <p:tgtEl>
                                          <p:spTgt spid="154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75"/>
                                        <p:tgtEl>
                                          <p:spTgt spid="15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5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75"/>
                                        <p:tgtEl>
                                          <p:spTgt spid="15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500"/>
                                        <p:tgtEl>
                                          <p:spTgt spid="1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75"/>
                                        <p:tgtEl>
                                          <p:spTgt spid="15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75"/>
                                        <p:tgtEl>
                                          <p:spTgt spid="1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75"/>
                                        <p:tgtEl>
                                          <p:spTgt spid="15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75"/>
                                        <p:tgtEl>
                                          <p:spTgt spid="15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9" grpId="0" animBg="1"/>
      <p:bldP spid="15370" grpId="0" animBg="1"/>
      <p:bldP spid="15371" grpId="0" animBg="1"/>
      <p:bldP spid="15372" grpId="0" animBg="1"/>
      <p:bldP spid="15422" grpId="0" build="p" autoUpdateAnimBg="0"/>
      <p:bldP spid="15424" grpId="0" build="p" autoUpdateAnimBg="0"/>
      <p:bldP spid="15425" grpId="0" animBg="1"/>
      <p:bldP spid="15426" grpId="0" animBg="1"/>
      <p:bldP spid="15427" grpId="0"/>
      <p:bldP spid="15428" grpId="0" animBg="1"/>
      <p:bldP spid="15429" grpId="0" build="p" autoUpdateAnimBg="0"/>
      <p:bldP spid="15430" grpId="0" build="p" autoUpdateAnimBg="0"/>
      <p:bldP spid="15431" grpId="0" animBg="1"/>
      <p:bldP spid="15432" grpId="0" build="p" autoUpdateAnimBg="0"/>
      <p:bldP spid="15433" grpId="0" build="p" autoUpdateAnimBg="0"/>
      <p:bldP spid="15434" grpId="0" animBg="1"/>
      <p:bldP spid="15435" grpId="0" build="p" autoUpdateAnimBg="0"/>
      <p:bldP spid="15436" grpId="0" build="p" autoUpdateAnimBg="0"/>
      <p:bldP spid="15437" grpId="0" animBg="1"/>
      <p:bldP spid="15438" grpId="0" animBg="1"/>
      <p:bldP spid="15439" grpId="0" build="p" autoUpdateAnimBg="0"/>
      <p:bldP spid="15440" grpId="0" animBg="1"/>
      <p:bldP spid="15441" grpId="0" build="p" autoUpdateAnimBg="0"/>
      <p:bldP spid="15442" grpId="0" build="p" autoUpdateAnimBg="0"/>
      <p:bldP spid="15443" grpId="0" animBg="1"/>
      <p:bldP spid="15444" grpId="0" animBg="1"/>
      <p:bldP spid="15445" grpId="0" build="p" autoUpdateAnimBg="0"/>
      <p:bldP spid="15446" grpId="0" animBg="1"/>
      <p:bldP spid="15447" grpId="0" build="p" autoUpdateAnimBg="0"/>
      <p:bldP spid="15450" grpId="0" animBg="1"/>
      <p:bldP spid="154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 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53340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914400" y="5943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981200" y="4648200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UPAH</a:t>
            </a:r>
          </a:p>
          <a:p>
            <a:pPr algn="ctr" eaLnBrk="0" hangingPunct="0"/>
            <a:r>
              <a:rPr lang="en-US" sz="1400" b="1">
                <a:latin typeface="Verdana" pitchFamily="34" charset="0"/>
              </a:rPr>
              <a:t>LANGSUNG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352800" y="4038600"/>
            <a:ext cx="838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OVER</a:t>
            </a:r>
          </a:p>
          <a:p>
            <a:pPr algn="ctr" eaLnBrk="0" hangingPunct="0"/>
            <a:r>
              <a:rPr lang="en-US" sz="1400" b="1">
                <a:latin typeface="Verdana" pitchFamily="34" charset="0"/>
              </a:rPr>
              <a:t>HEADS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191000" y="3429000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MARKETING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486400" y="2743200"/>
            <a:ext cx="1219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Verdana" pitchFamily="34" charset="0"/>
              </a:rPr>
              <a:t>ADMINISTRASI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705600" y="2133600"/>
            <a:ext cx="914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PAJAK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7620000" y="16764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PROFIT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85800" y="5334000"/>
            <a:ext cx="1219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Verdana" pitchFamily="34" charset="0"/>
              </a:rPr>
              <a:t>MATERIAL 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latin typeface="Verdana" pitchFamily="34" charset="0"/>
              </a:rPr>
              <a:t>LANGSUNG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4419600" y="40386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419600" y="4953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>
                <a:latin typeface="Verdana" pitchFamily="34" charset="0"/>
              </a:rPr>
              <a:t>HPP</a:t>
            </a: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685800" y="1066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8534400" y="2133600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553200" y="3954463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Verdana" pitchFamily="34" charset="0"/>
              </a:rPr>
              <a:t>BIAYA TOTAL OPERASIONAL</a:t>
            </a: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685800" y="1676400"/>
            <a:ext cx="693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955925" y="1682750"/>
            <a:ext cx="3084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Verdana" pitchFamily="34" charset="0"/>
              </a:rPr>
              <a:t>HARGA JUAL POKOK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rgbClr val="990000"/>
                </a:solidFill>
              </a:rPr>
              <a:t>PENETAPAN HARGA POKOK PRODUKSI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>
                <a:solidFill>
                  <a:schemeClr val="hlink"/>
                </a:solidFill>
              </a:rPr>
              <a:t>HARGA POKOK PRODUKSI (HPP) = MANUFACTURING COST</a:t>
            </a:r>
          </a:p>
          <a:p>
            <a:pPr algn="ctr">
              <a:buFontTx/>
              <a:buNone/>
            </a:pPr>
            <a:r>
              <a:rPr lang="en-US" sz="2000" b="1">
                <a:solidFill>
                  <a:srgbClr val="FF3300"/>
                </a:solidFill>
              </a:rPr>
              <a:t>HPP = BIAYA LANGSUNG + BIAYA OVERHEAD</a:t>
            </a:r>
            <a:endParaRPr lang="en-US" sz="2000">
              <a:solidFill>
                <a:srgbClr val="FF3300"/>
              </a:solidFill>
            </a:endParaRPr>
          </a:p>
          <a:p>
            <a:pPr algn="ctr">
              <a:buFontTx/>
              <a:buNone/>
            </a:pPr>
            <a:endParaRPr lang="en-US" sz="2000">
              <a:solidFill>
                <a:srgbClr val="FF3300"/>
              </a:solidFill>
            </a:endParaRPr>
          </a:p>
          <a:p>
            <a:pPr>
              <a:buFontTx/>
              <a:buNone/>
            </a:pPr>
            <a:endParaRPr lang="en-US" sz="2000" b="1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62000" y="2743200"/>
            <a:ext cx="5791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>
                <a:latin typeface="Verdana" pitchFamily="34" charset="0"/>
              </a:rPr>
              <a:t>HPP</a:t>
            </a:r>
            <a:r>
              <a:rPr lang="en-US">
                <a:latin typeface="Verdana" pitchFamily="34" charset="0"/>
              </a:rPr>
              <a:t> = (METERIAL + UPAH) + BIAYA OVERHEAD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762000" y="4038600"/>
            <a:ext cx="7162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>
                <a:latin typeface="Verdana" pitchFamily="34" charset="0"/>
              </a:rPr>
              <a:t>BIAYA KOMERSIAL = BIAYA ADMINISTRASI + MARKETING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47700" y="5257800"/>
            <a:ext cx="7848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>
                <a:latin typeface="Verdana" pitchFamily="34" charset="0"/>
              </a:rPr>
              <a:t>HARGA JUAL</a:t>
            </a:r>
            <a:r>
              <a:rPr lang="en-US">
                <a:latin typeface="Verdana" pitchFamily="34" charset="0"/>
              </a:rPr>
              <a:t> = HPP + BIAYA KOMERSIAL + % PROFIT + PAJAK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SOAL:</a:t>
            </a:r>
          </a:p>
          <a:p>
            <a:pPr>
              <a:buFontTx/>
              <a:buNone/>
            </a:pPr>
            <a:r>
              <a:rPr lang="en-US" sz="2800"/>
              <a:t>	Perusahaan manufaktur PT Maju Mundur menerima  pesanan pekarjaan Job Order dua buah pintu baja tipe A dan tipe B. Estimasi kelonggaran anggaran untuk material dan upah langsung sebesar 5 %. Sedangkan biaya pemasaran , administrasi dan keuntungan diambil 35 % dari penjualan. Hitung berapa biaya jual dari pintu baja A dan B jika uraian biayanya adalah seperti berikut.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r>
              <a:rPr lang="en-US" sz="2000"/>
              <a:t> </a:t>
            </a:r>
            <a:r>
              <a:rPr lang="en-US" sz="2800"/>
              <a:t> 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Material (dalam puluhan ribu rupiah).</a:t>
            </a:r>
          </a:p>
          <a:p>
            <a:pPr marL="342900" indent="-342900">
              <a:spcBef>
                <a:spcPct val="20000"/>
              </a:spcBef>
            </a:pPr>
            <a:endParaRPr lang="en-US" sz="2400"/>
          </a:p>
          <a:p>
            <a:pPr marL="342900" indent="-342900">
              <a:spcBef>
                <a:spcPct val="20000"/>
              </a:spcBef>
            </a:pPr>
            <a:endParaRPr lang="en-US" sz="2400"/>
          </a:p>
          <a:p>
            <a:pPr marL="342900" indent="-342900">
              <a:spcBef>
                <a:spcPct val="20000"/>
              </a:spcBef>
            </a:pPr>
            <a:endParaRPr lang="en-US" sz="2400"/>
          </a:p>
          <a:p>
            <a:pPr marL="342900" indent="-342900">
              <a:spcBef>
                <a:spcPct val="20000"/>
              </a:spcBef>
            </a:pPr>
            <a:endParaRPr lang="en-US" sz="2400"/>
          </a:p>
          <a:p>
            <a:pPr marL="342900" indent="-342900">
              <a:spcBef>
                <a:spcPct val="20000"/>
              </a:spcBef>
            </a:pPr>
            <a:endParaRPr lang="en-US" sz="2000"/>
          </a:p>
          <a:p>
            <a:pPr marL="342900" indent="-342900">
              <a:spcBef>
                <a:spcPct val="20000"/>
              </a:spcBef>
            </a:pPr>
            <a:r>
              <a:rPr lang="en-US" sz="2000"/>
              <a:t>Jam kerja langsung.</a:t>
            </a:r>
          </a:p>
          <a:p>
            <a:pPr marL="342900" indent="-342900">
              <a:spcBef>
                <a:spcPct val="20000"/>
              </a:spcBef>
            </a:pPr>
            <a:endParaRPr lang="en-US" sz="2000"/>
          </a:p>
          <a:p>
            <a:pPr marL="342900" indent="-342900">
              <a:spcBef>
                <a:spcPct val="20000"/>
              </a:spcBef>
            </a:pPr>
            <a:endParaRPr lang="en-US" sz="2000"/>
          </a:p>
          <a:p>
            <a:pPr marL="342900" indent="-342900">
              <a:spcBef>
                <a:spcPct val="20000"/>
              </a:spcBef>
            </a:pPr>
            <a:endParaRPr lang="en-US" sz="2000"/>
          </a:p>
          <a:p>
            <a:pPr marL="342900" indent="-342900">
              <a:spcBef>
                <a:spcPct val="20000"/>
              </a:spcBef>
            </a:pPr>
            <a:endParaRPr lang="en-US" sz="2000"/>
          </a:p>
          <a:p>
            <a:pPr marL="342900" indent="-342900">
              <a:spcBef>
                <a:spcPct val="20000"/>
              </a:spcBef>
            </a:pPr>
            <a:endParaRPr lang="en-US" sz="2000"/>
          </a:p>
          <a:p>
            <a:pPr marL="342900" indent="-342900">
              <a:spcBef>
                <a:spcPct val="20000"/>
              </a:spcBef>
            </a:pPr>
            <a:endParaRPr lang="en-US" sz="2000"/>
          </a:p>
          <a:p>
            <a:pPr marL="342900" indent="-342900">
              <a:spcBef>
                <a:spcPct val="20000"/>
              </a:spcBef>
            </a:pPr>
            <a:r>
              <a:rPr lang="en-US" sz="2000"/>
              <a:t>Biaya pekerja /jam dan overhead pabrik ( dalam puluhan ribu rph)</a:t>
            </a:r>
          </a:p>
        </p:txBody>
      </p:sp>
      <p:graphicFrame>
        <p:nvGraphicFramePr>
          <p:cNvPr id="27710" name="Group 62"/>
          <p:cNvGraphicFramePr>
            <a:graphicFrameLocks noGrp="1"/>
          </p:cNvGraphicFramePr>
          <p:nvPr/>
        </p:nvGraphicFramePr>
        <p:xfrm>
          <a:off x="247650" y="457200"/>
          <a:ext cx="8648700" cy="1816608"/>
        </p:xfrm>
        <a:graphic>
          <a:graphicData uri="http://schemas.openxmlformats.org/drawingml/2006/table">
            <a:tbl>
              <a:tblPr/>
              <a:tblGrid>
                <a:gridCol w="3711575"/>
                <a:gridCol w="2525713"/>
                <a:gridCol w="241141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JENIS BIAYA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Pembelian komponen,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Material, lembaran baja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Profil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550,-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130,-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56,-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 900,-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Rp.190,-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80,-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736,-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1.170,-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711" name="Group 63"/>
          <p:cNvGraphicFramePr>
            <a:graphicFrameLocks noGrp="1"/>
          </p:cNvGraphicFramePr>
          <p:nvPr/>
        </p:nvGraphicFramePr>
        <p:xfrm>
          <a:off x="228600" y="2895600"/>
          <a:ext cx="8686800" cy="1889760"/>
        </p:xfrm>
        <a:graphic>
          <a:graphicData uri="http://schemas.openxmlformats.org/drawingml/2006/table">
            <a:tbl>
              <a:tblPr/>
              <a:tblGrid>
                <a:gridCol w="3598863"/>
                <a:gridCol w="2128837"/>
                <a:gridCol w="29591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JENIS BIAYA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Potong / gergaji profil ( R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Pekarjaan las ( S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Elektroplating ( T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Instalasi  ( U 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jam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jam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jam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 jam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jam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jam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jam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jam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713" name="Group 65"/>
          <p:cNvGraphicFramePr>
            <a:graphicFrameLocks noGrp="1"/>
          </p:cNvGraphicFramePr>
          <p:nvPr/>
        </p:nvGraphicFramePr>
        <p:xfrm>
          <a:off x="252413" y="5486400"/>
          <a:ext cx="8639175" cy="1158240"/>
        </p:xfrm>
        <a:graphic>
          <a:graphicData uri="http://schemas.openxmlformats.org/drawingml/2006/table">
            <a:tbl>
              <a:tblPr/>
              <a:tblGrid>
                <a:gridCol w="2879725"/>
                <a:gridCol w="1416050"/>
                <a:gridCol w="1416050"/>
                <a:gridCol w="1416050"/>
                <a:gridCol w="15113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JENIS BIAYA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Upah langsung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Overhead pabrik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 8,25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 3,25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 7,50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 3,00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 8,00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 2,50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 7,00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 1,80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0"/>
            <a:ext cx="8686800" cy="6126163"/>
          </a:xfrm>
        </p:spPr>
        <p:txBody>
          <a:bodyPr/>
          <a:lstStyle/>
          <a:p>
            <a:pPr>
              <a:buFontTx/>
              <a:buNone/>
            </a:pPr>
            <a:r>
              <a:rPr lang="en-US" sz="1800"/>
              <a:t>Penyelesaian:</a:t>
            </a:r>
          </a:p>
          <a:p>
            <a:pPr>
              <a:buFontTx/>
              <a:buNone/>
            </a:pPr>
            <a:endParaRPr lang="en-US" sz="1800"/>
          </a:p>
        </p:txBody>
      </p:sp>
      <p:graphicFrame>
        <p:nvGraphicFramePr>
          <p:cNvPr id="28781" name="Group 109"/>
          <p:cNvGraphicFramePr>
            <a:graphicFrameLocks noGrp="1"/>
          </p:cNvGraphicFramePr>
          <p:nvPr>
            <p:ph sz="half" idx="2"/>
          </p:nvPr>
        </p:nvGraphicFramePr>
        <p:xfrm>
          <a:off x="152400" y="457200"/>
          <a:ext cx="8839200" cy="6248400"/>
        </p:xfrm>
        <a:graphic>
          <a:graphicData uri="http://schemas.openxmlformats.org/drawingml/2006/table">
            <a:tbl>
              <a:tblPr/>
              <a:tblGrid>
                <a:gridCol w="2867025"/>
                <a:gridCol w="1323975"/>
                <a:gridCol w="1600200"/>
                <a:gridCol w="1371600"/>
                <a:gridCol w="16764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Jenis Biaya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Tipe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75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Biaya material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Upah langsung (R)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(S)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(T)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(U)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Total Biaya Pokok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Kelonggaran est 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Biaya pokok + klongg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3.Overhead      (R)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(S)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(T)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(U)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 hg. pokok penjualan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4.Biaya Adm +pemasaran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keuntungan 35% x Penj.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Harga jual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(6x8,25)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(8x7,50)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(40x8,00)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(5x7,00)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(6x3,25)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(8x3,00)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(40x2,5)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(5x1,80)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736,00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49,5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60,00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320,00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35,00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1.200,5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 60,0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1260,5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19,50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24,00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100,00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  9,00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1.413,00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760,80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2.173,80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(8x8,25)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(20x7,50)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(70x8,00)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(10x7,00)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(8x3,25)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(20x3,00)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(70x2,5)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(10x1,80)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Rp.1.170.00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66,00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150,00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560,00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70,00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Rp.2.016,00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100.80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Rp.2.116,80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  26,0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  60,0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175,0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    18,0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2.395,80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 1.290,0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Rp.  3.685,80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54" name="Line 82"/>
          <p:cNvSpPr>
            <a:spLocks noChangeShapeType="1"/>
          </p:cNvSpPr>
          <p:nvPr/>
        </p:nvSpPr>
        <p:spPr bwMode="auto">
          <a:xfrm>
            <a:off x="4572000" y="25908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8755" name="Line 83"/>
          <p:cNvSpPr>
            <a:spLocks noChangeShapeType="1"/>
          </p:cNvSpPr>
          <p:nvPr/>
        </p:nvSpPr>
        <p:spPr bwMode="auto">
          <a:xfrm>
            <a:off x="7391400" y="25908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8760" name="Line 88"/>
          <p:cNvSpPr>
            <a:spLocks noChangeShapeType="1"/>
          </p:cNvSpPr>
          <p:nvPr/>
        </p:nvSpPr>
        <p:spPr bwMode="auto">
          <a:xfrm>
            <a:off x="4572000" y="32004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8761" name="Line 89"/>
          <p:cNvSpPr>
            <a:spLocks noChangeShapeType="1"/>
          </p:cNvSpPr>
          <p:nvPr/>
        </p:nvSpPr>
        <p:spPr bwMode="auto">
          <a:xfrm>
            <a:off x="7391400" y="32766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8772" name="Line 100"/>
          <p:cNvSpPr>
            <a:spLocks noChangeShapeType="1"/>
          </p:cNvSpPr>
          <p:nvPr/>
        </p:nvSpPr>
        <p:spPr bwMode="auto">
          <a:xfrm>
            <a:off x="4343400" y="53340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8773" name="Line 101"/>
          <p:cNvSpPr>
            <a:spLocks noChangeShapeType="1"/>
          </p:cNvSpPr>
          <p:nvPr/>
        </p:nvSpPr>
        <p:spPr bwMode="auto">
          <a:xfrm>
            <a:off x="7315200" y="53340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457200" y="731838"/>
            <a:ext cx="8229600" cy="4906962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id-ID" sz="3600" kern="10">
                <a:ln/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TERIMAKASIH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3700" b="1">
                <a:solidFill>
                  <a:srgbClr val="990033"/>
                </a:solidFill>
              </a:rPr>
              <a:t>PEGERTIAN BIAYA PRODUKSI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90600"/>
            <a:ext cx="8763000" cy="5638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BIAYA = COST :</a:t>
            </a:r>
            <a:r>
              <a:rPr lang="en-US"/>
              <a:t> </a:t>
            </a:r>
          </a:p>
          <a:p>
            <a:pPr algn="l">
              <a:lnSpc>
                <a:spcPct val="90000"/>
              </a:lnSpc>
            </a:pPr>
            <a:r>
              <a:rPr lang="en-US" sz="2400"/>
              <a:t>SEMUA PENGELUARAN YANG DAPAT DIUKUR DENGAN UANG, BAIK YANG TELAH, SEDANG, MAUPUN YANG AKAN DIKELUARKAN UNTUK MENGHASILKAN PRUDUK.</a:t>
            </a:r>
          </a:p>
          <a:p>
            <a:pPr algn="l">
              <a:lnSpc>
                <a:spcPct val="90000"/>
              </a:lnSpc>
            </a:pPr>
            <a:endParaRPr lang="en-US" sz="2400"/>
          </a:p>
          <a:p>
            <a:pPr algn="l">
              <a:lnSpc>
                <a:spcPct val="90000"/>
              </a:lnSpc>
            </a:pPr>
            <a:r>
              <a:rPr lang="en-US" sz="2400">
                <a:solidFill>
                  <a:schemeClr val="accent2"/>
                </a:solidFill>
              </a:rPr>
              <a:t>BIAYA = NILAI UANG YANG DIKELUARKAN UNTUK MENGGANTIKAN MANFAAT YANG DIPEROLEH.</a:t>
            </a:r>
            <a:r>
              <a:rPr lang="en-US" sz="2400">
                <a:solidFill>
                  <a:schemeClr val="folHlink"/>
                </a:solidFill>
              </a:rPr>
              <a:t> </a:t>
            </a:r>
          </a:p>
          <a:p>
            <a:pPr algn="l">
              <a:lnSpc>
                <a:spcPct val="90000"/>
              </a:lnSpc>
            </a:pPr>
            <a:endParaRPr lang="en-US" sz="2400">
              <a:solidFill>
                <a:schemeClr val="folHlink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sz="2400"/>
              <a:t>BIAYA  (COST)  DIANGGAP AKAN MEMBERI  MANFAAT PADA MASA YANG AKAN DATANG, </a:t>
            </a:r>
          </a:p>
          <a:p>
            <a:pPr algn="l">
              <a:lnSpc>
                <a:spcPct val="90000"/>
              </a:lnSpc>
            </a:pPr>
            <a:endParaRPr lang="en-US" sz="2400"/>
          </a:p>
          <a:p>
            <a:pPr algn="l">
              <a:lnSpc>
                <a:spcPct val="90000"/>
              </a:lnSpc>
            </a:pPr>
            <a:r>
              <a:rPr lang="en-US" sz="2400">
                <a:solidFill>
                  <a:srgbClr val="FF3300"/>
                </a:solidFill>
              </a:rPr>
              <a:t>ISTILAH ONGKOS (EXPENSE) DIGUNAKAN SBG BIAYA YG DIKELUARKAN UNTUK MENGHASILKAN PRESTASI.</a:t>
            </a:r>
          </a:p>
          <a:p>
            <a:pPr algn="l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639763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990000"/>
                </a:solidFill>
              </a:rPr>
              <a:t>PENGGOLONGAN BIAYA: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791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BERDASARKAN PROSES / KLASIFIKASI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/>
              <a:t>	SECARA NATURAL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      </a:t>
            </a:r>
            <a:r>
              <a:rPr lang="en-US" sz="2400">
                <a:solidFill>
                  <a:srgbClr val="FF3300"/>
                </a:solidFill>
              </a:rPr>
              <a:t>(KETERLIBATAN BIAYA DLM PEMBUATAN PRODUK):</a:t>
            </a:r>
            <a:endParaRPr lang="en-US">
              <a:solidFill>
                <a:srgbClr val="FF33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/>
              <a:t>	</a:t>
            </a:r>
            <a:r>
              <a:rPr lang="en-US" sz="2400" b="1">
                <a:solidFill>
                  <a:schemeClr val="hlink"/>
                </a:solidFill>
              </a:rPr>
              <a:t>a. BIAYA MANUFAKTURING ATAU PRODUKSI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		JENIS BIAYA: 	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		- BIAYA METERIAL LANGSUNG,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		- UPAH/BIAYA PEKERJA/TENAGA KERJA LANGSUNG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		- BIAYA OVERHEAD PABRIK (TIDAK LANGSUNG)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b="1">
                <a:solidFill>
                  <a:schemeClr val="hlink"/>
                </a:solidFill>
              </a:rPr>
              <a:t>b. BIAYA KOMERSIL</a:t>
            </a:r>
            <a:r>
              <a:rPr lang="en-US" sz="2400">
                <a:solidFill>
                  <a:schemeClr val="hlink"/>
                </a:solidFill>
              </a:rPr>
              <a:t> :</a:t>
            </a:r>
            <a:r>
              <a:rPr lang="en-US" sz="240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		- BIAYA ADMINISTRASI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		- BIAYA PEMASARAN / MARKETING &amp; DISTRIBUSI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86800" cy="5943600"/>
          </a:xfrm>
          <a:noFill/>
          <a:ln/>
        </p:spPr>
        <p:txBody>
          <a:bodyPr/>
          <a:lstStyle/>
          <a:p>
            <a:r>
              <a:rPr lang="en-US" b="1">
                <a:solidFill>
                  <a:srgbClr val="990000"/>
                </a:solidFill>
              </a:rPr>
              <a:t>PERKIRAAN BIAYA :</a:t>
            </a:r>
          </a:p>
          <a:p>
            <a:pPr>
              <a:buFontTx/>
              <a:buNone/>
            </a:pPr>
            <a:r>
              <a:rPr lang="en-US"/>
              <a:t>		The art of approximating </a:t>
            </a:r>
          </a:p>
          <a:p>
            <a:pPr>
              <a:buFontTx/>
              <a:buNone/>
            </a:pPr>
            <a:r>
              <a:rPr lang="en-US"/>
              <a:t>			kemungkinan jumlah biaya yang 			diperlukan untuk suatu kegiatan 			didasarkan atas informasi terkini.</a:t>
            </a:r>
          </a:p>
          <a:p>
            <a:pPr>
              <a:buFontTx/>
              <a:buNone/>
            </a:pPr>
            <a:endParaRPr lang="en-US"/>
          </a:p>
          <a:p>
            <a:r>
              <a:rPr lang="en-US" b="1">
                <a:solidFill>
                  <a:srgbClr val="990000"/>
                </a:solidFill>
              </a:rPr>
              <a:t>ANGGARAN BIAYA :</a:t>
            </a:r>
          </a:p>
          <a:p>
            <a:pPr>
              <a:buFontTx/>
              <a:buNone/>
            </a:pPr>
            <a:r>
              <a:rPr lang="en-US"/>
              <a:t>		Perencanaan rinci perkiraan biaya dari 	kegiatan yang dikaitkan dengan waktu.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>
                <a:solidFill>
                  <a:srgbClr val="990000"/>
                </a:solidFill>
              </a:rPr>
              <a:t>2.BERDASARKAN VOLUME PRODUKSI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FF3300"/>
                </a:solidFill>
              </a:rPr>
              <a:t>BIAYA = FUNGSI ( VOLUME, WAKTU KERJA).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</a:t>
            </a:r>
            <a:r>
              <a:rPr lang="en-US" sz="2400" b="1">
                <a:solidFill>
                  <a:schemeClr val="accent2"/>
                </a:solidFill>
              </a:rPr>
              <a:t>BIAYA TOTAL  = (BIAYA TETAP + BIAYA VARIABEL + BIAYA SEMI VARIABEL)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b="1">
                <a:solidFill>
                  <a:schemeClr val="hlink"/>
                </a:solidFill>
              </a:rPr>
              <a:t>a.   BIAYA BERUBAH (VARIABLE COST)</a:t>
            </a:r>
            <a:r>
              <a:rPr lang="en-US" sz="2400"/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      PERUBAHANNYA BERBANDING  PROPOSIONAL DGN 	VOLUME PRODUKSI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b="1">
                <a:solidFill>
                  <a:schemeClr val="hlink"/>
                </a:solidFill>
              </a:rPr>
              <a:t>b.</a:t>
            </a:r>
            <a:r>
              <a:rPr lang="en-US" sz="2400" b="1"/>
              <a:t>   </a:t>
            </a:r>
            <a:r>
              <a:rPr lang="en-US" sz="2400" b="1">
                <a:solidFill>
                  <a:schemeClr val="hlink"/>
                </a:solidFill>
              </a:rPr>
              <a:t>BIAYA TETAP (FIXED COST)</a:t>
            </a:r>
            <a:r>
              <a:rPr lang="en-US" sz="2400">
                <a:solidFill>
                  <a:schemeClr val="hlink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	BIAYA YG TIDAK BERUBAH DAN BUKAN FUNGSI 	DARI PERUBAHAN VOLUME 	PRODUKSI, BIAYAI 	INI TIMBUL SAAT PABRIK BERPRODUKSI MAUPUN 	TIDAK BERPRODUKSI.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7056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990000"/>
                </a:solidFill>
              </a:rPr>
              <a:t>BIAYA TETAP:</a:t>
            </a:r>
            <a:r>
              <a:rPr lang="en-US" sz="2000" b="1"/>
              <a:t> </a:t>
            </a:r>
          </a:p>
          <a:p>
            <a:pPr lvl="1"/>
            <a:r>
              <a:rPr lang="en-US" sz="2000"/>
              <a:t>GAJI MANAJER</a:t>
            </a:r>
          </a:p>
          <a:p>
            <a:pPr lvl="1"/>
            <a:r>
              <a:rPr lang="en-US" sz="2000"/>
              <a:t>DEPRESIASI ALAT / MESIN</a:t>
            </a:r>
          </a:p>
          <a:p>
            <a:pPr lvl="1"/>
            <a:r>
              <a:rPr lang="en-US" sz="2000"/>
              <a:t>SEWA, ASURANSI, PATEN</a:t>
            </a:r>
          </a:p>
          <a:p>
            <a:pPr lvl="1"/>
            <a:r>
              <a:rPr lang="en-US" sz="2000"/>
              <a:t>PERAWATAN MESIN</a:t>
            </a:r>
          </a:p>
          <a:p>
            <a:pPr lvl="1">
              <a:buFontTx/>
              <a:buNone/>
            </a:pPr>
            <a:endParaRPr lang="en-US" sz="200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>
                <a:solidFill>
                  <a:srgbClr val="990000"/>
                </a:solidFill>
              </a:rPr>
              <a:t>BIAYA VARIABEL:</a:t>
            </a:r>
          </a:p>
          <a:p>
            <a:pPr lvl="2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000"/>
              <a:t>HARGA MATERIAL, BAHAN BAKAR</a:t>
            </a:r>
          </a:p>
          <a:p>
            <a:pPr lvl="2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000"/>
              <a:t>UPAH BURUH LANGSUNG</a:t>
            </a:r>
          </a:p>
          <a:p>
            <a:pPr lvl="2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000"/>
              <a:t>BIAYA  ENERGI,REKLAMASI</a:t>
            </a:r>
          </a:p>
          <a:p>
            <a:pPr lvl="2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000"/>
              <a:t>BIAYA LEMBUR</a:t>
            </a:r>
          </a:p>
          <a:p>
            <a:pPr lvl="2">
              <a:buClr>
                <a:schemeClr val="tx1"/>
              </a:buClr>
              <a:buFont typeface="Wingdings" pitchFamily="2" charset="2"/>
              <a:buChar char="ü"/>
            </a:pPr>
            <a:endParaRPr lang="en-US" sz="2000"/>
          </a:p>
          <a:p>
            <a:pPr lvl="2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b="1">
                <a:solidFill>
                  <a:srgbClr val="990000"/>
                </a:solidFill>
              </a:rPr>
              <a:t>BIAYA SEMI VARIABEL :</a:t>
            </a:r>
          </a:p>
          <a:p>
            <a:pPr lvl="3">
              <a:buClr>
                <a:schemeClr val="tx1"/>
              </a:buClr>
              <a:buFont typeface="Wingdings" pitchFamily="2" charset="2"/>
              <a:buChar char="Ø"/>
            </a:pPr>
            <a:r>
              <a:rPr lang="en-US"/>
              <a:t>SUPERVISI, INSPEKSI, BIAYA PERSEDIAAN</a:t>
            </a:r>
          </a:p>
          <a:p>
            <a:pPr lvl="3">
              <a:buClr>
                <a:schemeClr val="tx1"/>
              </a:buClr>
              <a:buFont typeface="Wingdings" pitchFamily="2" charset="2"/>
              <a:buChar char="Ø"/>
            </a:pPr>
            <a:r>
              <a:rPr lang="en-US"/>
              <a:t>ENERGI, GAJI PERSONEL HUMAS</a:t>
            </a:r>
          </a:p>
          <a:p>
            <a:pPr lvl="3">
              <a:buClr>
                <a:schemeClr val="tx1"/>
              </a:buClr>
              <a:buFont typeface="Wingdings" pitchFamily="2" charset="2"/>
              <a:buChar char="Ø"/>
            </a:pPr>
            <a:r>
              <a:rPr lang="en-US"/>
              <a:t>ASURANSI KESEHATAN, KOMPENSASI ASURANSI</a:t>
            </a:r>
          </a:p>
          <a:p>
            <a:pPr lvl="3">
              <a:buClr>
                <a:schemeClr val="tx1"/>
              </a:buClr>
              <a:buFont typeface="Wingdings" pitchFamily="2" charset="2"/>
              <a:buChar char="Ø"/>
            </a:pPr>
            <a:r>
              <a:rPr lang="en-US"/>
              <a:t>PERAWATAN DAN PERBAIKAN MESIN / PERALATAN</a:t>
            </a:r>
          </a:p>
        </p:txBody>
      </p:sp>
      <p:pic>
        <p:nvPicPr>
          <p:cNvPr id="8196" name="Picture 4" descr="j028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3550" y="609600"/>
            <a:ext cx="34480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243888" cy="1014413"/>
          </a:xfrm>
          <a:noFill/>
          <a:ln/>
        </p:spPr>
        <p:txBody>
          <a:bodyPr anchor="b"/>
          <a:lstStyle/>
          <a:p>
            <a:pPr algn="l"/>
            <a:r>
              <a:rPr lang="en-US" sz="2400" b="1">
                <a:solidFill>
                  <a:srgbClr val="990000"/>
                </a:solidFill>
              </a:rPr>
              <a:t>TEKNIK ANALISIS BIAYA SEMI VARIABEL MENJADI </a:t>
            </a:r>
            <a:br>
              <a:rPr lang="en-US" sz="2400" b="1">
                <a:solidFill>
                  <a:srgbClr val="990000"/>
                </a:solidFill>
              </a:rPr>
            </a:br>
            <a:r>
              <a:rPr lang="en-US" sz="2400" b="1">
                <a:solidFill>
                  <a:srgbClr val="990000"/>
                </a:solidFill>
              </a:rPr>
              <a:t>BIAYA TETAP DAN BIAYA VARIABEL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" y="1143000"/>
            <a:ext cx="8839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hlink"/>
                </a:solidFill>
              </a:rPr>
              <a:t>METODA STATISTIK: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BIAYA SEMI VARIABEL DIPECAH MENJADI BIAYA VARIABEL DAN BIAYA TETAP DGN MENGGUNAKAN METODA KUADRAT TERKECIL YAITU: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TREND GARIS BIAYA VARIABEL DIPEROLEH DGN MENARIK GARIS TREND YG MELALUI BIAYA SEMI VARIABEL PD BERBAGAI TINGKAT AKTIFITAS.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PAKAI PERSAMAAN KURVA LINER :  </a:t>
            </a:r>
            <a:r>
              <a:rPr lang="en-US" sz="1600" b="1"/>
              <a:t>Y = ax          dan  Y= px + q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	dimana: Y = biaya           	a = parameter yg menerangkan hub. Y dg x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				p = laju peubah (variable rate)	 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				x = variabel fisik (tingkat aktifitas)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					q = komponen tetap</a:t>
            </a:r>
          </a:p>
          <a:p>
            <a:pPr marL="342900" indent="-342900">
              <a:spcBef>
                <a:spcPct val="20000"/>
              </a:spcBef>
            </a:pPr>
            <a:endParaRPr lang="en-US" sz="1600"/>
          </a:p>
          <a:p>
            <a:pPr marL="342900" indent="-342900">
              <a:spcBef>
                <a:spcPct val="20000"/>
              </a:spcBef>
            </a:pPr>
            <a:endParaRPr lang="en-US" sz="1600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685800" y="4267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5800" y="5791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685800" y="5486400"/>
            <a:ext cx="213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85800" y="4343400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Y</a:t>
            </a:r>
          </a:p>
          <a:p>
            <a:pPr eaLnBrk="0" hangingPunct="0"/>
            <a:r>
              <a:rPr lang="en-US" sz="1200">
                <a:latin typeface="Verdana" pitchFamily="34" charset="0"/>
              </a:rPr>
              <a:t>biaya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057400" y="5791200"/>
            <a:ext cx="742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volume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429000" y="5791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V="1">
            <a:off x="3429000" y="4419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3429000" y="4876800"/>
            <a:ext cx="18288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029200" y="57912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id-ID" sz="1200">
              <a:latin typeface="Verdana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800600" y="58674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id-ID" sz="1200">
              <a:latin typeface="Verdana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800600" y="5791200"/>
            <a:ext cx="742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volume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413125" y="4375150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Y</a:t>
            </a:r>
          </a:p>
          <a:p>
            <a:pPr eaLnBrk="0" hangingPunct="0"/>
            <a:r>
              <a:rPr lang="en-US" sz="1200">
                <a:latin typeface="Verdana" pitchFamily="34" charset="0"/>
              </a:rPr>
              <a:t>biaya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327525" y="5289550"/>
            <a:ext cx="1266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Biaya variabel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127125" y="5137150"/>
            <a:ext cx="1057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Biaya tetap</a:t>
            </a: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V="1">
            <a:off x="6096000" y="4191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6096000" y="5791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6096000" y="5486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6096000" y="54864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 flipV="1">
            <a:off x="6096000" y="4572000"/>
            <a:ext cx="2133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781800" y="4267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Biaya </a:t>
            </a:r>
          </a:p>
          <a:p>
            <a:pPr eaLnBrk="0" hangingPunct="0"/>
            <a:r>
              <a:rPr lang="en-US" sz="1200">
                <a:latin typeface="Verdana" pitchFamily="34" charset="0"/>
              </a:rPr>
              <a:t>Semi variabel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7527925" y="5791200"/>
            <a:ext cx="742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volume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6080125" y="4114800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Y</a:t>
            </a:r>
          </a:p>
          <a:p>
            <a:pPr eaLnBrk="0" hangingPunct="0"/>
            <a:r>
              <a:rPr lang="en-US" sz="1200">
                <a:latin typeface="Verdana" pitchFamily="34" charset="0"/>
              </a:rPr>
              <a:t>biaya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7010400" y="5029200"/>
            <a:ext cx="1295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Verdana" pitchFamily="34" charset="0"/>
              </a:rPr>
              <a:t>Y= px + q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8001000" y="54102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id-ID" sz="1200">
              <a:latin typeface="Verdana" pitchFamily="34" charset="0"/>
            </a:endParaRP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7772400" y="5410200"/>
            <a:ext cx="279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q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4191000" y="4724400"/>
            <a:ext cx="1120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Verdana" pitchFamily="34" charset="0"/>
              </a:rPr>
              <a:t>Y = ax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2438400" y="5105400"/>
            <a:ext cx="2444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q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2819400" y="57150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Verdana" pitchFamily="34" charset="0"/>
              </a:rPr>
              <a:t>X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2803525" y="5746750"/>
            <a:ext cx="274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x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5546725" y="5746750"/>
            <a:ext cx="274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x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8213725" y="5670550"/>
            <a:ext cx="274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Verdana" pitchFamily="34" charset="0"/>
              </a:rPr>
              <a:t>x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/>
              <a:t>BIAYA TETAP, BIAYA BERUBAH,DAN PENJUALAN.</a:t>
            </a: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828800" y="5715000"/>
            <a:ext cx="640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V="1">
            <a:off x="1828800" y="1066800"/>
            <a:ext cx="0" cy="464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1828800" y="4343400"/>
            <a:ext cx="5486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1828800" y="1600200"/>
            <a:ext cx="5029200" cy="2743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V="1">
            <a:off x="1828800" y="1104900"/>
            <a:ext cx="5029200" cy="4648200"/>
          </a:xfrm>
          <a:prstGeom prst="lin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080125" y="3922713"/>
            <a:ext cx="140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Biaya Tetap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165725" y="1255713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Penjualan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6537325" y="1636713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Biaya Total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1828800" y="3048000"/>
            <a:ext cx="4953000" cy="26670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6461125" y="2932113"/>
            <a:ext cx="165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Biaya Variabel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470525" y="2398713"/>
            <a:ext cx="196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Titik Impas (BEP)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5562600" y="228600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1828800" y="22860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5394325" y="5675313"/>
            <a:ext cx="738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 </a:t>
            </a:r>
            <a:r>
              <a:rPr lang="en-US" b="1" baseline="-25000"/>
              <a:t>BEP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7299325" y="5751513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Volume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1050925" y="1179513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Biaya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914400" y="1981200"/>
            <a:ext cx="917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Rp </a:t>
            </a:r>
            <a:r>
              <a:rPr lang="en-US" sz="2000" b="1" baseline="-25000"/>
              <a:t>BEP</a:t>
            </a:r>
          </a:p>
        </p:txBody>
      </p:sp>
      <p:sp>
        <p:nvSpPr>
          <p:cNvPr id="31767" name="Oval 23"/>
          <p:cNvSpPr>
            <a:spLocks noChangeArrowheads="1"/>
          </p:cNvSpPr>
          <p:nvPr/>
        </p:nvSpPr>
        <p:spPr bwMode="auto">
          <a:xfrm>
            <a:off x="5486400" y="2286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49263" y="152400"/>
            <a:ext cx="8243887" cy="811213"/>
          </a:xfrm>
          <a:noFill/>
          <a:ln/>
        </p:spPr>
        <p:txBody>
          <a:bodyPr anchor="b"/>
          <a:lstStyle/>
          <a:p>
            <a:pPr algn="l"/>
            <a:r>
              <a:rPr lang="en-US" sz="4000">
                <a:solidFill>
                  <a:schemeClr val="accent2"/>
                </a:solidFill>
              </a:rPr>
              <a:t>STRUKTUR BIAYA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52400" y="990600"/>
            <a:ext cx="8839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/>
              <a:t>ANALYSIS OF TOTAL OPERATING COST</a:t>
            </a:r>
          </a:p>
          <a:p>
            <a:pPr marL="342900" indent="-342900">
              <a:spcBef>
                <a:spcPct val="20000"/>
              </a:spcBef>
            </a:pPr>
            <a:endParaRPr lang="en-US" sz="160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57200" y="1828800"/>
            <a:ext cx="1828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Verdana" pitchFamily="34" charset="0"/>
              </a:rPr>
              <a:t>DIRECT MATERIALS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743200" y="190500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+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581400" y="1828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Verdana" pitchFamily="34" charset="0"/>
              </a:rPr>
              <a:t>DIRECT LABOR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638800" y="198120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=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477000" y="1905000"/>
            <a:ext cx="2209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PRIME COST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57200" y="3200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Verdana" pitchFamily="34" charset="0"/>
              </a:rPr>
              <a:t>INDIRECT</a:t>
            </a:r>
          </a:p>
          <a:p>
            <a:pPr algn="ctr" eaLnBrk="0" hangingPunct="0"/>
            <a:r>
              <a:rPr lang="en-US" sz="1200" b="1">
                <a:latin typeface="Verdana" pitchFamily="34" charset="0"/>
              </a:rPr>
              <a:t>MATERIALS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905000" y="324485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+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2362200" y="3200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Verdana" pitchFamily="34" charset="0"/>
              </a:rPr>
              <a:t>INDIRECT</a:t>
            </a:r>
          </a:p>
          <a:p>
            <a:pPr algn="ctr" eaLnBrk="0" hangingPunct="0"/>
            <a:r>
              <a:rPr lang="en-US" sz="1200" b="1">
                <a:latin typeface="Verdana" pitchFamily="34" charset="0"/>
              </a:rPr>
              <a:t>LABOR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38575" y="3630613"/>
            <a:ext cx="358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id-ID">
              <a:latin typeface="Verdana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581400" y="324485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+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038600" y="3200400"/>
            <a:ext cx="1447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Verdana" pitchFamily="34" charset="0"/>
              </a:rPr>
              <a:t>OTHER</a:t>
            </a:r>
          </a:p>
          <a:p>
            <a:pPr algn="ctr" eaLnBrk="0" hangingPunct="0"/>
            <a:r>
              <a:rPr lang="en-US" sz="1200" b="1">
                <a:latin typeface="Verdana" pitchFamily="34" charset="0"/>
              </a:rPr>
              <a:t>INDIRECT COST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492750" y="35544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id-ID">
              <a:latin typeface="Verdana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638800" y="324485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=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6477000" y="3200400"/>
            <a:ext cx="2209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FACTORY OVERHEAD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391400" y="2743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+</a:t>
            </a: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6019800" y="2133600"/>
            <a:ext cx="0" cy="388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553200" y="4038600"/>
            <a:ext cx="2209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MANUFACTORING </a:t>
            </a:r>
          </a:p>
          <a:p>
            <a:pPr algn="ctr" eaLnBrk="0" hangingPunct="0"/>
            <a:r>
              <a:rPr lang="en-US" sz="1400" b="1">
                <a:latin typeface="Verdana" pitchFamily="34" charset="0"/>
              </a:rPr>
              <a:t>COST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467600" y="36576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=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533400" y="51054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Verdana" pitchFamily="34" charset="0"/>
              </a:rPr>
              <a:t>MARKETING</a:t>
            </a:r>
          </a:p>
          <a:p>
            <a:pPr algn="ctr" eaLnBrk="0" hangingPunct="0"/>
            <a:r>
              <a:rPr lang="en-US" sz="1200" b="1">
                <a:latin typeface="Verdana" pitchFamily="34" charset="0"/>
              </a:rPr>
              <a:t>EXPENSES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2362200" y="5105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+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048000" y="5105400"/>
            <a:ext cx="2133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Verdana" pitchFamily="34" charset="0"/>
              </a:rPr>
              <a:t>ADMINISTRATIVE</a:t>
            </a:r>
          </a:p>
          <a:p>
            <a:pPr algn="ctr" eaLnBrk="0" hangingPunct="0"/>
            <a:r>
              <a:rPr lang="en-US" sz="1200" b="1">
                <a:latin typeface="Verdana" pitchFamily="34" charset="0"/>
              </a:rPr>
              <a:t>EXPENSES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5562600" y="51054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=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315200" y="4648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 +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477000" y="5105400"/>
            <a:ext cx="2209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Verdana" pitchFamily="34" charset="0"/>
              </a:rPr>
              <a:t>COMMERCIAL</a:t>
            </a:r>
          </a:p>
          <a:p>
            <a:pPr algn="ctr" eaLnBrk="0" hangingPunct="0"/>
            <a:r>
              <a:rPr lang="en-US" sz="1400" b="1">
                <a:latin typeface="Verdana" pitchFamily="34" charset="0"/>
              </a:rPr>
              <a:t>EXPENSES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7397750" y="5643563"/>
            <a:ext cx="50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=</a:t>
            </a: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6483350" y="6069013"/>
            <a:ext cx="2209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>
                <a:latin typeface="Verdana" pitchFamily="34" charset="0"/>
              </a:rPr>
              <a:t>TOTAL</a:t>
            </a:r>
          </a:p>
          <a:p>
            <a:pPr algn="ctr" eaLnBrk="0" hangingPunct="0"/>
            <a:r>
              <a:rPr lang="en-US" sz="1600" b="1">
                <a:latin typeface="Verdana" pitchFamily="34" charset="0"/>
              </a:rPr>
              <a:t>OPERATING COST</a:t>
            </a:r>
            <a:r>
              <a:rPr lang="en-US" sz="1400">
                <a:latin typeface="Verdana" pitchFamily="34" charset="0"/>
              </a:rPr>
              <a:t> </a:t>
            </a:r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6248400" y="2438400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799</Words>
  <Application>Microsoft Office PowerPoint</Application>
  <PresentationFormat>On-screen Show (4:3)</PresentationFormat>
  <Paragraphs>361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Slide 1</vt:lpstr>
      <vt:lpstr>PEGERTIAN BIAYA PRODUKSI</vt:lpstr>
      <vt:lpstr>PENGGOLONGAN BIAYA:</vt:lpstr>
      <vt:lpstr>Slide 4</vt:lpstr>
      <vt:lpstr>Slide 5</vt:lpstr>
      <vt:lpstr>Slide 6</vt:lpstr>
      <vt:lpstr>TEKNIK ANALISIS BIAYA SEMI VARIABEL MENJADI  BIAYA TETAP DAN BIAYA VARIABEL</vt:lpstr>
      <vt:lpstr>Slide 8</vt:lpstr>
      <vt:lpstr>STRUKTUR BIAYA</vt:lpstr>
      <vt:lpstr>Slide 10</vt:lpstr>
      <vt:lpstr>ARUS FISIK PRODUK</vt:lpstr>
      <vt:lpstr>ARUS BIAYA PERUSAHAAN MANUFAKTUR</vt:lpstr>
      <vt:lpstr>ARUS BIAYA PERUSAHAAN MANUFAKTUR</vt:lpstr>
      <vt:lpstr>Slide 14</vt:lpstr>
      <vt:lpstr>PENETAPAN HARGA POKOK PRODUKSI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PEGERTIAN BIAYA PRODUKSI</dc:title>
  <dc:creator>Toshiba</dc:creator>
  <cp:lastModifiedBy>PERSONAL</cp:lastModifiedBy>
  <cp:revision>23</cp:revision>
  <dcterms:created xsi:type="dcterms:W3CDTF">2007-11-20T02:59:25Z</dcterms:created>
  <dcterms:modified xsi:type="dcterms:W3CDTF">2012-11-08T06:37:49Z</dcterms:modified>
</cp:coreProperties>
</file>