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8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61" r:id="rId11"/>
    <p:sldId id="270" r:id="rId12"/>
    <p:sldId id="271" r:id="rId13"/>
    <p:sldId id="272" r:id="rId14"/>
    <p:sldId id="277" r:id="rId15"/>
    <p:sldId id="273" r:id="rId16"/>
    <p:sldId id="274" r:id="rId17"/>
    <p:sldId id="278" r:id="rId18"/>
    <p:sldId id="276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8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  <a:srgbClr val="D5532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7" autoAdjust="0"/>
    <p:restoredTop sz="94595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BDB7DF2-E931-474F-8B2B-148805BDB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5E112-B77C-45CF-87AC-0ED50098F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E7142-F64A-4B0A-8DA7-0BBB5C821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F2E48-6A7D-4605-BD85-D7F3BEF6C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F358F-AD17-4B50-B311-9A8B9297A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4004A-6994-46F7-8B5A-93A4F5CBA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26699B-4A54-436E-AA78-26151D455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68CE54-23CD-4256-B0EE-DA79BA8F8E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5D7DC2-EBDB-44D3-90ED-0CBA91E04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6BB840-A698-411F-A4C0-1C84F17A1D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CB3C8-E372-4007-8CF2-BAF822C725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4D7BDC-F47C-4963-9AEA-E7CA4E89F8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FCCA9EE-4DB7-4D78-A389-A149DA9EB7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EF4EF4E-B28B-49DF-9EB5-17F2B7805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46" r:id="rId2"/>
    <p:sldLayoutId id="2147483751" r:id="rId3"/>
    <p:sldLayoutId id="2147483752" r:id="rId4"/>
    <p:sldLayoutId id="2147483753" r:id="rId5"/>
    <p:sldLayoutId id="2147483754" r:id="rId6"/>
    <p:sldLayoutId id="2147483747" r:id="rId7"/>
    <p:sldLayoutId id="2147483755" r:id="rId8"/>
    <p:sldLayoutId id="2147483756" r:id="rId9"/>
    <p:sldLayoutId id="2147483748" r:id="rId10"/>
    <p:sldLayoutId id="2147483749" r:id="rId11"/>
    <p:sldLayoutId id="2147483757" r:id="rId12"/>
    <p:sldLayoutId id="214748375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793875"/>
            <a:ext cx="7772400" cy="14208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astellar" pitchFamily="18" charset="0"/>
              </a:rPr>
              <a:t>BREAK EVEN POINT</a:t>
            </a:r>
            <a:endParaRPr lang="en-US" dirty="0">
              <a:latin typeface="Castellar" pitchFamily="18" charset="0"/>
            </a:endParaRPr>
          </a:p>
        </p:txBody>
      </p:sp>
      <p:sp>
        <p:nvSpPr>
          <p:cNvPr id="11267" name="Subtitle 5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smtClean="0"/>
              <a:t>Dwi Retno Andriani, SP.,MP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685800"/>
            <a:ext cx="7772400" cy="838200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i="1" dirty="0" err="1" smtClean="0"/>
              <a:t>Perhitungan</a:t>
            </a:r>
            <a:r>
              <a:rPr lang="en-US" sz="3200" i="1" dirty="0" smtClean="0"/>
              <a:t> BEP</a:t>
            </a:r>
            <a:endParaRPr lang="en-US" sz="3200" i="1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7696200" cy="4343400"/>
          </a:xfrm>
        </p:spPr>
        <p:txBody>
          <a:bodyPr/>
          <a:lstStyle/>
          <a:p>
            <a:pPr marL="609600" marR="0" indent="-609600" algn="l" eaLnBrk="1" hangingPunct="1">
              <a:lnSpc>
                <a:spcPct val="80000"/>
              </a:lnSpc>
            </a:pPr>
            <a:r>
              <a:rPr lang="en-US" sz="2400" u="sng" smtClean="0"/>
              <a:t>Perhitungan BEP dapat dilakukan dengan dua cara</a:t>
            </a:r>
            <a:r>
              <a:rPr lang="en-US" sz="2400" smtClean="0"/>
              <a:t> : </a:t>
            </a:r>
          </a:p>
          <a:p>
            <a:pPr marL="609600" marR="0" indent="-609600" algn="l" eaLnBrk="1" hangingPunct="1">
              <a:lnSpc>
                <a:spcPct val="80000"/>
              </a:lnSpc>
              <a:buFont typeface="Wingdings" pitchFamily="2" charset="2"/>
              <a:buChar char="u"/>
            </a:pPr>
            <a:r>
              <a:rPr lang="en-US" sz="2400" smtClean="0"/>
              <a:t>Atas dasar Unit</a:t>
            </a:r>
          </a:p>
          <a:p>
            <a:pPr marL="609600" marR="0" indent="-609600" algn="l" eaLnBrk="1" hangingPunct="1">
              <a:lnSpc>
                <a:spcPct val="80000"/>
              </a:lnSpc>
              <a:buFont typeface="Wingdings" pitchFamily="2" charset="2"/>
              <a:buChar char="u"/>
            </a:pPr>
            <a:r>
              <a:rPr lang="en-US" sz="2400" smtClean="0"/>
              <a:t>Atas dasar sales dlm rupiah</a:t>
            </a:r>
          </a:p>
          <a:p>
            <a:pPr marL="609600" marR="0" indent="-609600" algn="l" eaLnBrk="1" hangingPunct="1">
              <a:lnSpc>
                <a:spcPct val="80000"/>
              </a:lnSpc>
            </a:pPr>
            <a:endParaRPr lang="en-US" sz="2400" smtClean="0"/>
          </a:p>
          <a:p>
            <a:pPr marL="609600" marR="0" indent="-609600" algn="l" eaLnBrk="1" hangingPunct="1">
              <a:lnSpc>
                <a:spcPct val="80000"/>
              </a:lnSpc>
            </a:pPr>
            <a:r>
              <a:rPr lang="en-US" sz="2400" smtClean="0"/>
              <a:t>Rumus BEP :</a:t>
            </a:r>
            <a:br>
              <a:rPr lang="en-US" sz="2400" smtClean="0"/>
            </a:br>
            <a:r>
              <a:rPr lang="en-US" sz="2400" smtClean="0"/>
              <a:t>		BEP unit =  </a:t>
            </a:r>
            <a:r>
              <a:rPr lang="en-US" sz="2400" u="sng" smtClean="0"/>
              <a:t>__FC__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>          			  P -VC</a:t>
            </a:r>
          </a:p>
          <a:p>
            <a:pPr marL="609600" marR="0" indent="-609600" algn="l" eaLnBrk="1" hangingPunct="1">
              <a:lnSpc>
                <a:spcPct val="80000"/>
              </a:lnSpc>
            </a:pPr>
            <a:endParaRPr lang="en-US" sz="2400" smtClean="0"/>
          </a:p>
          <a:p>
            <a:pPr marL="609600" marR="0" indent="-609600" algn="l" eaLnBrk="1" hangingPunct="1">
              <a:lnSpc>
                <a:spcPct val="80000"/>
              </a:lnSpc>
            </a:pPr>
            <a:r>
              <a:rPr lang="en-US" sz="2400" smtClean="0"/>
              <a:t>P  = harga jual perunit</a:t>
            </a:r>
          </a:p>
          <a:p>
            <a:pPr marL="609600" marR="0" indent="-609600" algn="l" eaLnBrk="1" hangingPunct="1">
              <a:lnSpc>
                <a:spcPct val="80000"/>
              </a:lnSpc>
            </a:pPr>
            <a:r>
              <a:rPr lang="en-US" sz="2400" smtClean="0"/>
              <a:t>V  = Biaya var perunit</a:t>
            </a:r>
          </a:p>
          <a:p>
            <a:pPr marL="609600" marR="0" indent="-609600" algn="l" eaLnBrk="1" hangingPunct="1">
              <a:lnSpc>
                <a:spcPct val="80000"/>
              </a:lnSpc>
            </a:pPr>
            <a:r>
              <a:rPr lang="en-US" sz="2400" smtClean="0"/>
              <a:t>FC= Biaya tetap</a:t>
            </a:r>
          </a:p>
          <a:p>
            <a:pPr marL="609600" marR="0" indent="-609600" algn="l" eaLnBrk="1" hangingPunct="1"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 Mencari tingkat aktivitas dimana pendapatan = biaya</a:t>
            </a:r>
          </a:p>
          <a:p>
            <a:pPr eaLnBrk="1" hangingPunct="1"/>
            <a:r>
              <a:rPr lang="en-US" sz="2800" smtClean="0"/>
              <a:t>Menunjukkan suatu sasaran volume penjualan menimal yang harus diraih oleh perusahaan </a:t>
            </a:r>
          </a:p>
          <a:p>
            <a:pPr eaLnBrk="1" hangingPunct="1"/>
            <a:r>
              <a:rPr lang="en-US" sz="2800" smtClean="0"/>
              <a:t>Mengawasi kebijakan penentuan harga</a:t>
            </a:r>
          </a:p>
          <a:p>
            <a:pPr eaLnBrk="1" hangingPunct="1"/>
            <a:r>
              <a:rPr lang="en-US" sz="2800" smtClean="0"/>
              <a:t>Memungkinkan perusahaan mengetahui apakah mereka beroperasi dekat / jauh dari titik impas ?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Tujuan Mencari Titik Impas :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 </a:t>
            </a:r>
            <a:r>
              <a:rPr lang="en-US" sz="2400" smtClean="0"/>
              <a:t>Titik Impas dapat dinyatakan secara matematis dengan persamaan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		Penjualan = Biaya</a:t>
            </a:r>
          </a:p>
          <a:p>
            <a:pPr eaLnBrk="1" hangingPunct="1"/>
            <a:r>
              <a:rPr lang="en-US" sz="2400" smtClean="0"/>
              <a:t>Dari contoh diatas dapat dicari BEP (dalam unit)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250.000 Q = 150.000 Q + 70.000.000 + 0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100.000 Q = 70.000.000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	        Q = 700 unit VCD</a:t>
            </a:r>
          </a:p>
          <a:p>
            <a:pPr eaLnBrk="1" hangingPunct="1"/>
            <a:r>
              <a:rPr lang="en-US" sz="2400" smtClean="0"/>
              <a:t>Dinyatakan dalam penjualan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700 unit x Rp. 250.000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Rp. 175.000.000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Komputasi Titik Impas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  <a:r>
              <a:rPr lang="en-US" sz="2400" smtClean="0"/>
              <a:t>BEP = Biaya Tetap : Margin Contribusi/unit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	   = Rp. 70.000.000 : Rp. 100.000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	   = 700 unit VCD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/>
          </a:p>
          <a:p>
            <a:pPr eaLnBrk="1" hangingPunct="1"/>
            <a:r>
              <a:rPr lang="en-US" sz="2400" smtClean="0"/>
              <a:t>BEP = Biaya Tetap : Rasio margin contribusi</a:t>
            </a:r>
          </a:p>
          <a:p>
            <a:pPr lvl="1" eaLnBrk="1" hangingPunct="1">
              <a:buFontTx/>
              <a:buNone/>
            </a:pPr>
            <a:r>
              <a:rPr lang="en-US" sz="2000" smtClean="0"/>
              <a:t>		  = Rp. 70.000.000 : 40%</a:t>
            </a:r>
          </a:p>
          <a:p>
            <a:pPr lvl="1" eaLnBrk="1" hangingPunct="1">
              <a:buFontTx/>
              <a:buNone/>
            </a:pPr>
            <a:r>
              <a:rPr lang="en-US" sz="2000" smtClean="0"/>
              <a:t>		  = Rp. 175.000.000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	    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/>
              <a:t>Komputasi Titik Impas (lanjutan..)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ln>
            <a:pattFill prst="shingle">
              <a:fgClr>
                <a:schemeClr val="folHlink"/>
              </a:fgClr>
              <a:bgClr>
                <a:srgbClr val="FFFFFF"/>
              </a:bgClr>
            </a:patt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1800" smtClean="0"/>
              <a:t>Sales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Grafik BEP </a:t>
            </a: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838200" y="20574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838200" y="56388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 flipV="1">
            <a:off x="838200" y="2971800"/>
            <a:ext cx="4038600" cy="2667000"/>
          </a:xfrm>
          <a:prstGeom prst="line">
            <a:avLst/>
          </a:prstGeom>
          <a:noFill/>
          <a:ln w="9525">
            <a:solidFill>
              <a:srgbClr val="080808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 flipV="1">
            <a:off x="838200" y="3581400"/>
            <a:ext cx="4724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3048000" y="4191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838200" y="4191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2590800" y="33528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2270125" y="2927350"/>
            <a:ext cx="1638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TITIK IMPAS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838200" y="4724400"/>
            <a:ext cx="4724400" cy="0"/>
          </a:xfrm>
          <a:prstGeom prst="line">
            <a:avLst/>
          </a:prstGeom>
          <a:noFill/>
          <a:ln w="9525">
            <a:solidFill>
              <a:srgbClr val="D5532B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4419600" y="2362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3962400" y="4038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4479925" y="2089150"/>
            <a:ext cx="285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Garis Pendapatan Total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241925" y="3841750"/>
            <a:ext cx="2138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Garis Biaya Total</a:t>
            </a:r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5715000" y="4724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6232525" y="4527550"/>
            <a:ext cx="2216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Garis Biaya Tetap</a:t>
            </a:r>
          </a:p>
        </p:txBody>
      </p:sp>
      <p:sp>
        <p:nvSpPr>
          <p:cNvPr id="24595" name="AutoShape 19"/>
          <p:cNvSpPr>
            <a:spLocks noChangeArrowheads="1"/>
          </p:cNvSpPr>
          <p:nvPr/>
        </p:nvSpPr>
        <p:spPr bwMode="auto">
          <a:xfrm>
            <a:off x="4800600" y="2971800"/>
            <a:ext cx="1600200" cy="304800"/>
          </a:xfrm>
          <a:prstGeom prst="curvedDownArrow">
            <a:avLst>
              <a:gd name="adj1" fmla="val 105000"/>
              <a:gd name="adj2" fmla="val 21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6148388" y="31559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5622925" y="3384550"/>
            <a:ext cx="182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DAERAH LABA</a:t>
            </a:r>
          </a:p>
        </p:txBody>
      </p:sp>
      <p:sp>
        <p:nvSpPr>
          <p:cNvPr id="24598" name="AutoShape 22"/>
          <p:cNvSpPr>
            <a:spLocks noChangeArrowheads="1"/>
          </p:cNvSpPr>
          <p:nvPr/>
        </p:nvSpPr>
        <p:spPr bwMode="auto">
          <a:xfrm>
            <a:off x="1447800" y="3810000"/>
            <a:ext cx="533400" cy="914400"/>
          </a:xfrm>
          <a:prstGeom prst="upArrow">
            <a:avLst>
              <a:gd name="adj1" fmla="val 50000"/>
              <a:gd name="adj2" fmla="val 42857"/>
            </a:avLst>
          </a:prstGeom>
          <a:solidFill>
            <a:schemeClr val="accent1"/>
          </a:solidFill>
          <a:ln w="952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898525" y="3003550"/>
            <a:ext cx="12271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DAERAH </a:t>
            </a:r>
          </a:p>
          <a:p>
            <a:r>
              <a:rPr lang="en-US"/>
              <a:t>RUGI</a:t>
            </a: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5851525" y="5365750"/>
            <a:ext cx="1268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Kuantitas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Kelebihan penjualan yang dianggarkan di atas volume penjualan impas </a:t>
            </a:r>
            <a:r>
              <a:rPr lang="en-US" smtClean="0">
                <a:sym typeface="Wingdings" pitchFamily="2" charset="2"/>
              </a:rPr>
              <a:t> seberapa banyak penjualan boleh turun sebelum perusahaan menderita kerugian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Menunjukkan tingkat resiko mendapatkan kerugian jika terjadi kenaikan titik impas akibat suatu kondisi</a:t>
            </a:r>
            <a:endParaRPr lang="en-US" smtClean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Margin of Safety (MOS)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MOS = Penjualan (dianggarkan – BEP)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Persentase MOS = MOS : Penjualan 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Jika perusahaan menganggarkan penjualan 800 unit DVD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Maka MOS = 200.000.000 – 175.000.000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			  = Rp. 25.000.000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Rumus MOS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31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4000"/>
          </a:p>
        </p:txBody>
      </p:sp>
      <p:graphicFrame>
        <p:nvGraphicFramePr>
          <p:cNvPr id="38082" name="Group 194"/>
          <p:cNvGraphicFramePr>
            <a:graphicFrameLocks noGrp="1"/>
          </p:cNvGraphicFramePr>
          <p:nvPr>
            <p:ph type="tbl" idx="1"/>
          </p:nvPr>
        </p:nvGraphicFramePr>
        <p:xfrm>
          <a:off x="457200" y="457200"/>
          <a:ext cx="8229600" cy="5996623"/>
        </p:xfrm>
        <a:graphic>
          <a:graphicData uri="http://schemas.openxmlformats.org/drawingml/2006/table">
            <a:tbl>
              <a:tblPr/>
              <a:tblGrid>
                <a:gridCol w="2743200"/>
                <a:gridCol w="1371600"/>
                <a:gridCol w="1371600"/>
                <a:gridCol w="1371600"/>
                <a:gridCol w="1371600"/>
              </a:tblGrid>
              <a:tr h="3190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PT. OKKY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PT. MAHARDIKHA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90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Jumlah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Jumlah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Penjualan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Biaya variabel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Rp. 600.000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Rp. 450.000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75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Rp. 600.000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Rp. 300.000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Margin Kontribusi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Biaya Tetap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Rp. 150.000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Rp. 120.000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Rp. 300.000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Rp. 270.000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Laba Bersih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Rp.   30.000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Rp.   30.000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8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Titik Impas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Rp. 120.000 : 25%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Rp. 270.000 : 50%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Margin Pengaman / MOS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(Penjualan – BEP)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Rp. 600.000 – Rp. 480.000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Rp. 600.000 – Rp. 540.000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Persentase MOS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Rp. 120.000 : Rp. 600.000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Rp.   60.000 : Rp. 600.000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Rp. 480.000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Rp. 120.000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20%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Rp. 540.000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Rp.   60.000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10%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Tingkat pengeluaran biaya tetap di dalam sebuah perusahaan</a:t>
            </a:r>
          </a:p>
          <a:p>
            <a:pPr eaLnBrk="1" hangingPunct="1"/>
            <a:r>
              <a:rPr lang="en-US" smtClean="0"/>
              <a:t>Bagi akuntan manajemen, tuasan operasi mengacu kepada kemampuan perusahaan untuk menghasilkan kenaikan laba manakala volume penjualan berubah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Tuasan Operasi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46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Kasus Tuasan Operasi</a:t>
            </a:r>
          </a:p>
        </p:txBody>
      </p:sp>
      <p:graphicFrame>
        <p:nvGraphicFramePr>
          <p:cNvPr id="39121" name="Group 209"/>
          <p:cNvGraphicFramePr>
            <a:graphicFrameLocks noGrp="1"/>
          </p:cNvGraphicFramePr>
          <p:nvPr>
            <p:ph type="tbl" idx="1"/>
          </p:nvPr>
        </p:nvGraphicFramePr>
        <p:xfrm>
          <a:off x="457200" y="1905000"/>
          <a:ext cx="8229600" cy="3754121"/>
        </p:xfrm>
        <a:graphic>
          <a:graphicData uri="http://schemas.openxmlformats.org/drawingml/2006/table">
            <a:tbl>
              <a:tblPr/>
              <a:tblGrid>
                <a:gridCol w="2362200"/>
                <a:gridCol w="2057400"/>
                <a:gridCol w="838200"/>
                <a:gridCol w="2057400"/>
                <a:gridCol w="9144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PT. OKKY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PT. MAHARDIKHA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Jumlah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Jumlah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Penjualan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Biaya variabel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Rp. 400.000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Rp. 240.000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Rp. 400.000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Rp. 120.000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Margin Kontribusi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Biaya Tetap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Rp. 160.000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Rp. 120.000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Rp. 280.000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Rp. 240.000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Laba Bersih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Rp.   40.000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Rp.   40.000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  <a:defRPr/>
            </a:pPr>
            <a:r>
              <a:rPr lang="en-US" dirty="0" smtClean="0"/>
              <a:t>  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perusahaan:profit</a:t>
            </a:r>
            <a:r>
              <a:rPr lang="en-US" dirty="0" smtClean="0"/>
              <a:t> optimal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US" dirty="0" smtClean="0"/>
              <a:t>  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unsur-unsur</a:t>
            </a:r>
            <a:r>
              <a:rPr lang="en-US" dirty="0" smtClean="0"/>
              <a:t> yang </a:t>
            </a:r>
            <a:r>
              <a:rPr lang="en-US" dirty="0" err="1" smtClean="0"/>
              <a:t>menbentuk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Analisis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break Even Point	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r>
              <a:rPr lang="en-US" i="1" dirty="0" err="1" smtClean="0"/>
              <a:t>unsur</a:t>
            </a:r>
            <a:r>
              <a:rPr lang="en-US" i="1" dirty="0" smtClean="0"/>
              <a:t> </a:t>
            </a:r>
            <a:r>
              <a:rPr lang="en-US" i="1" dirty="0" err="1" smtClean="0"/>
              <a:t>pembentuk</a:t>
            </a:r>
            <a:r>
              <a:rPr lang="en-US" i="1" dirty="0" smtClean="0"/>
              <a:t> </a:t>
            </a:r>
            <a:r>
              <a:rPr lang="en-US" i="1" dirty="0" err="1" smtClean="0"/>
              <a:t>laba</a:t>
            </a:r>
            <a:r>
              <a:rPr lang="en-US" i="1" dirty="0" smtClean="0"/>
              <a:t>: ?????????</a:t>
            </a:r>
            <a:endParaRPr lang="en-US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Masalah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BEP 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muncul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karena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perusahaan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mennggunakan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biaya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tetap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dan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biaya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variabel</a:t>
            </a:r>
            <a:endParaRPr lang="en-US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PT. OKKY memiliki komposisi biaya tetap lebih besar dibanding PT. Mahardhika walaupun jumlah biaya totalnya sama Rp. 360.000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Hal ini menggambarkan bagaimana dampak komposisi biaya tetap dan biaya variabel yang berbeda seperti ini ?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/>
              <a:t>Bagaimana Jika penjualan naik 10% ? </a:t>
            </a:r>
            <a:br>
              <a:rPr lang="en-US" sz="3200"/>
            </a:br>
            <a:r>
              <a:rPr lang="en-US" sz="3200"/>
              <a:t>Apa yang akan terjadi ???</a:t>
            </a:r>
          </a:p>
        </p:txBody>
      </p:sp>
      <p:graphicFrame>
        <p:nvGraphicFramePr>
          <p:cNvPr id="43208" name="Group 200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3193098"/>
        </p:xfrm>
        <a:graphic>
          <a:graphicData uri="http://schemas.openxmlformats.org/drawingml/2006/table">
            <a:tbl>
              <a:tblPr/>
              <a:tblGrid>
                <a:gridCol w="2362200"/>
                <a:gridCol w="2057400"/>
                <a:gridCol w="838200"/>
                <a:gridCol w="2057400"/>
                <a:gridCol w="914400"/>
              </a:tblGrid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PT. OKKY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PT. MAHARDIKHA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Jumlah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Jumlah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Penjualan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Biaya variabel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Rp. 440.000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Rp. 264.000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Rp. 440.000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Rp. 132.000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Margin Kontribusi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Biaya Tetap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Rp. 176.000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Rp. 120.000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Rp. 308.000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Rp. 240.000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Laba Bersih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Rp.   56.000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Rp.   68.000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83" name="Text Box 202"/>
          <p:cNvSpPr txBox="1">
            <a:spLocks noChangeArrowheads="1"/>
          </p:cNvSpPr>
          <p:nvPr/>
        </p:nvSpPr>
        <p:spPr bwMode="auto">
          <a:xfrm>
            <a:off x="457200" y="5105400"/>
            <a:ext cx="7848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Kenaikan laba PT OKKY		</a:t>
            </a:r>
          </a:p>
          <a:p>
            <a:r>
              <a:rPr lang="en-US" sz="2000" b="1"/>
              <a:t>			Rp. 16.000 : Rp. 40.000 = 40%</a:t>
            </a:r>
          </a:p>
          <a:p>
            <a:r>
              <a:rPr lang="en-US" sz="2000" b="1"/>
              <a:t>Kenaikan laba PT Mahardikha 	</a:t>
            </a:r>
          </a:p>
          <a:p>
            <a:r>
              <a:rPr lang="en-US" sz="2000" b="1"/>
              <a:t>			Rp. 28.000 : Rp. 40.000 = 70%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{"/>
            </a:pPr>
            <a:r>
              <a:rPr lang="en-US" sz="2800" smtClean="0">
                <a:sym typeface="Wingdings" pitchFamily="2" charset="2"/>
              </a:rPr>
              <a:t>Perusahaan dengan Tuasan operasi Tinggi (komposisi biaya tetap lebih besar dari komposisi biaya variabel) akan SANGAT PEKA terhadap perubahan LABA akibat adanya berubahan VOLUME PENJUALAN</a:t>
            </a:r>
          </a:p>
          <a:p>
            <a:pPr eaLnBrk="1" hangingPunct="1">
              <a:buFont typeface="Wingdings" pitchFamily="2" charset="2"/>
              <a:buChar char="{"/>
            </a:pPr>
            <a:r>
              <a:rPr lang="en-US" sz="2800" smtClean="0">
                <a:sym typeface="Wingdings" pitchFamily="2" charset="2"/>
              </a:rPr>
              <a:t>PT. Mahardikha punya Tuasan Operasi yang lebih besar  perubahan laba lebih besar akibat perubahan volume penjualan  10%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Kesimpulan :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Faktor Tuasan Operasi</a:t>
            </a:r>
          </a:p>
        </p:txBody>
      </p:sp>
      <p:graphicFrame>
        <p:nvGraphicFramePr>
          <p:cNvPr id="46093" name="Group 13"/>
          <p:cNvGraphicFramePr>
            <a:graphicFrameLocks noGrp="1"/>
          </p:cNvGraphicFramePr>
          <p:nvPr>
            <p:ph type="tbl" idx="1"/>
          </p:nvPr>
        </p:nvGraphicFramePr>
        <p:xfrm>
          <a:off x="457200" y="4572000"/>
          <a:ext cx="8229600" cy="144780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144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                                                                                                  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Margin Kontribusi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Faktor Tuasan Operasi  = --------------------------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                                                Laba Bersih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01" name="Text Box 14"/>
          <p:cNvSpPr txBox="1">
            <a:spLocks noChangeArrowheads="1"/>
          </p:cNvSpPr>
          <p:nvPr/>
        </p:nvSpPr>
        <p:spPr bwMode="auto">
          <a:xfrm>
            <a:off x="533400" y="1447800"/>
            <a:ext cx="78644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Faktor Tuasan Operasi adalah :</a:t>
            </a:r>
          </a:p>
          <a:p>
            <a:r>
              <a:rPr lang="en-US" sz="2400"/>
              <a:t>Suatu ukuran pada tingkat penjualan tertentu, seberapa besar prosentase perubahan volume penjualan akan mempengaruhi laba, dimana manajemen berminat dalam pengukuran ini untuk mementukan seberapa sensitif laba terhadap perubahan penjualan.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Faktor Tuasan Operasi PT. Okky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	Rp. 160.000 : Rp. 40.000 = 4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	Maka Perubahan Penjualan 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b="1" smtClean="0">
                <a:sym typeface="Wingdings" pitchFamily="2" charset="2"/>
              </a:rPr>
              <a:t>4 x 10% = 40%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Faktor Tuasan Operasi PT. Mahardikha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	Rp. 280.000 : Rp. 40.000 = 7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	Maka Perubahan Penjualan 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b="1" smtClean="0">
                <a:sym typeface="Wingdings" pitchFamily="2" charset="2"/>
              </a:rPr>
              <a:t>7 x 10% = 70%</a:t>
            </a:r>
          </a:p>
          <a:p>
            <a:pPr eaLnBrk="1" hangingPunct="1">
              <a:lnSpc>
                <a:spcPct val="90000"/>
              </a:lnSpc>
            </a:pPr>
            <a:endParaRPr lang="en-US" b="1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Pada saat menghitung titik impas, pajak penghasilan tidak memainkan peranan karena perusahaan tidak membayar pajak bila tidak mendapatkan laba</a:t>
            </a:r>
          </a:p>
          <a:p>
            <a:pPr eaLnBrk="1" hangingPunct="1"/>
            <a:r>
              <a:rPr lang="en-US" sz="3000" smtClean="0"/>
              <a:t>Banyak perusahaan memilih menetapkan laba sasaran mereka sebagai laba bersih seteleh pajak </a:t>
            </a:r>
            <a:r>
              <a:rPr lang="en-US" sz="3000" smtClean="0">
                <a:sym typeface="Wingdings" pitchFamily="2" charset="2"/>
              </a:rPr>
              <a:t> dalam hal ini pajak penghasilan dianggap sebagai biaya</a:t>
            </a:r>
            <a:endParaRPr lang="en-US" sz="3000" smtClean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Dampak Pajak Penghasilan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1800" smtClean="0"/>
              <a:t>Misal : Persentase Pajak = 15%</a:t>
            </a:r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/>
              <a:t>Laba bersih = Laba sebelum pajak – 15% x (laba sebelum pajak)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/>
              <a:t>Laba bersih = 85% x laba sebelum pajak</a:t>
            </a:r>
          </a:p>
          <a:p>
            <a:pPr eaLnBrk="1" hangingPunct="1"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/>
              <a:t>Laba sebelum Pajak = Laba Besih : 85% atau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/>
              <a:t>Laba sebelum Pajak = Laba Bersih : (1- % pajak) atau..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/>
              <a:t>Pendapatan – Biaya = Laba Bersih setelah pajak : (1 - % pajak)</a:t>
            </a: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7" indent="-514350" eaLnBrk="1" hangingPunct="1">
              <a:buFont typeface="Wingdings 3" pitchFamily="18" charset="2"/>
              <a:buAutoNum type="arabicPeriod"/>
              <a:defRPr/>
            </a:pP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endParaRPr lang="en-US" dirty="0" smtClean="0"/>
          </a:p>
          <a:p>
            <a:pPr marL="623887" indent="-514350" eaLnBrk="1" hangingPunct="1">
              <a:buFont typeface="Wingdings 3" pitchFamily="18" charset="2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Penjualan</a:t>
            </a:r>
            <a:r>
              <a:rPr lang="en-US" dirty="0" smtClean="0"/>
              <a:t> minimal </a:t>
            </a:r>
            <a:r>
              <a:rPr lang="en-US" dirty="0" err="1" smtClean="0"/>
              <a:t>dalam</a:t>
            </a:r>
            <a:r>
              <a:rPr lang="en-US" dirty="0" smtClean="0"/>
              <a:t> unit</a:t>
            </a:r>
          </a:p>
          <a:p>
            <a:pPr marL="623887" indent="-514350" eaLnBrk="1" hangingPunct="1">
              <a:buFont typeface="Wingdings 3" pitchFamily="18" charset="2"/>
              <a:buNone/>
              <a:defRPr/>
            </a:pPr>
            <a:r>
              <a:rPr lang="en-US" dirty="0" smtClean="0"/>
              <a:t>	PM unit=(</a:t>
            </a:r>
            <a:r>
              <a:rPr lang="en-US" dirty="0" err="1" smtClean="0"/>
              <a:t>FC+laba</a:t>
            </a:r>
            <a:r>
              <a:rPr lang="en-US" dirty="0" smtClean="0"/>
              <a:t>)/(P-</a:t>
            </a:r>
            <a:r>
              <a:rPr lang="en-US" dirty="0" err="1" smtClean="0"/>
              <a:t>Vc</a:t>
            </a:r>
            <a:r>
              <a:rPr lang="en-US" dirty="0" smtClean="0"/>
              <a:t>)</a:t>
            </a:r>
          </a:p>
          <a:p>
            <a:pPr marL="623887" indent="-514350" eaLnBrk="1" hangingPunct="1">
              <a:buFont typeface="Wingdings 3" pitchFamily="18" charset="2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penjualan</a:t>
            </a:r>
            <a:r>
              <a:rPr lang="en-US" dirty="0" smtClean="0"/>
              <a:t> minimal </a:t>
            </a:r>
            <a:r>
              <a:rPr lang="en-US" dirty="0" err="1" smtClean="0"/>
              <a:t>dalam</a:t>
            </a:r>
            <a:r>
              <a:rPr lang="en-US" dirty="0" smtClean="0"/>
              <a:t> rupiah:</a:t>
            </a:r>
          </a:p>
          <a:p>
            <a:pPr marL="623887" indent="-514350" eaLnBrk="1" hangingPunct="1">
              <a:buFont typeface="Wingdings 3" pitchFamily="18" charset="2"/>
              <a:buNone/>
              <a:defRPr/>
            </a:pPr>
            <a:r>
              <a:rPr lang="en-US" dirty="0" smtClean="0"/>
              <a:t>	PM (</a:t>
            </a:r>
            <a:r>
              <a:rPr lang="en-US" dirty="0" err="1" smtClean="0"/>
              <a:t>Rp</a:t>
            </a:r>
            <a:r>
              <a:rPr lang="en-US" dirty="0" smtClean="0"/>
              <a:t>)= (</a:t>
            </a:r>
            <a:r>
              <a:rPr lang="en-US" dirty="0" err="1" smtClean="0"/>
              <a:t>FC+Laba</a:t>
            </a:r>
            <a:r>
              <a:rPr lang="en-US" dirty="0" smtClean="0"/>
              <a:t>)/(1-(VC/P))</a:t>
            </a:r>
          </a:p>
          <a:p>
            <a:pPr marL="623887" indent="-514350" eaLnBrk="1" hangingPunct="1">
              <a:buFont typeface="Wingdings 3" pitchFamily="18" charset="2"/>
              <a:buNone/>
              <a:defRPr/>
            </a:pPr>
            <a:r>
              <a:rPr lang="en-US" dirty="0" smtClean="0"/>
              <a:t>2.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jual</a:t>
            </a:r>
            <a:r>
              <a:rPr lang="en-US" dirty="0" smtClean="0"/>
              <a:t> normal</a:t>
            </a:r>
          </a:p>
          <a:p>
            <a:pPr marL="623887" indent="-514350" eaLnBrk="1" hangingPunct="1">
              <a:buFont typeface="Wingdings 3" pitchFamily="18" charset="2"/>
              <a:buNone/>
              <a:defRPr/>
            </a:pPr>
            <a:r>
              <a:rPr lang="en-US" dirty="0" smtClean="0"/>
              <a:t>3.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endParaRPr lang="en-US" dirty="0" smtClean="0"/>
          </a:p>
          <a:p>
            <a:pPr marL="623887" indent="-514350" eaLnBrk="1" hangingPunct="1">
              <a:buFont typeface="Wingdings 3" pitchFamily="18" charset="2"/>
              <a:buNone/>
              <a:defRPr/>
            </a:pPr>
            <a:r>
              <a:rPr lang="en-US" dirty="0" smtClean="0"/>
              <a:t>4.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tutup</a:t>
            </a:r>
            <a:r>
              <a:rPr lang="en-US" dirty="0" smtClean="0"/>
              <a:t> </a:t>
            </a:r>
            <a:r>
              <a:rPr lang="en-US" dirty="0" err="1" smtClean="0"/>
              <a:t>Pabrik</a:t>
            </a:r>
            <a:endParaRPr lang="en-US" dirty="0" smtClean="0"/>
          </a:p>
          <a:p>
            <a:pPr marL="623887" indent="-514350" eaLnBrk="1" hangingPunct="1">
              <a:buFont typeface="Wingdings 3" pitchFamily="18" charset="2"/>
              <a:buNone/>
              <a:defRPr/>
            </a:pPr>
            <a:r>
              <a:rPr lang="en-US" dirty="0" smtClean="0"/>
              <a:t>	SDP=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Tunai</a:t>
            </a:r>
            <a:r>
              <a:rPr lang="en-US" dirty="0" smtClean="0"/>
              <a:t> / </a:t>
            </a: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kontribusi</a:t>
            </a:r>
            <a:r>
              <a:rPr lang="en-US" dirty="0" smtClean="0"/>
              <a:t> margin</a:t>
            </a: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BEP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Suatu analisa yang menggambarkan bagaimana perubahan biaya variabel, biaya tetap, harga jual, volume penjualan dan bauran penjualan akan mempengaruhi laba perusahaan.</a:t>
            </a:r>
          </a:p>
          <a:p>
            <a:pPr eaLnBrk="1" hangingPunct="1"/>
            <a:r>
              <a:rPr lang="en-US" sz="2600" smtClean="0"/>
              <a:t>Analisis ini merupakan instrumen yang lazim dipakai untuk menyediakan informasi yang bermanfaat bagi manajemen untuk pengambilan keputusan, misal : dalam menetapkan harga jual produk.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Definisi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Semua biaya diklasifikasikan sebagai biaya variabel dan tetap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Hrga jal per unit tidak berubah selama periode analisis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Perusahaan hanya memproduksi satu macam barang, bila menghasilkan lebih dari satu macam barang, perimbangan harus tetap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Asumsi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Margin Kontribusi </a:t>
            </a:r>
            <a:r>
              <a:rPr lang="en-US" smtClean="0">
                <a:sym typeface="Wingdings" pitchFamily="2" charset="2"/>
              </a:rPr>
              <a:t> Selisih antara harga jual perunit dan biaya variabel perunit  besaran untuk menutup biaya tetap dan memberikan keuntungan perunit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Konsep Margin Kontribusi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Contoh Contribution Margin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						</a:t>
            </a:r>
          </a:p>
        </p:txBody>
      </p:sp>
      <p:graphicFrame>
        <p:nvGraphicFramePr>
          <p:cNvPr id="23589" name="Group 37"/>
          <p:cNvGraphicFramePr>
            <a:graphicFrameLocks noGrp="1"/>
          </p:cNvGraphicFramePr>
          <p:nvPr>
            <p:ph sz="half" idx="2"/>
          </p:nvPr>
        </p:nvGraphicFramePr>
        <p:xfrm>
          <a:off x="838200" y="1600200"/>
          <a:ext cx="7848600" cy="2667000"/>
        </p:xfrm>
        <a:graphic>
          <a:graphicData uri="http://schemas.openxmlformats.org/drawingml/2006/table">
            <a:tbl>
              <a:tblPr/>
              <a:tblGrid>
                <a:gridCol w="3505200"/>
                <a:gridCol w="2514600"/>
                <a:gridCol w="18288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Jumlah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Perunit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Penjualan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(800 DVD)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Biaya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Variabel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Rp. 200.000.000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Rp. 120.000.000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Rp. 250.000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Rp. 150.000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Margin Kontribusi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Biaya Tetap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Rp.   80.000.000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Rp.   70.000.000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Rp. 100.000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Laba / Rugi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Rp.   10.000.000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0" name="Text Box 38"/>
          <p:cNvSpPr txBox="1">
            <a:spLocks noChangeArrowheads="1"/>
          </p:cNvSpPr>
          <p:nvPr/>
        </p:nvSpPr>
        <p:spPr bwMode="auto">
          <a:xfrm>
            <a:off x="685800" y="4603750"/>
            <a:ext cx="79248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/>
              <a:t>  </a:t>
            </a:r>
            <a:r>
              <a:rPr lang="en-US" sz="2000"/>
              <a:t>Margin kontribusi perunit Rp. 100.000 menunjukkan bahwa untuk setiap unit produk yang dibuat akan menyumbang margin kontribusi sebesar Rp. 100.000</a:t>
            </a:r>
          </a:p>
          <a:p>
            <a:pPr>
              <a:buFontTx/>
              <a:buChar char="•"/>
            </a:pPr>
            <a:r>
              <a:rPr lang="en-US" sz="2000"/>
              <a:t>  Bagaimana jika DVD yang diproduksi hanya 1 unit ? 2 unit 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Format perhitungan laba sebelumnya, juga berfaedah sebagai alat perencanaan. Format ini memungkinkan perusahaan memproyeksikan keuntungan pada setiap tingkat aktivitas dalam kisaran relevan, misalnya : perusahaan memproyeksikan tingkat penjualan VCD sebanyak 1000 unit ?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5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graphicFrame>
        <p:nvGraphicFramePr>
          <p:cNvPr id="26664" name="Group 40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2667000"/>
        </p:xfrm>
        <a:graphic>
          <a:graphicData uri="http://schemas.openxmlformats.org/drawingml/2006/table">
            <a:tbl>
              <a:tblPr/>
              <a:tblGrid>
                <a:gridCol w="3581400"/>
                <a:gridCol w="2667000"/>
                <a:gridCol w="19812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Jumlah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Perunit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Penjualan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(1000 DVD)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Biaya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variabel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. 250.000.000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. 150.000.000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Rp. 250.000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Rp. 150.000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Margin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kontribusi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Biaya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tetap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. 100.000.000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.   70.000.000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Rp. 100.000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Laba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/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Rugi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Rp.   30.000.000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Margin Contribusi dapat dinyatakan dalam suatu persentase dari pendapatan penjualan </a:t>
            </a:r>
            <a:r>
              <a:rPr lang="en-US" sz="2800" smtClean="0">
                <a:sym typeface="Wingdings" pitchFamily="2" charset="2"/>
              </a:rPr>
              <a:t> Rasio Margin Contribusi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sym typeface="Wingdings" pitchFamily="2" charset="2"/>
              </a:rPr>
              <a:t>	           Margin Kontribusi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sym typeface="Wingdings" pitchFamily="2" charset="2"/>
              </a:rPr>
              <a:t>	RMC = ---------------------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                  Penjualan</a:t>
            </a:r>
          </a:p>
          <a:p>
            <a:pPr eaLnBrk="1" hangingPunct="1"/>
            <a:r>
              <a:rPr lang="en-US" sz="2800" smtClean="0"/>
              <a:t>Semakin tinggi RMC semakin baik ! Dapatkah anda menjelaskan analisisnya ?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/>
              <a:t>Rasio</a:t>
            </a:r>
            <a:r>
              <a:rPr lang="en-US" dirty="0"/>
              <a:t> Margin </a:t>
            </a:r>
            <a:r>
              <a:rPr lang="en-US" dirty="0" err="1" smtClean="0"/>
              <a:t>Kontribusi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261</TotalTime>
  <Words>1031</Words>
  <Application>Microsoft PowerPoint</Application>
  <PresentationFormat>On-screen Show (4:3)</PresentationFormat>
  <Paragraphs>277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Verdana</vt:lpstr>
      <vt:lpstr>Arial</vt:lpstr>
      <vt:lpstr>Lucida Sans Unicode</vt:lpstr>
      <vt:lpstr>Wingdings 3</vt:lpstr>
      <vt:lpstr>Wingdings 2</vt:lpstr>
      <vt:lpstr>Calibri</vt:lpstr>
      <vt:lpstr>Wingdings</vt:lpstr>
      <vt:lpstr>Times New Roman</vt:lpstr>
      <vt:lpstr>Concourse</vt:lpstr>
      <vt:lpstr>BREAK EVEN POINT</vt:lpstr>
      <vt:lpstr>introduction</vt:lpstr>
      <vt:lpstr>Definisi</vt:lpstr>
      <vt:lpstr>Asumsi</vt:lpstr>
      <vt:lpstr>Konsep Margin Kontribusi</vt:lpstr>
      <vt:lpstr>Contoh Contribution Margin</vt:lpstr>
      <vt:lpstr>Slide 7</vt:lpstr>
      <vt:lpstr>Slide 8</vt:lpstr>
      <vt:lpstr>Rasio Margin Kontribusi</vt:lpstr>
      <vt:lpstr>Perhitungan BEP</vt:lpstr>
      <vt:lpstr>Tujuan Mencari Titik Impas :</vt:lpstr>
      <vt:lpstr>Komputasi Titik Impas</vt:lpstr>
      <vt:lpstr>Komputasi Titik Impas (lanjutan..)</vt:lpstr>
      <vt:lpstr>Grafik BEP </vt:lpstr>
      <vt:lpstr>Margin of Safety (MOS)</vt:lpstr>
      <vt:lpstr>Rumus MOS</vt:lpstr>
      <vt:lpstr>Slide 17</vt:lpstr>
      <vt:lpstr>Tuasan Operasi</vt:lpstr>
      <vt:lpstr>Kasus Tuasan Operasi</vt:lpstr>
      <vt:lpstr>Slide 20</vt:lpstr>
      <vt:lpstr>Bagaimana Jika penjualan naik 10% ?  Apa yang akan terjadi ???</vt:lpstr>
      <vt:lpstr>Kesimpulan :</vt:lpstr>
      <vt:lpstr>Faktor Tuasan Operasi</vt:lpstr>
      <vt:lpstr>Slide 24</vt:lpstr>
      <vt:lpstr>Dampak Pajak Penghasilan</vt:lpstr>
      <vt:lpstr>Slide 26</vt:lpstr>
      <vt:lpstr>Manfaat analisis BEP</vt:lpstr>
    </vt:vector>
  </TitlesOfParts>
  <Company>GUNADARMA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ANALISA BIAYA VOLUME &amp; LABA</dc:title>
  <dc:creator>bambang darmadi</dc:creator>
  <cp:lastModifiedBy>PERSONAL</cp:lastModifiedBy>
  <cp:revision>11</cp:revision>
  <dcterms:created xsi:type="dcterms:W3CDTF">2004-08-26T09:18:42Z</dcterms:created>
  <dcterms:modified xsi:type="dcterms:W3CDTF">2012-11-05T05:25:25Z</dcterms:modified>
</cp:coreProperties>
</file>