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>
        <p:scale>
          <a:sx n="62" d="100"/>
          <a:sy n="62" d="100"/>
        </p:scale>
        <p:origin x="-127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083B4-A01E-45A1-B59A-010EB5659ADA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4CBE8-11F0-4292-87F5-C01A90568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1DD575-36A4-4ACA-8E29-778FC3CB7635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1A1346-F66B-4AD2-B333-2EE490A567E9}" type="slidenum">
              <a:rPr lang="en-US" smtClean="0">
                <a:latin typeface="Arial" pitchFamily="34" charset="0"/>
              </a:rPr>
              <a:pPr/>
              <a:t>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8D60B3-8813-4BC2-97E7-2A41000B9564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4FA8-1388-4282-BF2E-4F27C0F45C0C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4FA8-1388-4282-BF2E-4F27C0F45C0C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4FA8-1388-4282-BF2E-4F27C0F45C0C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5504FA8-1388-4282-BF2E-4F27C0F45C0C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04FA8-1388-4282-BF2E-4F27C0F45C0C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5504FA8-1388-4282-BF2E-4F27C0F45C0C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04FA8-1388-4282-BF2E-4F27C0F45C0C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04FA8-1388-4282-BF2E-4F27C0F45C0C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04FA8-1388-4282-BF2E-4F27C0F45C0C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04FA8-1388-4282-BF2E-4F27C0F45C0C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5504FA8-1388-4282-BF2E-4F27C0F45C0C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4FA8-1388-4282-BF2E-4F27C0F45C0C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5504FA8-1388-4282-BF2E-4F27C0F45C0C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04FA8-1388-4282-BF2E-4F27C0F45C0C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04FA8-1388-4282-BF2E-4F27C0F45C0C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4FA8-1388-4282-BF2E-4F27C0F45C0C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4FA8-1388-4282-BF2E-4F27C0F45C0C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4FA8-1388-4282-BF2E-4F27C0F45C0C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4FA8-1388-4282-BF2E-4F27C0F45C0C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4FA8-1388-4282-BF2E-4F27C0F45C0C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4FA8-1388-4282-BF2E-4F27C0F45C0C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4FA8-1388-4282-BF2E-4F27C0F45C0C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5504FA8-1388-4282-BF2E-4F27C0F45C0C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5504FA8-1388-4282-BF2E-4F27C0F45C0C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3140968"/>
            <a:ext cx="6560234" cy="1752600"/>
          </a:xfrm>
        </p:spPr>
        <p:txBody>
          <a:bodyPr/>
          <a:lstStyle/>
          <a:p>
            <a:pPr algn="ctr"/>
            <a:r>
              <a:rPr lang="id-ID" dirty="0" smtClean="0"/>
              <a:t>Fanny Widadie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ANALISA EKONOMI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95535" y="692696"/>
          <a:ext cx="8496945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0653"/>
                <a:gridCol w="1189556"/>
                <a:gridCol w="1115208"/>
                <a:gridCol w="966514"/>
                <a:gridCol w="817819"/>
                <a:gridCol w="977195"/>
              </a:tblGrid>
              <a:tr h="431051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 marL="86360" marR="86360"/>
                </a:tc>
                <a:tc gridSpan="5">
                  <a:txBody>
                    <a:bodyPr/>
                    <a:lstStyle/>
                    <a:p>
                      <a:r>
                        <a:rPr lang="en-US" dirty="0" err="1" smtClean="0"/>
                        <a:t>Perbandingan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Antara</a:t>
                      </a:r>
                      <a:endParaRPr lang="en-US" dirty="0"/>
                    </a:p>
                  </a:txBody>
                  <a:tcPr marL="86360" marR="8636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05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86360" marR="86360"/>
                </a:tc>
                <a:tc gridSpan="2">
                  <a:txBody>
                    <a:bodyPr/>
                    <a:lstStyle/>
                    <a:p>
                      <a:r>
                        <a:rPr lang="en-US" dirty="0" err="1" smtClean="0"/>
                        <a:t>Analisa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Finansial</a:t>
                      </a:r>
                      <a:endParaRPr lang="en-US" dirty="0"/>
                    </a:p>
                  </a:txBody>
                  <a:tcPr marL="86360" marR="8636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err="1" smtClean="0"/>
                        <a:t>Analisa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Ekonomi</a:t>
                      </a:r>
                      <a:endParaRPr lang="en-US" dirty="0"/>
                    </a:p>
                  </a:txBody>
                  <a:tcPr marL="86360" marR="8636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05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Nilai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US$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SCF</a:t>
                      </a:r>
                      <a:endParaRPr lang="en-US" dirty="0"/>
                    </a:p>
                  </a:txBody>
                  <a:tcPr marL="86360" marR="86360"/>
                </a:tc>
              </a:tr>
              <a:tr h="4251463"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en-US" baseline="0" dirty="0" smtClean="0"/>
                        <a:t>Cash inflow (</a:t>
                      </a:r>
                      <a:r>
                        <a:rPr lang="en-US" baseline="0" dirty="0" err="1" smtClean="0"/>
                        <a:t>juta</a:t>
                      </a:r>
                      <a:r>
                        <a:rPr lang="en-US" baseline="0" dirty="0" smtClean="0"/>
                        <a:t> rupiah)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      </a:t>
                      </a:r>
                      <a:r>
                        <a:rPr lang="en-US" baseline="0" dirty="0" err="1" smtClean="0"/>
                        <a:t>Tradded</a:t>
                      </a:r>
                      <a:r>
                        <a:rPr lang="en-US" baseline="0" dirty="0" smtClean="0"/>
                        <a:t> goods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2)   Cash outflow (</a:t>
                      </a:r>
                      <a:r>
                        <a:rPr lang="en-US" baseline="0" dirty="0" err="1" smtClean="0"/>
                        <a:t>juta</a:t>
                      </a:r>
                      <a:r>
                        <a:rPr lang="en-US" baseline="0" dirty="0" smtClean="0"/>
                        <a:t> rupiah)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      </a:t>
                      </a:r>
                      <a:r>
                        <a:rPr lang="en-US" baseline="0" dirty="0" err="1" smtClean="0"/>
                        <a:t>Tenaga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kerja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asing</a:t>
                      </a:r>
                      <a:r>
                        <a:rPr lang="en-US" baseline="0" dirty="0" smtClean="0"/>
                        <a:t>(NT)</a:t>
                      </a:r>
                    </a:p>
                    <a:p>
                      <a:pPr marL="342900" indent="17463">
                        <a:buNone/>
                      </a:pPr>
                      <a:r>
                        <a:rPr lang="en-US" baseline="0" dirty="0" smtClean="0"/>
                        <a:t>Input lain (</a:t>
                      </a:r>
                      <a:r>
                        <a:rPr lang="en-US" baseline="0" dirty="0" err="1" smtClean="0"/>
                        <a:t>impor</a:t>
                      </a:r>
                      <a:r>
                        <a:rPr lang="en-US" baseline="0" dirty="0" smtClean="0"/>
                        <a:t>)</a:t>
                      </a:r>
                    </a:p>
                    <a:p>
                      <a:pPr marL="342900" indent="-252413">
                        <a:buNone/>
                      </a:pPr>
                      <a:r>
                        <a:rPr lang="en-US" baseline="0" dirty="0" smtClean="0"/>
                        <a:t>Lain2:</a:t>
                      </a:r>
                    </a:p>
                    <a:p>
                      <a:pPr marL="342900" indent="17463">
                        <a:buNone/>
                      </a:pPr>
                      <a:r>
                        <a:rPr lang="en-US" baseline="0" dirty="0" smtClean="0"/>
                        <a:t>75% </a:t>
                      </a:r>
                      <a:r>
                        <a:rPr lang="en-US" baseline="0" dirty="0" err="1" smtClean="0"/>
                        <a:t>impor</a:t>
                      </a:r>
                      <a:r>
                        <a:rPr lang="en-US" baseline="0" dirty="0" smtClean="0"/>
                        <a:t> (T)</a:t>
                      </a:r>
                    </a:p>
                    <a:p>
                      <a:pPr marL="342900" indent="17463">
                        <a:buNone/>
                      </a:pPr>
                      <a:r>
                        <a:rPr lang="en-US" baseline="0" dirty="0" smtClean="0"/>
                        <a:t>25% </a:t>
                      </a:r>
                      <a:r>
                        <a:rPr lang="en-US" baseline="0" dirty="0" err="1" smtClean="0"/>
                        <a:t>lokal</a:t>
                      </a:r>
                      <a:r>
                        <a:rPr lang="en-US" baseline="0" dirty="0" smtClean="0"/>
                        <a:t> (NT)</a:t>
                      </a:r>
                    </a:p>
                    <a:p>
                      <a:pPr marL="342900" indent="17463">
                        <a:buNone/>
                      </a:pPr>
                      <a:r>
                        <a:rPr lang="en-US" baseline="0" dirty="0" smtClean="0"/>
                        <a:t>Total outflow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3)  Net Benefit (1-2)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4)  B/C </a:t>
                      </a:r>
                      <a:r>
                        <a:rPr lang="en-US" baseline="0" dirty="0" err="1" smtClean="0"/>
                        <a:t>rasio</a:t>
                      </a:r>
                      <a:r>
                        <a:rPr lang="en-US" baseline="0" dirty="0" smtClean="0"/>
                        <a:t> = Inflow/Outflow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2.000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800</a:t>
                      </a:r>
                    </a:p>
                    <a:p>
                      <a:r>
                        <a:rPr lang="en-US" dirty="0" smtClean="0"/>
                        <a:t>500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225</a:t>
                      </a:r>
                    </a:p>
                    <a:p>
                      <a:r>
                        <a:rPr lang="en-US" dirty="0" smtClean="0"/>
                        <a:t>75</a:t>
                      </a:r>
                    </a:p>
                    <a:p>
                      <a:r>
                        <a:rPr lang="en-US" dirty="0" smtClean="0"/>
                        <a:t>1.600</a:t>
                      </a:r>
                    </a:p>
                    <a:p>
                      <a:r>
                        <a:rPr lang="en-US" dirty="0" smtClean="0"/>
                        <a:t>400</a:t>
                      </a:r>
                    </a:p>
                    <a:p>
                      <a:r>
                        <a:rPr lang="en-US" dirty="0" smtClean="0"/>
                        <a:t>1,25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764704"/>
            <a:ext cx="8676456" cy="496855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err="1" smtClean="0"/>
              <a:t>Catatan</a:t>
            </a:r>
            <a:r>
              <a:rPr lang="en-US" dirty="0" smtClean="0"/>
              <a:t>:</a:t>
            </a:r>
          </a:p>
          <a:p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konversi</a:t>
            </a:r>
            <a:r>
              <a:rPr lang="en-US" sz="2400" dirty="0" smtClean="0"/>
              <a:t> </a:t>
            </a:r>
            <a:r>
              <a:rPr lang="en-US" sz="2400" dirty="0" err="1" smtClean="0"/>
              <a:t>utk</a:t>
            </a:r>
            <a:r>
              <a:rPr lang="en-US" sz="2400" dirty="0" smtClean="0"/>
              <a:t> SER = 1 + 0,2 = 1,2</a:t>
            </a:r>
          </a:p>
          <a:p>
            <a:r>
              <a:rPr lang="en-US" sz="2400" dirty="0" err="1" smtClean="0"/>
              <a:t>Kolom</a:t>
            </a:r>
            <a:r>
              <a:rPr lang="en-US" sz="2400" dirty="0" smtClean="0"/>
              <a:t> SER  = </a:t>
            </a:r>
            <a:r>
              <a:rPr lang="en-US" sz="2400" dirty="0" err="1" smtClean="0"/>
              <a:t>Harga</a:t>
            </a:r>
            <a:r>
              <a:rPr lang="en-US" sz="2400" dirty="0" smtClean="0"/>
              <a:t> x 1,2</a:t>
            </a:r>
          </a:p>
          <a:p>
            <a:r>
              <a:rPr lang="en-US" sz="2400" dirty="0" smtClean="0"/>
              <a:t>SER </a:t>
            </a:r>
            <a:r>
              <a:rPr lang="en-US" sz="2400" dirty="0" err="1" smtClean="0"/>
              <a:t>tng</a:t>
            </a:r>
            <a:r>
              <a:rPr lang="en-US" sz="2400" dirty="0" smtClean="0"/>
              <a:t> </a:t>
            </a:r>
            <a:r>
              <a:rPr lang="en-US" sz="2400" dirty="0" err="1" smtClean="0"/>
              <a:t>krja</a:t>
            </a:r>
            <a:r>
              <a:rPr lang="en-US" sz="2400" dirty="0" smtClean="0"/>
              <a:t> (NT) = SWR x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(800)</a:t>
            </a:r>
          </a:p>
          <a:p>
            <a:r>
              <a:rPr lang="en-US" sz="2400" dirty="0" smtClean="0"/>
              <a:t>SWR </a:t>
            </a:r>
            <a:r>
              <a:rPr lang="en-US" sz="2400" dirty="0" err="1" smtClean="0"/>
              <a:t>diasumsikan</a:t>
            </a:r>
            <a:r>
              <a:rPr lang="en-US" sz="2400" dirty="0" smtClean="0"/>
              <a:t> 50%</a:t>
            </a:r>
          </a:p>
          <a:p>
            <a:r>
              <a:rPr lang="en-US" sz="2400" dirty="0" err="1" smtClean="0"/>
              <a:t>Jadi</a:t>
            </a:r>
            <a:r>
              <a:rPr lang="en-US" sz="2400" dirty="0" smtClean="0"/>
              <a:t> SER </a:t>
            </a:r>
            <a:r>
              <a:rPr lang="en-US" sz="2400" dirty="0" err="1" smtClean="0"/>
              <a:t>tng</a:t>
            </a:r>
            <a:r>
              <a:rPr lang="en-US" sz="2400" dirty="0" smtClean="0"/>
              <a:t> </a:t>
            </a:r>
            <a:r>
              <a:rPr lang="en-US" sz="2400" dirty="0" err="1" smtClean="0"/>
              <a:t>krja</a:t>
            </a:r>
            <a:r>
              <a:rPr lang="en-US" sz="2400" dirty="0" smtClean="0"/>
              <a:t> (NT) = 400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Kolom</a:t>
            </a:r>
            <a:r>
              <a:rPr lang="en-US" sz="2400" dirty="0" smtClean="0"/>
              <a:t> SCF:</a:t>
            </a:r>
          </a:p>
          <a:p>
            <a:r>
              <a:rPr lang="en-US" sz="2400" dirty="0" smtClean="0"/>
              <a:t>1) </a:t>
            </a:r>
            <a:r>
              <a:rPr lang="en-US" sz="2400" dirty="0" err="1" smtClean="0"/>
              <a:t>Hrg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= </a:t>
            </a:r>
            <a:r>
              <a:rPr lang="en-US" sz="2400" dirty="0" err="1" smtClean="0"/>
              <a:t>hrg</a:t>
            </a:r>
            <a:r>
              <a:rPr lang="en-US" sz="2400" dirty="0" smtClean="0"/>
              <a:t> SCF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>
                <a:sym typeface="Wingdings" pitchFamily="2" charset="2"/>
              </a:rPr>
              <a:t>krn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nilai</a:t>
            </a:r>
            <a:r>
              <a:rPr lang="en-US" sz="2400" dirty="0" smtClean="0">
                <a:sym typeface="Wingdings" pitchFamily="2" charset="2"/>
              </a:rPr>
              <a:t> SCF =1</a:t>
            </a:r>
          </a:p>
          <a:p>
            <a:r>
              <a:rPr lang="en-US" sz="2400" dirty="0" smtClean="0">
                <a:sym typeface="Wingdings" pitchFamily="2" charset="2"/>
              </a:rPr>
              <a:t>2) </a:t>
            </a:r>
            <a:r>
              <a:rPr lang="en-US" sz="2400" dirty="0" err="1" smtClean="0">
                <a:sym typeface="Wingdings" pitchFamily="2" charset="2"/>
              </a:rPr>
              <a:t>Utk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tng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krj</a:t>
            </a:r>
            <a:r>
              <a:rPr lang="en-US" sz="2400" dirty="0" smtClean="0">
                <a:sym typeface="Wingdings" pitchFamily="2" charset="2"/>
              </a:rPr>
              <a:t> (NT) </a:t>
            </a:r>
            <a:r>
              <a:rPr lang="en-US" sz="2400" dirty="0" err="1" smtClean="0">
                <a:sym typeface="Wingdings" pitchFamily="2" charset="2"/>
              </a:rPr>
              <a:t>didapat</a:t>
            </a:r>
            <a:r>
              <a:rPr lang="en-US" sz="2400" dirty="0" smtClean="0">
                <a:sym typeface="Wingdings" pitchFamily="2" charset="2"/>
              </a:rPr>
              <a:t> SCF x SER ( 0.833x 400 = 332)</a:t>
            </a:r>
          </a:p>
          <a:p>
            <a:r>
              <a:rPr lang="en-US" sz="2400" dirty="0" smtClean="0">
                <a:sym typeface="Wingdings" pitchFamily="2" charset="2"/>
              </a:rPr>
              <a:t>Input </a:t>
            </a:r>
            <a:r>
              <a:rPr lang="en-US" sz="2400" dirty="0" err="1" smtClean="0">
                <a:sym typeface="Wingdings" pitchFamily="2" charset="2"/>
              </a:rPr>
              <a:t>lokal</a:t>
            </a:r>
            <a:r>
              <a:rPr lang="en-US" sz="2400" dirty="0" smtClean="0">
                <a:sym typeface="Wingdings" pitchFamily="2" charset="2"/>
              </a:rPr>
              <a:t> (NT) SWR x SER = 0,883 x 75 = 62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95535" y="692696"/>
          <a:ext cx="8496945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0653"/>
                <a:gridCol w="1465892"/>
                <a:gridCol w="838872"/>
                <a:gridCol w="966514"/>
                <a:gridCol w="817819"/>
                <a:gridCol w="977195"/>
              </a:tblGrid>
              <a:tr h="431051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 marL="86360" marR="86360"/>
                </a:tc>
                <a:tc gridSpan="5">
                  <a:txBody>
                    <a:bodyPr/>
                    <a:lstStyle/>
                    <a:p>
                      <a:r>
                        <a:rPr lang="en-US" dirty="0" err="1" smtClean="0"/>
                        <a:t>Perbandingan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Antara</a:t>
                      </a:r>
                      <a:endParaRPr lang="en-US" dirty="0"/>
                    </a:p>
                  </a:txBody>
                  <a:tcPr marL="86360" marR="8636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05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86360" marR="86360"/>
                </a:tc>
                <a:tc gridSpan="2">
                  <a:txBody>
                    <a:bodyPr/>
                    <a:lstStyle/>
                    <a:p>
                      <a:r>
                        <a:rPr lang="en-US" dirty="0" err="1" smtClean="0"/>
                        <a:t>Analisa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Finansial</a:t>
                      </a:r>
                      <a:endParaRPr lang="en-US" dirty="0"/>
                    </a:p>
                  </a:txBody>
                  <a:tcPr marL="86360" marR="8636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err="1" smtClean="0"/>
                        <a:t>Analisa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Ekonomi</a:t>
                      </a:r>
                      <a:endParaRPr lang="en-US" dirty="0"/>
                    </a:p>
                  </a:txBody>
                  <a:tcPr marL="86360" marR="8636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05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Nilai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US$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SCF</a:t>
                      </a:r>
                      <a:endParaRPr lang="en-US" dirty="0"/>
                    </a:p>
                  </a:txBody>
                  <a:tcPr marL="86360" marR="86360"/>
                </a:tc>
              </a:tr>
              <a:tr h="4251463"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en-US" baseline="0" dirty="0" smtClean="0"/>
                        <a:t>Cash inflow (</a:t>
                      </a:r>
                      <a:r>
                        <a:rPr lang="en-US" baseline="0" dirty="0" err="1" smtClean="0"/>
                        <a:t>juta</a:t>
                      </a:r>
                      <a:r>
                        <a:rPr lang="en-US" baseline="0" dirty="0" smtClean="0"/>
                        <a:t> rupiah)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      </a:t>
                      </a:r>
                      <a:r>
                        <a:rPr lang="en-US" baseline="0" dirty="0" err="1" smtClean="0"/>
                        <a:t>Tradded</a:t>
                      </a:r>
                      <a:r>
                        <a:rPr lang="en-US" baseline="0" dirty="0" smtClean="0"/>
                        <a:t> goods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2)   Cash outflow (</a:t>
                      </a:r>
                      <a:r>
                        <a:rPr lang="en-US" baseline="0" dirty="0" err="1" smtClean="0"/>
                        <a:t>juta</a:t>
                      </a:r>
                      <a:r>
                        <a:rPr lang="en-US" baseline="0" dirty="0" smtClean="0"/>
                        <a:t> rupiah)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      </a:t>
                      </a:r>
                      <a:r>
                        <a:rPr lang="en-US" baseline="0" dirty="0" err="1" smtClean="0"/>
                        <a:t>Tenaga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kerja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asing</a:t>
                      </a:r>
                      <a:r>
                        <a:rPr lang="en-US" baseline="0" dirty="0" smtClean="0"/>
                        <a:t>(NT)</a:t>
                      </a:r>
                    </a:p>
                    <a:p>
                      <a:pPr marL="342900" indent="17463">
                        <a:buNone/>
                      </a:pPr>
                      <a:r>
                        <a:rPr lang="en-US" baseline="0" dirty="0" smtClean="0"/>
                        <a:t>Input lain (</a:t>
                      </a:r>
                      <a:r>
                        <a:rPr lang="en-US" baseline="0" dirty="0" err="1" smtClean="0"/>
                        <a:t>impor</a:t>
                      </a:r>
                      <a:r>
                        <a:rPr lang="en-US" baseline="0" dirty="0" smtClean="0"/>
                        <a:t>)</a:t>
                      </a:r>
                    </a:p>
                    <a:p>
                      <a:pPr marL="342900" indent="-252413">
                        <a:buNone/>
                      </a:pPr>
                      <a:r>
                        <a:rPr lang="en-US" baseline="0" dirty="0" smtClean="0"/>
                        <a:t>Lain2:</a:t>
                      </a:r>
                    </a:p>
                    <a:p>
                      <a:pPr marL="342900" indent="17463">
                        <a:buNone/>
                      </a:pPr>
                      <a:r>
                        <a:rPr lang="en-US" baseline="0" dirty="0" smtClean="0"/>
                        <a:t>75% </a:t>
                      </a:r>
                      <a:r>
                        <a:rPr lang="en-US" baseline="0" dirty="0" err="1" smtClean="0"/>
                        <a:t>impor</a:t>
                      </a:r>
                      <a:r>
                        <a:rPr lang="en-US" baseline="0" dirty="0" smtClean="0"/>
                        <a:t> (T)</a:t>
                      </a:r>
                    </a:p>
                    <a:p>
                      <a:pPr marL="342900" indent="17463">
                        <a:buNone/>
                      </a:pPr>
                      <a:r>
                        <a:rPr lang="en-US" baseline="0" dirty="0" smtClean="0"/>
                        <a:t>25% </a:t>
                      </a:r>
                      <a:r>
                        <a:rPr lang="en-US" baseline="0" dirty="0" err="1" smtClean="0"/>
                        <a:t>lokal</a:t>
                      </a:r>
                      <a:r>
                        <a:rPr lang="en-US" baseline="0" dirty="0" smtClean="0"/>
                        <a:t> (NT)</a:t>
                      </a:r>
                    </a:p>
                    <a:p>
                      <a:pPr marL="342900" indent="17463">
                        <a:buNone/>
                      </a:pPr>
                      <a:r>
                        <a:rPr lang="en-US" baseline="0" dirty="0" smtClean="0"/>
                        <a:t>Total outflow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3)  Net Benefit (1-2)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4)  B/C </a:t>
                      </a:r>
                      <a:r>
                        <a:rPr lang="en-US" baseline="0" dirty="0" err="1" smtClean="0"/>
                        <a:t>rasio</a:t>
                      </a:r>
                      <a:r>
                        <a:rPr lang="en-US" baseline="0" dirty="0" smtClean="0"/>
                        <a:t> = Inflow/Outflow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2.000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800</a:t>
                      </a:r>
                    </a:p>
                    <a:p>
                      <a:r>
                        <a:rPr lang="en-US" dirty="0" smtClean="0"/>
                        <a:t>500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225 (</a:t>
                      </a:r>
                      <a:r>
                        <a:rPr lang="en-US" dirty="0" err="1" smtClean="0"/>
                        <a:t>ini</a:t>
                      </a:r>
                      <a:r>
                        <a:rPr lang="en-US" dirty="0" smtClean="0"/>
                        <a:t> org </a:t>
                      </a:r>
                      <a:r>
                        <a:rPr lang="en-US" dirty="0" err="1" smtClean="0"/>
                        <a:t>apa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Rp</a:t>
                      </a:r>
                      <a:r>
                        <a:rPr lang="en-US" smtClean="0"/>
                        <a:t>)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75</a:t>
                      </a:r>
                    </a:p>
                    <a:p>
                      <a:r>
                        <a:rPr lang="en-US" dirty="0" smtClean="0"/>
                        <a:t>1.600</a:t>
                      </a:r>
                    </a:p>
                    <a:p>
                      <a:r>
                        <a:rPr lang="en-US" dirty="0" smtClean="0"/>
                        <a:t>400</a:t>
                      </a:r>
                    </a:p>
                    <a:p>
                      <a:r>
                        <a:rPr lang="en-US" dirty="0" smtClean="0"/>
                        <a:t>1,25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183,49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73,39</a:t>
                      </a:r>
                    </a:p>
                    <a:p>
                      <a:r>
                        <a:rPr lang="en-US" dirty="0" smtClean="0"/>
                        <a:t>45,87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20,64</a:t>
                      </a:r>
                    </a:p>
                    <a:p>
                      <a:r>
                        <a:rPr lang="en-US" dirty="0" smtClean="0"/>
                        <a:t>6,88</a:t>
                      </a:r>
                    </a:p>
                    <a:p>
                      <a:r>
                        <a:rPr lang="en-US" dirty="0" smtClean="0"/>
                        <a:t>146,79</a:t>
                      </a:r>
                    </a:p>
                    <a:p>
                      <a:r>
                        <a:rPr lang="en-US" dirty="0" smtClean="0"/>
                        <a:t>36,7</a:t>
                      </a:r>
                    </a:p>
                    <a:p>
                      <a:r>
                        <a:rPr lang="en-US" dirty="0" smtClean="0"/>
                        <a:t>1,78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2400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400</a:t>
                      </a:r>
                    </a:p>
                    <a:p>
                      <a:r>
                        <a:rPr lang="en-US" dirty="0" smtClean="0"/>
                        <a:t>600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270</a:t>
                      </a:r>
                    </a:p>
                    <a:p>
                      <a:r>
                        <a:rPr lang="en-US" dirty="0" smtClean="0"/>
                        <a:t>75</a:t>
                      </a:r>
                    </a:p>
                    <a:p>
                      <a:r>
                        <a:rPr lang="en-US" dirty="0" smtClean="0"/>
                        <a:t>1345</a:t>
                      </a:r>
                    </a:p>
                    <a:p>
                      <a:r>
                        <a:rPr lang="en-US" dirty="0" smtClean="0"/>
                        <a:t>1055</a:t>
                      </a:r>
                    </a:p>
                    <a:p>
                      <a:r>
                        <a:rPr lang="en-US" dirty="0" smtClean="0"/>
                        <a:t>1,78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2000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332</a:t>
                      </a:r>
                    </a:p>
                    <a:p>
                      <a:r>
                        <a:rPr lang="en-US" dirty="0" smtClean="0"/>
                        <a:t>500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225</a:t>
                      </a:r>
                    </a:p>
                    <a:p>
                      <a:r>
                        <a:rPr lang="en-US" dirty="0" smtClean="0"/>
                        <a:t>62</a:t>
                      </a:r>
                    </a:p>
                    <a:p>
                      <a:r>
                        <a:rPr lang="en-US" dirty="0" smtClean="0"/>
                        <a:t>1,119</a:t>
                      </a:r>
                    </a:p>
                    <a:p>
                      <a:r>
                        <a:rPr lang="en-US" dirty="0" smtClean="0"/>
                        <a:t>881</a:t>
                      </a:r>
                    </a:p>
                    <a:p>
                      <a:r>
                        <a:rPr lang="en-US" dirty="0" smtClean="0"/>
                        <a:t>1,78</a:t>
                      </a:r>
                      <a:endParaRPr lang="en-US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636912"/>
            <a:ext cx="8229600" cy="11346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err="1" smtClean="0">
                <a:latin typeface="Brush Script MT" pitchFamily="66" charset="0"/>
              </a:rPr>
              <a:t>Selamat</a:t>
            </a:r>
            <a:r>
              <a:rPr lang="en-US" sz="4800" dirty="0" smtClean="0">
                <a:latin typeface="Brush Script MT" pitchFamily="66" charset="0"/>
              </a:rPr>
              <a:t> </a:t>
            </a:r>
            <a:r>
              <a:rPr lang="en-US" sz="4800" dirty="0" err="1" smtClean="0">
                <a:latin typeface="Brush Script MT" pitchFamily="66" charset="0"/>
              </a:rPr>
              <a:t>Belajar</a:t>
            </a:r>
            <a:r>
              <a:rPr lang="en-US" sz="4800" dirty="0" smtClean="0">
                <a:latin typeface="Brush Script MT" pitchFamily="66" charset="0"/>
              </a:rPr>
              <a:t>…………..!!!</a:t>
            </a:r>
            <a:endParaRPr lang="en-US" sz="4800" dirty="0">
              <a:latin typeface="Brush Script MT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6600" dirty="0" err="1" smtClean="0">
                <a:latin typeface="Elephant" pitchFamily="18" charset="0"/>
              </a:rPr>
              <a:t>Contoh</a:t>
            </a:r>
            <a:endParaRPr lang="en-US" sz="6600" dirty="0" smtClean="0">
              <a:latin typeface="Elephant" pitchFamily="18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229600" cy="51816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3000" dirty="0" err="1" smtClean="0">
                <a:latin typeface="Calibri" pitchFamily="34" charset="0"/>
              </a:rPr>
              <a:t>Suatu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proyek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investasi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direncanakan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akan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menghasilkan</a:t>
            </a:r>
            <a:r>
              <a:rPr lang="en-US" sz="3000" dirty="0" smtClean="0">
                <a:latin typeface="Calibri" pitchFamily="34" charset="0"/>
              </a:rPr>
              <a:t> 1.000.000 unit </a:t>
            </a:r>
            <a:r>
              <a:rPr lang="en-US" sz="3000" dirty="0" err="1" smtClean="0">
                <a:latin typeface="Calibri" pitchFamily="34" charset="0"/>
              </a:rPr>
              <a:t>produk</a:t>
            </a:r>
            <a:r>
              <a:rPr lang="en-US" sz="3000" dirty="0" smtClean="0">
                <a:latin typeface="Calibri" pitchFamily="34" charset="0"/>
              </a:rPr>
              <a:t> per </a:t>
            </a:r>
            <a:r>
              <a:rPr lang="en-US" sz="3000" dirty="0" err="1" smtClean="0">
                <a:latin typeface="Calibri" pitchFamily="34" charset="0"/>
              </a:rPr>
              <a:t>tahun</a:t>
            </a:r>
            <a:r>
              <a:rPr lang="en-US" sz="3000" dirty="0" smtClean="0">
                <a:latin typeface="Calibri" pitchFamily="34" charset="0"/>
              </a:rPr>
              <a:t>. </a:t>
            </a:r>
            <a:r>
              <a:rPr lang="en-US" sz="3000" dirty="0" err="1" smtClean="0">
                <a:latin typeface="Calibri" pitchFamily="34" charset="0"/>
              </a:rPr>
              <a:t>Sebagai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akibat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penambahan</a:t>
            </a:r>
            <a:r>
              <a:rPr lang="en-US" sz="3000" dirty="0" smtClean="0">
                <a:latin typeface="Calibri" pitchFamily="34" charset="0"/>
              </a:rPr>
              <a:t> supply </a:t>
            </a:r>
            <a:r>
              <a:rPr lang="en-US" sz="3000" dirty="0" err="1" smtClean="0">
                <a:latin typeface="Calibri" pitchFamily="34" charset="0"/>
              </a:rPr>
              <a:t>tsb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harga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produk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diperkirakan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akan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turun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dari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Rp</a:t>
            </a:r>
            <a:r>
              <a:rPr lang="en-US" sz="3000" dirty="0" smtClean="0">
                <a:latin typeface="Calibri" pitchFamily="34" charset="0"/>
              </a:rPr>
              <a:t> 600 </a:t>
            </a:r>
            <a:r>
              <a:rPr lang="en-US" sz="3000" dirty="0" err="1" smtClean="0">
                <a:latin typeface="Calibri" pitchFamily="34" charset="0"/>
              </a:rPr>
              <a:t>mjd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Rp</a:t>
            </a:r>
            <a:r>
              <a:rPr lang="en-US" sz="3000" dirty="0" smtClean="0">
                <a:latin typeface="Calibri" pitchFamily="34" charset="0"/>
              </a:rPr>
              <a:t> 500 per unit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3000" dirty="0" err="1" smtClean="0">
                <a:latin typeface="Calibri" pitchFamily="34" charset="0"/>
              </a:rPr>
              <a:t>Biaya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bahan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baku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yg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diperhitungkan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dlm</a:t>
            </a:r>
            <a:r>
              <a:rPr lang="en-US" sz="3000" dirty="0" smtClean="0">
                <a:latin typeface="Calibri" pitchFamily="34" charset="0"/>
              </a:rPr>
              <a:t> 1 </a:t>
            </a:r>
            <a:r>
              <a:rPr lang="en-US" sz="3000" dirty="0" err="1" smtClean="0">
                <a:latin typeface="Calibri" pitchFamily="34" charset="0"/>
              </a:rPr>
              <a:t>tahun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sebesar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Rp</a:t>
            </a:r>
            <a:r>
              <a:rPr lang="en-US" sz="3000" dirty="0" smtClean="0">
                <a:latin typeface="Calibri" pitchFamily="34" charset="0"/>
              </a:rPr>
              <a:t> 150 </a:t>
            </a:r>
            <a:r>
              <a:rPr lang="en-US" sz="3000" dirty="0" err="1" smtClean="0">
                <a:latin typeface="Calibri" pitchFamily="34" charset="0"/>
              </a:rPr>
              <a:t>juta</a:t>
            </a:r>
            <a:r>
              <a:rPr lang="en-US" sz="3000" dirty="0" smtClean="0">
                <a:latin typeface="Calibri" pitchFamily="34" charset="0"/>
              </a:rPr>
              <a:t>. 40% </a:t>
            </a:r>
            <a:r>
              <a:rPr lang="en-US" sz="3000" dirty="0" err="1" smtClean="0">
                <a:latin typeface="Calibri" pitchFamily="34" charset="0"/>
              </a:rPr>
              <a:t>dr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nilai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bahan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baku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tsb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diimpor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dan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tarif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pajak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impor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adl</a:t>
            </a:r>
            <a:r>
              <a:rPr lang="en-US" sz="3000" dirty="0" smtClean="0">
                <a:latin typeface="Calibri" pitchFamily="34" charset="0"/>
              </a:rPr>
              <a:t> 20%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3000" dirty="0" smtClean="0">
                <a:latin typeface="Calibri" pitchFamily="34" charset="0"/>
              </a:rPr>
              <a:t>TK </a:t>
            </a:r>
            <a:r>
              <a:rPr lang="en-US" sz="3000" dirty="0" err="1" smtClean="0">
                <a:latin typeface="Calibri" pitchFamily="34" charset="0"/>
              </a:rPr>
              <a:t>terlatih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dibayar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Rp</a:t>
            </a:r>
            <a:r>
              <a:rPr lang="en-US" sz="3000" dirty="0" smtClean="0">
                <a:latin typeface="Calibri" pitchFamily="34" charset="0"/>
              </a:rPr>
              <a:t> 50 </a:t>
            </a:r>
            <a:r>
              <a:rPr lang="en-US" sz="3000" dirty="0" err="1" smtClean="0">
                <a:latin typeface="Calibri" pitchFamily="34" charset="0"/>
              </a:rPr>
              <a:t>jt</a:t>
            </a:r>
            <a:r>
              <a:rPr lang="en-US" sz="3000" dirty="0" smtClean="0">
                <a:latin typeface="Calibri" pitchFamily="34" charset="0"/>
              </a:rPr>
              <a:t> per </a:t>
            </a:r>
            <a:r>
              <a:rPr lang="en-US" sz="3000" dirty="0" err="1" smtClean="0">
                <a:latin typeface="Calibri" pitchFamily="34" charset="0"/>
              </a:rPr>
              <a:t>th</a:t>
            </a:r>
            <a:r>
              <a:rPr lang="en-US" sz="3000" dirty="0" smtClean="0">
                <a:latin typeface="Calibri" pitchFamily="34" charset="0"/>
              </a:rPr>
              <a:t>. </a:t>
            </a:r>
            <a:r>
              <a:rPr lang="en-US" sz="3000" dirty="0" err="1" smtClean="0">
                <a:latin typeface="Calibri" pitchFamily="34" charset="0"/>
              </a:rPr>
              <a:t>Sebagaimana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di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negara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sedang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berkembang</a:t>
            </a:r>
            <a:r>
              <a:rPr lang="en-US" sz="3000" dirty="0" smtClean="0">
                <a:latin typeface="Calibri" pitchFamily="34" charset="0"/>
              </a:rPr>
              <a:t>, </a:t>
            </a:r>
            <a:r>
              <a:rPr lang="en-US" sz="3000" dirty="0" err="1" smtClean="0">
                <a:latin typeface="Calibri" pitchFamily="34" charset="0"/>
              </a:rPr>
              <a:t>ditaksir</a:t>
            </a:r>
            <a:r>
              <a:rPr lang="en-US" sz="3000" dirty="0" smtClean="0">
                <a:latin typeface="Calibri" pitchFamily="34" charset="0"/>
              </a:rPr>
              <a:t> TK </a:t>
            </a:r>
            <a:r>
              <a:rPr lang="en-US" sz="3000" dirty="0" err="1" smtClean="0">
                <a:latin typeface="Calibri" pitchFamily="34" charset="0"/>
              </a:rPr>
              <a:t>terlatih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tsb</a:t>
            </a:r>
            <a:r>
              <a:rPr lang="en-US" sz="3000" dirty="0" smtClean="0">
                <a:latin typeface="Calibri" pitchFamily="34" charset="0"/>
              </a:rPr>
              <a:t> underpaid 50%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609600"/>
            <a:ext cx="8229600" cy="5516563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TK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tdk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terlatih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dibayar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jg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sebesar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Rp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50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jt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per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th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. TK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ini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ditaksir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hanya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memp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. Opportunity cost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sebesar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62.5%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dr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upah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yg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mereka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terima</a:t>
            </a:r>
            <a:endParaRPr lang="en-US" sz="3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Aktiva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tetap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disusut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10% per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th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tanpa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sisa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.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Aktiva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tetap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yg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disusut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(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termasuk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mesin-mesin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dibeli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dgn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harga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Rp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500 jt.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Mesin-mesin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senilai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Rp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200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jt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diimpor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dgn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bea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masuk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10%. Tanah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yg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mrp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aktiva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tidak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tetap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tidak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disusut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dibeli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dgn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harga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Rp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80 jt.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Diperkirakan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tanah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tsb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bisa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terjual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dgn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harga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Rp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140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jt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dimana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dinilai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sesuai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harga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pasaran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685800"/>
            <a:ext cx="8229600" cy="4525963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000" b="1" dirty="0" smtClean="0">
                <a:latin typeface="Elephant" pitchFamily="18" charset="0"/>
              </a:rPr>
              <a:t>Perusahaan </a:t>
            </a:r>
            <a:r>
              <a:rPr lang="en-US" sz="3000" b="1" dirty="0" err="1" smtClean="0">
                <a:latin typeface="Elephant" pitchFamily="18" charset="0"/>
              </a:rPr>
              <a:t>memperoleh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kredit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sebesar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Rp</a:t>
            </a:r>
            <a:r>
              <a:rPr lang="en-US" sz="3000" b="1" dirty="0" smtClean="0">
                <a:latin typeface="Elephant" pitchFamily="18" charset="0"/>
              </a:rPr>
              <a:t> 250 </a:t>
            </a:r>
            <a:r>
              <a:rPr lang="en-US" sz="3000" b="1" dirty="0" err="1" smtClean="0">
                <a:latin typeface="Elephant" pitchFamily="18" charset="0"/>
              </a:rPr>
              <a:t>jt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dgn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suku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bunga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yg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umum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berlaku</a:t>
            </a:r>
            <a:r>
              <a:rPr lang="en-US" sz="3000" b="1" dirty="0" smtClean="0">
                <a:latin typeface="Elephant" pitchFamily="18" charset="0"/>
              </a:rPr>
              <a:t> 20%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b="1" dirty="0" err="1" smtClean="0">
                <a:latin typeface="Elephant" pitchFamily="18" charset="0"/>
              </a:rPr>
              <a:t>Biaya-biaya</a:t>
            </a:r>
            <a:r>
              <a:rPr lang="en-US" sz="3000" b="1" dirty="0" smtClean="0">
                <a:latin typeface="Elephant" pitchFamily="18" charset="0"/>
              </a:rPr>
              <a:t> lain </a:t>
            </a:r>
            <a:r>
              <a:rPr lang="en-US" sz="3000" b="1" dirty="0" err="1" smtClean="0">
                <a:latin typeface="Elephant" pitchFamily="18" charset="0"/>
              </a:rPr>
              <a:t>sebesar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Rp</a:t>
            </a:r>
            <a:r>
              <a:rPr lang="en-US" sz="3000" b="1" dirty="0" smtClean="0">
                <a:latin typeface="Elephant" pitchFamily="18" charset="0"/>
              </a:rPr>
              <a:t> 60 </a:t>
            </a:r>
            <a:r>
              <a:rPr lang="en-US" sz="3000" b="1" dirty="0" err="1" smtClean="0">
                <a:latin typeface="Elephant" pitchFamily="18" charset="0"/>
              </a:rPr>
              <a:t>juta</a:t>
            </a:r>
            <a:r>
              <a:rPr lang="en-US" sz="3000" b="1" dirty="0" smtClean="0">
                <a:latin typeface="Elephant" pitchFamily="18" charset="0"/>
              </a:rPr>
              <a:t> per </a:t>
            </a:r>
            <a:r>
              <a:rPr lang="en-US" sz="3000" b="1" dirty="0" err="1" smtClean="0">
                <a:latin typeface="Elephant" pitchFamily="18" charset="0"/>
              </a:rPr>
              <a:t>tahun</a:t>
            </a:r>
            <a:r>
              <a:rPr lang="en-US" sz="3000" b="1" dirty="0" smtClean="0">
                <a:latin typeface="Elephant" pitchFamily="18" charset="0"/>
              </a:rPr>
              <a:t>. </a:t>
            </a:r>
            <a:r>
              <a:rPr lang="en-US" sz="3000" b="1" dirty="0" err="1" smtClean="0">
                <a:latin typeface="Elephant" pitchFamily="18" charset="0"/>
              </a:rPr>
              <a:t>Biaya-biaya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ini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sesuai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dgn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harga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pasarnya</a:t>
            </a:r>
            <a:endParaRPr lang="en-US" sz="3000" b="1" dirty="0" smtClean="0">
              <a:latin typeface="Elephant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b="1" dirty="0" smtClean="0">
                <a:latin typeface="Elephant" pitchFamily="18" charset="0"/>
              </a:rPr>
              <a:t>Perusahaan </a:t>
            </a:r>
            <a:r>
              <a:rPr lang="en-US" sz="3000" b="1" dirty="0" err="1" smtClean="0">
                <a:latin typeface="Elephant" pitchFamily="18" charset="0"/>
              </a:rPr>
              <a:t>membayar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pajak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penghasilan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dgn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tarif</a:t>
            </a:r>
            <a:r>
              <a:rPr lang="en-US" sz="3000" b="1" dirty="0" smtClean="0">
                <a:latin typeface="Elephant" pitchFamily="18" charset="0"/>
              </a:rPr>
              <a:t> 25%.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b="1" dirty="0" err="1" smtClean="0">
                <a:latin typeface="Elephant" pitchFamily="18" charset="0"/>
              </a:rPr>
              <a:t>Sesuai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informasi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tsb</a:t>
            </a:r>
            <a:r>
              <a:rPr lang="en-US" sz="3000" b="1" dirty="0" smtClean="0">
                <a:latin typeface="Elephant" pitchFamily="18" charset="0"/>
              </a:rPr>
              <a:t>, </a:t>
            </a:r>
            <a:r>
              <a:rPr lang="en-US" sz="3000" b="1" dirty="0" err="1" smtClean="0">
                <a:latin typeface="Elephant" pitchFamily="18" charset="0"/>
              </a:rPr>
              <a:t>coba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lakukan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analisa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finansial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dan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ekonomi</a:t>
            </a:r>
            <a:endParaRPr lang="en-US" sz="3000" b="1" dirty="0" smtClean="0">
              <a:latin typeface="Elephant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58317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000" dirty="0" err="1" smtClean="0"/>
              <a:t>Teknik</a:t>
            </a:r>
            <a:r>
              <a:rPr lang="en-US" sz="3000" dirty="0" smtClean="0"/>
              <a:t> </a:t>
            </a:r>
            <a:r>
              <a:rPr lang="en-US" sz="3000" dirty="0" err="1" smtClean="0"/>
              <a:t>Melakukan</a:t>
            </a:r>
            <a:r>
              <a:rPr lang="en-US" sz="3000" dirty="0" smtClean="0"/>
              <a:t> </a:t>
            </a:r>
            <a:r>
              <a:rPr lang="en-US" sz="3000" dirty="0" err="1" smtClean="0"/>
              <a:t>Analisa</a:t>
            </a:r>
            <a:r>
              <a:rPr lang="en-US" sz="3000" dirty="0" smtClean="0"/>
              <a:t> </a:t>
            </a:r>
            <a:r>
              <a:rPr lang="en-US" sz="3000" dirty="0" err="1" smtClean="0"/>
              <a:t>Ekonomi</a:t>
            </a:r>
            <a:r>
              <a:rPr lang="en-US" sz="3000" dirty="0" smtClean="0"/>
              <a:t>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29600" cy="5544616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US" sz="2000" dirty="0" err="1" smtClean="0"/>
              <a:t>Tenaga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err="1" smtClean="0">
                <a:sym typeface="Wingdings" pitchFamily="2" charset="2"/>
              </a:rPr>
              <a:t>Nilai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tenaga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kerja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dlm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pasar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persaingan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sempurna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ditentukan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oleh</a:t>
            </a:r>
            <a:r>
              <a:rPr lang="en-US" sz="2000" dirty="0" smtClean="0">
                <a:sym typeface="Wingdings" pitchFamily="2" charset="2"/>
              </a:rPr>
              <a:t> Marginal Value Product (MVP) </a:t>
            </a:r>
            <a:r>
              <a:rPr lang="en-US" sz="2000" dirty="0" err="1" smtClean="0">
                <a:sym typeface="Wingdings" pitchFamily="2" charset="2"/>
              </a:rPr>
              <a:t>yi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tambahan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nilai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dari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setiap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tambahan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tenaga</a:t>
            </a:r>
            <a:r>
              <a:rPr lang="en-US" sz="2000" dirty="0" smtClean="0">
                <a:sym typeface="Wingdings" pitchFamily="2" charset="2"/>
              </a:rPr>
              <a:t>.</a:t>
            </a:r>
          </a:p>
          <a:p>
            <a:r>
              <a:rPr lang="en-US" sz="2000" dirty="0" smtClean="0">
                <a:sym typeface="Wingdings" pitchFamily="2" charset="2"/>
              </a:rPr>
              <a:t>Ex: </a:t>
            </a:r>
            <a:r>
              <a:rPr lang="en-US" sz="2000" dirty="0" err="1" smtClean="0">
                <a:sym typeface="Wingdings" pitchFamily="2" charset="2"/>
              </a:rPr>
              <a:t>Suatu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usaha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yg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baru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berdiri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mempekerjakan</a:t>
            </a:r>
            <a:r>
              <a:rPr lang="en-US" sz="2000" dirty="0" smtClean="0">
                <a:sym typeface="Wingdings" pitchFamily="2" charset="2"/>
              </a:rPr>
              <a:t> 50 org </a:t>
            </a:r>
            <a:r>
              <a:rPr lang="en-US" sz="2000" dirty="0" err="1" smtClean="0">
                <a:sym typeface="Wingdings" pitchFamily="2" charset="2"/>
              </a:rPr>
              <a:t>tng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krj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dgn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upah</a:t>
            </a:r>
            <a:r>
              <a:rPr lang="en-US" sz="2000" dirty="0" smtClean="0">
                <a:sym typeface="Wingdings" pitchFamily="2" charset="2"/>
              </a:rPr>
              <a:t> 1.000.000/org/</a:t>
            </a:r>
            <a:r>
              <a:rPr lang="en-US" sz="2000" dirty="0" err="1" smtClean="0">
                <a:sym typeface="Wingdings" pitchFamily="2" charset="2"/>
              </a:rPr>
              <a:t>th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yg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diambil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dr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sekitar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lokasi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pabrik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yg</a:t>
            </a:r>
            <a:r>
              <a:rPr lang="en-US" sz="2000" dirty="0" smtClean="0">
                <a:sym typeface="Wingdings" pitchFamily="2" charset="2"/>
              </a:rPr>
              <a:t> pd </a:t>
            </a:r>
            <a:r>
              <a:rPr lang="en-US" sz="2000" dirty="0" err="1" smtClean="0">
                <a:sym typeface="Wingdings" pitchFamily="2" charset="2"/>
              </a:rPr>
              <a:t>umumnya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petani</a:t>
            </a:r>
            <a:r>
              <a:rPr lang="en-US" sz="2000" dirty="0" smtClean="0">
                <a:sym typeface="Wingdings" pitchFamily="2" charset="2"/>
              </a:rPr>
              <a:t> dg </a:t>
            </a:r>
            <a:r>
              <a:rPr lang="en-US" sz="2000" dirty="0" err="1" smtClean="0">
                <a:sym typeface="Wingdings" pitchFamily="2" charset="2"/>
              </a:rPr>
              <a:t>pdptan</a:t>
            </a:r>
            <a:r>
              <a:rPr lang="en-US" sz="2000" dirty="0" smtClean="0">
                <a:sym typeface="Wingdings" pitchFamily="2" charset="2"/>
              </a:rPr>
              <a:t> 500.000/org/</a:t>
            </a:r>
            <a:r>
              <a:rPr lang="en-US" sz="2000" dirty="0" err="1" smtClean="0">
                <a:sym typeface="Wingdings" pitchFamily="2" charset="2"/>
              </a:rPr>
              <a:t>thn</a:t>
            </a:r>
            <a:endParaRPr lang="en-US" sz="2000" dirty="0" smtClean="0">
              <a:sym typeface="Wingdings" pitchFamily="2" charset="2"/>
            </a:endParaRPr>
          </a:p>
          <a:p>
            <a:r>
              <a:rPr lang="en-US" sz="2000" dirty="0" smtClean="0">
                <a:sym typeface="Wingdings" pitchFamily="2" charset="2"/>
              </a:rPr>
              <a:t>1) Opportunity cost </a:t>
            </a:r>
            <a:r>
              <a:rPr lang="en-US" sz="2000" dirty="0" err="1" smtClean="0">
                <a:sym typeface="Wingdings" pitchFamily="2" charset="2"/>
              </a:rPr>
              <a:t>tng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krja</a:t>
            </a:r>
            <a:r>
              <a:rPr lang="en-US" sz="2000" dirty="0" smtClean="0">
                <a:sym typeface="Wingdings" pitchFamily="2" charset="2"/>
              </a:rPr>
              <a:t>=500.000/</a:t>
            </a:r>
            <a:r>
              <a:rPr lang="en-US" sz="2000" dirty="0" err="1" smtClean="0">
                <a:sym typeface="Wingdings" pitchFamily="2" charset="2"/>
              </a:rPr>
              <a:t>th</a:t>
            </a:r>
            <a:r>
              <a:rPr lang="en-US" sz="2000" dirty="0" smtClean="0">
                <a:sym typeface="Wingdings" pitchFamily="2" charset="2"/>
              </a:rPr>
              <a:t>/org , </a:t>
            </a:r>
            <a:r>
              <a:rPr lang="en-US" sz="2000" dirty="0" err="1" smtClean="0">
                <a:sym typeface="Wingdings" pitchFamily="2" charset="2"/>
              </a:rPr>
              <a:t>jk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disekitar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lokasi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biasanya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dihasilkan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tebu</a:t>
            </a:r>
            <a:r>
              <a:rPr lang="en-US" sz="2000" dirty="0" smtClean="0">
                <a:sym typeface="Wingdings" pitchFamily="2" charset="2"/>
              </a:rPr>
              <a:t> 20% </a:t>
            </a:r>
            <a:r>
              <a:rPr lang="en-US" sz="2000" dirty="0" err="1" smtClean="0">
                <a:sym typeface="Wingdings" pitchFamily="2" charset="2"/>
              </a:rPr>
              <a:t>dan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padi</a:t>
            </a:r>
            <a:r>
              <a:rPr lang="en-US" sz="2000" dirty="0" smtClean="0">
                <a:sym typeface="Wingdings" pitchFamily="2" charset="2"/>
              </a:rPr>
              <a:t> 80%, </a:t>
            </a:r>
            <a:r>
              <a:rPr lang="en-US" sz="2000" dirty="0" err="1" smtClean="0">
                <a:sym typeface="Wingdings" pitchFamily="2" charset="2"/>
              </a:rPr>
              <a:t>maka</a:t>
            </a:r>
            <a:r>
              <a:rPr lang="en-US" sz="2000" dirty="0" smtClean="0">
                <a:sym typeface="Wingdings" pitchFamily="2" charset="2"/>
              </a:rPr>
              <a:t>:</a:t>
            </a:r>
          </a:p>
          <a:p>
            <a:r>
              <a:rPr lang="en-US" sz="2000" dirty="0" smtClean="0">
                <a:sym typeface="Wingdings" pitchFamily="2" charset="2"/>
              </a:rPr>
              <a:t>2) </a:t>
            </a:r>
            <a:r>
              <a:rPr lang="en-US" sz="2000" dirty="0" err="1" smtClean="0">
                <a:sym typeface="Wingdings" pitchFamily="2" charset="2"/>
              </a:rPr>
              <a:t>Nilai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produksinya</a:t>
            </a:r>
            <a:r>
              <a:rPr lang="en-US" sz="2000" dirty="0" smtClean="0">
                <a:sym typeface="Wingdings" pitchFamily="2" charset="2"/>
              </a:rPr>
              <a:t>:</a:t>
            </a:r>
          </a:p>
          <a:p>
            <a:pPr lvl="1"/>
            <a:r>
              <a:rPr lang="en-US" sz="2000" dirty="0" err="1" smtClean="0">
                <a:sym typeface="Wingdings" pitchFamily="2" charset="2"/>
              </a:rPr>
              <a:t>Tebu</a:t>
            </a:r>
            <a:r>
              <a:rPr lang="en-US" sz="2000" dirty="0" smtClean="0">
                <a:sym typeface="Wingdings" pitchFamily="2" charset="2"/>
              </a:rPr>
              <a:t> = 20% x 500.000 = 100.000</a:t>
            </a:r>
          </a:p>
          <a:p>
            <a:pPr lvl="1"/>
            <a:r>
              <a:rPr lang="en-US" sz="2000" dirty="0" err="1" smtClean="0">
                <a:sym typeface="Wingdings" pitchFamily="2" charset="2"/>
              </a:rPr>
              <a:t>Padi</a:t>
            </a:r>
            <a:r>
              <a:rPr lang="en-US" sz="2000" dirty="0" smtClean="0">
                <a:sym typeface="Wingdings" pitchFamily="2" charset="2"/>
              </a:rPr>
              <a:t> = 80% x 500.000  = 400.000</a:t>
            </a:r>
          </a:p>
          <a:p>
            <a:pPr lvl="1">
              <a:buNone/>
            </a:pPr>
            <a:r>
              <a:rPr lang="en-US" sz="2000" dirty="0" smtClean="0">
                <a:sym typeface="Wingdings" pitchFamily="2" charset="2"/>
              </a:rPr>
              <a:t>3) </a:t>
            </a:r>
            <a:r>
              <a:rPr lang="en-US" sz="2000" dirty="0" err="1" smtClean="0">
                <a:sym typeface="Wingdings" pitchFamily="2" charset="2"/>
              </a:rPr>
              <a:t>Dimisalkan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nilai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sebenarnya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dari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tebu</a:t>
            </a:r>
            <a:r>
              <a:rPr lang="en-US" sz="2000" dirty="0" smtClean="0">
                <a:sym typeface="Wingdings" pitchFamily="2" charset="2"/>
              </a:rPr>
              <a:t> 35% </a:t>
            </a:r>
            <a:r>
              <a:rPr lang="en-US" sz="2000" dirty="0" err="1" smtClean="0">
                <a:sym typeface="Wingdings" pitchFamily="2" charset="2"/>
              </a:rPr>
              <a:t>dan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padi</a:t>
            </a:r>
            <a:r>
              <a:rPr lang="en-US" sz="2000" dirty="0" smtClean="0">
                <a:sym typeface="Wingdings" pitchFamily="2" charset="2"/>
              </a:rPr>
              <a:t> 106%, </a:t>
            </a:r>
            <a:r>
              <a:rPr lang="en-US" sz="2000" dirty="0" err="1" smtClean="0">
                <a:sym typeface="Wingdings" pitchFamily="2" charset="2"/>
              </a:rPr>
              <a:t>maka</a:t>
            </a:r>
            <a:r>
              <a:rPr lang="en-US" sz="2000" dirty="0" smtClean="0">
                <a:sym typeface="Wingdings" pitchFamily="2" charset="2"/>
              </a:rPr>
              <a:t>:</a:t>
            </a:r>
          </a:p>
          <a:p>
            <a:pPr lvl="1">
              <a:buNone/>
            </a:pPr>
            <a:r>
              <a:rPr lang="en-US" sz="2000" dirty="0" err="1" smtClean="0">
                <a:sym typeface="Wingdings" pitchFamily="2" charset="2"/>
              </a:rPr>
              <a:t>Tebu</a:t>
            </a:r>
            <a:r>
              <a:rPr lang="en-US" sz="2000" dirty="0" smtClean="0">
                <a:sym typeface="Wingdings" pitchFamily="2" charset="2"/>
              </a:rPr>
              <a:t>  = 35% x 100.000    =  35.000</a:t>
            </a:r>
          </a:p>
          <a:p>
            <a:pPr lvl="1">
              <a:buNone/>
            </a:pPr>
            <a:r>
              <a:rPr lang="en-US" sz="2000" dirty="0" err="1" smtClean="0">
                <a:sym typeface="Wingdings" pitchFamily="2" charset="2"/>
              </a:rPr>
              <a:t>Padi</a:t>
            </a:r>
            <a:r>
              <a:rPr lang="en-US" sz="2000" dirty="0" smtClean="0">
                <a:sym typeface="Wingdings" pitchFamily="2" charset="2"/>
              </a:rPr>
              <a:t>  = 106% x 400.000  = 424.000</a:t>
            </a:r>
          </a:p>
          <a:p>
            <a:pPr lvl="1">
              <a:buNone/>
            </a:pPr>
            <a:r>
              <a:rPr lang="en-US" sz="2000" dirty="0" smtClean="0">
                <a:sym typeface="Wingdings" pitchFamily="2" charset="2"/>
              </a:rPr>
              <a:t>Total </a:t>
            </a:r>
            <a:r>
              <a:rPr lang="en-US" sz="2000" dirty="0" err="1" smtClean="0">
                <a:sym typeface="Wingdings" pitchFamily="2" charset="2"/>
              </a:rPr>
              <a:t>nilai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produksi</a:t>
            </a:r>
            <a:r>
              <a:rPr lang="en-US" sz="2000" dirty="0" smtClean="0">
                <a:sym typeface="Wingdings" pitchFamily="2" charset="2"/>
              </a:rPr>
              <a:t>  = 459.000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229600" cy="5479821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 err="1" smtClean="0"/>
              <a:t>Besarnya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prod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hilang</a:t>
            </a:r>
            <a:r>
              <a:rPr lang="en-US" sz="2400" dirty="0" smtClean="0"/>
              <a:t> </a:t>
            </a:r>
            <a:r>
              <a:rPr lang="en-US" sz="2400" dirty="0" err="1" smtClean="0"/>
              <a:t>akibat</a:t>
            </a:r>
            <a:r>
              <a:rPr lang="en-US" sz="2400" dirty="0" smtClean="0"/>
              <a:t> </a:t>
            </a:r>
            <a:r>
              <a:rPr lang="en-US" sz="2400" dirty="0" err="1" smtClean="0"/>
              <a:t>petani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industri</a:t>
            </a:r>
            <a:r>
              <a:rPr lang="en-US" sz="2400" dirty="0" smtClean="0"/>
              <a:t> </a:t>
            </a:r>
            <a:r>
              <a:rPr lang="en-US" sz="2400" dirty="0" err="1" smtClean="0"/>
              <a:t>sebesar</a:t>
            </a:r>
            <a:r>
              <a:rPr lang="en-US" sz="2400" dirty="0" smtClean="0"/>
              <a:t> 459.000 </a:t>
            </a:r>
            <a:r>
              <a:rPr lang="en-US" sz="2400" dirty="0" smtClean="0">
                <a:sym typeface="Wingdings" pitchFamily="2" charset="2"/>
              </a:rPr>
              <a:t> Shadow price of the last output (MVP)</a:t>
            </a:r>
          </a:p>
          <a:p>
            <a:r>
              <a:rPr lang="en-US" sz="2400" dirty="0" smtClean="0">
                <a:sym typeface="Wingdings" pitchFamily="2" charset="2"/>
              </a:rPr>
              <a:t>Market price </a:t>
            </a:r>
            <a:r>
              <a:rPr lang="en-US" sz="2400" dirty="0" err="1" smtClean="0">
                <a:sym typeface="Wingdings" pitchFamily="2" charset="2"/>
              </a:rPr>
              <a:t>tng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krja</a:t>
            </a:r>
            <a:r>
              <a:rPr lang="en-US" sz="2400" dirty="0" smtClean="0">
                <a:sym typeface="Wingdings" pitchFamily="2" charset="2"/>
              </a:rPr>
              <a:t> = </a:t>
            </a:r>
            <a:r>
              <a:rPr lang="en-US" sz="2400" dirty="0" err="1" smtClean="0">
                <a:sym typeface="Wingdings" pitchFamily="2" charset="2"/>
              </a:rPr>
              <a:t>upah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disekitar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industri</a:t>
            </a:r>
            <a:r>
              <a:rPr lang="en-US" sz="2400" dirty="0" smtClean="0">
                <a:sym typeface="Wingdings" pitchFamily="2" charset="2"/>
              </a:rPr>
              <a:t> 1.000.000, shadow price = 459.000 </a:t>
            </a:r>
            <a:r>
              <a:rPr lang="en-US" sz="2400" dirty="0" err="1" smtClean="0">
                <a:sym typeface="Wingdings" pitchFamily="2" charset="2"/>
              </a:rPr>
              <a:t>maka</a:t>
            </a:r>
            <a:r>
              <a:rPr lang="en-US" sz="2400" dirty="0" smtClean="0">
                <a:sym typeface="Wingdings" pitchFamily="2" charset="2"/>
              </a:rPr>
              <a:t> SWR = 459.000/1000.000</a:t>
            </a:r>
          </a:p>
          <a:p>
            <a:pPr lvl="8">
              <a:buNone/>
            </a:pPr>
            <a:r>
              <a:rPr lang="en-US" sz="2400" dirty="0" smtClean="0">
                <a:sym typeface="Wingdings" pitchFamily="2" charset="2"/>
              </a:rPr>
              <a:t>				        = 45,9% </a:t>
            </a:r>
          </a:p>
          <a:p>
            <a:pPr lvl="8">
              <a:buNone/>
            </a:pPr>
            <a:endParaRPr lang="en-US" sz="2400" dirty="0" smtClean="0">
              <a:sym typeface="Wingdings" pitchFamily="2" charset="2"/>
            </a:endParaRPr>
          </a:p>
          <a:p>
            <a:pPr lvl="8">
              <a:buNone/>
            </a:pPr>
            <a:r>
              <a:rPr lang="en-US" sz="2400" dirty="0" smtClean="0">
                <a:sym typeface="Wingdings" pitchFamily="2" charset="2"/>
              </a:rPr>
              <a:t>SWR = Shadow price/ Market price</a:t>
            </a:r>
          </a:p>
          <a:p>
            <a:pPr lvl="8">
              <a:buNone/>
            </a:pPr>
            <a:r>
              <a:rPr lang="en-US" sz="2400" dirty="0" smtClean="0">
                <a:sym typeface="Wingdings" pitchFamily="2" charset="2"/>
              </a:rPr>
              <a:t>SWR = Shadow Wage Rate</a:t>
            </a:r>
          </a:p>
          <a:p>
            <a:pPr lvl="8">
              <a:buNone/>
            </a:pPr>
            <a:endParaRPr lang="en-US" sz="2400" dirty="0" smtClean="0">
              <a:sym typeface="Wingdings" pitchFamily="2" charset="2"/>
            </a:endParaRPr>
          </a:p>
          <a:p>
            <a:pPr lvl="8">
              <a:buNone/>
            </a:pPr>
            <a:r>
              <a:rPr lang="en-US" sz="2400" dirty="0" smtClean="0">
                <a:sym typeface="Wingdings" pitchFamily="2" charset="2"/>
              </a:rPr>
              <a:t>	      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65518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Standar</a:t>
            </a:r>
            <a:r>
              <a:rPr lang="en-US" dirty="0" smtClean="0"/>
              <a:t> Conversion Factor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554461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000" dirty="0" err="1" smtClean="0"/>
              <a:t>Asumsi</a:t>
            </a:r>
            <a:r>
              <a:rPr lang="en-US" sz="2000" dirty="0" smtClean="0"/>
              <a:t>: OER </a:t>
            </a:r>
            <a:r>
              <a:rPr lang="en-US" sz="2000" dirty="0" err="1" smtClean="0"/>
              <a:t>tdk</a:t>
            </a:r>
            <a:r>
              <a:rPr lang="en-US" sz="2000" dirty="0" smtClean="0"/>
              <a:t> </a:t>
            </a:r>
            <a:r>
              <a:rPr lang="en-US" sz="2000" dirty="0" err="1" smtClean="0"/>
              <a:t>berlaku</a:t>
            </a:r>
            <a:r>
              <a:rPr lang="en-US" sz="2000" dirty="0" smtClean="0"/>
              <a:t>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pasar</a:t>
            </a:r>
            <a:r>
              <a:rPr lang="en-US" sz="2000" dirty="0" smtClean="0"/>
              <a:t> </a:t>
            </a:r>
            <a:r>
              <a:rPr lang="en-US" sz="2000" dirty="0" err="1" smtClean="0"/>
              <a:t>dianggap</a:t>
            </a:r>
            <a:r>
              <a:rPr lang="en-US" sz="2000" dirty="0" smtClean="0"/>
              <a:t>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mencerminkan</a:t>
            </a:r>
            <a:r>
              <a:rPr lang="en-US" sz="2000" dirty="0" smtClean="0"/>
              <a:t> opportunity cost </a:t>
            </a:r>
            <a:r>
              <a:rPr lang="en-US" sz="2000" dirty="0" err="1" smtClean="0"/>
              <a:t>valuta</a:t>
            </a:r>
            <a:r>
              <a:rPr lang="en-US" sz="2000" dirty="0" smtClean="0"/>
              <a:t> </a:t>
            </a:r>
            <a:r>
              <a:rPr lang="en-US" sz="2000" dirty="0" err="1" smtClean="0"/>
              <a:t>asing</a:t>
            </a:r>
            <a:r>
              <a:rPr lang="en-US" sz="2000" dirty="0" smtClean="0"/>
              <a:t> (SCF = 1)</a:t>
            </a:r>
          </a:p>
          <a:p>
            <a:r>
              <a:rPr lang="en-US" sz="2000" dirty="0" smtClean="0"/>
              <a:t>Ex:</a:t>
            </a:r>
          </a:p>
          <a:p>
            <a:r>
              <a:rPr lang="en-US" sz="2000" dirty="0" smtClean="0"/>
              <a:t>Usaha </a:t>
            </a:r>
            <a:r>
              <a:rPr lang="en-US" sz="2000" dirty="0" err="1" smtClean="0"/>
              <a:t>mengimpor</a:t>
            </a:r>
            <a:r>
              <a:rPr lang="en-US" sz="2000" dirty="0" smtClean="0"/>
              <a:t> </a:t>
            </a:r>
            <a:r>
              <a:rPr lang="en-US" sz="2000" dirty="0" err="1" smtClean="0"/>
              <a:t>mesin</a:t>
            </a:r>
            <a:r>
              <a:rPr lang="en-US" sz="2000" dirty="0" smtClean="0"/>
              <a:t> </a:t>
            </a:r>
            <a:r>
              <a:rPr lang="en-US" sz="2000" dirty="0" err="1" smtClean="0"/>
              <a:t>perontok</a:t>
            </a:r>
            <a:r>
              <a:rPr lang="en-US" sz="2000" dirty="0" smtClean="0"/>
              <a:t> </a:t>
            </a:r>
            <a:r>
              <a:rPr lang="en-US" sz="2000" dirty="0" err="1" smtClean="0"/>
              <a:t>jagung</a:t>
            </a:r>
            <a:r>
              <a:rPr lang="en-US" sz="2000" dirty="0" smtClean="0"/>
              <a:t> dg </a:t>
            </a:r>
            <a:r>
              <a:rPr lang="en-US" sz="2000" dirty="0" err="1" smtClean="0"/>
              <a:t>harga</a:t>
            </a:r>
            <a:r>
              <a:rPr lang="en-US" sz="2000" dirty="0" smtClean="0"/>
              <a:t> US$20.000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dikenakan</a:t>
            </a:r>
            <a:r>
              <a:rPr lang="en-US" sz="2000" dirty="0" smtClean="0"/>
              <a:t> </a:t>
            </a:r>
            <a:r>
              <a:rPr lang="en-US" sz="2000" dirty="0" err="1" smtClean="0"/>
              <a:t>pajak</a:t>
            </a:r>
            <a:r>
              <a:rPr lang="en-US" sz="2000" dirty="0" smtClean="0"/>
              <a:t> 35%. </a:t>
            </a:r>
            <a:r>
              <a:rPr lang="en-US" sz="2000" dirty="0" err="1" smtClean="0"/>
              <a:t>Berapa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 </a:t>
            </a:r>
            <a:r>
              <a:rPr lang="en-US" sz="2000" dirty="0" err="1" smtClean="0"/>
              <a:t>mesin</a:t>
            </a:r>
            <a:r>
              <a:rPr lang="en-US" sz="2000" dirty="0" smtClean="0"/>
              <a:t> </a:t>
            </a:r>
            <a:r>
              <a:rPr lang="en-US" sz="2000" dirty="0" err="1" smtClean="0"/>
              <a:t>perontok</a:t>
            </a:r>
            <a:r>
              <a:rPr lang="en-US" sz="2000" dirty="0" smtClean="0"/>
              <a:t> </a:t>
            </a:r>
            <a:r>
              <a:rPr lang="en-US" sz="2000" dirty="0" err="1" smtClean="0"/>
              <a:t>jagung</a:t>
            </a:r>
            <a:r>
              <a:rPr lang="en-US" sz="2000" dirty="0" smtClean="0"/>
              <a:t> </a:t>
            </a:r>
            <a:r>
              <a:rPr lang="en-US" sz="2000" dirty="0" err="1" smtClean="0"/>
              <a:t>jk</a:t>
            </a:r>
            <a:r>
              <a:rPr lang="en-US" sz="2000" dirty="0" smtClean="0"/>
              <a:t> OER=10.900/US$1) </a:t>
            </a:r>
            <a:r>
              <a:rPr lang="en-US" sz="2000" dirty="0" err="1" smtClean="0"/>
              <a:t>dan</a:t>
            </a:r>
            <a:r>
              <a:rPr lang="en-US" sz="2000" dirty="0" smtClean="0"/>
              <a:t> SER= 13.080/US$1. </a:t>
            </a:r>
            <a:r>
              <a:rPr lang="en-US" sz="2000" dirty="0" err="1" smtClean="0"/>
              <a:t>harga</a:t>
            </a:r>
            <a:r>
              <a:rPr lang="en-US" sz="2000" dirty="0" smtClean="0"/>
              <a:t> </a:t>
            </a:r>
            <a:r>
              <a:rPr lang="en-US" sz="2000" dirty="0" err="1" smtClean="0"/>
              <a:t>yg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dibayar</a:t>
            </a:r>
            <a:r>
              <a:rPr lang="en-US" sz="2000" dirty="0" smtClean="0"/>
              <a:t> </a:t>
            </a:r>
            <a:r>
              <a:rPr lang="en-US" sz="2000" dirty="0" err="1" smtClean="0"/>
              <a:t>usaha</a:t>
            </a:r>
            <a:r>
              <a:rPr lang="en-US" sz="2000" dirty="0" smtClean="0"/>
              <a:t> </a:t>
            </a:r>
            <a:r>
              <a:rPr lang="en-US" sz="2000" dirty="0" err="1" smtClean="0"/>
              <a:t>berdasarkan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a) </a:t>
            </a:r>
            <a:r>
              <a:rPr lang="en-US" sz="2000" dirty="0" err="1" smtClean="0"/>
              <a:t>Perhitungan</a:t>
            </a:r>
            <a:r>
              <a:rPr lang="en-US" sz="2000" dirty="0" smtClean="0"/>
              <a:t> </a:t>
            </a:r>
            <a:r>
              <a:rPr lang="en-US" sz="2000" dirty="0" err="1" smtClean="0"/>
              <a:t>analisa</a:t>
            </a:r>
            <a:r>
              <a:rPr lang="en-US" sz="2000" dirty="0" smtClean="0"/>
              <a:t> </a:t>
            </a:r>
            <a:r>
              <a:rPr lang="en-US" sz="2000" dirty="0" err="1" smtClean="0"/>
              <a:t>keuangan</a:t>
            </a:r>
            <a:r>
              <a:rPr lang="en-US" sz="2000" dirty="0" smtClean="0"/>
              <a:t>:</a:t>
            </a:r>
          </a:p>
          <a:p>
            <a:pPr lvl="1">
              <a:buNone/>
            </a:pPr>
            <a:r>
              <a:rPr lang="en-US" sz="2000" dirty="0" smtClean="0"/>
              <a:t>    1. $20.000 x 10.900   	           = 218.000.000</a:t>
            </a:r>
          </a:p>
          <a:p>
            <a:pPr lvl="1">
              <a:buNone/>
            </a:pPr>
            <a:r>
              <a:rPr lang="en-US" sz="2000" dirty="0" smtClean="0"/>
              <a:t>	 2. </a:t>
            </a:r>
            <a:r>
              <a:rPr lang="en-US" sz="2000" dirty="0" err="1" smtClean="0"/>
              <a:t>Pajak</a:t>
            </a:r>
            <a:r>
              <a:rPr lang="en-US" sz="2000" dirty="0" smtClean="0"/>
              <a:t> 35% x 218.000.000        = </a:t>
            </a:r>
            <a:r>
              <a:rPr lang="en-US" sz="2000" u="sng" dirty="0" smtClean="0"/>
              <a:t>76.300.000 +</a:t>
            </a:r>
          </a:p>
          <a:p>
            <a:pPr lvl="1">
              <a:buNone/>
            </a:pPr>
            <a:r>
              <a:rPr lang="en-US" sz="2000" dirty="0" smtClean="0"/>
              <a:t>                                       	           = 294.300.000</a:t>
            </a:r>
          </a:p>
          <a:p>
            <a:pPr marL="925830" lvl="1" indent="-514350">
              <a:buAutoNum type="alphaLcParenR" startAt="2"/>
            </a:pPr>
            <a:r>
              <a:rPr lang="en-US" sz="2000" dirty="0" err="1" smtClean="0"/>
              <a:t>Perhitungan</a:t>
            </a:r>
            <a:r>
              <a:rPr lang="en-US" sz="2000" dirty="0" smtClean="0"/>
              <a:t> </a:t>
            </a:r>
            <a:r>
              <a:rPr lang="en-US" sz="2000" dirty="0" err="1" smtClean="0"/>
              <a:t>analisa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:</a:t>
            </a:r>
          </a:p>
          <a:p>
            <a:pPr marL="925830" lvl="1" indent="-514350">
              <a:buNone/>
            </a:pPr>
            <a:r>
              <a:rPr lang="id-ID" sz="2000" dirty="0" smtClean="0"/>
              <a:t>       </a:t>
            </a:r>
            <a:r>
              <a:rPr lang="en-US" sz="2000" dirty="0" smtClean="0"/>
              <a:t>SER =$20.000 X 13.080  = 261.600.000</a:t>
            </a:r>
          </a:p>
          <a:p>
            <a:pPr marL="925830" lvl="1" indent="-514350">
              <a:buNone/>
            </a:pPr>
            <a:r>
              <a:rPr lang="en-US" sz="2000" dirty="0" smtClean="0"/>
              <a:t>       OER =$20.000 X 10.900  = 218.000.000</a:t>
            </a:r>
          </a:p>
          <a:p>
            <a:pPr marL="925830" lvl="1" indent="-514350">
              <a:buNone/>
            </a:pPr>
            <a:r>
              <a:rPr lang="en-US" sz="2000" dirty="0" smtClean="0"/>
              <a:t>       </a:t>
            </a:r>
            <a:r>
              <a:rPr lang="en-US" sz="2000" dirty="0" err="1" smtClean="0"/>
              <a:t>Maka</a:t>
            </a:r>
            <a:r>
              <a:rPr lang="en-US" sz="2000" dirty="0" smtClean="0"/>
              <a:t> SCF  = 10.900/13.080</a:t>
            </a:r>
          </a:p>
          <a:p>
            <a:pPr marL="925830" lvl="1" indent="-514350">
              <a:buNone/>
            </a:pPr>
            <a:r>
              <a:rPr lang="en-US" sz="2000" dirty="0" smtClean="0"/>
              <a:t>                          = 0.83</a:t>
            </a: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err="1" smtClean="0"/>
              <a:t>Perbedaan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Analisa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Finansial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E</a:t>
            </a:r>
            <a:r>
              <a:rPr lang="en-US" sz="3600" b="1" smtClean="0"/>
              <a:t>konomi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8841"/>
            <a:ext cx="8229600" cy="3744416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Langkah</a:t>
            </a:r>
            <a:r>
              <a:rPr lang="en-US" dirty="0" smtClean="0"/>
              <a:t>:</a:t>
            </a:r>
          </a:p>
          <a:p>
            <a:r>
              <a:rPr lang="en-US" dirty="0" smtClean="0"/>
              <a:t>1)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besarnya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tukar</a:t>
            </a:r>
            <a:r>
              <a:rPr lang="en-US" dirty="0" smtClean="0"/>
              <a:t> per US$1</a:t>
            </a:r>
          </a:p>
          <a:p>
            <a:r>
              <a:rPr lang="en-US" dirty="0" smtClean="0"/>
              <a:t>2)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besarnya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premium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dr</a:t>
            </a:r>
            <a:r>
              <a:rPr lang="en-US" dirty="0" smtClean="0"/>
              <a:t> over value/under value</a:t>
            </a:r>
          </a:p>
          <a:p>
            <a:r>
              <a:rPr lang="en-US" dirty="0" smtClean="0"/>
              <a:t>3) </a:t>
            </a:r>
            <a:r>
              <a:rPr lang="en-US" dirty="0" err="1" smtClean="0"/>
              <a:t>Hitung</a:t>
            </a:r>
            <a:r>
              <a:rPr lang="en-US" dirty="0" smtClean="0"/>
              <a:t> SER</a:t>
            </a:r>
          </a:p>
          <a:p>
            <a:r>
              <a:rPr lang="en-US" dirty="0" smtClean="0"/>
              <a:t>4) </a:t>
            </a:r>
            <a:r>
              <a:rPr lang="en-US" dirty="0" err="1" smtClean="0"/>
              <a:t>Hitung</a:t>
            </a:r>
            <a:r>
              <a:rPr lang="en-US" dirty="0" smtClean="0"/>
              <a:t> SWR</a:t>
            </a:r>
          </a:p>
          <a:p>
            <a:r>
              <a:rPr lang="en-US" dirty="0" smtClean="0"/>
              <a:t>5) </a:t>
            </a:r>
            <a:r>
              <a:rPr lang="en-US" dirty="0" err="1" smtClean="0"/>
              <a:t>Hitung</a:t>
            </a:r>
            <a:r>
              <a:rPr lang="en-US" dirty="0" smtClean="0"/>
              <a:t> SCF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8229600" cy="45262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err="1" smtClean="0"/>
              <a:t>Pada</a:t>
            </a:r>
            <a:r>
              <a:rPr lang="en-US" dirty="0" smtClean="0"/>
              <a:t> data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Per US$1 = 10.900</a:t>
            </a:r>
          </a:p>
          <a:p>
            <a:r>
              <a:rPr lang="en-US" dirty="0" smtClean="0"/>
              <a:t>Premium = 20%</a:t>
            </a:r>
          </a:p>
          <a:p>
            <a:r>
              <a:rPr lang="en-US" dirty="0" err="1" smtClean="0"/>
              <a:t>Harga</a:t>
            </a:r>
            <a:r>
              <a:rPr lang="en-US" dirty="0" smtClean="0"/>
              <a:t> output </a:t>
            </a:r>
            <a:r>
              <a:rPr lang="en-US" dirty="0" err="1" smtClean="0"/>
              <a:t>barang</a:t>
            </a:r>
            <a:r>
              <a:rPr lang="en-US" dirty="0" smtClean="0"/>
              <a:t> = 2M</a:t>
            </a:r>
          </a:p>
          <a:p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   = 800 </a:t>
            </a:r>
            <a:r>
              <a:rPr lang="en-US" dirty="0" err="1" smtClean="0"/>
              <a:t>juta</a:t>
            </a:r>
            <a:r>
              <a:rPr lang="en-US" dirty="0" smtClean="0"/>
              <a:t>/</a:t>
            </a:r>
            <a:r>
              <a:rPr lang="en-US" dirty="0" err="1" smtClean="0"/>
              <a:t>thun</a:t>
            </a:r>
            <a:endParaRPr lang="en-US" dirty="0" smtClean="0"/>
          </a:p>
          <a:p>
            <a:r>
              <a:rPr lang="en-US" dirty="0" err="1" smtClean="0"/>
              <a:t>Biaya</a:t>
            </a:r>
            <a:r>
              <a:rPr lang="en-US" dirty="0" smtClean="0"/>
              <a:t> input lain (</a:t>
            </a:r>
            <a:r>
              <a:rPr lang="en-US" dirty="0" err="1" smtClean="0"/>
              <a:t>impor</a:t>
            </a:r>
            <a:r>
              <a:rPr lang="en-US" dirty="0" smtClean="0"/>
              <a:t>) = 500 </a:t>
            </a:r>
            <a:r>
              <a:rPr lang="en-US" dirty="0" err="1" smtClean="0"/>
              <a:t>juta</a:t>
            </a:r>
            <a:r>
              <a:rPr lang="en-US" dirty="0" smtClean="0"/>
              <a:t>/</a:t>
            </a:r>
            <a:r>
              <a:rPr lang="en-US" dirty="0" err="1" smtClean="0"/>
              <a:t>th</a:t>
            </a:r>
            <a:endParaRPr lang="en-US" dirty="0" smtClean="0"/>
          </a:p>
          <a:p>
            <a:r>
              <a:rPr lang="en-US" dirty="0" smtClean="0"/>
              <a:t>Shadow Wage Rate </a:t>
            </a:r>
            <a:r>
              <a:rPr lang="en-US" dirty="0" err="1" smtClean="0"/>
              <a:t>diasumsikan</a:t>
            </a:r>
            <a:r>
              <a:rPr lang="en-US" dirty="0" smtClean="0"/>
              <a:t> </a:t>
            </a:r>
            <a:r>
              <a:rPr lang="en-US" dirty="0" err="1" smtClean="0"/>
              <a:t>setengah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actual wage</a:t>
            </a:r>
          </a:p>
          <a:p>
            <a:r>
              <a:rPr lang="en-US" dirty="0" err="1" smtClean="0"/>
              <a:t>Tng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impor</a:t>
            </a:r>
            <a:r>
              <a:rPr lang="en-US" dirty="0" smtClean="0"/>
              <a:t> =75% </a:t>
            </a:r>
            <a:r>
              <a:rPr lang="en-US" dirty="0" err="1" smtClean="0"/>
              <a:t>dr</a:t>
            </a:r>
            <a:r>
              <a:rPr lang="en-US" dirty="0" smtClean="0"/>
              <a:t> total </a:t>
            </a:r>
            <a:r>
              <a:rPr lang="en-US" dirty="0" err="1" smtClean="0"/>
              <a:t>tng</a:t>
            </a:r>
            <a:r>
              <a:rPr lang="en-US" dirty="0" smtClean="0"/>
              <a:t> </a:t>
            </a:r>
            <a:r>
              <a:rPr lang="en-US" dirty="0" err="1" smtClean="0"/>
              <a:t>krja</a:t>
            </a:r>
            <a:r>
              <a:rPr lang="en-US" dirty="0" smtClean="0"/>
              <a:t>, </a:t>
            </a:r>
            <a:r>
              <a:rPr lang="en-US" dirty="0" err="1" smtClean="0"/>
              <a:t>sisanya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tng</a:t>
            </a:r>
            <a:r>
              <a:rPr lang="en-US" dirty="0" smtClean="0"/>
              <a:t> </a:t>
            </a:r>
            <a:r>
              <a:rPr lang="en-US" dirty="0" err="1" smtClean="0"/>
              <a:t>krj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, </a:t>
            </a:r>
            <a:r>
              <a:rPr lang="en-US" dirty="0" err="1" smtClean="0"/>
              <a:t>tng</a:t>
            </a:r>
            <a:r>
              <a:rPr lang="en-US" dirty="0" smtClean="0"/>
              <a:t> </a:t>
            </a:r>
            <a:r>
              <a:rPr lang="en-US" dirty="0" err="1" smtClean="0"/>
              <a:t>krj</a:t>
            </a:r>
            <a:r>
              <a:rPr lang="en-US" dirty="0" smtClean="0"/>
              <a:t> </a:t>
            </a:r>
            <a:r>
              <a:rPr lang="en-US" dirty="0" err="1" smtClean="0"/>
              <a:t>seluruhnya</a:t>
            </a:r>
            <a:r>
              <a:rPr lang="en-US" dirty="0" smtClean="0"/>
              <a:t> 300 org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164</TotalTime>
  <Words>860</Words>
  <Application>Microsoft Office PowerPoint</Application>
  <PresentationFormat>On-screen Show (4:3)</PresentationFormat>
  <Paragraphs>181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Equity</vt:lpstr>
      <vt:lpstr>Foundry</vt:lpstr>
      <vt:lpstr>ANALISA EKONOMI</vt:lpstr>
      <vt:lpstr>Contoh</vt:lpstr>
      <vt:lpstr>Slide 3</vt:lpstr>
      <vt:lpstr>Slide 4</vt:lpstr>
      <vt:lpstr>Teknik Melakukan Analisa Ekonomi </vt:lpstr>
      <vt:lpstr>Slide 6</vt:lpstr>
      <vt:lpstr>Standar Conversion Factor</vt:lpstr>
      <vt:lpstr>Perbedaan Analisa Finansial dan Ekonomi </vt:lpstr>
      <vt:lpstr>Slide 9</vt:lpstr>
      <vt:lpstr>Slide 10</vt:lpstr>
      <vt:lpstr>Slide 11</vt:lpstr>
      <vt:lpstr>Slide 12</vt:lpstr>
      <vt:lpstr>Slide 13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ANALISA EKONOMI</dc:title>
  <dc:creator>ACER</dc:creator>
  <cp:lastModifiedBy>PERSONAL</cp:lastModifiedBy>
  <cp:revision>26</cp:revision>
  <dcterms:created xsi:type="dcterms:W3CDTF">2011-04-04T12:29:19Z</dcterms:created>
  <dcterms:modified xsi:type="dcterms:W3CDTF">2011-10-18T05:12:24Z</dcterms:modified>
</cp:coreProperties>
</file>