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5" r:id="rId4"/>
  </p:sldMasterIdLst>
  <p:sldIdLst>
    <p:sldId id="256" r:id="rId5"/>
    <p:sldId id="257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7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D72"/>
    <a:srgbClr val="FFFF66"/>
    <a:srgbClr val="996600"/>
    <a:srgbClr val="000000"/>
    <a:srgbClr val="CC9900"/>
    <a:srgbClr val="ECC1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Pj039947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76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0" y="609600"/>
            <a:ext cx="5029200" cy="2590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0" y="3505200"/>
            <a:ext cx="50292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98B220AA-000E-4391-B59C-F401A7DC4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24533-54B0-4315-B0C6-39E222C2F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9950" y="274638"/>
            <a:ext cx="1695450" cy="612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274638"/>
            <a:ext cx="4933950" cy="612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6FAFE-1414-438C-BA94-9238BBE38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33600" y="1600200"/>
            <a:ext cx="33147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600200"/>
            <a:ext cx="33147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E0B76-9645-49CC-A203-78068953B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Pj02851810000[1]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611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4495800" cy="2590800"/>
          </a:xfrm>
        </p:spPr>
        <p:txBody>
          <a:bodyPr/>
          <a:lstStyle>
            <a:lvl1pPr>
              <a:defRPr sz="4800">
                <a:latin typeface="Verdan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4495800" cy="1752600"/>
          </a:xfrm>
        </p:spPr>
        <p:txBody>
          <a:bodyPr/>
          <a:lstStyle>
            <a:lvl1pPr marL="0" indent="0">
              <a:buFontTx/>
              <a:buNone/>
              <a:defRPr>
                <a:latin typeface="Verdan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01FDA-E57F-49BC-9B98-AEC326668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E88F3-776E-4500-9897-784C90C5A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6A0D0-C19E-4DBB-B7FC-F747F8B3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B218-CB21-4090-B912-804E5C55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CEB44-8AF1-4EDB-9CAF-5E28F840B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19AF0-2DA4-48FB-91D6-FF49C4764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5DC0A-8B53-4FC9-8C45-B62221EF9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A7DD8-2A36-43B9-B1B0-8CCAEE43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FF486-AA34-4527-8856-D28A43938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EA159-07CD-41A9-BCFF-381C9CA7E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B1FDE-2EDF-4979-B000-FA18140AC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524000"/>
            <a:ext cx="4267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93E5F-79C5-4CFC-9B0E-F67EA48CC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2889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89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AAA122-82B7-46AF-9522-D7084C46E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CD79E-0866-47ED-8FFC-1B8FB34BF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E6CBA-CEC5-4202-9DE1-CEC22CA23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DE15D-B217-4C4B-A6F2-2DBBFC605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1CEFC-FD62-441F-8A04-BECD761AB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8BC4E-1520-485B-9154-9944544DD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038D5-1CAE-4474-8FA3-341102034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54F13-6CF9-4D82-B468-8C223519A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1FBE1-D672-402E-8E57-D4B5FE47E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B449D-F93A-4B33-8E18-9FDB5B3B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81BF4-2AC3-4BDB-918A-BB5C767FF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3C59-9217-4C9B-A7F4-1E5CCC652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70EDB-21B6-40D6-A52E-28DD2F883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BCDB5-72B1-4D68-9B1E-E7AF8CC71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</p:grpSp>
      <p:sp>
        <p:nvSpPr>
          <p:cNvPr id="317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1C5BA9-E34E-48A3-AA45-2545E5A4D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C5CB0-B4F8-446E-95D7-47EA2EF80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314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600200"/>
            <a:ext cx="3314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380A9-F770-4BE7-92A2-A1793A7D4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67015-D63E-4FA3-BA9C-9EBFB6B63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D6D0A-89F8-4A8D-8EE6-C0562299D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2D04-652D-4393-B873-8089D9F80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369BF-C212-483C-954F-D84809C29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5DAA1-5B37-425E-A62A-FECFFF3B2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1EF38-8D30-4117-AA90-8F1593D7F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AB7EC-37E9-4580-9ECB-ACA15F4EC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C84A2-77BF-4034-8055-7CA69D54A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515FD-4BA6-4309-8FBF-9050039FE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D46C-59B9-45B5-96A1-3F38C3FF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6912-DD29-47E1-A724-31CCF95FF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A6A53-6BF0-4121-8431-203446879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F1E2B-26FA-4A3D-8A46-971D96B34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1520E-BE6A-4133-9841-D9FD0F556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8FAA5-A4EB-4B5B-8F15-04DD0A5BE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Pj03994750000[1]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981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74638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600200"/>
            <a:ext cx="6781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5867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A5B2AC-190E-4A3B-A63A-54083A7BB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Pj02851810000[1]"/>
          <p:cNvPicPr>
            <a:picLocks noChangeAspect="1" noChangeArrowheads="1"/>
          </p:cNvPicPr>
          <p:nvPr/>
        </p:nvPicPr>
        <p:blipFill>
          <a:blip r:embed="rId14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611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68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5867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B9BBB64-9AB4-47CA-835A-5CE977D6A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765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5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6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7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8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8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id-ID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768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8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8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8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8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8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8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69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0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1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2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3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4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5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6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7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8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79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0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1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2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3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4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5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6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6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6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6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6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86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2786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65ABDD3-4B68-4E80-BC82-F00335030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86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6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86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87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3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07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307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307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307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307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 sz="2400">
                <a:latin typeface="Times New Roman" pitchFamily="18" charset="0"/>
              </a:endParaRPr>
            </a:p>
          </p:txBody>
        </p:sp>
      </p:grp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1AD40974-DACA-4F7B-9BC0-0C607CAC6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692150"/>
            <a:ext cx="5795962" cy="219075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ANALISIS FINANSIAL UNTUK AGROINDUSTRI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By:</a:t>
            </a:r>
          </a:p>
          <a:p>
            <a:pPr eaLnBrk="1" hangingPunct="1"/>
            <a:r>
              <a:rPr lang="id-ID" smtClean="0"/>
              <a:t>Fanny Widadie, SP, M.Agr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Tips Mengestimasi Biaya Tetap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196975"/>
            <a:ext cx="8424863" cy="2016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Item biaya overhead seperti manajemen dan karyawan tetap, asuransi, biaya gedung dll termasuk biaya overhead umum.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Bunga tahun pertama seharusnya digunakan untuk menyediakan margin keamanan ekstra sbg back up hasil analisis terdahulu dan antisipasi tahun2 beresiko tinggi.</a:t>
            </a:r>
          </a:p>
        </p:txBody>
      </p:sp>
      <p:graphicFrame>
        <p:nvGraphicFramePr>
          <p:cNvPr id="15521" name="Group 161"/>
          <p:cNvGraphicFramePr>
            <a:graphicFrameLocks noGrp="1"/>
          </p:cNvGraphicFramePr>
          <p:nvPr>
            <p:ph sz="half" idx="2"/>
          </p:nvPr>
        </p:nvGraphicFramePr>
        <p:xfrm>
          <a:off x="755650" y="3284538"/>
          <a:ext cx="8137525" cy="3259137"/>
        </p:xfrm>
        <a:graphic>
          <a:graphicData uri="http://schemas.openxmlformats.org/drawingml/2006/table">
            <a:tbl>
              <a:tblPr/>
              <a:tblGrid>
                <a:gridCol w="3103563"/>
                <a:gridCol w="1511300"/>
                <a:gridCol w="1676400"/>
                <a:gridCol w="1846262"/>
              </a:tblGrid>
              <a:tr h="398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Item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Plant Size and Technology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d-ID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Small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Medium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Large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Fixed cost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General overhead expences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160.000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294.000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450.000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Interest,1</a:t>
                      </a:r>
                      <a:r>
                        <a:rPr kumimoji="0" lang="en-US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st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year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28.800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96.000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192.000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Depreciation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15.000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50.000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100.000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Fixed cost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203.000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440.000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742.000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229600" cy="1287462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en-US" smtClean="0"/>
              <a:t>Persiapan Analisis Kelayakan Finansial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02613" cy="5715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800" smtClean="0"/>
              <a:t>Menetapkan Suplai dan Batasan Pasar</a:t>
            </a:r>
          </a:p>
        </p:txBody>
      </p:sp>
      <p:graphicFrame>
        <p:nvGraphicFramePr>
          <p:cNvPr id="16512" name="Group 128"/>
          <p:cNvGraphicFramePr>
            <a:graphicFrameLocks noGrp="1"/>
          </p:cNvGraphicFramePr>
          <p:nvPr>
            <p:ph sz="half" idx="2"/>
          </p:nvPr>
        </p:nvGraphicFramePr>
        <p:xfrm>
          <a:off x="827088" y="2565400"/>
          <a:ext cx="8137525" cy="3197225"/>
        </p:xfrm>
        <a:graphic>
          <a:graphicData uri="http://schemas.openxmlformats.org/drawingml/2006/table">
            <a:tbl>
              <a:tblPr/>
              <a:tblGrid>
                <a:gridCol w="2192337"/>
                <a:gridCol w="1057275"/>
                <a:gridCol w="1222375"/>
                <a:gridCol w="1222375"/>
                <a:gridCol w="1220788"/>
                <a:gridCol w="122237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 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 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 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 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 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 propable supply of raw material/ton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 propable purchases of finishied product/tons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765175"/>
            <a:ext cx="6781800" cy="4800600"/>
          </a:xfrm>
          <a:solidFill>
            <a:srgbClr val="ECC1B2"/>
          </a:solidFill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/>
              <a:t>2. Menggunakan koefisien industri sebagai panduan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    Ex: Timeliness, Location, Size and Technology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3. Rugi Laba per unit dari setiap  kegiatan produksi</a:t>
            </a:r>
          </a:p>
          <a:p>
            <a:pPr marL="609600" indent="-609600" eaLnBrk="1" hangingPunct="1">
              <a:buFont typeface="Wingdings" pitchFamily="2" charset="2"/>
              <a:buChar char="à"/>
            </a:pPr>
            <a:r>
              <a:rPr lang="en-US" smtClean="0">
                <a:sym typeface="Wingdings" pitchFamily="2" charset="2"/>
              </a:rPr>
              <a:t>Keuntungan dibagi jumlah unit yang diproduksi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98" name="Group 206"/>
          <p:cNvGraphicFramePr>
            <a:graphicFrameLocks noGrp="1"/>
          </p:cNvGraphicFramePr>
          <p:nvPr>
            <p:ph idx="1"/>
          </p:nvPr>
        </p:nvGraphicFramePr>
        <p:xfrm>
          <a:off x="539750" y="1052513"/>
          <a:ext cx="8424863" cy="4705350"/>
        </p:xfrm>
        <a:graphic>
          <a:graphicData uri="http://schemas.openxmlformats.org/drawingml/2006/table">
            <a:tbl>
              <a:tblPr/>
              <a:tblGrid>
                <a:gridCol w="2736850"/>
                <a:gridCol w="1582738"/>
                <a:gridCol w="1225550"/>
                <a:gridCol w="1439862"/>
                <a:gridCol w="1439863"/>
              </a:tblGrid>
              <a:tr h="619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Item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Unit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Small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Medium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Large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Sales at real capacity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Ton/ year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2400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4000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8000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Crop purchased at real capacity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Ton/ year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3429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5000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9412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Volume sold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Ton/ year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2400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4000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8000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Profit (loss) before tax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US$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36200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110.000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479.176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Profit (loss) / ton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US$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28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60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1050" y="333375"/>
            <a:ext cx="6913563" cy="836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4. Break Even Volume dan Analisis Margin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 Fixed cost dibagi contribution margin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graphicFrame>
        <p:nvGraphicFramePr>
          <p:cNvPr id="19727" name="Group 271"/>
          <p:cNvGraphicFramePr>
            <a:graphicFrameLocks noGrp="1"/>
          </p:cNvGraphicFramePr>
          <p:nvPr>
            <p:ph sz="half" idx="2"/>
          </p:nvPr>
        </p:nvGraphicFramePr>
        <p:xfrm>
          <a:off x="2051050" y="1773238"/>
          <a:ext cx="6791325" cy="4800600"/>
        </p:xfrm>
        <a:graphic>
          <a:graphicData uri="http://schemas.openxmlformats.org/drawingml/2006/table">
            <a:tbl>
              <a:tblPr/>
              <a:tblGrid>
                <a:gridCol w="1743075"/>
                <a:gridCol w="1262063"/>
                <a:gridCol w="1262062"/>
                <a:gridCol w="1262063"/>
                <a:gridCol w="1262062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Medium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533400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 at real capacity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Quantity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Ton/year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1.200.000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2.400.000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533400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Contribution margin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1.221.176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Ton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Fixed cost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203.800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742.000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BEV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Ton/year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2.038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3.188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4.850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08275"/>
            <a:ext cx="6781800" cy="1143000"/>
          </a:xfrm>
        </p:spPr>
        <p:txBody>
          <a:bodyPr/>
          <a:lstStyle/>
          <a:p>
            <a:pPr eaLnBrk="1" hangingPunct="1"/>
            <a:r>
              <a:rPr lang="en-US" smtClean="0"/>
              <a:t>Ends of presentation……….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692150"/>
            <a:ext cx="6781800" cy="5275263"/>
          </a:xfrm>
        </p:spPr>
        <p:txBody>
          <a:bodyPr/>
          <a:lstStyle/>
          <a:p>
            <a:pPr eaLnBrk="1" hangingPunct="1"/>
            <a:r>
              <a:rPr lang="en-US" smtClean="0"/>
              <a:t>Analisis investasi menjadi aspek krusial dalam perusahaan agroindustri</a:t>
            </a:r>
          </a:p>
          <a:p>
            <a:pPr eaLnBrk="1" hangingPunct="1"/>
            <a:r>
              <a:rPr lang="en-US" smtClean="0"/>
              <a:t>Pada dasarnya metodologi yg digunakan untuk menilai kondisi finansial pada perusahaan agroindustri sama dgn perusahaan komersil lainnya</a:t>
            </a:r>
          </a:p>
          <a:p>
            <a:pPr eaLnBrk="1" hangingPunct="1"/>
            <a:r>
              <a:rPr lang="en-US" smtClean="0"/>
              <a:t>Namun, tidak semua manajer mampu mengintepretasikan hasil analisis finansial yg diperoleh dengan benar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052513"/>
            <a:ext cx="7007225" cy="4800600"/>
          </a:xfrm>
        </p:spPr>
        <p:txBody>
          <a:bodyPr/>
          <a:lstStyle/>
          <a:p>
            <a:pPr eaLnBrk="1" hangingPunct="1"/>
            <a:r>
              <a:rPr lang="en-US" smtClean="0"/>
              <a:t>Secara umum, ada 3 indikator/ alat untuk mengevaluasi kondisi finansial perusahaan agroindustri :</a:t>
            </a:r>
          </a:p>
          <a:p>
            <a:pPr eaLnBrk="1" hangingPunct="1">
              <a:buFontTx/>
              <a:buNone/>
            </a:pPr>
            <a:r>
              <a:rPr lang="en-US" smtClean="0"/>
              <a:t>	1. Profit and Loss Statement ( Laporan Rugi Laba)</a:t>
            </a:r>
          </a:p>
          <a:p>
            <a:pPr eaLnBrk="1" hangingPunct="1">
              <a:buFontTx/>
              <a:buNone/>
            </a:pPr>
            <a:r>
              <a:rPr lang="en-US" smtClean="0"/>
              <a:t>	2. Balance Sheet (Neraca) </a:t>
            </a:r>
          </a:p>
          <a:p>
            <a:pPr eaLnBrk="1" hangingPunct="1">
              <a:buFontTx/>
              <a:buNone/>
            </a:pPr>
            <a:r>
              <a:rPr lang="en-US" smtClean="0"/>
              <a:t>	3. Cash Flow Statement </a:t>
            </a:r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Cash flow (aliran kas) :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d-ID" smtClean="0"/>
              <a:t>Aliran kas keluar neto ( net outflow cash), yi aliran kas yg diperlukan untuk investasi baru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d-ID" smtClean="0"/>
              <a:t>Aliran kas masuk neto tahunan (net annual inflow of cash atau net cash procceds atau procceds), yi sbg hasil dr investasi baru tersebut.</a:t>
            </a: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smtClean="0"/>
              <a:t>	Ex: Cash flow usaha tani rumput Kolonjono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000" smtClean="0"/>
              <a:t>Karakter Agroindustri yang Mempengaruhi Kebutuhan Finansial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781800" cy="3484563"/>
          </a:xfrm>
        </p:spPr>
        <p:txBody>
          <a:bodyPr/>
          <a:lstStyle/>
          <a:p>
            <a:pPr eaLnBrk="1" hangingPunct="1"/>
            <a:r>
              <a:rPr lang="en-US" sz="2600" smtClean="0"/>
              <a:t>Long Term Market Cycle</a:t>
            </a:r>
          </a:p>
          <a:p>
            <a:pPr eaLnBrk="1" hangingPunct="1"/>
            <a:r>
              <a:rPr lang="en-US" sz="2600" smtClean="0"/>
              <a:t>Seasonal Market Cycle</a:t>
            </a:r>
          </a:p>
          <a:p>
            <a:pPr eaLnBrk="1" hangingPunct="1"/>
            <a:r>
              <a:rPr lang="en-US" sz="2600" smtClean="0"/>
              <a:t>Raw Material Usually Perishable</a:t>
            </a:r>
          </a:p>
          <a:p>
            <a:pPr eaLnBrk="1" hangingPunct="1"/>
            <a:r>
              <a:rPr lang="en-US" sz="2600" smtClean="0"/>
              <a:t>Raw Material Variable in Quality</a:t>
            </a:r>
          </a:p>
          <a:p>
            <a:pPr eaLnBrk="1" hangingPunct="1"/>
            <a:r>
              <a:rPr lang="en-US" sz="2600" smtClean="0"/>
              <a:t>Degrees of Processing</a:t>
            </a:r>
          </a:p>
          <a:p>
            <a:pPr eaLnBrk="1" hangingPunct="1"/>
            <a:r>
              <a:rPr lang="en-US" sz="2600" smtClean="0"/>
              <a:t>Wide range of processing technologies and scale of plant</a:t>
            </a:r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74638"/>
            <a:ext cx="6781800" cy="850900"/>
          </a:xfrm>
        </p:spPr>
        <p:txBody>
          <a:bodyPr/>
          <a:lstStyle/>
          <a:p>
            <a:pPr eaLnBrk="1" hangingPunct="1"/>
            <a:r>
              <a:rPr lang="en-US" sz="3400" smtClean="0"/>
              <a:t>Langkah Dalam Analisis Finansial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96975"/>
            <a:ext cx="6781800" cy="5184775"/>
          </a:xfrm>
          <a:solidFill>
            <a:schemeClr val="folHlink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100" smtClean="0">
                <a:solidFill>
                  <a:schemeClr val="bg1"/>
                </a:solidFill>
              </a:rPr>
              <a:t>Menentukan pola penerimaan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100" smtClean="0">
                <a:solidFill>
                  <a:schemeClr val="bg1"/>
                </a:solidFill>
                <a:sym typeface="Wingdings" pitchFamily="2" charset="2"/>
              </a:rPr>
              <a:t>	 </a:t>
            </a:r>
            <a:r>
              <a:rPr lang="en-US" sz="2100" smtClean="0">
                <a:solidFill>
                  <a:schemeClr val="bg1"/>
                </a:solidFill>
              </a:rPr>
              <a:t>mengestimasi </a:t>
            </a:r>
            <a:r>
              <a:rPr lang="en-US" sz="2100" b="1" smtClean="0">
                <a:solidFill>
                  <a:schemeClr val="bg1"/>
                </a:solidFill>
              </a:rPr>
              <a:t>volume</a:t>
            </a:r>
            <a:r>
              <a:rPr lang="en-US" sz="2100" smtClean="0">
                <a:solidFill>
                  <a:schemeClr val="bg1"/>
                </a:solidFill>
              </a:rPr>
              <a:t> dan </a:t>
            </a:r>
            <a:r>
              <a:rPr lang="en-US" sz="2100" b="1" smtClean="0">
                <a:solidFill>
                  <a:schemeClr val="bg1"/>
                </a:solidFill>
              </a:rPr>
              <a:t>harga</a:t>
            </a:r>
            <a:r>
              <a:rPr lang="en-US" sz="2100" smtClean="0">
                <a:solidFill>
                  <a:schemeClr val="bg1"/>
                </a:solidFill>
              </a:rPr>
              <a:t> untuk setiap produk dan pasar.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Mengestimasi biaya investasi dan biaya operasional</a:t>
            </a:r>
            <a:r>
              <a:rPr lang="en-US" sz="2100" smtClean="0">
                <a:solidFill>
                  <a:schemeClr val="bg1"/>
                </a:solidFill>
                <a:sym typeface="Wingdings" pitchFamily="2" charset="2"/>
              </a:rPr>
              <a:t> menentukan jenis teknologi dan peralatan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Menentukan potensi sumber bahan baku yang sesuai dengan daya beli perusahaan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Melakukan penilaian terhadap feasibility (kelayakan) finansial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Melakukan analisis finansial secara lengkap ( biaya investasi, biaya operasional, pasar dan suplai bahan baku)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Melakukan analisis sensitivitas (identifikasi variabel kunci yg paling mempengaruhi finansial)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Membandingkan hasil analisis dengan kriteria investasi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2"/>
            </a:pPr>
            <a:r>
              <a:rPr lang="en-US" sz="2100" smtClean="0">
                <a:solidFill>
                  <a:schemeClr val="bg1"/>
                </a:solidFill>
              </a:rPr>
              <a:t>Identifikasi kondisi terburuk ketika estimasi tdk sesuai dgn kriteria investasi awal.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smtClean="0"/>
              <a:t>Appropriate Size and level of Technology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Analisis feasibility (kelayakan) investasi adlh sebuah proses yg memakan waktu dan biaya mahal shg umumnya hanya dilakukan pada perusahaan dgn satu ukuran dan teknologi.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Pilihan ukuran dan teknologi dilakukan berdasarkan sejumlah faktor yg menyebabkan inefisiensi finansial dan kelangsungan ekonomi.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620713"/>
            <a:ext cx="6781800" cy="4464050"/>
          </a:xfrm>
          <a:solidFill>
            <a:srgbClr val="CC9D72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chemeClr val="bg1"/>
                </a:solidFill>
              </a:rPr>
              <a:t>Perencana/ pembuat keputusan umumnya memilih mendirikan perusahaan agroindustri yg berskala besar dan berteknolgi canggih, dgn pertimbangan: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chemeClr val="bg1"/>
                </a:solidFill>
              </a:rPr>
              <a:t>Jaminan kelangsungan ekonomi lebih tinggi, prestice, jumlah petani dan tenaga kerja yg banyak shg menguntungkan dlm kegiatan produksi, berbagai keahlian baru dapat dikembangkan utk mengelola perusahaan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chemeClr val="bg1"/>
                </a:solidFill>
              </a:rPr>
              <a:t>Bahkan, investor juga teratrik pd agroindustri skala besar</a:t>
            </a:r>
            <a:r>
              <a:rPr lang="en-US" sz="2600" smtClean="0">
                <a:solidFill>
                  <a:schemeClr val="bg1"/>
                </a:solidFill>
                <a:sym typeface="Wingdings" pitchFamily="2" charset="2"/>
              </a:rPr>
              <a:t> “use it or lose it”</a:t>
            </a:r>
            <a:endParaRPr 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74638"/>
            <a:ext cx="8088312" cy="417512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Tips Estimasi Biaya Operasional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836613"/>
            <a:ext cx="8642350" cy="1223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Semakin tinggi teknologi perusahaan diekspetasikan tingkat pengembalian modal akan semakin tinggi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Tenaga kerja, energi, packaging, dan pengiriman merupakan komponen biaya yang langsung mempengaruhi biaya variabel</a:t>
            </a:r>
          </a:p>
        </p:txBody>
      </p:sp>
      <p:graphicFrame>
        <p:nvGraphicFramePr>
          <p:cNvPr id="14574" name="Group 238"/>
          <p:cNvGraphicFramePr>
            <a:graphicFrameLocks noGrp="1"/>
          </p:cNvGraphicFramePr>
          <p:nvPr>
            <p:ph sz="half" idx="2"/>
          </p:nvPr>
        </p:nvGraphicFramePr>
        <p:xfrm>
          <a:off x="395288" y="2133600"/>
          <a:ext cx="8447087" cy="4581525"/>
        </p:xfrm>
        <a:graphic>
          <a:graphicData uri="http://schemas.openxmlformats.org/drawingml/2006/table">
            <a:tbl>
              <a:tblPr/>
              <a:tblGrid>
                <a:gridCol w="2847975"/>
                <a:gridCol w="1376362"/>
                <a:gridCol w="2111375"/>
                <a:gridCol w="2111375"/>
              </a:tblGrid>
              <a:tr h="42545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Margin/Coefficient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Plant Size and Technology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80803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Small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Medium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Large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Raw material cost coefficient (recovery rate) (%)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Buying price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Selling price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Raw product cost/ton sold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88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Other direct cost/ton sold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75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Direct cost of sales/ ton sold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163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Contribution margin/ton sold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153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usinessI">
  <a:themeElements>
    <a:clrScheme name="Business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sinessVI">
  <a:themeElements>
    <a:clrScheme name="BusinessV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V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V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BusinessI</Template>
  <TotalTime>247</TotalTime>
  <Words>633</Words>
  <Application>Microsoft PowerPoint</Application>
  <PresentationFormat>On-screen Show (4:3)</PresentationFormat>
  <Paragraphs>192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Times New Roman</vt:lpstr>
      <vt:lpstr>Calibri</vt:lpstr>
      <vt:lpstr>Wingdings</vt:lpstr>
      <vt:lpstr>BusinessI</vt:lpstr>
      <vt:lpstr>BusinessVI</vt:lpstr>
      <vt:lpstr>Digital Dots</vt:lpstr>
      <vt:lpstr>Watermark</vt:lpstr>
      <vt:lpstr>ANALISIS FINANSIAL UNTUK AGROINDUSTRI</vt:lpstr>
      <vt:lpstr>Slide 2</vt:lpstr>
      <vt:lpstr>Slide 3</vt:lpstr>
      <vt:lpstr>Cash flow (aliran kas) :</vt:lpstr>
      <vt:lpstr>Karakter Agroindustri yang Mempengaruhi Kebutuhan Finansial</vt:lpstr>
      <vt:lpstr>Langkah Dalam Analisis Finansial</vt:lpstr>
      <vt:lpstr>Appropriate Size and level of Technology</vt:lpstr>
      <vt:lpstr>Slide 8</vt:lpstr>
      <vt:lpstr>Tips Estimasi Biaya Operasional</vt:lpstr>
      <vt:lpstr>Tips Mengestimasi Biaya Tetap</vt:lpstr>
      <vt:lpstr>Persiapan Analisis Kelayakan Finansial</vt:lpstr>
      <vt:lpstr>Slide 12</vt:lpstr>
      <vt:lpstr>Slide 13</vt:lpstr>
      <vt:lpstr>Slide 14</vt:lpstr>
      <vt:lpstr>Ends of presentation……….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FINANSIAL UNTUK AGROINDUSTRI</dc:title>
  <dc:creator>ACER</dc:creator>
  <cp:lastModifiedBy>PERSONAL</cp:lastModifiedBy>
  <cp:revision>55</cp:revision>
  <dcterms:created xsi:type="dcterms:W3CDTF">2010-11-07T12:35:22Z</dcterms:created>
  <dcterms:modified xsi:type="dcterms:W3CDTF">2011-11-28T01:16:09Z</dcterms:modified>
</cp:coreProperties>
</file>