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7" r:id="rId2"/>
    <p:sldId id="541" r:id="rId3"/>
    <p:sldId id="542" r:id="rId4"/>
    <p:sldId id="543" r:id="rId5"/>
    <p:sldId id="544" r:id="rId6"/>
    <p:sldId id="545" r:id="rId7"/>
    <p:sldId id="546" r:id="rId8"/>
    <p:sldId id="547" r:id="rId9"/>
    <p:sldId id="548" r:id="rId10"/>
    <p:sldId id="549" r:id="rId11"/>
    <p:sldId id="553" r:id="rId12"/>
    <p:sldId id="554" r:id="rId13"/>
    <p:sldId id="555" r:id="rId14"/>
    <p:sldId id="556" r:id="rId15"/>
    <p:sldId id="557" r:id="rId16"/>
    <p:sldId id="558" r:id="rId17"/>
    <p:sldId id="559" r:id="rId18"/>
    <p:sldId id="560" r:id="rId19"/>
    <p:sldId id="561" r:id="rId20"/>
    <p:sldId id="562" r:id="rId21"/>
    <p:sldId id="563" r:id="rId22"/>
    <p:sldId id="564" r:id="rId23"/>
    <p:sldId id="565" r:id="rId24"/>
    <p:sldId id="566" r:id="rId25"/>
    <p:sldId id="567" r:id="rId26"/>
    <p:sldId id="568" r:id="rId27"/>
    <p:sldId id="569" r:id="rId28"/>
    <p:sldId id="570" r:id="rId29"/>
    <p:sldId id="573" r:id="rId30"/>
    <p:sldId id="571" r:id="rId31"/>
    <p:sldId id="572" r:id="rId32"/>
    <p:sldId id="574" r:id="rId33"/>
    <p:sldId id="575" r:id="rId34"/>
    <p:sldId id="578" r:id="rId35"/>
    <p:sldId id="588" r:id="rId36"/>
    <p:sldId id="579" r:id="rId37"/>
    <p:sldId id="580" r:id="rId38"/>
    <p:sldId id="581" r:id="rId39"/>
    <p:sldId id="582" r:id="rId40"/>
    <p:sldId id="583" r:id="rId41"/>
    <p:sldId id="584" r:id="rId42"/>
    <p:sldId id="585" r:id="rId43"/>
    <p:sldId id="589" r:id="rId44"/>
    <p:sldId id="590" r:id="rId45"/>
    <p:sldId id="591" r:id="rId46"/>
    <p:sldId id="592" r:id="rId47"/>
    <p:sldId id="586" r:id="rId48"/>
    <p:sldId id="593" r:id="rId49"/>
    <p:sldId id="594" r:id="rId50"/>
    <p:sldId id="595" r:id="rId51"/>
    <p:sldId id="596" r:id="rId52"/>
    <p:sldId id="597" r:id="rId53"/>
    <p:sldId id="598" r:id="rId54"/>
    <p:sldId id="599" r:id="rId55"/>
    <p:sldId id="540" r:id="rId56"/>
    <p:sldId id="600" r:id="rId57"/>
    <p:sldId id="576" r:id="rId58"/>
    <p:sldId id="601" r:id="rId59"/>
    <p:sldId id="577" r:id="rId60"/>
    <p:sldId id="602" r:id="rId6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rgbClr val="007572"/>
        </a:solidFill>
        <a:latin typeface="Arial" charset="0"/>
        <a:ea typeface="+mn-ea"/>
        <a:cs typeface="+mn-cs"/>
      </a:defRPr>
    </a:lvl1pPr>
    <a:lvl2pPr marL="457200" algn="l" rtl="0" eaLnBrk="0" fontAlgn="base" hangingPunct="0">
      <a:spcBef>
        <a:spcPct val="0"/>
      </a:spcBef>
      <a:spcAft>
        <a:spcPct val="0"/>
      </a:spcAft>
      <a:defRPr sz="2400" kern="1200">
        <a:solidFill>
          <a:srgbClr val="007572"/>
        </a:solidFill>
        <a:latin typeface="Arial" charset="0"/>
        <a:ea typeface="+mn-ea"/>
        <a:cs typeface="+mn-cs"/>
      </a:defRPr>
    </a:lvl2pPr>
    <a:lvl3pPr marL="914400" algn="l" rtl="0" eaLnBrk="0" fontAlgn="base" hangingPunct="0">
      <a:spcBef>
        <a:spcPct val="0"/>
      </a:spcBef>
      <a:spcAft>
        <a:spcPct val="0"/>
      </a:spcAft>
      <a:defRPr sz="2400" kern="1200">
        <a:solidFill>
          <a:srgbClr val="007572"/>
        </a:solidFill>
        <a:latin typeface="Arial" charset="0"/>
        <a:ea typeface="+mn-ea"/>
        <a:cs typeface="+mn-cs"/>
      </a:defRPr>
    </a:lvl3pPr>
    <a:lvl4pPr marL="1371600" algn="l" rtl="0" eaLnBrk="0" fontAlgn="base" hangingPunct="0">
      <a:spcBef>
        <a:spcPct val="0"/>
      </a:spcBef>
      <a:spcAft>
        <a:spcPct val="0"/>
      </a:spcAft>
      <a:defRPr sz="2400" kern="1200">
        <a:solidFill>
          <a:srgbClr val="007572"/>
        </a:solidFill>
        <a:latin typeface="Arial" charset="0"/>
        <a:ea typeface="+mn-ea"/>
        <a:cs typeface="+mn-cs"/>
      </a:defRPr>
    </a:lvl4pPr>
    <a:lvl5pPr marL="1828800" algn="l" rtl="0" eaLnBrk="0" fontAlgn="base" hangingPunct="0">
      <a:spcBef>
        <a:spcPct val="0"/>
      </a:spcBef>
      <a:spcAft>
        <a:spcPct val="0"/>
      </a:spcAft>
      <a:defRPr sz="2400" kern="1200">
        <a:solidFill>
          <a:srgbClr val="007572"/>
        </a:solidFill>
        <a:latin typeface="Arial" charset="0"/>
        <a:ea typeface="+mn-ea"/>
        <a:cs typeface="+mn-cs"/>
      </a:defRPr>
    </a:lvl5pPr>
    <a:lvl6pPr marL="2286000" algn="l" defTabSz="914400" rtl="0" eaLnBrk="1" latinLnBrk="0" hangingPunct="1">
      <a:defRPr sz="2400" kern="1200">
        <a:solidFill>
          <a:srgbClr val="007572"/>
        </a:solidFill>
        <a:latin typeface="Arial" charset="0"/>
        <a:ea typeface="+mn-ea"/>
        <a:cs typeface="+mn-cs"/>
      </a:defRPr>
    </a:lvl6pPr>
    <a:lvl7pPr marL="2743200" algn="l" defTabSz="914400" rtl="0" eaLnBrk="1" latinLnBrk="0" hangingPunct="1">
      <a:defRPr sz="2400" kern="1200">
        <a:solidFill>
          <a:srgbClr val="007572"/>
        </a:solidFill>
        <a:latin typeface="Arial" charset="0"/>
        <a:ea typeface="+mn-ea"/>
        <a:cs typeface="+mn-cs"/>
      </a:defRPr>
    </a:lvl7pPr>
    <a:lvl8pPr marL="3200400" algn="l" defTabSz="914400" rtl="0" eaLnBrk="1" latinLnBrk="0" hangingPunct="1">
      <a:defRPr sz="2400" kern="1200">
        <a:solidFill>
          <a:srgbClr val="007572"/>
        </a:solidFill>
        <a:latin typeface="Arial" charset="0"/>
        <a:ea typeface="+mn-ea"/>
        <a:cs typeface="+mn-cs"/>
      </a:defRPr>
    </a:lvl8pPr>
    <a:lvl9pPr marL="3657600" algn="l" defTabSz="914400" rtl="0" eaLnBrk="1" latinLnBrk="0" hangingPunct="1">
      <a:defRPr sz="2400" kern="1200">
        <a:solidFill>
          <a:srgbClr val="00757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64D8"/>
    <a:srgbClr val="007572"/>
    <a:srgbClr val="B3FFD9"/>
    <a:srgbClr val="99FFCC"/>
    <a:srgbClr val="FF3399"/>
    <a:srgbClr val="3B4F89"/>
    <a:srgbClr val="470F3E"/>
    <a:srgbClr val="DC00D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8088" autoAdjust="0"/>
    <p:restoredTop sz="94660"/>
  </p:normalViewPr>
  <p:slideViewPr>
    <p:cSldViewPr>
      <p:cViewPr>
        <p:scale>
          <a:sx n="66" d="100"/>
          <a:sy n="66" d="100"/>
        </p:scale>
        <p:origin x="-1320"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018"/>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757238" cy="274638"/>
          </a:xfrm>
          <a:prstGeom prst="rect">
            <a:avLst/>
          </a:prstGeom>
          <a:noFill/>
          <a:ln w="15875">
            <a:noFill/>
            <a:miter lim="800000"/>
            <a:headEnd/>
            <a:tailEnd/>
          </a:ln>
          <a:effectLst/>
        </p:spPr>
        <p:txBody>
          <a:bodyPr vert="horz" wrap="none" lIns="91440" tIns="45720" rIns="91440" bIns="45720" numCol="1" anchor="t" anchorCtr="0" compatLnSpc="1">
            <a:prstTxWarp prst="textNoShape">
              <a:avLst/>
            </a:prstTxWarp>
            <a:spAutoFit/>
          </a:bodyPr>
          <a:lstStyle>
            <a:lvl1pPr>
              <a:defRPr sz="1200"/>
            </a:lvl1pPr>
          </a:lstStyle>
          <a:p>
            <a:endParaRPr lang="en-US"/>
          </a:p>
        </p:txBody>
      </p:sp>
      <p:sp>
        <p:nvSpPr>
          <p:cNvPr id="37891" name="Rectangle 3"/>
          <p:cNvSpPr>
            <a:spLocks noGrp="1" noChangeArrowheads="1"/>
          </p:cNvSpPr>
          <p:nvPr>
            <p:ph type="dt" sz="quarter" idx="1"/>
          </p:nvPr>
        </p:nvSpPr>
        <p:spPr bwMode="auto">
          <a:xfrm>
            <a:off x="5946775" y="0"/>
            <a:ext cx="911225" cy="274638"/>
          </a:xfrm>
          <a:prstGeom prst="rect">
            <a:avLst/>
          </a:prstGeom>
          <a:noFill/>
          <a:ln w="15875">
            <a:noFill/>
            <a:miter lim="800000"/>
            <a:headEnd/>
            <a:tailEnd/>
          </a:ln>
          <a:effectLst/>
        </p:spPr>
        <p:txBody>
          <a:bodyPr vert="horz" wrap="none" lIns="91440" tIns="45720" rIns="91440" bIns="45720" numCol="1" anchor="t" anchorCtr="0" compatLnSpc="1">
            <a:prstTxWarp prst="textNoShape">
              <a:avLst/>
            </a:prstTxWarp>
            <a:spAutoFit/>
          </a:bodyPr>
          <a:lstStyle>
            <a:lvl1pPr algn="r">
              <a:defRPr sz="1200"/>
            </a:lvl1pPr>
          </a:lstStyle>
          <a:p>
            <a:endParaRPr lang="en-US"/>
          </a:p>
        </p:txBody>
      </p:sp>
      <p:sp>
        <p:nvSpPr>
          <p:cNvPr id="37892" name="Rectangle 4"/>
          <p:cNvSpPr>
            <a:spLocks noGrp="1" noChangeArrowheads="1"/>
          </p:cNvSpPr>
          <p:nvPr>
            <p:ph type="ftr" sz="quarter" idx="2"/>
          </p:nvPr>
        </p:nvSpPr>
        <p:spPr bwMode="auto">
          <a:xfrm>
            <a:off x="0" y="8869363"/>
            <a:ext cx="674688" cy="274637"/>
          </a:xfrm>
          <a:prstGeom prst="rect">
            <a:avLst/>
          </a:prstGeom>
          <a:noFill/>
          <a:ln w="15875">
            <a:noFill/>
            <a:miter lim="800000"/>
            <a:headEnd/>
            <a:tailEnd/>
          </a:ln>
          <a:effectLst/>
        </p:spPr>
        <p:txBody>
          <a:bodyPr vert="horz" wrap="none" lIns="91440" tIns="45720" rIns="91440" bIns="45720" numCol="1" anchor="b" anchorCtr="0" compatLnSpc="1">
            <a:prstTxWarp prst="textNoShape">
              <a:avLst/>
            </a:prstTxWarp>
            <a:spAutoFit/>
          </a:bodyPr>
          <a:lstStyle>
            <a:lvl1pPr>
              <a:defRPr sz="1200"/>
            </a:lvl1pPr>
          </a:lstStyle>
          <a:p>
            <a:endParaRPr lang="en-US"/>
          </a:p>
        </p:txBody>
      </p:sp>
      <p:sp>
        <p:nvSpPr>
          <p:cNvPr id="37893" name="Rectangle 5"/>
          <p:cNvSpPr>
            <a:spLocks noGrp="1" noChangeArrowheads="1"/>
          </p:cNvSpPr>
          <p:nvPr>
            <p:ph type="sldNum" sz="quarter" idx="3"/>
          </p:nvPr>
        </p:nvSpPr>
        <p:spPr bwMode="auto">
          <a:xfrm>
            <a:off x="6488113" y="8869363"/>
            <a:ext cx="369887" cy="274637"/>
          </a:xfrm>
          <a:prstGeom prst="rect">
            <a:avLst/>
          </a:prstGeom>
          <a:noFill/>
          <a:ln w="15875">
            <a:noFill/>
            <a:miter lim="800000"/>
            <a:headEnd/>
            <a:tailEnd/>
          </a:ln>
          <a:effectLst/>
        </p:spPr>
        <p:txBody>
          <a:bodyPr vert="horz" wrap="none" lIns="91440" tIns="45720" rIns="91440" bIns="45720" numCol="1" anchor="b" anchorCtr="0" compatLnSpc="1">
            <a:prstTxWarp prst="textNoShape">
              <a:avLst/>
            </a:prstTxWarp>
            <a:spAutoFit/>
          </a:bodyPr>
          <a:lstStyle>
            <a:lvl1pPr algn="r">
              <a:defRPr sz="1200"/>
            </a:lvl1pPr>
          </a:lstStyle>
          <a:p>
            <a:fld id="{C18392E2-4A59-4542-B4F1-FEB7EAEFFB78}"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757238" cy="274638"/>
          </a:xfrm>
          <a:prstGeom prst="rect">
            <a:avLst/>
          </a:prstGeom>
          <a:noFill/>
          <a:ln w="15875">
            <a:noFill/>
            <a:miter lim="800000"/>
            <a:headEnd/>
            <a:tailEnd/>
          </a:ln>
          <a:effectLst/>
        </p:spPr>
        <p:txBody>
          <a:bodyPr vert="horz" wrap="none" lIns="91440" tIns="45720" rIns="91440" bIns="45720" numCol="1" anchor="t" anchorCtr="0" compatLnSpc="1">
            <a:prstTxWarp prst="textNoShape">
              <a:avLst/>
            </a:prstTxWarp>
            <a:spAutoFit/>
          </a:bodyPr>
          <a:lstStyle>
            <a:lvl1pPr>
              <a:defRPr sz="1200"/>
            </a:lvl1pPr>
          </a:lstStyle>
          <a:p>
            <a:endParaRPr lang="en-US"/>
          </a:p>
        </p:txBody>
      </p:sp>
      <p:sp>
        <p:nvSpPr>
          <p:cNvPr id="39939" name="Rectangle 3"/>
          <p:cNvSpPr>
            <a:spLocks noGrp="1" noChangeArrowheads="1"/>
          </p:cNvSpPr>
          <p:nvPr>
            <p:ph type="dt" idx="1"/>
          </p:nvPr>
        </p:nvSpPr>
        <p:spPr bwMode="auto">
          <a:xfrm>
            <a:off x="5946775" y="0"/>
            <a:ext cx="911225" cy="274638"/>
          </a:xfrm>
          <a:prstGeom prst="rect">
            <a:avLst/>
          </a:prstGeom>
          <a:noFill/>
          <a:ln w="15875">
            <a:noFill/>
            <a:miter lim="800000"/>
            <a:headEnd/>
            <a:tailEnd/>
          </a:ln>
          <a:effectLst/>
        </p:spPr>
        <p:txBody>
          <a:bodyPr vert="horz" wrap="none" lIns="91440" tIns="45720" rIns="91440" bIns="45720" numCol="1" anchor="t" anchorCtr="0" compatLnSpc="1">
            <a:prstTxWarp prst="textNoShape">
              <a:avLst/>
            </a:prstTxWarp>
            <a:spAutoFit/>
          </a:bodyPr>
          <a:lstStyle>
            <a:lvl1pPr algn="r">
              <a:defRPr sz="1200"/>
            </a:lvl1pPr>
          </a:lstStyle>
          <a:p>
            <a:endParaRPr lang="en-US"/>
          </a:p>
        </p:txBody>
      </p:sp>
      <p:sp>
        <p:nvSpPr>
          <p:cNvPr id="3994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9941" name="Rectangle 5"/>
          <p:cNvSpPr>
            <a:spLocks noGrp="1" noChangeArrowheads="1"/>
          </p:cNvSpPr>
          <p:nvPr>
            <p:ph type="body" sz="quarter" idx="3"/>
          </p:nvPr>
        </p:nvSpPr>
        <p:spPr bwMode="auto">
          <a:xfrm>
            <a:off x="914400" y="4343400"/>
            <a:ext cx="2646363" cy="1227138"/>
          </a:xfrm>
          <a:prstGeom prst="rect">
            <a:avLst/>
          </a:prstGeom>
          <a:noFill/>
          <a:ln w="15875">
            <a:noFill/>
            <a:miter lim="800000"/>
            <a:headEnd/>
            <a:tailEnd/>
          </a:ln>
          <a:effectLst/>
        </p:spPr>
        <p:txBody>
          <a:bodyPr vert="horz" wrap="non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9942" name="Rectangle 6"/>
          <p:cNvSpPr>
            <a:spLocks noGrp="1" noChangeArrowheads="1"/>
          </p:cNvSpPr>
          <p:nvPr>
            <p:ph type="ftr" sz="quarter" idx="4"/>
          </p:nvPr>
        </p:nvSpPr>
        <p:spPr bwMode="auto">
          <a:xfrm>
            <a:off x="0" y="8869363"/>
            <a:ext cx="674688" cy="274637"/>
          </a:xfrm>
          <a:prstGeom prst="rect">
            <a:avLst/>
          </a:prstGeom>
          <a:noFill/>
          <a:ln w="15875">
            <a:noFill/>
            <a:miter lim="800000"/>
            <a:headEnd/>
            <a:tailEnd/>
          </a:ln>
          <a:effectLst/>
        </p:spPr>
        <p:txBody>
          <a:bodyPr vert="horz" wrap="none" lIns="91440" tIns="45720" rIns="91440" bIns="45720" numCol="1" anchor="b" anchorCtr="0" compatLnSpc="1">
            <a:prstTxWarp prst="textNoShape">
              <a:avLst/>
            </a:prstTxWarp>
            <a:spAutoFit/>
          </a:bodyPr>
          <a:lstStyle>
            <a:lvl1pPr>
              <a:defRPr sz="1200"/>
            </a:lvl1pPr>
          </a:lstStyle>
          <a:p>
            <a:endParaRPr lang="en-US"/>
          </a:p>
        </p:txBody>
      </p:sp>
      <p:sp>
        <p:nvSpPr>
          <p:cNvPr id="39943" name="Rectangle 7"/>
          <p:cNvSpPr>
            <a:spLocks noGrp="1" noChangeArrowheads="1"/>
          </p:cNvSpPr>
          <p:nvPr>
            <p:ph type="sldNum" sz="quarter" idx="5"/>
          </p:nvPr>
        </p:nvSpPr>
        <p:spPr bwMode="auto">
          <a:xfrm>
            <a:off x="6488113" y="8869363"/>
            <a:ext cx="369887" cy="274637"/>
          </a:xfrm>
          <a:prstGeom prst="rect">
            <a:avLst/>
          </a:prstGeom>
          <a:noFill/>
          <a:ln w="15875">
            <a:noFill/>
            <a:miter lim="800000"/>
            <a:headEnd/>
            <a:tailEnd/>
          </a:ln>
          <a:effectLst/>
        </p:spPr>
        <p:txBody>
          <a:bodyPr vert="horz" wrap="none" lIns="91440" tIns="45720" rIns="91440" bIns="45720" numCol="1" anchor="b" anchorCtr="0" compatLnSpc="1">
            <a:prstTxWarp prst="textNoShape">
              <a:avLst/>
            </a:prstTxWarp>
            <a:spAutoFit/>
          </a:bodyPr>
          <a:lstStyle>
            <a:lvl1pPr algn="r">
              <a:defRPr sz="1200"/>
            </a:lvl1pPr>
          </a:lstStyle>
          <a:p>
            <a:fld id="{3EB8BC86-D02A-4627-A0EC-98CF277192F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DE2BBA0-476E-4180-92CB-E68F2008331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ADC9FDF-200A-4312-96A7-9ED889C5153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838200"/>
            <a:ext cx="1943100" cy="5257800"/>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685800" y="838200"/>
            <a:ext cx="56769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FD5CE0-7393-4773-A36A-CEA790866F1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761FE4F-7CB2-4D35-ADA0-3BD758A9D23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0F118B4-1EED-4B9F-BD11-CB20328CE56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A008A36-1B42-49DF-AF07-B158E081C25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8D9AC65-10AD-4529-AAF5-A0947AAFAF7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BBFB7A2-9E44-4148-A391-5D4514BE704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BC225ED-E1BB-4D72-8301-A2128488B23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3602281-D5C4-45D0-A99C-451B416FBB4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90C3464-B96D-4CD1-B7EA-EFA2ED9E915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8200"/>
            <a:ext cx="77724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Times New Roman" pitchFamily="18" charset="0"/>
              </a:defRPr>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Times New Roman" pitchFamily="18" charset="0"/>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Times New Roman" pitchFamily="18" charset="0"/>
              </a:defRPr>
            </a:lvl1pPr>
          </a:lstStyle>
          <a:p>
            <a:fld id="{304EF09A-C4F1-4EB1-A1D8-9F8DFD02372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wipe(left)">
                                      <p:cBhvr>
                                        <p:cTn id="7" dur="500"/>
                                        <p:tgtEl>
                                          <p:spTgt spid="10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7">
                                            <p:txEl>
                                              <p:pRg st="1" end="1"/>
                                            </p:txEl>
                                          </p:spTgt>
                                        </p:tgtEl>
                                        <p:attrNameLst>
                                          <p:attrName>style.visibility</p:attrName>
                                        </p:attrNameLst>
                                      </p:cBhvr>
                                      <p:to>
                                        <p:strVal val="visible"/>
                                      </p:to>
                                    </p:set>
                                    <p:animEffect transition="in" filter="wipe(left)">
                                      <p:cBhvr>
                                        <p:cTn id="12" dur="500"/>
                                        <p:tgtEl>
                                          <p:spTgt spid="10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7">
                                            <p:txEl>
                                              <p:pRg st="2" end="2"/>
                                            </p:txEl>
                                          </p:spTgt>
                                        </p:tgtEl>
                                        <p:attrNameLst>
                                          <p:attrName>style.visibility</p:attrName>
                                        </p:attrNameLst>
                                      </p:cBhvr>
                                      <p:to>
                                        <p:strVal val="visible"/>
                                      </p:to>
                                    </p:set>
                                    <p:animEffect transition="in" filter="wipe(left)">
                                      <p:cBhvr>
                                        <p:cTn id="17" dur="500"/>
                                        <p:tgtEl>
                                          <p:spTgt spid="10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7">
                                            <p:txEl>
                                              <p:pRg st="3" end="3"/>
                                            </p:txEl>
                                          </p:spTgt>
                                        </p:tgtEl>
                                        <p:attrNameLst>
                                          <p:attrName>style.visibility</p:attrName>
                                        </p:attrNameLst>
                                      </p:cBhvr>
                                      <p:to>
                                        <p:strVal val="visible"/>
                                      </p:to>
                                    </p:set>
                                    <p:animEffect transition="in" filter="wipe(left)">
                                      <p:cBhvr>
                                        <p:cTn id="22" dur="500"/>
                                        <p:tgtEl>
                                          <p:spTgt spid="10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27">
                                            <p:txEl>
                                              <p:pRg st="4" end="4"/>
                                            </p:txEl>
                                          </p:spTgt>
                                        </p:tgtEl>
                                        <p:attrNameLst>
                                          <p:attrName>style.visibility</p:attrName>
                                        </p:attrNameLst>
                                      </p:cBhvr>
                                      <p:to>
                                        <p:strVal val="visible"/>
                                      </p:to>
                                    </p:set>
                                    <p:animEffect transition="in" filter="wipe(left)">
                                      <p:cBhvr>
                                        <p:cTn id="27"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5">
        <p:tmplLst>
          <p:tmpl lvl="1">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Lst>
      </p:bldP>
    </p:bldLst>
  </p:timing>
  <p:hf hdr="0" ftr="0" dt="0"/>
  <p:txStyles>
    <p:titleStyle>
      <a:lvl1pPr algn="ctr" rtl="0" eaLnBrk="0" fontAlgn="base" hangingPunct="0">
        <a:spcBef>
          <a:spcPct val="0"/>
        </a:spcBef>
        <a:spcAft>
          <a:spcPct val="0"/>
        </a:spcAft>
        <a:defRPr sz="4400" b="1">
          <a:solidFill>
            <a:srgbClr val="F3B823"/>
          </a:solidFill>
          <a:latin typeface="+mj-lt"/>
          <a:ea typeface="+mj-ea"/>
          <a:cs typeface="+mj-cs"/>
        </a:defRPr>
      </a:lvl1pPr>
      <a:lvl2pPr algn="ctr" rtl="0" eaLnBrk="0" fontAlgn="base" hangingPunct="0">
        <a:spcBef>
          <a:spcPct val="0"/>
        </a:spcBef>
        <a:spcAft>
          <a:spcPct val="0"/>
        </a:spcAft>
        <a:defRPr sz="4400" b="1">
          <a:solidFill>
            <a:srgbClr val="F3B823"/>
          </a:solidFill>
          <a:latin typeface="Arial" charset="0"/>
        </a:defRPr>
      </a:lvl2pPr>
      <a:lvl3pPr algn="ctr" rtl="0" eaLnBrk="0" fontAlgn="base" hangingPunct="0">
        <a:spcBef>
          <a:spcPct val="0"/>
        </a:spcBef>
        <a:spcAft>
          <a:spcPct val="0"/>
        </a:spcAft>
        <a:defRPr sz="4400" b="1">
          <a:solidFill>
            <a:srgbClr val="F3B823"/>
          </a:solidFill>
          <a:latin typeface="Arial" charset="0"/>
        </a:defRPr>
      </a:lvl3pPr>
      <a:lvl4pPr algn="ctr" rtl="0" eaLnBrk="0" fontAlgn="base" hangingPunct="0">
        <a:spcBef>
          <a:spcPct val="0"/>
        </a:spcBef>
        <a:spcAft>
          <a:spcPct val="0"/>
        </a:spcAft>
        <a:defRPr sz="4400" b="1">
          <a:solidFill>
            <a:srgbClr val="F3B823"/>
          </a:solidFill>
          <a:latin typeface="Arial" charset="0"/>
        </a:defRPr>
      </a:lvl4pPr>
      <a:lvl5pPr algn="ctr" rtl="0" eaLnBrk="0" fontAlgn="base" hangingPunct="0">
        <a:spcBef>
          <a:spcPct val="0"/>
        </a:spcBef>
        <a:spcAft>
          <a:spcPct val="0"/>
        </a:spcAft>
        <a:defRPr sz="4400" b="1">
          <a:solidFill>
            <a:srgbClr val="F3B823"/>
          </a:solidFill>
          <a:latin typeface="Arial" charset="0"/>
        </a:defRPr>
      </a:lvl5pPr>
      <a:lvl6pPr marL="457200" algn="ctr" rtl="0" eaLnBrk="0" fontAlgn="base" hangingPunct="0">
        <a:spcBef>
          <a:spcPct val="0"/>
        </a:spcBef>
        <a:spcAft>
          <a:spcPct val="0"/>
        </a:spcAft>
        <a:defRPr sz="4400" b="1">
          <a:solidFill>
            <a:srgbClr val="F3B823"/>
          </a:solidFill>
          <a:latin typeface="Arial" charset="0"/>
        </a:defRPr>
      </a:lvl6pPr>
      <a:lvl7pPr marL="914400" algn="ctr" rtl="0" eaLnBrk="0" fontAlgn="base" hangingPunct="0">
        <a:spcBef>
          <a:spcPct val="0"/>
        </a:spcBef>
        <a:spcAft>
          <a:spcPct val="0"/>
        </a:spcAft>
        <a:defRPr sz="4400" b="1">
          <a:solidFill>
            <a:srgbClr val="F3B823"/>
          </a:solidFill>
          <a:latin typeface="Arial" charset="0"/>
        </a:defRPr>
      </a:lvl7pPr>
      <a:lvl8pPr marL="1371600" algn="ctr" rtl="0" eaLnBrk="0" fontAlgn="base" hangingPunct="0">
        <a:spcBef>
          <a:spcPct val="0"/>
        </a:spcBef>
        <a:spcAft>
          <a:spcPct val="0"/>
        </a:spcAft>
        <a:defRPr sz="4400" b="1">
          <a:solidFill>
            <a:srgbClr val="F3B823"/>
          </a:solidFill>
          <a:latin typeface="Arial" charset="0"/>
        </a:defRPr>
      </a:lvl8pPr>
      <a:lvl9pPr marL="1828800" algn="ctr" rtl="0" eaLnBrk="0" fontAlgn="base" hangingPunct="0">
        <a:spcBef>
          <a:spcPct val="0"/>
        </a:spcBef>
        <a:spcAft>
          <a:spcPct val="0"/>
        </a:spcAft>
        <a:defRPr sz="4400" b="1">
          <a:solidFill>
            <a:srgbClr val="F3B823"/>
          </a:solidFill>
          <a:latin typeface="Arial" charset="0"/>
        </a:defRPr>
      </a:lvl9pPr>
    </p:titleStyle>
    <p:bodyStyle>
      <a:lvl1pPr marL="342900" indent="-342900" algn="l" rtl="0" eaLnBrk="0" fontAlgn="base" hangingPunct="0">
        <a:spcBef>
          <a:spcPct val="20000"/>
        </a:spcBef>
        <a:spcAft>
          <a:spcPct val="0"/>
        </a:spcAft>
        <a:buChar char="•"/>
        <a:defRPr sz="3200">
          <a:solidFill>
            <a:srgbClr val="470F3E"/>
          </a:solidFill>
          <a:latin typeface="+mn-lt"/>
          <a:ea typeface="+mn-ea"/>
          <a:cs typeface="+mn-cs"/>
        </a:defRPr>
      </a:lvl1pPr>
      <a:lvl2pPr marL="742950" indent="-285750" algn="l" rtl="0" eaLnBrk="0" fontAlgn="base" hangingPunct="0">
        <a:spcBef>
          <a:spcPct val="20000"/>
        </a:spcBef>
        <a:spcAft>
          <a:spcPct val="0"/>
        </a:spcAft>
        <a:buChar char="–"/>
        <a:defRPr sz="2800">
          <a:solidFill>
            <a:srgbClr val="470F3E"/>
          </a:solidFill>
          <a:latin typeface="+mn-lt"/>
        </a:defRPr>
      </a:lvl2pPr>
      <a:lvl3pPr marL="1143000" indent="-228600" algn="l" rtl="0" eaLnBrk="0" fontAlgn="base" hangingPunct="0">
        <a:spcBef>
          <a:spcPct val="20000"/>
        </a:spcBef>
        <a:spcAft>
          <a:spcPct val="0"/>
        </a:spcAft>
        <a:buChar char="•"/>
        <a:defRPr sz="2400">
          <a:solidFill>
            <a:srgbClr val="470F3E"/>
          </a:solidFill>
          <a:latin typeface="+mn-lt"/>
        </a:defRPr>
      </a:lvl3pPr>
      <a:lvl4pPr marL="1600200" indent="-228600" algn="l" rtl="0" eaLnBrk="0" fontAlgn="base" hangingPunct="0">
        <a:spcBef>
          <a:spcPct val="20000"/>
        </a:spcBef>
        <a:spcAft>
          <a:spcPct val="0"/>
        </a:spcAft>
        <a:buChar char="–"/>
        <a:defRPr sz="2000">
          <a:solidFill>
            <a:srgbClr val="470F3E"/>
          </a:solidFill>
          <a:latin typeface="+mn-lt"/>
        </a:defRPr>
      </a:lvl4pPr>
      <a:lvl5pPr marL="2057400" indent="-228600" algn="l" rtl="0" eaLnBrk="0" fontAlgn="base" hangingPunct="0">
        <a:spcBef>
          <a:spcPct val="20000"/>
        </a:spcBef>
        <a:spcAft>
          <a:spcPct val="0"/>
        </a:spcAft>
        <a:buChar char="»"/>
        <a:defRPr sz="2000">
          <a:solidFill>
            <a:srgbClr val="470F3E"/>
          </a:solidFill>
          <a:latin typeface="+mn-lt"/>
        </a:defRPr>
      </a:lvl5pPr>
      <a:lvl6pPr marL="2514600" indent="-228600" algn="l" rtl="0" eaLnBrk="0" fontAlgn="base" hangingPunct="0">
        <a:spcBef>
          <a:spcPct val="20000"/>
        </a:spcBef>
        <a:spcAft>
          <a:spcPct val="0"/>
        </a:spcAft>
        <a:buChar char="»"/>
        <a:defRPr sz="2000">
          <a:solidFill>
            <a:srgbClr val="470F3E"/>
          </a:solidFill>
          <a:latin typeface="+mn-lt"/>
        </a:defRPr>
      </a:lvl6pPr>
      <a:lvl7pPr marL="2971800" indent="-228600" algn="l" rtl="0" eaLnBrk="0" fontAlgn="base" hangingPunct="0">
        <a:spcBef>
          <a:spcPct val="20000"/>
        </a:spcBef>
        <a:spcAft>
          <a:spcPct val="0"/>
        </a:spcAft>
        <a:buChar char="»"/>
        <a:defRPr sz="2000">
          <a:solidFill>
            <a:srgbClr val="470F3E"/>
          </a:solidFill>
          <a:latin typeface="+mn-lt"/>
        </a:defRPr>
      </a:lvl7pPr>
      <a:lvl8pPr marL="3429000" indent="-228600" algn="l" rtl="0" eaLnBrk="0" fontAlgn="base" hangingPunct="0">
        <a:spcBef>
          <a:spcPct val="20000"/>
        </a:spcBef>
        <a:spcAft>
          <a:spcPct val="0"/>
        </a:spcAft>
        <a:buChar char="»"/>
        <a:defRPr sz="2000">
          <a:solidFill>
            <a:srgbClr val="470F3E"/>
          </a:solidFill>
          <a:latin typeface="+mn-lt"/>
        </a:defRPr>
      </a:lvl8pPr>
      <a:lvl9pPr marL="3886200" indent="-228600" algn="l" rtl="0" eaLnBrk="0" fontAlgn="base" hangingPunct="0">
        <a:spcBef>
          <a:spcPct val="20000"/>
        </a:spcBef>
        <a:spcAft>
          <a:spcPct val="0"/>
        </a:spcAft>
        <a:buChar char="»"/>
        <a:defRPr sz="2000">
          <a:solidFill>
            <a:srgbClr val="470F3E"/>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oleObject" Target="../embeddings/oleObject10.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7C2338F-95AA-447E-99EA-FFB6A2E8EB54}" type="slidenum">
              <a:rPr lang="en-US"/>
              <a:pPr/>
              <a:t>1</a:t>
            </a:fld>
            <a:endParaRPr lang="en-US"/>
          </a:p>
        </p:txBody>
      </p:sp>
      <p:sp>
        <p:nvSpPr>
          <p:cNvPr id="4100" name="Rectangle 4"/>
          <p:cNvSpPr>
            <a:spLocks noGrp="1" noChangeArrowheads="1"/>
          </p:cNvSpPr>
          <p:nvPr>
            <p:ph type="ctrTitle"/>
          </p:nvPr>
        </p:nvSpPr>
        <p:spPr>
          <a:xfrm>
            <a:off x="685800" y="2057400"/>
            <a:ext cx="7772400" cy="1143000"/>
          </a:xfrm>
        </p:spPr>
        <p:txBody>
          <a:bodyPr/>
          <a:lstStyle/>
          <a:p>
            <a:r>
              <a:rPr lang="en-US"/>
              <a:t>Chapter 9</a:t>
            </a:r>
          </a:p>
        </p:txBody>
      </p:sp>
      <p:sp>
        <p:nvSpPr>
          <p:cNvPr id="4101" name="Rectangle 5"/>
          <p:cNvSpPr>
            <a:spLocks noGrp="1" noChangeArrowheads="1"/>
          </p:cNvSpPr>
          <p:nvPr>
            <p:ph type="subTitle" idx="1"/>
          </p:nvPr>
        </p:nvSpPr>
        <p:spPr>
          <a:xfrm>
            <a:off x="1371600" y="3200400"/>
            <a:ext cx="6400800" cy="1752600"/>
          </a:xfrm>
        </p:spPr>
        <p:txBody>
          <a:bodyPr/>
          <a:lstStyle/>
          <a:p>
            <a:r>
              <a:rPr lang="en-US"/>
              <a:t>THE ECONOMICS OF INFORMATION</a:t>
            </a:r>
          </a:p>
        </p:txBody>
      </p:sp>
      <p:sp>
        <p:nvSpPr>
          <p:cNvPr id="4104" name="Text Box 8"/>
          <p:cNvSpPr txBox="1">
            <a:spLocks noChangeArrowheads="1"/>
          </p:cNvSpPr>
          <p:nvPr/>
        </p:nvSpPr>
        <p:spPr bwMode="auto">
          <a:xfrm>
            <a:off x="0" y="6324600"/>
            <a:ext cx="9144000" cy="244475"/>
          </a:xfrm>
          <a:prstGeom prst="rect">
            <a:avLst/>
          </a:prstGeom>
          <a:noFill/>
          <a:ln w="15875">
            <a:noFill/>
            <a:miter lim="800000"/>
            <a:headEnd/>
            <a:tailEnd/>
          </a:ln>
          <a:effectLst/>
        </p:spPr>
        <p:txBody>
          <a:bodyPr>
            <a:spAutoFit/>
          </a:bodyPr>
          <a:lstStyle/>
          <a:p>
            <a:pPr algn="ctr"/>
            <a:r>
              <a:rPr lang="en-US" sz="1000">
                <a:solidFill>
                  <a:srgbClr val="470F3E"/>
                </a:solidFill>
              </a:rPr>
              <a:t>Copyright ©2005 by South-Western, a division of Thomson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wipe(left)">
                                      <p:cBhvr>
                                        <p:cTn id="7"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174275B-CCEB-4F52-9B4A-938F9A941BA9}" type="slidenum">
              <a:rPr lang="en-US"/>
              <a:pPr/>
              <a:t>10</a:t>
            </a:fld>
            <a:endParaRPr lang="en-US"/>
          </a:p>
        </p:txBody>
      </p:sp>
      <p:sp>
        <p:nvSpPr>
          <p:cNvPr id="465922" name="Rectangle 2"/>
          <p:cNvSpPr>
            <a:spLocks noGrp="1" noChangeArrowheads="1"/>
          </p:cNvSpPr>
          <p:nvPr>
            <p:ph type="title"/>
          </p:nvPr>
        </p:nvSpPr>
        <p:spPr>
          <a:xfrm>
            <a:off x="685800" y="838200"/>
            <a:ext cx="7772400" cy="838200"/>
          </a:xfrm>
        </p:spPr>
        <p:txBody>
          <a:bodyPr/>
          <a:lstStyle/>
          <a:p>
            <a:r>
              <a:rPr lang="en-US"/>
              <a:t>The Value of Information</a:t>
            </a:r>
          </a:p>
        </p:txBody>
      </p:sp>
      <p:sp>
        <p:nvSpPr>
          <p:cNvPr id="465923" name="Rectangle 3"/>
          <p:cNvSpPr>
            <a:spLocks noGrp="1" noChangeArrowheads="1"/>
          </p:cNvSpPr>
          <p:nvPr>
            <p:ph type="body" idx="1"/>
          </p:nvPr>
        </p:nvSpPr>
        <p:spPr/>
        <p:txBody>
          <a:bodyPr/>
          <a:lstStyle/>
          <a:p>
            <a:r>
              <a:rPr lang="en-US"/>
              <a:t>The first two equations show that the individual will maximize utility at a point where the subjective ratio of expected marginal utilities is equal to the price ratio (</a:t>
            </a:r>
            <a:r>
              <a:rPr lang="en-US" i="1"/>
              <a:t>p</a:t>
            </a:r>
            <a:r>
              <a:rPr lang="en-US" i="1" baseline="-25000"/>
              <a:t>g</a:t>
            </a:r>
            <a:r>
              <a:rPr lang="en-US" baseline="-25000"/>
              <a:t> </a:t>
            </a:r>
            <a:r>
              <a:rPr lang="en-US"/>
              <a:t>/</a:t>
            </a:r>
            <a:r>
              <a:rPr lang="en-US" i="1"/>
              <a:t>p</a:t>
            </a:r>
            <a:r>
              <a:rPr lang="en-US" i="1" baseline="-25000"/>
              <a:t>b</a:t>
            </a:r>
            <a:r>
              <a:rPr lang="en-US"/>
              <a:t>)</a:t>
            </a:r>
          </a:p>
          <a:p>
            <a:r>
              <a:rPr lang="en-US"/>
              <a:t>The last equation shows the utility-maximizing level of information to buy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4D95456-5FF2-4518-AFD7-EA6C103FAF2A}" type="slidenum">
              <a:rPr lang="en-US"/>
              <a:pPr/>
              <a:t>11</a:t>
            </a:fld>
            <a:endParaRPr lang="en-US"/>
          </a:p>
        </p:txBody>
      </p:sp>
      <p:sp>
        <p:nvSpPr>
          <p:cNvPr id="470018" name="Rectangle 2"/>
          <p:cNvSpPr>
            <a:spLocks noGrp="1" noChangeArrowheads="1"/>
          </p:cNvSpPr>
          <p:nvPr>
            <p:ph type="title"/>
          </p:nvPr>
        </p:nvSpPr>
        <p:spPr>
          <a:xfrm>
            <a:off x="685800" y="838200"/>
            <a:ext cx="7772400" cy="762000"/>
          </a:xfrm>
        </p:spPr>
        <p:txBody>
          <a:bodyPr/>
          <a:lstStyle/>
          <a:p>
            <a:r>
              <a:rPr lang="en-US"/>
              <a:t>Asymmetry of Information</a:t>
            </a:r>
          </a:p>
        </p:txBody>
      </p:sp>
      <p:sp>
        <p:nvSpPr>
          <p:cNvPr id="470019" name="Rectangle 3"/>
          <p:cNvSpPr>
            <a:spLocks noGrp="1" noChangeArrowheads="1"/>
          </p:cNvSpPr>
          <p:nvPr>
            <p:ph type="body" idx="1"/>
          </p:nvPr>
        </p:nvSpPr>
        <p:spPr>
          <a:xfrm>
            <a:off x="533400" y="1905000"/>
            <a:ext cx="8229600" cy="4495800"/>
          </a:xfrm>
        </p:spPr>
        <p:txBody>
          <a:bodyPr/>
          <a:lstStyle/>
          <a:p>
            <a:r>
              <a:rPr lang="en-US"/>
              <a:t>The level of information that a person buys will depend on the price per unit</a:t>
            </a:r>
          </a:p>
          <a:p>
            <a:r>
              <a:rPr lang="en-US"/>
              <a:t>Information costs may differ significantly across individuals</a:t>
            </a:r>
          </a:p>
          <a:p>
            <a:pPr lvl="1"/>
            <a:r>
              <a:rPr lang="en-US"/>
              <a:t>some may possess specific skills for acquiring information</a:t>
            </a:r>
          </a:p>
          <a:p>
            <a:pPr lvl="1"/>
            <a:r>
              <a:rPr lang="en-US"/>
              <a:t>some may have experience that is relevant</a:t>
            </a:r>
          </a:p>
          <a:p>
            <a:pPr lvl="1"/>
            <a:r>
              <a:rPr lang="en-US"/>
              <a:t>some may have made different former investments in information services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B81DA21-E456-426A-8B6E-22835B16C6ED}" type="slidenum">
              <a:rPr lang="en-US"/>
              <a:pPr/>
              <a:t>12</a:t>
            </a:fld>
            <a:endParaRPr lang="en-US"/>
          </a:p>
        </p:txBody>
      </p:sp>
      <p:sp>
        <p:nvSpPr>
          <p:cNvPr id="471042" name="Rectangle 2"/>
          <p:cNvSpPr>
            <a:spLocks noGrp="1" noChangeArrowheads="1"/>
          </p:cNvSpPr>
          <p:nvPr>
            <p:ph type="title"/>
          </p:nvPr>
        </p:nvSpPr>
        <p:spPr>
          <a:xfrm>
            <a:off x="685800" y="838200"/>
            <a:ext cx="7772400" cy="838200"/>
          </a:xfrm>
        </p:spPr>
        <p:txBody>
          <a:bodyPr/>
          <a:lstStyle/>
          <a:p>
            <a:r>
              <a:rPr lang="en-US"/>
              <a:t>Information and Insurance</a:t>
            </a:r>
          </a:p>
        </p:txBody>
      </p:sp>
      <p:sp>
        <p:nvSpPr>
          <p:cNvPr id="471043" name="Rectangle 3"/>
          <p:cNvSpPr>
            <a:spLocks noGrp="1" noChangeArrowheads="1"/>
          </p:cNvSpPr>
          <p:nvPr>
            <p:ph type="body" idx="1"/>
          </p:nvPr>
        </p:nvSpPr>
        <p:spPr/>
        <p:txBody>
          <a:bodyPr/>
          <a:lstStyle/>
          <a:p>
            <a:r>
              <a:rPr lang="en-US"/>
              <a:t>There are a number of information asymmetries in the market for insurance</a:t>
            </a:r>
          </a:p>
          <a:p>
            <a:r>
              <a:rPr lang="en-US"/>
              <a:t>Buyers are often in a better position to know the likelihood of uncertain events</a:t>
            </a:r>
          </a:p>
          <a:p>
            <a:pPr lvl="1"/>
            <a:r>
              <a:rPr lang="en-US"/>
              <a:t>may also be able to take actions that impact these probabilities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9153958-0706-4CB3-87BA-0FD926ACCA31}" type="slidenum">
              <a:rPr lang="en-US"/>
              <a:pPr/>
              <a:t>13</a:t>
            </a:fld>
            <a:endParaRPr lang="en-US"/>
          </a:p>
        </p:txBody>
      </p:sp>
      <p:sp>
        <p:nvSpPr>
          <p:cNvPr id="472066" name="Rectangle 2"/>
          <p:cNvSpPr>
            <a:spLocks noGrp="1" noChangeArrowheads="1"/>
          </p:cNvSpPr>
          <p:nvPr>
            <p:ph type="title"/>
          </p:nvPr>
        </p:nvSpPr>
        <p:spPr>
          <a:xfrm>
            <a:off x="685800" y="838200"/>
            <a:ext cx="7772400" cy="838200"/>
          </a:xfrm>
        </p:spPr>
        <p:txBody>
          <a:bodyPr/>
          <a:lstStyle/>
          <a:p>
            <a:r>
              <a:rPr lang="en-US"/>
              <a:t>Moral Hazard</a:t>
            </a:r>
          </a:p>
        </p:txBody>
      </p:sp>
      <p:sp>
        <p:nvSpPr>
          <p:cNvPr id="472067" name="Rectangle 3"/>
          <p:cNvSpPr>
            <a:spLocks noGrp="1" noChangeArrowheads="1"/>
          </p:cNvSpPr>
          <p:nvPr>
            <p:ph type="body" idx="1"/>
          </p:nvPr>
        </p:nvSpPr>
        <p:spPr/>
        <p:txBody>
          <a:bodyPr/>
          <a:lstStyle/>
          <a:p>
            <a:r>
              <a:rPr lang="en-US" u="sng"/>
              <a:t>Moral hazard</a:t>
            </a:r>
            <a:r>
              <a:rPr lang="en-US"/>
              <a:t> is the effect of insurance coverage on individuals’ decisions to take activities that may change the likelihood or size of losses</a:t>
            </a:r>
          </a:p>
          <a:p>
            <a:pPr lvl="1"/>
            <a:r>
              <a:rPr lang="en-US"/>
              <a:t>parking an insured car in an unsafe area</a:t>
            </a:r>
          </a:p>
          <a:p>
            <a:pPr lvl="1"/>
            <a:r>
              <a:rPr lang="en-US"/>
              <a:t>choosing not to install a sprinkler system in an insured home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EBE3B2B-30DE-4EEB-8BB3-3E968FFC5F23}" type="slidenum">
              <a:rPr lang="en-US"/>
              <a:pPr/>
              <a:t>14</a:t>
            </a:fld>
            <a:endParaRPr lang="en-US"/>
          </a:p>
        </p:txBody>
      </p:sp>
      <p:sp>
        <p:nvSpPr>
          <p:cNvPr id="473090" name="Rectangle 2"/>
          <p:cNvSpPr>
            <a:spLocks noGrp="1" noChangeArrowheads="1"/>
          </p:cNvSpPr>
          <p:nvPr>
            <p:ph type="title"/>
          </p:nvPr>
        </p:nvSpPr>
        <p:spPr>
          <a:xfrm>
            <a:off x="685800" y="838200"/>
            <a:ext cx="7772400" cy="838200"/>
          </a:xfrm>
        </p:spPr>
        <p:txBody>
          <a:bodyPr/>
          <a:lstStyle/>
          <a:p>
            <a:r>
              <a:rPr lang="en-US"/>
              <a:t>Moral Hazard</a:t>
            </a:r>
          </a:p>
        </p:txBody>
      </p:sp>
      <p:sp>
        <p:nvSpPr>
          <p:cNvPr id="473091" name="Rectangle 3"/>
          <p:cNvSpPr>
            <a:spLocks noGrp="1" noChangeArrowheads="1"/>
          </p:cNvSpPr>
          <p:nvPr>
            <p:ph type="body" idx="1"/>
          </p:nvPr>
        </p:nvSpPr>
        <p:spPr/>
        <p:txBody>
          <a:bodyPr/>
          <a:lstStyle/>
          <a:p>
            <a:r>
              <a:rPr lang="en-US"/>
              <a:t>Suppose a risk-averse individual faces the risk of a loss (</a:t>
            </a:r>
            <a:r>
              <a:rPr lang="en-US" i="1">
                <a:latin typeface="Times New Roman" pitchFamily="18" charset="0"/>
              </a:rPr>
              <a:t>l</a:t>
            </a:r>
            <a:r>
              <a:rPr lang="en-US"/>
              <a:t>) that will lower wealth</a:t>
            </a:r>
          </a:p>
          <a:p>
            <a:pPr lvl="1"/>
            <a:r>
              <a:rPr lang="en-US"/>
              <a:t>the probability of a loss is </a:t>
            </a:r>
            <a:r>
              <a:rPr lang="en-US">
                <a:sym typeface="Symbol" pitchFamily="18" charset="2"/>
              </a:rPr>
              <a:t></a:t>
            </a:r>
          </a:p>
          <a:p>
            <a:pPr lvl="1"/>
            <a:r>
              <a:rPr lang="en-US">
                <a:sym typeface="Symbol" pitchFamily="18" charset="2"/>
              </a:rPr>
              <a:t>this probability can be lowered by the amount the person spends on preventive measures (</a:t>
            </a:r>
            <a:r>
              <a:rPr lang="en-US" i="1">
                <a:sym typeface="Symbol" pitchFamily="18" charset="2"/>
              </a:rPr>
              <a:t>a</a:t>
            </a:r>
            <a:r>
              <a:rPr lang="en-US">
                <a:sym typeface="Symbol" pitchFamily="18" charset="2"/>
              </a:rPr>
              <a:t>)</a:t>
            </a:r>
          </a:p>
          <a:p>
            <a:pPr lvl="1"/>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6866802-3881-4451-80E1-E09CC0001FDB}" type="slidenum">
              <a:rPr lang="en-US"/>
              <a:pPr/>
              <a:t>15</a:t>
            </a:fld>
            <a:endParaRPr lang="en-US"/>
          </a:p>
        </p:txBody>
      </p:sp>
      <p:sp>
        <p:nvSpPr>
          <p:cNvPr id="474114" name="Rectangle 2"/>
          <p:cNvSpPr>
            <a:spLocks noGrp="1" noChangeArrowheads="1"/>
          </p:cNvSpPr>
          <p:nvPr>
            <p:ph type="title"/>
          </p:nvPr>
        </p:nvSpPr>
        <p:spPr>
          <a:xfrm>
            <a:off x="685800" y="838200"/>
            <a:ext cx="7772400" cy="838200"/>
          </a:xfrm>
        </p:spPr>
        <p:txBody>
          <a:bodyPr/>
          <a:lstStyle/>
          <a:p>
            <a:r>
              <a:rPr lang="en-US"/>
              <a:t>Moral Hazard</a:t>
            </a:r>
          </a:p>
        </p:txBody>
      </p:sp>
      <p:sp>
        <p:nvSpPr>
          <p:cNvPr id="474115" name="Rectangle 3"/>
          <p:cNvSpPr>
            <a:spLocks noGrp="1" noChangeArrowheads="1"/>
          </p:cNvSpPr>
          <p:nvPr>
            <p:ph type="body" idx="1"/>
          </p:nvPr>
        </p:nvSpPr>
        <p:spPr/>
        <p:txBody>
          <a:bodyPr/>
          <a:lstStyle/>
          <a:p>
            <a:r>
              <a:rPr lang="en-US"/>
              <a:t>Wealth in the two states is given by</a:t>
            </a:r>
          </a:p>
          <a:p>
            <a:pPr algn="ctr">
              <a:buFontTx/>
              <a:buNone/>
            </a:pPr>
            <a:r>
              <a:rPr lang="en-US" sz="2800" i="1">
                <a:solidFill>
                  <a:srgbClr val="3B4F89"/>
                </a:solidFill>
              </a:rPr>
              <a:t>W</a:t>
            </a:r>
            <a:r>
              <a:rPr lang="en-US" sz="2800" baseline="-25000">
                <a:solidFill>
                  <a:srgbClr val="3B4F89"/>
                </a:solidFill>
              </a:rPr>
              <a:t>1</a:t>
            </a:r>
            <a:r>
              <a:rPr lang="en-US" sz="2800">
                <a:solidFill>
                  <a:srgbClr val="3B4F89"/>
                </a:solidFill>
              </a:rPr>
              <a:t> = </a:t>
            </a:r>
            <a:r>
              <a:rPr lang="en-US" sz="2800" i="1">
                <a:solidFill>
                  <a:srgbClr val="3B4F89"/>
                </a:solidFill>
              </a:rPr>
              <a:t>W</a:t>
            </a:r>
            <a:r>
              <a:rPr lang="en-US" sz="2800" baseline="-25000">
                <a:solidFill>
                  <a:srgbClr val="3B4F89"/>
                </a:solidFill>
              </a:rPr>
              <a:t>0</a:t>
            </a:r>
            <a:r>
              <a:rPr lang="en-US" sz="2800">
                <a:solidFill>
                  <a:srgbClr val="3B4F89"/>
                </a:solidFill>
              </a:rPr>
              <a:t> - </a:t>
            </a:r>
            <a:r>
              <a:rPr lang="en-US" sz="2800" i="1">
                <a:solidFill>
                  <a:srgbClr val="3B4F89"/>
                </a:solidFill>
              </a:rPr>
              <a:t>a</a:t>
            </a:r>
            <a:endParaRPr lang="en-US" sz="2800">
              <a:solidFill>
                <a:srgbClr val="3B4F89"/>
              </a:solidFill>
            </a:endParaRPr>
          </a:p>
          <a:p>
            <a:pPr algn="ctr">
              <a:buFontTx/>
              <a:buNone/>
            </a:pPr>
            <a:r>
              <a:rPr lang="en-US" sz="2800" i="1">
                <a:solidFill>
                  <a:srgbClr val="3B4F89"/>
                </a:solidFill>
              </a:rPr>
              <a:t>W</a:t>
            </a:r>
            <a:r>
              <a:rPr lang="en-US" sz="2800" baseline="-25000">
                <a:solidFill>
                  <a:srgbClr val="3B4F89"/>
                </a:solidFill>
              </a:rPr>
              <a:t>2</a:t>
            </a:r>
            <a:r>
              <a:rPr lang="en-US" sz="2800">
                <a:solidFill>
                  <a:srgbClr val="3B4F89"/>
                </a:solidFill>
              </a:rPr>
              <a:t> = </a:t>
            </a:r>
            <a:r>
              <a:rPr lang="en-US" sz="2800" i="1">
                <a:solidFill>
                  <a:srgbClr val="3B4F89"/>
                </a:solidFill>
              </a:rPr>
              <a:t>W</a:t>
            </a:r>
            <a:r>
              <a:rPr lang="en-US" sz="2800" baseline="-25000">
                <a:solidFill>
                  <a:srgbClr val="3B4F89"/>
                </a:solidFill>
              </a:rPr>
              <a:t>0</a:t>
            </a:r>
            <a:r>
              <a:rPr lang="en-US" sz="2800">
                <a:solidFill>
                  <a:srgbClr val="3B4F89"/>
                </a:solidFill>
              </a:rPr>
              <a:t> - </a:t>
            </a:r>
            <a:r>
              <a:rPr lang="en-US" sz="2800" i="1">
                <a:solidFill>
                  <a:srgbClr val="3B4F89"/>
                </a:solidFill>
              </a:rPr>
              <a:t>a</a:t>
            </a:r>
            <a:r>
              <a:rPr lang="en-US" sz="2800">
                <a:solidFill>
                  <a:srgbClr val="3B4F89"/>
                </a:solidFill>
              </a:rPr>
              <a:t> - </a:t>
            </a:r>
            <a:r>
              <a:rPr lang="en-US" sz="2800" i="1">
                <a:solidFill>
                  <a:srgbClr val="3B4F89"/>
                </a:solidFill>
                <a:latin typeface="Times New Roman" pitchFamily="18" charset="0"/>
              </a:rPr>
              <a:t>l</a:t>
            </a:r>
            <a:endParaRPr lang="en-US" sz="2800">
              <a:solidFill>
                <a:srgbClr val="3B4F89"/>
              </a:solidFill>
              <a:latin typeface="Times New Roman" pitchFamily="18" charset="0"/>
            </a:endParaRPr>
          </a:p>
          <a:p>
            <a:endParaRPr lang="en-US">
              <a:solidFill>
                <a:srgbClr val="3B4F89"/>
              </a:solidFill>
            </a:endParaRPr>
          </a:p>
          <a:p>
            <a:r>
              <a:rPr lang="en-US"/>
              <a:t>The individual chooses </a:t>
            </a:r>
            <a:r>
              <a:rPr lang="en-US" i="1"/>
              <a:t>a</a:t>
            </a:r>
            <a:r>
              <a:rPr lang="en-US"/>
              <a:t> to maximize</a:t>
            </a:r>
          </a:p>
          <a:p>
            <a:pPr algn="ctr">
              <a:buFontTx/>
              <a:buNone/>
            </a:pPr>
            <a:r>
              <a:rPr lang="en-US" sz="2800" i="1">
                <a:solidFill>
                  <a:srgbClr val="3B4F89"/>
                </a:solidFill>
              </a:rPr>
              <a:t>E</a:t>
            </a:r>
            <a:r>
              <a:rPr lang="en-US" sz="2800">
                <a:solidFill>
                  <a:srgbClr val="3B4F89"/>
                </a:solidFill>
              </a:rPr>
              <a:t>(</a:t>
            </a:r>
            <a:r>
              <a:rPr lang="en-US" sz="2800" i="1">
                <a:solidFill>
                  <a:srgbClr val="3B4F89"/>
                </a:solidFill>
              </a:rPr>
              <a:t>U</a:t>
            </a:r>
            <a:r>
              <a:rPr lang="en-US" sz="2800">
                <a:solidFill>
                  <a:srgbClr val="3B4F89"/>
                </a:solidFill>
              </a:rPr>
              <a:t>) = </a:t>
            </a:r>
            <a:r>
              <a:rPr lang="en-US" sz="2800" i="1">
                <a:solidFill>
                  <a:srgbClr val="3B4F89"/>
                </a:solidFill>
              </a:rPr>
              <a:t>E</a:t>
            </a:r>
            <a:r>
              <a:rPr lang="en-US" sz="2800">
                <a:solidFill>
                  <a:srgbClr val="3B4F89"/>
                </a:solidFill>
              </a:rPr>
              <a:t> = (1-</a:t>
            </a:r>
            <a:r>
              <a:rPr lang="en-US" sz="2800">
                <a:solidFill>
                  <a:srgbClr val="3B4F89"/>
                </a:solidFill>
                <a:sym typeface="Symbol" pitchFamily="18" charset="2"/>
              </a:rPr>
              <a:t>)</a:t>
            </a:r>
            <a:r>
              <a:rPr lang="en-US" sz="2800" i="1">
                <a:solidFill>
                  <a:srgbClr val="3B4F89"/>
                </a:solidFill>
                <a:sym typeface="Symbol" pitchFamily="18" charset="2"/>
              </a:rPr>
              <a:t>U</a:t>
            </a:r>
            <a:r>
              <a:rPr lang="en-US" sz="2800">
                <a:solidFill>
                  <a:srgbClr val="3B4F89"/>
                </a:solidFill>
                <a:sym typeface="Symbol" pitchFamily="18" charset="2"/>
              </a:rPr>
              <a:t>(</a:t>
            </a:r>
            <a:r>
              <a:rPr lang="en-US" sz="2800" i="1">
                <a:solidFill>
                  <a:srgbClr val="3B4F89"/>
                </a:solidFill>
                <a:sym typeface="Symbol" pitchFamily="18" charset="2"/>
              </a:rPr>
              <a:t>W</a:t>
            </a:r>
            <a:r>
              <a:rPr lang="en-US" sz="2800" baseline="-25000">
                <a:solidFill>
                  <a:srgbClr val="3B4F89"/>
                </a:solidFill>
                <a:sym typeface="Symbol" pitchFamily="18" charset="2"/>
              </a:rPr>
              <a:t>1</a:t>
            </a:r>
            <a:r>
              <a:rPr lang="en-US" sz="2800">
                <a:solidFill>
                  <a:srgbClr val="3B4F89"/>
                </a:solidFill>
                <a:sym typeface="Symbol" pitchFamily="18" charset="2"/>
              </a:rPr>
              <a:t>) + </a:t>
            </a:r>
            <a:r>
              <a:rPr lang="en-US" sz="2800" i="1">
                <a:solidFill>
                  <a:srgbClr val="3B4F89"/>
                </a:solidFill>
                <a:sym typeface="Symbol" pitchFamily="18" charset="2"/>
              </a:rPr>
              <a:t>U</a:t>
            </a:r>
            <a:r>
              <a:rPr lang="en-US" sz="2800">
                <a:solidFill>
                  <a:srgbClr val="3B4F89"/>
                </a:solidFill>
                <a:sym typeface="Symbol" pitchFamily="18" charset="2"/>
              </a:rPr>
              <a:t>(</a:t>
            </a:r>
            <a:r>
              <a:rPr lang="en-US" sz="2800" i="1">
                <a:solidFill>
                  <a:srgbClr val="3B4F89"/>
                </a:solidFill>
                <a:sym typeface="Symbol" pitchFamily="18" charset="2"/>
              </a:rPr>
              <a:t>W</a:t>
            </a:r>
            <a:r>
              <a:rPr lang="en-US" sz="2800" baseline="-25000">
                <a:solidFill>
                  <a:srgbClr val="3B4F89"/>
                </a:solidFill>
                <a:sym typeface="Symbol" pitchFamily="18" charset="2"/>
              </a:rPr>
              <a:t>2</a:t>
            </a:r>
            <a:r>
              <a:rPr lang="en-US" sz="2800">
                <a:solidFill>
                  <a:srgbClr val="3B4F89"/>
                </a:solidFill>
                <a:sym typeface="Symbol" pitchFamily="18" charset="2"/>
              </a:rPr>
              <a:t>)</a:t>
            </a:r>
            <a:endParaRPr lang="en-US" sz="2800">
              <a:solidFill>
                <a:srgbClr val="3B4F89"/>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70543766-CAB7-4B50-9AA4-67D47D99B84B}" type="slidenum">
              <a:rPr lang="en-US"/>
              <a:pPr/>
              <a:t>16</a:t>
            </a:fld>
            <a:endParaRPr lang="en-US"/>
          </a:p>
        </p:txBody>
      </p:sp>
      <p:sp>
        <p:nvSpPr>
          <p:cNvPr id="475138" name="Rectangle 1026"/>
          <p:cNvSpPr>
            <a:spLocks noGrp="1" noChangeArrowheads="1"/>
          </p:cNvSpPr>
          <p:nvPr>
            <p:ph type="title"/>
          </p:nvPr>
        </p:nvSpPr>
        <p:spPr>
          <a:xfrm>
            <a:off x="685800" y="838200"/>
            <a:ext cx="7772400" cy="838200"/>
          </a:xfrm>
        </p:spPr>
        <p:txBody>
          <a:bodyPr/>
          <a:lstStyle/>
          <a:p>
            <a:r>
              <a:rPr lang="en-US"/>
              <a:t>Moral Hazard</a:t>
            </a:r>
          </a:p>
        </p:txBody>
      </p:sp>
      <p:sp>
        <p:nvSpPr>
          <p:cNvPr id="475139" name="Rectangle 1027"/>
          <p:cNvSpPr>
            <a:spLocks noGrp="1" noChangeArrowheads="1"/>
          </p:cNvSpPr>
          <p:nvPr>
            <p:ph type="body" idx="1"/>
          </p:nvPr>
        </p:nvSpPr>
        <p:spPr>
          <a:xfrm>
            <a:off x="533400" y="1752600"/>
            <a:ext cx="8153400" cy="609600"/>
          </a:xfrm>
        </p:spPr>
        <p:txBody>
          <a:bodyPr/>
          <a:lstStyle/>
          <a:p>
            <a:r>
              <a:rPr lang="en-US"/>
              <a:t>The first-order condition for a maximum is</a:t>
            </a:r>
            <a:endParaRPr lang="en-US" sz="2800">
              <a:solidFill>
                <a:srgbClr val="5858D4"/>
              </a:solidFill>
            </a:endParaRPr>
          </a:p>
        </p:txBody>
      </p:sp>
      <p:graphicFrame>
        <p:nvGraphicFramePr>
          <p:cNvPr id="475140" name="Object 1028"/>
          <p:cNvGraphicFramePr>
            <a:graphicFrameLocks noChangeAspect="1"/>
          </p:cNvGraphicFramePr>
          <p:nvPr/>
        </p:nvGraphicFramePr>
        <p:xfrm>
          <a:off x="609600" y="2514600"/>
          <a:ext cx="8001000" cy="835025"/>
        </p:xfrm>
        <a:graphic>
          <a:graphicData uri="http://schemas.openxmlformats.org/presentationml/2006/ole">
            <p:oleObj spid="_x0000_s475140" name="Equation" r:id="rId3" imgW="3759120" imgH="393480" progId="Equation.3">
              <p:embed/>
            </p:oleObj>
          </a:graphicData>
        </a:graphic>
      </p:graphicFrame>
      <p:graphicFrame>
        <p:nvGraphicFramePr>
          <p:cNvPr id="475143" name="Object 1031"/>
          <p:cNvGraphicFramePr>
            <a:graphicFrameLocks noChangeAspect="1"/>
          </p:cNvGraphicFramePr>
          <p:nvPr/>
        </p:nvGraphicFramePr>
        <p:xfrm>
          <a:off x="1371600" y="3352800"/>
          <a:ext cx="6270625" cy="835025"/>
        </p:xfrm>
        <a:graphic>
          <a:graphicData uri="http://schemas.openxmlformats.org/presentationml/2006/ole">
            <p:oleObj spid="_x0000_s475143" name="Equation" r:id="rId4" imgW="2946240" imgH="393480" progId="Equation.3">
              <p:embed/>
            </p:oleObj>
          </a:graphicData>
        </a:graphic>
      </p:graphicFrame>
      <p:sp>
        <p:nvSpPr>
          <p:cNvPr id="475144" name="Rectangle 1032"/>
          <p:cNvSpPr>
            <a:spLocks noChangeArrowheads="1"/>
          </p:cNvSpPr>
          <p:nvPr/>
        </p:nvSpPr>
        <p:spPr bwMode="auto">
          <a:xfrm>
            <a:off x="381000" y="4267200"/>
            <a:ext cx="8534400" cy="2438400"/>
          </a:xfrm>
          <a:prstGeom prst="rect">
            <a:avLst/>
          </a:prstGeom>
          <a:noFill/>
          <a:ln w="9525">
            <a:noFill/>
            <a:miter lim="800000"/>
            <a:headEnd/>
            <a:tailEnd/>
          </a:ln>
          <a:effectLst/>
        </p:spPr>
        <p:txBody>
          <a:bodyPr/>
          <a:lstStyle/>
          <a:p>
            <a:pPr marL="742950" lvl="1" indent="-285750">
              <a:spcBef>
                <a:spcPct val="20000"/>
              </a:spcBef>
              <a:buFontTx/>
              <a:buChar char="–"/>
            </a:pPr>
            <a:r>
              <a:rPr lang="en-US" sz="2800">
                <a:solidFill>
                  <a:srgbClr val="470F3E"/>
                </a:solidFill>
              </a:rPr>
              <a:t>the optimal point is where the expected marginal utility cost from spending one additional dollar on prevention is equal to the reduction in the expected value of the utility loss that may be encountered in bad times</a:t>
            </a:r>
            <a:endParaRPr lang="en-US">
              <a:solidFill>
                <a:srgbClr val="5858D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75140"/>
                                        </p:tgtEl>
                                        <p:attrNameLst>
                                          <p:attrName>style.visibility</p:attrName>
                                        </p:attrNameLst>
                                      </p:cBhvr>
                                      <p:to>
                                        <p:strVal val="visible"/>
                                      </p:to>
                                    </p:set>
                                    <p:animEffect transition="in" filter="wipe(left)">
                                      <p:cBhvr>
                                        <p:cTn id="7" dur="500"/>
                                        <p:tgtEl>
                                          <p:spTgt spid="47514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75143"/>
                                        </p:tgtEl>
                                        <p:attrNameLst>
                                          <p:attrName>style.visibility</p:attrName>
                                        </p:attrNameLst>
                                      </p:cBhvr>
                                      <p:to>
                                        <p:strVal val="visible"/>
                                      </p:to>
                                    </p:set>
                                    <p:animEffect transition="in" filter="wipe(left)">
                                      <p:cBhvr>
                                        <p:cTn id="12" dur="500"/>
                                        <p:tgtEl>
                                          <p:spTgt spid="47514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75144"/>
                                        </p:tgtEl>
                                        <p:attrNameLst>
                                          <p:attrName>style.visibility</p:attrName>
                                        </p:attrNameLst>
                                      </p:cBhvr>
                                      <p:to>
                                        <p:strVal val="visible"/>
                                      </p:to>
                                    </p:set>
                                    <p:animEffect transition="in" filter="wipe(left)">
                                      <p:cBhvr>
                                        <p:cTn id="17" dur="500"/>
                                        <p:tgtEl>
                                          <p:spTgt spid="4751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514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C82C336-BAA5-4A0C-9D16-B3D4ECBFBD0B}" type="slidenum">
              <a:rPr lang="en-US"/>
              <a:pPr/>
              <a:t>17</a:t>
            </a:fld>
            <a:endParaRPr lang="en-US"/>
          </a:p>
        </p:txBody>
      </p:sp>
      <p:sp>
        <p:nvSpPr>
          <p:cNvPr id="476162" name="Rectangle 2"/>
          <p:cNvSpPr>
            <a:spLocks noGrp="1" noChangeArrowheads="1"/>
          </p:cNvSpPr>
          <p:nvPr>
            <p:ph type="title"/>
          </p:nvPr>
        </p:nvSpPr>
        <p:spPr>
          <a:xfrm>
            <a:off x="685800" y="838200"/>
            <a:ext cx="7772400" cy="1066800"/>
          </a:xfrm>
        </p:spPr>
        <p:txBody>
          <a:bodyPr/>
          <a:lstStyle/>
          <a:p>
            <a:pPr>
              <a:lnSpc>
                <a:spcPct val="90000"/>
              </a:lnSpc>
            </a:pPr>
            <a:r>
              <a:rPr lang="en-US"/>
              <a:t>Behavior with Insurance and Perfect Monitoring</a:t>
            </a:r>
          </a:p>
        </p:txBody>
      </p:sp>
      <p:sp>
        <p:nvSpPr>
          <p:cNvPr id="476163" name="Rectangle 3"/>
          <p:cNvSpPr>
            <a:spLocks noGrp="1" noChangeArrowheads="1"/>
          </p:cNvSpPr>
          <p:nvPr>
            <p:ph type="body" idx="1"/>
          </p:nvPr>
        </p:nvSpPr>
        <p:spPr>
          <a:xfrm>
            <a:off x="533400" y="2133600"/>
            <a:ext cx="8153400" cy="4495800"/>
          </a:xfrm>
        </p:spPr>
        <p:txBody>
          <a:bodyPr/>
          <a:lstStyle/>
          <a:p>
            <a:r>
              <a:rPr lang="en-US"/>
              <a:t>Suppose that the individual may purchase insurance (premium = </a:t>
            </a:r>
            <a:r>
              <a:rPr lang="en-US" i="1"/>
              <a:t>p</a:t>
            </a:r>
            <a:r>
              <a:rPr lang="en-US"/>
              <a:t>) that pays </a:t>
            </a:r>
            <a:r>
              <a:rPr lang="en-US" i="1"/>
              <a:t>x</a:t>
            </a:r>
            <a:r>
              <a:rPr lang="en-US"/>
              <a:t> if a loss occurs</a:t>
            </a:r>
          </a:p>
          <a:p>
            <a:pPr>
              <a:lnSpc>
                <a:spcPct val="110000"/>
              </a:lnSpc>
            </a:pPr>
            <a:r>
              <a:rPr lang="en-US"/>
              <a:t>Wealth in each state becomes</a:t>
            </a:r>
          </a:p>
          <a:p>
            <a:pPr algn="ctr">
              <a:lnSpc>
                <a:spcPct val="110000"/>
              </a:lnSpc>
              <a:buFontTx/>
              <a:buNone/>
            </a:pPr>
            <a:r>
              <a:rPr lang="en-US" sz="2800" i="1">
                <a:solidFill>
                  <a:srgbClr val="3B4F89"/>
                </a:solidFill>
              </a:rPr>
              <a:t>W</a:t>
            </a:r>
            <a:r>
              <a:rPr lang="en-US" sz="2800" baseline="-25000">
                <a:solidFill>
                  <a:srgbClr val="3B4F89"/>
                </a:solidFill>
              </a:rPr>
              <a:t>1</a:t>
            </a:r>
            <a:r>
              <a:rPr lang="en-US" sz="2800">
                <a:solidFill>
                  <a:srgbClr val="3B4F89"/>
                </a:solidFill>
              </a:rPr>
              <a:t> = </a:t>
            </a:r>
            <a:r>
              <a:rPr lang="en-US" sz="2800" i="1">
                <a:solidFill>
                  <a:srgbClr val="3B4F89"/>
                </a:solidFill>
              </a:rPr>
              <a:t>W</a:t>
            </a:r>
            <a:r>
              <a:rPr lang="en-US" sz="2800" baseline="-25000">
                <a:solidFill>
                  <a:srgbClr val="3B4F89"/>
                </a:solidFill>
              </a:rPr>
              <a:t>0</a:t>
            </a:r>
            <a:r>
              <a:rPr lang="en-US" sz="2800">
                <a:solidFill>
                  <a:srgbClr val="3B4F89"/>
                </a:solidFill>
              </a:rPr>
              <a:t> - </a:t>
            </a:r>
            <a:r>
              <a:rPr lang="en-US" sz="2800" i="1">
                <a:solidFill>
                  <a:srgbClr val="3B4F89"/>
                </a:solidFill>
              </a:rPr>
              <a:t>a</a:t>
            </a:r>
            <a:r>
              <a:rPr lang="en-US" sz="2800">
                <a:solidFill>
                  <a:srgbClr val="3B4F89"/>
                </a:solidFill>
              </a:rPr>
              <a:t> - </a:t>
            </a:r>
            <a:r>
              <a:rPr lang="en-US" sz="2800" i="1">
                <a:solidFill>
                  <a:srgbClr val="3B4F89"/>
                </a:solidFill>
              </a:rPr>
              <a:t>p</a:t>
            </a:r>
          </a:p>
          <a:p>
            <a:pPr algn="ctr">
              <a:lnSpc>
                <a:spcPct val="110000"/>
              </a:lnSpc>
              <a:buFontTx/>
              <a:buNone/>
            </a:pPr>
            <a:r>
              <a:rPr lang="en-US" sz="2800" i="1">
                <a:solidFill>
                  <a:srgbClr val="3B4F89"/>
                </a:solidFill>
              </a:rPr>
              <a:t>W</a:t>
            </a:r>
            <a:r>
              <a:rPr lang="en-US" sz="2800" baseline="-25000">
                <a:solidFill>
                  <a:srgbClr val="3B4F89"/>
                </a:solidFill>
              </a:rPr>
              <a:t>2</a:t>
            </a:r>
            <a:r>
              <a:rPr lang="en-US" sz="2800">
                <a:solidFill>
                  <a:srgbClr val="3B4F89"/>
                </a:solidFill>
              </a:rPr>
              <a:t> = </a:t>
            </a:r>
            <a:r>
              <a:rPr lang="en-US" sz="2800" i="1">
                <a:solidFill>
                  <a:srgbClr val="3B4F89"/>
                </a:solidFill>
              </a:rPr>
              <a:t>W</a:t>
            </a:r>
            <a:r>
              <a:rPr lang="en-US" sz="2800" baseline="-25000">
                <a:solidFill>
                  <a:srgbClr val="3B4F89"/>
                </a:solidFill>
              </a:rPr>
              <a:t>0</a:t>
            </a:r>
            <a:r>
              <a:rPr lang="en-US" sz="2800">
                <a:solidFill>
                  <a:srgbClr val="3B4F89"/>
                </a:solidFill>
              </a:rPr>
              <a:t> - </a:t>
            </a:r>
            <a:r>
              <a:rPr lang="en-US" sz="2800" i="1">
                <a:solidFill>
                  <a:srgbClr val="3B4F89"/>
                </a:solidFill>
              </a:rPr>
              <a:t>a</a:t>
            </a:r>
            <a:r>
              <a:rPr lang="en-US" sz="2800">
                <a:solidFill>
                  <a:srgbClr val="3B4F89"/>
                </a:solidFill>
              </a:rPr>
              <a:t> - </a:t>
            </a:r>
            <a:r>
              <a:rPr lang="en-US" sz="2800" i="1">
                <a:solidFill>
                  <a:srgbClr val="3B4F89"/>
                </a:solidFill>
              </a:rPr>
              <a:t>p</a:t>
            </a:r>
            <a:r>
              <a:rPr lang="en-US" sz="2800">
                <a:solidFill>
                  <a:srgbClr val="3B4F89"/>
                </a:solidFill>
              </a:rPr>
              <a:t> - </a:t>
            </a:r>
            <a:r>
              <a:rPr lang="en-US" sz="2800" i="1">
                <a:solidFill>
                  <a:srgbClr val="3B4F89"/>
                </a:solidFill>
                <a:latin typeface="Times New Roman" pitchFamily="18" charset="0"/>
              </a:rPr>
              <a:t>l</a:t>
            </a:r>
            <a:r>
              <a:rPr lang="en-US" sz="2800">
                <a:solidFill>
                  <a:srgbClr val="3B4F89"/>
                </a:solidFill>
              </a:rPr>
              <a:t> + </a:t>
            </a:r>
            <a:r>
              <a:rPr lang="en-US" sz="2800" i="1">
                <a:solidFill>
                  <a:srgbClr val="3B4F89"/>
                </a:solidFill>
              </a:rPr>
              <a:t>x</a:t>
            </a:r>
            <a:endParaRPr lang="en-US" sz="2800">
              <a:solidFill>
                <a:srgbClr val="3B4F89"/>
              </a:solidFill>
            </a:endParaRPr>
          </a:p>
          <a:p>
            <a:r>
              <a:rPr lang="en-US"/>
              <a:t>A fair premium would be equal to</a:t>
            </a:r>
          </a:p>
          <a:p>
            <a:pPr algn="ctr">
              <a:lnSpc>
                <a:spcPct val="110000"/>
              </a:lnSpc>
              <a:buFontTx/>
              <a:buNone/>
            </a:pPr>
            <a:r>
              <a:rPr lang="en-US" sz="2800" i="1">
                <a:solidFill>
                  <a:srgbClr val="3B4F89"/>
                </a:solidFill>
              </a:rPr>
              <a:t>p </a:t>
            </a:r>
            <a:r>
              <a:rPr lang="en-US" sz="2800">
                <a:solidFill>
                  <a:srgbClr val="3B4F89"/>
                </a:solidFill>
              </a:rPr>
              <a:t>=</a:t>
            </a:r>
            <a:r>
              <a:rPr lang="en-US" sz="2800" i="1">
                <a:solidFill>
                  <a:srgbClr val="3B4F89"/>
                </a:solidFill>
              </a:rPr>
              <a:t> </a:t>
            </a:r>
            <a:r>
              <a:rPr lang="en-US" sz="2800">
                <a:solidFill>
                  <a:srgbClr val="3B4F89"/>
                </a:solidFill>
                <a:sym typeface="Symbol" pitchFamily="18" charset="2"/>
              </a:rPr>
              <a:t></a:t>
            </a:r>
            <a:r>
              <a:rPr lang="en-US" sz="2800" i="1">
                <a:solidFill>
                  <a:srgbClr val="3B4F89"/>
                </a:solidFill>
                <a:sym typeface="Symbol" pitchFamily="18" charset="2"/>
              </a:rPr>
              <a:t>x</a:t>
            </a:r>
            <a:endParaRPr lang="en-US" sz="2800">
              <a:solidFill>
                <a:srgbClr val="3B4F89"/>
              </a:solidFill>
            </a:endParaRPr>
          </a:p>
        </p:txBody>
      </p:sp>
      <p:sp>
        <p:nvSpPr>
          <p:cNvPr id="476165" name="Rectangle 5"/>
          <p:cNvSpPr>
            <a:spLocks noChangeArrowheads="1"/>
          </p:cNvSpPr>
          <p:nvPr/>
        </p:nvSpPr>
        <p:spPr bwMode="auto">
          <a:xfrm>
            <a:off x="685800" y="3733800"/>
            <a:ext cx="8153400" cy="609600"/>
          </a:xfrm>
          <a:prstGeom prst="rect">
            <a:avLst/>
          </a:prstGeom>
          <a:noFill/>
          <a:ln w="9525">
            <a:noFill/>
            <a:miter lim="800000"/>
            <a:headEnd/>
            <a:tailEnd/>
          </a:ln>
          <a:effectLst/>
        </p:spPr>
        <p:txBody>
          <a:bodyPr/>
          <a:lstStyle/>
          <a:p>
            <a:pPr marL="342900" indent="-342900">
              <a:spcBef>
                <a:spcPct val="20000"/>
              </a:spcBef>
              <a:buFontTx/>
              <a:buChar char="•"/>
            </a:pPr>
            <a:endParaRPr lang="id-ID" sz="2800">
              <a:solidFill>
                <a:srgbClr val="5858D4"/>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9E070B-2CFF-4CF6-9F12-5EBB1A6B609F}" type="slidenum">
              <a:rPr lang="en-US"/>
              <a:pPr/>
              <a:t>18</a:t>
            </a:fld>
            <a:endParaRPr lang="en-US"/>
          </a:p>
        </p:txBody>
      </p:sp>
      <p:sp>
        <p:nvSpPr>
          <p:cNvPr id="477186" name="Rectangle 2"/>
          <p:cNvSpPr>
            <a:spLocks noGrp="1" noChangeArrowheads="1"/>
          </p:cNvSpPr>
          <p:nvPr>
            <p:ph type="title"/>
          </p:nvPr>
        </p:nvSpPr>
        <p:spPr>
          <a:xfrm>
            <a:off x="685800" y="838200"/>
            <a:ext cx="7772400" cy="1143000"/>
          </a:xfrm>
        </p:spPr>
        <p:txBody>
          <a:bodyPr/>
          <a:lstStyle/>
          <a:p>
            <a:pPr>
              <a:lnSpc>
                <a:spcPct val="90000"/>
              </a:lnSpc>
            </a:pPr>
            <a:r>
              <a:rPr lang="en-US"/>
              <a:t>Behavior with Insurance and Perfect Monitoring</a:t>
            </a:r>
          </a:p>
        </p:txBody>
      </p:sp>
      <p:sp>
        <p:nvSpPr>
          <p:cNvPr id="477187" name="Rectangle 3"/>
          <p:cNvSpPr>
            <a:spLocks noGrp="1" noChangeArrowheads="1"/>
          </p:cNvSpPr>
          <p:nvPr>
            <p:ph type="body" idx="1"/>
          </p:nvPr>
        </p:nvSpPr>
        <p:spPr>
          <a:xfrm>
            <a:off x="533400" y="2133600"/>
            <a:ext cx="8153400" cy="1905000"/>
          </a:xfrm>
        </p:spPr>
        <p:txBody>
          <a:bodyPr/>
          <a:lstStyle/>
          <a:p>
            <a:r>
              <a:rPr lang="en-US"/>
              <a:t>The person can maximize expected utility by choosing </a:t>
            </a:r>
            <a:r>
              <a:rPr lang="en-US" i="1"/>
              <a:t>x</a:t>
            </a:r>
            <a:r>
              <a:rPr lang="en-US"/>
              <a:t> such that </a:t>
            </a:r>
            <a:r>
              <a:rPr lang="en-US" i="1"/>
              <a:t>W</a:t>
            </a:r>
            <a:r>
              <a:rPr lang="en-US" baseline="-25000"/>
              <a:t>1</a:t>
            </a:r>
            <a:r>
              <a:rPr lang="en-US"/>
              <a:t> = </a:t>
            </a:r>
            <a:r>
              <a:rPr lang="en-US" i="1"/>
              <a:t>W</a:t>
            </a:r>
            <a:r>
              <a:rPr lang="en-US" baseline="-25000"/>
              <a:t>2</a:t>
            </a:r>
            <a:endParaRPr lang="en-US"/>
          </a:p>
          <a:p>
            <a:pPr>
              <a:lnSpc>
                <a:spcPct val="120000"/>
              </a:lnSpc>
            </a:pPr>
            <a:r>
              <a:rPr lang="en-US"/>
              <a:t>The first-order condition is</a:t>
            </a:r>
            <a:endParaRPr lang="en-US" sz="2800">
              <a:solidFill>
                <a:srgbClr val="5858D4"/>
              </a:solidFill>
            </a:endParaRPr>
          </a:p>
        </p:txBody>
      </p:sp>
      <p:graphicFrame>
        <p:nvGraphicFramePr>
          <p:cNvPr id="477189" name="Object 5"/>
          <p:cNvGraphicFramePr>
            <a:graphicFrameLocks noChangeAspect="1"/>
          </p:cNvGraphicFramePr>
          <p:nvPr/>
        </p:nvGraphicFramePr>
        <p:xfrm>
          <a:off x="1654175" y="4191000"/>
          <a:ext cx="5757863" cy="1930400"/>
        </p:xfrm>
        <a:graphic>
          <a:graphicData uri="http://schemas.openxmlformats.org/presentationml/2006/ole">
            <p:oleObj spid="_x0000_s477189" name="Equation" r:id="rId3" imgW="2654280" imgH="8888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77189"/>
                                        </p:tgtEl>
                                        <p:attrNameLst>
                                          <p:attrName>style.visibility</p:attrName>
                                        </p:attrNameLst>
                                      </p:cBhvr>
                                      <p:to>
                                        <p:strVal val="visible"/>
                                      </p:to>
                                    </p:set>
                                    <p:animEffect transition="in" filter="wipe(left)">
                                      <p:cBhvr>
                                        <p:cTn id="7" dur="500"/>
                                        <p:tgtEl>
                                          <p:spTgt spid="4771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598D33FB-9ED9-41D2-9134-24998E675F79}" type="slidenum">
              <a:rPr lang="en-US"/>
              <a:pPr/>
              <a:t>19</a:t>
            </a:fld>
            <a:endParaRPr lang="en-US"/>
          </a:p>
        </p:txBody>
      </p:sp>
      <p:sp>
        <p:nvSpPr>
          <p:cNvPr id="478210" name="Rectangle 2"/>
          <p:cNvSpPr>
            <a:spLocks noGrp="1" noChangeArrowheads="1"/>
          </p:cNvSpPr>
          <p:nvPr>
            <p:ph type="title"/>
          </p:nvPr>
        </p:nvSpPr>
        <p:spPr>
          <a:xfrm>
            <a:off x="685800" y="838200"/>
            <a:ext cx="7772400" cy="1143000"/>
          </a:xfrm>
        </p:spPr>
        <p:txBody>
          <a:bodyPr/>
          <a:lstStyle/>
          <a:p>
            <a:pPr>
              <a:lnSpc>
                <a:spcPct val="90000"/>
              </a:lnSpc>
            </a:pPr>
            <a:r>
              <a:rPr lang="en-US"/>
              <a:t>Behavior with Insurance and Perfect Monitoring</a:t>
            </a:r>
          </a:p>
        </p:txBody>
      </p:sp>
      <p:sp>
        <p:nvSpPr>
          <p:cNvPr id="478211" name="Rectangle 3"/>
          <p:cNvSpPr>
            <a:spLocks noGrp="1" noChangeArrowheads="1"/>
          </p:cNvSpPr>
          <p:nvPr>
            <p:ph type="body" idx="1"/>
          </p:nvPr>
        </p:nvSpPr>
        <p:spPr>
          <a:xfrm>
            <a:off x="533400" y="2057400"/>
            <a:ext cx="8153400" cy="685800"/>
          </a:xfrm>
        </p:spPr>
        <p:txBody>
          <a:bodyPr/>
          <a:lstStyle/>
          <a:p>
            <a:r>
              <a:rPr lang="en-US"/>
              <a:t>Since </a:t>
            </a:r>
            <a:r>
              <a:rPr lang="en-US" i="1"/>
              <a:t>W</a:t>
            </a:r>
            <a:r>
              <a:rPr lang="en-US" baseline="-25000"/>
              <a:t>1</a:t>
            </a:r>
            <a:r>
              <a:rPr lang="en-US"/>
              <a:t> = </a:t>
            </a:r>
            <a:r>
              <a:rPr lang="en-US" i="1"/>
              <a:t>W</a:t>
            </a:r>
            <a:r>
              <a:rPr lang="en-US" baseline="-25000"/>
              <a:t>2</a:t>
            </a:r>
            <a:r>
              <a:rPr lang="en-US"/>
              <a:t>, this condition becomes</a:t>
            </a:r>
            <a:endParaRPr lang="en-US" baseline="-25000"/>
          </a:p>
        </p:txBody>
      </p:sp>
      <p:graphicFrame>
        <p:nvGraphicFramePr>
          <p:cNvPr id="478213" name="Object 5"/>
          <p:cNvGraphicFramePr>
            <a:graphicFrameLocks noChangeAspect="1"/>
          </p:cNvGraphicFramePr>
          <p:nvPr/>
        </p:nvGraphicFramePr>
        <p:xfrm>
          <a:off x="3711575" y="2743200"/>
          <a:ext cx="1271588" cy="836613"/>
        </p:xfrm>
        <a:graphic>
          <a:graphicData uri="http://schemas.openxmlformats.org/presentationml/2006/ole">
            <p:oleObj spid="_x0000_s478213" name="Equation" r:id="rId3" imgW="596880" imgH="393480" progId="Equation.3">
              <p:embed/>
            </p:oleObj>
          </a:graphicData>
        </a:graphic>
      </p:graphicFrame>
      <p:sp>
        <p:nvSpPr>
          <p:cNvPr id="478214" name="Rectangle 6"/>
          <p:cNvSpPr>
            <a:spLocks noChangeArrowheads="1"/>
          </p:cNvSpPr>
          <p:nvPr/>
        </p:nvSpPr>
        <p:spPr bwMode="auto">
          <a:xfrm>
            <a:off x="685800" y="3352800"/>
            <a:ext cx="8153400" cy="2362200"/>
          </a:xfrm>
          <a:prstGeom prst="rect">
            <a:avLst/>
          </a:prstGeom>
          <a:noFill/>
          <a:ln w="9525">
            <a:noFill/>
            <a:miter lim="800000"/>
            <a:headEnd/>
            <a:tailEnd/>
          </a:ln>
          <a:effectLst/>
        </p:spPr>
        <p:txBody>
          <a:bodyPr/>
          <a:lstStyle/>
          <a:p>
            <a:pPr marL="342900" indent="-342900">
              <a:spcBef>
                <a:spcPct val="20000"/>
              </a:spcBef>
              <a:buFontTx/>
              <a:buChar char="•"/>
            </a:pPr>
            <a:endParaRPr lang="id-ID" sz="2800">
              <a:solidFill>
                <a:srgbClr val="5858D4"/>
              </a:solidFill>
            </a:endParaRPr>
          </a:p>
        </p:txBody>
      </p:sp>
      <p:sp>
        <p:nvSpPr>
          <p:cNvPr id="478215" name="Rectangle 7"/>
          <p:cNvSpPr>
            <a:spLocks noChangeArrowheads="1"/>
          </p:cNvSpPr>
          <p:nvPr/>
        </p:nvSpPr>
        <p:spPr bwMode="auto">
          <a:xfrm>
            <a:off x="457200" y="3581400"/>
            <a:ext cx="8305800" cy="3276600"/>
          </a:xfrm>
          <a:prstGeom prst="rect">
            <a:avLst/>
          </a:prstGeom>
          <a:noFill/>
          <a:ln w="9525">
            <a:noFill/>
            <a:miter lim="800000"/>
            <a:headEnd/>
            <a:tailEnd/>
          </a:ln>
          <a:effectLst/>
        </p:spPr>
        <p:txBody>
          <a:bodyPr/>
          <a:lstStyle/>
          <a:p>
            <a:pPr marL="742950" lvl="1" indent="-285750">
              <a:spcBef>
                <a:spcPct val="20000"/>
              </a:spcBef>
              <a:buFontTx/>
              <a:buChar char="–"/>
            </a:pPr>
            <a:r>
              <a:rPr lang="en-US" sz="2800">
                <a:solidFill>
                  <a:srgbClr val="470F3E"/>
                </a:solidFill>
              </a:rPr>
              <a:t>at the utility maximizing choice, the marginal cost of an extra unit of prevention should equal the marginal reduction in the expected loss provided by the extra spending</a:t>
            </a:r>
          </a:p>
          <a:p>
            <a:pPr marL="742950" lvl="1" indent="-285750">
              <a:spcBef>
                <a:spcPct val="20000"/>
              </a:spcBef>
              <a:buFontTx/>
              <a:buChar char="–"/>
            </a:pPr>
            <a:r>
              <a:rPr lang="en-US" sz="2800">
                <a:solidFill>
                  <a:srgbClr val="470F3E"/>
                </a:solidFill>
              </a:rPr>
              <a:t>with full insurance and actuarially fair premiums, precautionary purchases still occur at the optimal level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78213"/>
                                        </p:tgtEl>
                                        <p:attrNameLst>
                                          <p:attrName>style.visibility</p:attrName>
                                        </p:attrNameLst>
                                      </p:cBhvr>
                                      <p:to>
                                        <p:strVal val="visible"/>
                                      </p:to>
                                    </p:set>
                                    <p:animEffect transition="in" filter="wipe(left)">
                                      <p:cBhvr>
                                        <p:cTn id="7" dur="500"/>
                                        <p:tgtEl>
                                          <p:spTgt spid="4782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8215">
                                            <p:txEl>
                                              <p:pRg st="0" end="0"/>
                                            </p:txEl>
                                          </p:spTgt>
                                        </p:tgtEl>
                                        <p:attrNameLst>
                                          <p:attrName>style.visibility</p:attrName>
                                        </p:attrNameLst>
                                      </p:cBhvr>
                                      <p:to>
                                        <p:strVal val="visible"/>
                                      </p:to>
                                    </p:set>
                                    <p:animEffect transition="in" filter="wipe(left)">
                                      <p:cBhvr>
                                        <p:cTn id="12" dur="500"/>
                                        <p:tgtEl>
                                          <p:spTgt spid="4782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78215">
                                            <p:txEl>
                                              <p:pRg st="1" end="1"/>
                                            </p:txEl>
                                          </p:spTgt>
                                        </p:tgtEl>
                                        <p:attrNameLst>
                                          <p:attrName>style.visibility</p:attrName>
                                        </p:attrNameLst>
                                      </p:cBhvr>
                                      <p:to>
                                        <p:strVal val="visible"/>
                                      </p:to>
                                    </p:set>
                                    <p:animEffect transition="in" filter="wipe(left)">
                                      <p:cBhvr>
                                        <p:cTn id="17" dur="500"/>
                                        <p:tgtEl>
                                          <p:spTgt spid="4782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5"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B785BB6-74E3-4943-BB2F-82438C7E3647}" type="slidenum">
              <a:rPr lang="en-US"/>
              <a:pPr/>
              <a:t>2</a:t>
            </a:fld>
            <a:endParaRPr lang="en-US"/>
          </a:p>
        </p:txBody>
      </p:sp>
      <p:sp>
        <p:nvSpPr>
          <p:cNvPr id="457730" name="Rectangle 2"/>
          <p:cNvSpPr>
            <a:spLocks noGrp="1" noChangeArrowheads="1"/>
          </p:cNvSpPr>
          <p:nvPr>
            <p:ph type="title"/>
          </p:nvPr>
        </p:nvSpPr>
        <p:spPr>
          <a:xfrm>
            <a:off x="685800" y="838200"/>
            <a:ext cx="7772400" cy="762000"/>
          </a:xfrm>
        </p:spPr>
        <p:txBody>
          <a:bodyPr/>
          <a:lstStyle/>
          <a:p>
            <a:r>
              <a:rPr lang="en-US"/>
              <a:t>Properties of Information</a:t>
            </a:r>
          </a:p>
        </p:txBody>
      </p:sp>
      <p:sp>
        <p:nvSpPr>
          <p:cNvPr id="457731" name="Rectangle 3"/>
          <p:cNvSpPr>
            <a:spLocks noGrp="1" noChangeArrowheads="1"/>
          </p:cNvSpPr>
          <p:nvPr>
            <p:ph type="body" idx="1"/>
          </p:nvPr>
        </p:nvSpPr>
        <p:spPr>
          <a:xfrm>
            <a:off x="685800" y="1828800"/>
            <a:ext cx="7772400" cy="4267200"/>
          </a:xfrm>
        </p:spPr>
        <p:txBody>
          <a:bodyPr/>
          <a:lstStyle/>
          <a:p>
            <a:r>
              <a:rPr lang="en-US" u="sng"/>
              <a:t>Information</a:t>
            </a:r>
            <a:r>
              <a:rPr lang="en-US"/>
              <a:t> is not easy to define</a:t>
            </a:r>
          </a:p>
          <a:p>
            <a:pPr lvl="1"/>
            <a:r>
              <a:rPr lang="en-US"/>
              <a:t>it is difficult to measure the quantity of information obtainable from different actions</a:t>
            </a:r>
          </a:p>
          <a:p>
            <a:pPr lvl="1"/>
            <a:r>
              <a:rPr lang="en-US"/>
              <a:t>there are too many forms of useful information to permit the standard price-quantity characterization used in supply and demand analysis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2F5D36B-64E0-47D8-95A0-1AE176BB9735}" type="slidenum">
              <a:rPr lang="en-US"/>
              <a:pPr/>
              <a:t>20</a:t>
            </a:fld>
            <a:endParaRPr lang="en-US"/>
          </a:p>
        </p:txBody>
      </p:sp>
      <p:sp>
        <p:nvSpPr>
          <p:cNvPr id="479234" name="Rectangle 2"/>
          <p:cNvSpPr>
            <a:spLocks noGrp="1" noChangeArrowheads="1"/>
          </p:cNvSpPr>
          <p:nvPr>
            <p:ph type="title"/>
          </p:nvPr>
        </p:nvSpPr>
        <p:spPr>
          <a:xfrm>
            <a:off x="685800" y="838200"/>
            <a:ext cx="7772400" cy="762000"/>
          </a:xfrm>
        </p:spPr>
        <p:txBody>
          <a:bodyPr/>
          <a:lstStyle/>
          <a:p>
            <a:r>
              <a:rPr lang="en-US"/>
              <a:t>Moral Hazard</a:t>
            </a:r>
          </a:p>
        </p:txBody>
      </p:sp>
      <p:sp>
        <p:nvSpPr>
          <p:cNvPr id="479235" name="Rectangle 3"/>
          <p:cNvSpPr>
            <a:spLocks noGrp="1" noChangeArrowheads="1"/>
          </p:cNvSpPr>
          <p:nvPr>
            <p:ph type="body" idx="1"/>
          </p:nvPr>
        </p:nvSpPr>
        <p:spPr>
          <a:xfrm>
            <a:off x="457200" y="1828800"/>
            <a:ext cx="8305800" cy="4267200"/>
          </a:xfrm>
        </p:spPr>
        <p:txBody>
          <a:bodyPr/>
          <a:lstStyle/>
          <a:p>
            <a:r>
              <a:rPr lang="en-US"/>
              <a:t>So far, we have assumed that insurance providers know the probability of a loss and can charge the actuarially fair premium</a:t>
            </a:r>
          </a:p>
          <a:p>
            <a:pPr lvl="1"/>
            <a:r>
              <a:rPr lang="en-US"/>
              <a:t>this is doubtful when individuals can undertake precautionary activities</a:t>
            </a:r>
          </a:p>
          <a:p>
            <a:pPr lvl="1"/>
            <a:r>
              <a:rPr lang="en-US"/>
              <a:t>the insurance provider would have to constantly monitor each person’s activities to determine the correct probability of loss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47207DE-F5AD-448E-A50F-B066E0BCBC0E}" type="slidenum">
              <a:rPr lang="en-US"/>
              <a:pPr/>
              <a:t>21</a:t>
            </a:fld>
            <a:endParaRPr lang="en-US"/>
          </a:p>
        </p:txBody>
      </p:sp>
      <p:sp>
        <p:nvSpPr>
          <p:cNvPr id="480258" name="Rectangle 2"/>
          <p:cNvSpPr>
            <a:spLocks noGrp="1" noChangeArrowheads="1"/>
          </p:cNvSpPr>
          <p:nvPr>
            <p:ph type="title"/>
          </p:nvPr>
        </p:nvSpPr>
        <p:spPr>
          <a:xfrm>
            <a:off x="685800" y="838200"/>
            <a:ext cx="7772400" cy="762000"/>
          </a:xfrm>
        </p:spPr>
        <p:txBody>
          <a:bodyPr/>
          <a:lstStyle/>
          <a:p>
            <a:r>
              <a:rPr lang="en-US"/>
              <a:t>Moral Hazard</a:t>
            </a:r>
          </a:p>
        </p:txBody>
      </p:sp>
      <p:sp>
        <p:nvSpPr>
          <p:cNvPr id="480259" name="Rectangle 3"/>
          <p:cNvSpPr>
            <a:spLocks noGrp="1" noChangeArrowheads="1"/>
          </p:cNvSpPr>
          <p:nvPr>
            <p:ph type="body" idx="1"/>
          </p:nvPr>
        </p:nvSpPr>
        <p:spPr>
          <a:xfrm>
            <a:off x="457200" y="1828800"/>
            <a:ext cx="8305800" cy="4267200"/>
          </a:xfrm>
        </p:spPr>
        <p:txBody>
          <a:bodyPr/>
          <a:lstStyle/>
          <a:p>
            <a:r>
              <a:rPr lang="en-US"/>
              <a:t>In the simplest case, the insurer might set a premium based on the average probability of loss experienced by some group of people</a:t>
            </a:r>
          </a:p>
          <a:p>
            <a:pPr lvl="1"/>
            <a:r>
              <a:rPr lang="en-US"/>
              <a:t>no variation in premiums allowed for specific precautionary activities</a:t>
            </a:r>
          </a:p>
          <a:p>
            <a:pPr lvl="2"/>
            <a:r>
              <a:rPr lang="en-US"/>
              <a:t>each individual would have an incentive to reduce his level of precautionary activities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F955D12-DB86-45B7-A262-33740ECFFEAD}" type="slidenum">
              <a:rPr lang="en-US"/>
              <a:pPr/>
              <a:t>22</a:t>
            </a:fld>
            <a:endParaRPr lang="en-US"/>
          </a:p>
        </p:txBody>
      </p:sp>
      <p:sp>
        <p:nvSpPr>
          <p:cNvPr id="484354" name="Rectangle 2"/>
          <p:cNvSpPr>
            <a:spLocks noGrp="1" noChangeArrowheads="1"/>
          </p:cNvSpPr>
          <p:nvPr>
            <p:ph type="title"/>
          </p:nvPr>
        </p:nvSpPr>
        <p:spPr>
          <a:xfrm>
            <a:off x="685800" y="838200"/>
            <a:ext cx="7772400" cy="762000"/>
          </a:xfrm>
        </p:spPr>
        <p:txBody>
          <a:bodyPr/>
          <a:lstStyle/>
          <a:p>
            <a:r>
              <a:rPr lang="en-US"/>
              <a:t>Adverse Selection</a:t>
            </a:r>
          </a:p>
        </p:txBody>
      </p:sp>
      <p:sp>
        <p:nvSpPr>
          <p:cNvPr id="484355" name="Rectangle 3"/>
          <p:cNvSpPr>
            <a:spLocks noGrp="1" noChangeArrowheads="1"/>
          </p:cNvSpPr>
          <p:nvPr>
            <p:ph type="body" idx="1"/>
          </p:nvPr>
        </p:nvSpPr>
        <p:spPr>
          <a:xfrm>
            <a:off x="457200" y="1905000"/>
            <a:ext cx="8229600" cy="4191000"/>
          </a:xfrm>
        </p:spPr>
        <p:txBody>
          <a:bodyPr/>
          <a:lstStyle/>
          <a:p>
            <a:r>
              <a:rPr lang="en-US"/>
              <a:t>Individuals may have different probabilities of experiencing a loss</a:t>
            </a:r>
          </a:p>
          <a:p>
            <a:r>
              <a:rPr lang="en-US"/>
              <a:t>If individuals know the probabilities more accurately than insurers, insurance markets may not function properly</a:t>
            </a:r>
          </a:p>
          <a:p>
            <a:pPr lvl="1"/>
            <a:r>
              <a:rPr lang="en-US"/>
              <a:t>it will be difficult for insurers to set premiums based on accurate measures of expected loss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4"/>
          <p:cNvSpPr>
            <a:spLocks noGrp="1"/>
          </p:cNvSpPr>
          <p:nvPr>
            <p:ph type="sldNum" sz="quarter" idx="12"/>
          </p:nvPr>
        </p:nvSpPr>
        <p:spPr/>
        <p:txBody>
          <a:bodyPr/>
          <a:lstStyle/>
          <a:p>
            <a:fld id="{3FB5B625-3A1C-4D2A-8D03-8474F28192C5}" type="slidenum">
              <a:rPr lang="en-US"/>
              <a:pPr/>
              <a:t>23</a:t>
            </a:fld>
            <a:endParaRPr lang="en-US"/>
          </a:p>
        </p:txBody>
      </p:sp>
      <p:sp>
        <p:nvSpPr>
          <p:cNvPr id="485378" name="Rectangle 2"/>
          <p:cNvSpPr>
            <a:spLocks noGrp="1" noChangeArrowheads="1"/>
          </p:cNvSpPr>
          <p:nvPr>
            <p:ph type="title"/>
          </p:nvPr>
        </p:nvSpPr>
        <p:spPr>
          <a:xfrm>
            <a:off x="685800" y="838200"/>
            <a:ext cx="7772400" cy="762000"/>
          </a:xfrm>
        </p:spPr>
        <p:txBody>
          <a:bodyPr/>
          <a:lstStyle/>
          <a:p>
            <a:r>
              <a:rPr lang="en-US"/>
              <a:t>Adverse Selection</a:t>
            </a:r>
          </a:p>
        </p:txBody>
      </p:sp>
      <p:sp>
        <p:nvSpPr>
          <p:cNvPr id="485379" name="Line 3"/>
          <p:cNvSpPr>
            <a:spLocks noChangeShapeType="1"/>
          </p:cNvSpPr>
          <p:nvPr/>
        </p:nvSpPr>
        <p:spPr bwMode="auto">
          <a:xfrm>
            <a:off x="1600200" y="2514600"/>
            <a:ext cx="0" cy="3352800"/>
          </a:xfrm>
          <a:prstGeom prst="line">
            <a:avLst/>
          </a:prstGeom>
          <a:noFill/>
          <a:ln w="38100">
            <a:solidFill>
              <a:schemeClr val="tx1"/>
            </a:solidFill>
            <a:round/>
            <a:headEnd/>
            <a:tailEnd/>
          </a:ln>
          <a:effectLst/>
        </p:spPr>
        <p:txBody>
          <a:bodyPr wrap="none" anchor="ctr">
            <a:spAutoFit/>
          </a:bodyPr>
          <a:lstStyle/>
          <a:p>
            <a:endParaRPr lang="id-ID"/>
          </a:p>
        </p:txBody>
      </p:sp>
      <p:sp>
        <p:nvSpPr>
          <p:cNvPr id="485380" name="Line 4"/>
          <p:cNvSpPr>
            <a:spLocks noChangeShapeType="1"/>
          </p:cNvSpPr>
          <p:nvPr/>
        </p:nvSpPr>
        <p:spPr bwMode="auto">
          <a:xfrm>
            <a:off x="1600200" y="5867400"/>
            <a:ext cx="4191000" cy="0"/>
          </a:xfrm>
          <a:prstGeom prst="line">
            <a:avLst/>
          </a:prstGeom>
          <a:noFill/>
          <a:ln w="38100">
            <a:solidFill>
              <a:schemeClr val="tx1"/>
            </a:solidFill>
            <a:round/>
            <a:headEnd/>
            <a:tailEnd/>
          </a:ln>
          <a:effectLst/>
        </p:spPr>
        <p:txBody>
          <a:bodyPr anchor="ctr">
            <a:spAutoFit/>
          </a:bodyPr>
          <a:lstStyle/>
          <a:p>
            <a:endParaRPr lang="id-ID"/>
          </a:p>
        </p:txBody>
      </p:sp>
      <p:sp>
        <p:nvSpPr>
          <p:cNvPr id="485381" name="Line 5"/>
          <p:cNvSpPr>
            <a:spLocks noChangeShapeType="1"/>
          </p:cNvSpPr>
          <p:nvPr/>
        </p:nvSpPr>
        <p:spPr bwMode="auto">
          <a:xfrm flipV="1">
            <a:off x="1600200" y="2971800"/>
            <a:ext cx="2895600" cy="2895600"/>
          </a:xfrm>
          <a:prstGeom prst="line">
            <a:avLst/>
          </a:prstGeom>
          <a:noFill/>
          <a:ln w="19050">
            <a:solidFill>
              <a:schemeClr val="tx1"/>
            </a:solidFill>
            <a:round/>
            <a:headEnd/>
            <a:tailEnd/>
          </a:ln>
          <a:effectLst/>
        </p:spPr>
        <p:txBody>
          <a:bodyPr wrap="none" anchor="ctr">
            <a:spAutoFit/>
          </a:bodyPr>
          <a:lstStyle/>
          <a:p>
            <a:endParaRPr lang="id-ID"/>
          </a:p>
        </p:txBody>
      </p:sp>
      <p:sp>
        <p:nvSpPr>
          <p:cNvPr id="485382" name="Text Box 6"/>
          <p:cNvSpPr txBox="1">
            <a:spLocks noChangeArrowheads="1"/>
          </p:cNvSpPr>
          <p:nvPr/>
        </p:nvSpPr>
        <p:spPr bwMode="auto">
          <a:xfrm>
            <a:off x="4191000" y="2590800"/>
            <a:ext cx="1323975" cy="336550"/>
          </a:xfrm>
          <a:prstGeom prst="rect">
            <a:avLst/>
          </a:prstGeom>
          <a:noFill/>
          <a:ln w="38100">
            <a:noFill/>
            <a:miter lim="800000"/>
            <a:headEnd/>
            <a:tailEnd/>
          </a:ln>
          <a:effectLst/>
        </p:spPr>
        <p:txBody>
          <a:bodyPr wrap="none" anchor="ctr">
            <a:spAutoFit/>
          </a:bodyPr>
          <a:lstStyle/>
          <a:p>
            <a:r>
              <a:rPr lang="en-US" sz="1600">
                <a:solidFill>
                  <a:schemeClr val="tx1"/>
                </a:solidFill>
              </a:rPr>
              <a:t>certainty line</a:t>
            </a:r>
          </a:p>
        </p:txBody>
      </p:sp>
      <p:sp>
        <p:nvSpPr>
          <p:cNvPr id="485383" name="Text Box 7"/>
          <p:cNvSpPr txBox="1">
            <a:spLocks noChangeArrowheads="1"/>
          </p:cNvSpPr>
          <p:nvPr/>
        </p:nvSpPr>
        <p:spPr bwMode="auto">
          <a:xfrm>
            <a:off x="5851525" y="52578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85384" name="Text Box 8"/>
          <p:cNvSpPr txBox="1">
            <a:spLocks noChangeArrowheads="1"/>
          </p:cNvSpPr>
          <p:nvPr/>
        </p:nvSpPr>
        <p:spPr bwMode="auto">
          <a:xfrm>
            <a:off x="5791200" y="5791200"/>
            <a:ext cx="484188" cy="366713"/>
          </a:xfrm>
          <a:prstGeom prst="rect">
            <a:avLst/>
          </a:prstGeom>
          <a:noFill/>
          <a:ln w="38100">
            <a:noFill/>
            <a:miter lim="800000"/>
            <a:headEnd/>
            <a:tailEnd/>
          </a:ln>
          <a:effectLst/>
        </p:spPr>
        <p:txBody>
          <a:bodyPr wrap="none" anchor="ctr">
            <a:spAutoFit/>
          </a:bodyPr>
          <a:lstStyle/>
          <a:p>
            <a:r>
              <a:rPr lang="en-US" sz="1800" i="1">
                <a:solidFill>
                  <a:schemeClr val="tx1"/>
                </a:solidFill>
              </a:rPr>
              <a:t>W</a:t>
            </a:r>
            <a:r>
              <a:rPr lang="en-US" sz="1800" baseline="-25000">
                <a:solidFill>
                  <a:schemeClr val="tx1"/>
                </a:solidFill>
              </a:rPr>
              <a:t>1</a:t>
            </a:r>
            <a:endParaRPr lang="en-US" sz="1800" i="1">
              <a:solidFill>
                <a:schemeClr val="tx1"/>
              </a:solidFill>
            </a:endParaRPr>
          </a:p>
        </p:txBody>
      </p:sp>
      <p:sp>
        <p:nvSpPr>
          <p:cNvPr id="485385" name="Text Box 9"/>
          <p:cNvSpPr txBox="1">
            <a:spLocks noChangeArrowheads="1"/>
          </p:cNvSpPr>
          <p:nvPr/>
        </p:nvSpPr>
        <p:spPr bwMode="auto">
          <a:xfrm>
            <a:off x="1143000" y="2368550"/>
            <a:ext cx="484188" cy="366713"/>
          </a:xfrm>
          <a:prstGeom prst="rect">
            <a:avLst/>
          </a:prstGeom>
          <a:noFill/>
          <a:ln w="38100">
            <a:noFill/>
            <a:miter lim="800000"/>
            <a:headEnd/>
            <a:tailEnd/>
          </a:ln>
          <a:effectLst/>
        </p:spPr>
        <p:txBody>
          <a:bodyPr anchor="ctr">
            <a:spAutoFit/>
          </a:bodyPr>
          <a:lstStyle/>
          <a:p>
            <a:r>
              <a:rPr lang="en-US" sz="1800" i="1">
                <a:solidFill>
                  <a:schemeClr val="tx1"/>
                </a:solidFill>
              </a:rPr>
              <a:t>W</a:t>
            </a:r>
            <a:r>
              <a:rPr lang="en-US" sz="1800" baseline="-25000">
                <a:solidFill>
                  <a:schemeClr val="tx1"/>
                </a:solidFill>
              </a:rPr>
              <a:t>2</a:t>
            </a:r>
            <a:endParaRPr lang="en-US" sz="1800" i="1">
              <a:solidFill>
                <a:schemeClr val="tx1"/>
              </a:solidFill>
            </a:endParaRPr>
          </a:p>
        </p:txBody>
      </p:sp>
      <p:grpSp>
        <p:nvGrpSpPr>
          <p:cNvPr id="485393" name="Group 17"/>
          <p:cNvGrpSpPr>
            <a:grpSpLocks/>
          </p:cNvGrpSpPr>
          <p:nvPr/>
        </p:nvGrpSpPr>
        <p:grpSpPr bwMode="auto">
          <a:xfrm>
            <a:off x="1008063" y="3017838"/>
            <a:ext cx="7893050" cy="3184525"/>
            <a:chOff x="635" y="1901"/>
            <a:chExt cx="4972" cy="2006"/>
          </a:xfrm>
        </p:grpSpPr>
        <p:sp>
          <p:nvSpPr>
            <p:cNvPr id="485386" name="Line 10"/>
            <p:cNvSpPr>
              <a:spLocks noChangeShapeType="1"/>
            </p:cNvSpPr>
            <p:nvPr/>
          </p:nvSpPr>
          <p:spPr bwMode="auto">
            <a:xfrm>
              <a:off x="1008" y="2928"/>
              <a:ext cx="1968" cy="0"/>
            </a:xfrm>
            <a:prstGeom prst="line">
              <a:avLst/>
            </a:prstGeom>
            <a:noFill/>
            <a:ln w="12700">
              <a:solidFill>
                <a:schemeClr val="tx1"/>
              </a:solidFill>
              <a:prstDash val="dash"/>
              <a:round/>
              <a:headEnd/>
              <a:tailEnd/>
            </a:ln>
            <a:effectLst/>
          </p:spPr>
          <p:txBody>
            <a:bodyPr wrap="none" anchor="ctr">
              <a:spAutoFit/>
            </a:bodyPr>
            <a:lstStyle/>
            <a:p>
              <a:endParaRPr lang="id-ID"/>
            </a:p>
          </p:txBody>
        </p:sp>
        <p:sp>
          <p:nvSpPr>
            <p:cNvPr id="485387" name="Line 11"/>
            <p:cNvSpPr>
              <a:spLocks noChangeShapeType="1"/>
            </p:cNvSpPr>
            <p:nvPr/>
          </p:nvSpPr>
          <p:spPr bwMode="auto">
            <a:xfrm>
              <a:off x="2976" y="2928"/>
              <a:ext cx="0" cy="768"/>
            </a:xfrm>
            <a:prstGeom prst="line">
              <a:avLst/>
            </a:prstGeom>
            <a:noFill/>
            <a:ln w="19050">
              <a:solidFill>
                <a:schemeClr val="tx1"/>
              </a:solidFill>
              <a:prstDash val="dash"/>
              <a:round/>
              <a:headEnd/>
              <a:tailEnd/>
            </a:ln>
            <a:effectLst/>
          </p:spPr>
          <p:txBody>
            <a:bodyPr wrap="none" anchor="ctr">
              <a:spAutoFit/>
            </a:bodyPr>
            <a:lstStyle/>
            <a:p>
              <a:endParaRPr lang="id-ID"/>
            </a:p>
          </p:txBody>
        </p:sp>
        <p:sp>
          <p:nvSpPr>
            <p:cNvPr id="485388" name="Text Box 12"/>
            <p:cNvSpPr txBox="1">
              <a:spLocks noChangeArrowheads="1"/>
            </p:cNvSpPr>
            <p:nvPr/>
          </p:nvSpPr>
          <p:spPr bwMode="auto">
            <a:xfrm>
              <a:off x="2832" y="3715"/>
              <a:ext cx="286" cy="192"/>
            </a:xfrm>
            <a:prstGeom prst="rect">
              <a:avLst/>
            </a:prstGeom>
            <a:noFill/>
            <a:ln w="38100">
              <a:noFill/>
              <a:miter lim="800000"/>
              <a:headEnd/>
              <a:tailEnd/>
            </a:ln>
            <a:effectLst/>
          </p:spPr>
          <p:txBody>
            <a:bodyPr wrap="none" anchor="ctr">
              <a:spAutoFit/>
            </a:bodyPr>
            <a:lstStyle/>
            <a:p>
              <a:r>
                <a:rPr lang="en-US" sz="1400" b="1" i="1">
                  <a:solidFill>
                    <a:schemeClr val="tx1"/>
                  </a:solidFill>
                </a:rPr>
                <a:t>W</a:t>
              </a:r>
              <a:r>
                <a:rPr lang="en-US" sz="1400" b="1" i="1" baseline="30000">
                  <a:solidFill>
                    <a:schemeClr val="tx1"/>
                  </a:solidFill>
                </a:rPr>
                <a:t> </a:t>
              </a:r>
              <a:r>
                <a:rPr lang="en-US" sz="1400" b="1">
                  <a:solidFill>
                    <a:schemeClr val="tx1"/>
                  </a:solidFill>
                </a:rPr>
                <a:t>*</a:t>
              </a:r>
              <a:endParaRPr lang="en-US" sz="1400" b="1" i="1">
                <a:solidFill>
                  <a:schemeClr val="tx1"/>
                </a:solidFill>
              </a:endParaRPr>
            </a:p>
          </p:txBody>
        </p:sp>
        <p:sp>
          <p:nvSpPr>
            <p:cNvPr id="485389" name="Text Box 13"/>
            <p:cNvSpPr txBox="1">
              <a:spLocks noChangeArrowheads="1"/>
            </p:cNvSpPr>
            <p:nvPr/>
          </p:nvSpPr>
          <p:spPr bwMode="auto">
            <a:xfrm>
              <a:off x="635" y="2842"/>
              <a:ext cx="369" cy="192"/>
            </a:xfrm>
            <a:prstGeom prst="rect">
              <a:avLst/>
            </a:prstGeom>
            <a:noFill/>
            <a:ln w="38100">
              <a:noFill/>
              <a:miter lim="800000"/>
              <a:headEnd/>
              <a:tailEnd/>
            </a:ln>
            <a:effectLst/>
          </p:spPr>
          <p:txBody>
            <a:bodyPr wrap="none" anchor="ctr">
              <a:spAutoFit/>
            </a:bodyPr>
            <a:lstStyle/>
            <a:p>
              <a:pPr algn="r"/>
              <a:r>
                <a:rPr lang="en-US" sz="1400" b="1" i="1">
                  <a:solidFill>
                    <a:schemeClr val="tx1"/>
                  </a:solidFill>
                </a:rPr>
                <a:t>W</a:t>
              </a:r>
              <a:r>
                <a:rPr lang="en-US" sz="1400" b="1" i="1" baseline="30000">
                  <a:solidFill>
                    <a:schemeClr val="tx1"/>
                  </a:solidFill>
                </a:rPr>
                <a:t> </a:t>
              </a:r>
              <a:r>
                <a:rPr lang="en-US" sz="1400" b="1" baseline="30000">
                  <a:solidFill>
                    <a:schemeClr val="tx1"/>
                  </a:solidFill>
                </a:rPr>
                <a:t>*</a:t>
              </a:r>
              <a:r>
                <a:rPr lang="en-US" sz="1400" b="1">
                  <a:solidFill>
                    <a:schemeClr val="tx1"/>
                  </a:solidFill>
                </a:rPr>
                <a:t>- </a:t>
              </a:r>
              <a:r>
                <a:rPr lang="en-US" sz="1400" b="1" i="1">
                  <a:solidFill>
                    <a:schemeClr val="tx1"/>
                  </a:solidFill>
                  <a:latin typeface="Times New Roman" pitchFamily="18" charset="0"/>
                </a:rPr>
                <a:t>l</a:t>
              </a:r>
            </a:p>
          </p:txBody>
        </p:sp>
        <p:sp>
          <p:nvSpPr>
            <p:cNvPr id="485390" name="Text Box 14"/>
            <p:cNvSpPr txBox="1">
              <a:spLocks noChangeArrowheads="1"/>
            </p:cNvSpPr>
            <p:nvPr/>
          </p:nvSpPr>
          <p:spPr bwMode="auto">
            <a:xfrm>
              <a:off x="3120" y="1901"/>
              <a:ext cx="2487" cy="978"/>
            </a:xfrm>
            <a:prstGeom prst="rect">
              <a:avLst/>
            </a:prstGeom>
            <a:noFill/>
            <a:ln w="38100">
              <a:noFill/>
              <a:miter lim="800000"/>
              <a:headEnd/>
              <a:tailEnd/>
            </a:ln>
            <a:effectLst/>
          </p:spPr>
          <p:txBody>
            <a:bodyPr wrap="none" anchor="ctr">
              <a:spAutoFit/>
            </a:bodyPr>
            <a:lstStyle/>
            <a:p>
              <a:r>
                <a:rPr lang="en-US">
                  <a:solidFill>
                    <a:srgbClr val="470F3E"/>
                  </a:solidFill>
                </a:rPr>
                <a:t>Assume that two individuals</a:t>
              </a:r>
            </a:p>
            <a:p>
              <a:r>
                <a:rPr lang="en-US">
                  <a:solidFill>
                    <a:srgbClr val="470F3E"/>
                  </a:solidFill>
                </a:rPr>
                <a:t>have the same initial wealth</a:t>
              </a:r>
            </a:p>
            <a:p>
              <a:r>
                <a:rPr lang="en-US">
                  <a:solidFill>
                    <a:srgbClr val="470F3E"/>
                  </a:solidFill>
                </a:rPr>
                <a:t>(</a:t>
              </a:r>
              <a:r>
                <a:rPr lang="en-US" i="1">
                  <a:solidFill>
                    <a:srgbClr val="470F3E"/>
                  </a:solidFill>
                </a:rPr>
                <a:t>W*</a:t>
              </a:r>
              <a:r>
                <a:rPr lang="en-US">
                  <a:solidFill>
                    <a:srgbClr val="470F3E"/>
                  </a:solidFill>
                </a:rPr>
                <a:t>) and each face a</a:t>
              </a:r>
            </a:p>
            <a:p>
              <a:r>
                <a:rPr lang="en-US">
                  <a:solidFill>
                    <a:srgbClr val="470F3E"/>
                  </a:solidFill>
                </a:rPr>
                <a:t>potential loss of </a:t>
              </a:r>
              <a:r>
                <a:rPr lang="en-US" i="1">
                  <a:solidFill>
                    <a:srgbClr val="470F3E"/>
                  </a:solidFill>
                  <a:latin typeface="Times New Roman" pitchFamily="18" charset="0"/>
                </a:rPr>
                <a:t>l</a:t>
              </a:r>
              <a:endParaRPr lang="en-US">
                <a:solidFill>
                  <a:srgbClr val="470F3E"/>
                </a:solidFill>
                <a:latin typeface="Times New Roman" pitchFamily="18" charset="0"/>
              </a:endParaRPr>
            </a:p>
          </p:txBody>
        </p:sp>
        <p:sp>
          <p:nvSpPr>
            <p:cNvPr id="485391" name="Oval 15"/>
            <p:cNvSpPr>
              <a:spLocks noChangeArrowheads="1"/>
            </p:cNvSpPr>
            <p:nvPr/>
          </p:nvSpPr>
          <p:spPr bwMode="auto">
            <a:xfrm>
              <a:off x="2976" y="2928"/>
              <a:ext cx="48" cy="48"/>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85392" name="Text Box 16"/>
            <p:cNvSpPr txBox="1">
              <a:spLocks noChangeArrowheads="1"/>
            </p:cNvSpPr>
            <p:nvPr/>
          </p:nvSpPr>
          <p:spPr bwMode="auto">
            <a:xfrm>
              <a:off x="2976" y="2890"/>
              <a:ext cx="191" cy="192"/>
            </a:xfrm>
            <a:prstGeom prst="rect">
              <a:avLst/>
            </a:prstGeom>
            <a:noFill/>
            <a:ln w="38100">
              <a:noFill/>
              <a:miter lim="800000"/>
              <a:headEnd/>
              <a:tailEnd/>
            </a:ln>
            <a:effectLst/>
          </p:spPr>
          <p:txBody>
            <a:bodyPr wrap="none" anchor="ctr">
              <a:spAutoFit/>
            </a:bodyPr>
            <a:lstStyle/>
            <a:p>
              <a:r>
                <a:rPr lang="en-US" sz="1400" b="1" i="1">
                  <a:solidFill>
                    <a:schemeClr val="tx1"/>
                  </a:solidFill>
                </a:rPr>
                <a:t>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485393"/>
                                        </p:tgtEl>
                                        <p:attrNameLst>
                                          <p:attrName>style.visibility</p:attrName>
                                        </p:attrNameLst>
                                      </p:cBhvr>
                                      <p:to>
                                        <p:strVal val="visible"/>
                                      </p:to>
                                    </p:set>
                                    <p:animEffect transition="in" filter="strips(downRight)">
                                      <p:cBhvr>
                                        <p:cTn id="7" dur="500"/>
                                        <p:tgtEl>
                                          <p:spTgt spid="4853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4"/>
          <p:cNvSpPr>
            <a:spLocks noGrp="1"/>
          </p:cNvSpPr>
          <p:nvPr>
            <p:ph type="sldNum" sz="quarter" idx="12"/>
          </p:nvPr>
        </p:nvSpPr>
        <p:spPr/>
        <p:txBody>
          <a:bodyPr/>
          <a:lstStyle/>
          <a:p>
            <a:fld id="{90E1B7F4-278A-47DC-8C40-97E70BBAF2C6}" type="slidenum">
              <a:rPr lang="en-US"/>
              <a:pPr/>
              <a:t>24</a:t>
            </a:fld>
            <a:endParaRPr lang="en-US"/>
          </a:p>
        </p:txBody>
      </p:sp>
      <p:sp>
        <p:nvSpPr>
          <p:cNvPr id="486402" name="Rectangle 2"/>
          <p:cNvSpPr>
            <a:spLocks noGrp="1" noChangeArrowheads="1"/>
          </p:cNvSpPr>
          <p:nvPr>
            <p:ph type="title"/>
          </p:nvPr>
        </p:nvSpPr>
        <p:spPr>
          <a:xfrm>
            <a:off x="685800" y="838200"/>
            <a:ext cx="7772400" cy="762000"/>
          </a:xfrm>
        </p:spPr>
        <p:txBody>
          <a:bodyPr/>
          <a:lstStyle/>
          <a:p>
            <a:r>
              <a:rPr lang="en-US"/>
              <a:t>Adverse Selection</a:t>
            </a:r>
          </a:p>
        </p:txBody>
      </p:sp>
      <p:sp>
        <p:nvSpPr>
          <p:cNvPr id="486403" name="Line 3"/>
          <p:cNvSpPr>
            <a:spLocks noChangeShapeType="1"/>
          </p:cNvSpPr>
          <p:nvPr/>
        </p:nvSpPr>
        <p:spPr bwMode="auto">
          <a:xfrm>
            <a:off x="1600200" y="2514600"/>
            <a:ext cx="0" cy="3352800"/>
          </a:xfrm>
          <a:prstGeom prst="line">
            <a:avLst/>
          </a:prstGeom>
          <a:noFill/>
          <a:ln w="38100">
            <a:solidFill>
              <a:schemeClr val="tx1"/>
            </a:solidFill>
            <a:round/>
            <a:headEnd/>
            <a:tailEnd/>
          </a:ln>
          <a:effectLst/>
        </p:spPr>
        <p:txBody>
          <a:bodyPr wrap="none" anchor="ctr">
            <a:spAutoFit/>
          </a:bodyPr>
          <a:lstStyle/>
          <a:p>
            <a:endParaRPr lang="id-ID"/>
          </a:p>
        </p:txBody>
      </p:sp>
      <p:sp>
        <p:nvSpPr>
          <p:cNvPr id="486404" name="Line 4"/>
          <p:cNvSpPr>
            <a:spLocks noChangeShapeType="1"/>
          </p:cNvSpPr>
          <p:nvPr/>
        </p:nvSpPr>
        <p:spPr bwMode="auto">
          <a:xfrm>
            <a:off x="1600200" y="5867400"/>
            <a:ext cx="4191000" cy="0"/>
          </a:xfrm>
          <a:prstGeom prst="line">
            <a:avLst/>
          </a:prstGeom>
          <a:noFill/>
          <a:ln w="38100">
            <a:solidFill>
              <a:schemeClr val="tx1"/>
            </a:solidFill>
            <a:round/>
            <a:headEnd/>
            <a:tailEnd/>
          </a:ln>
          <a:effectLst/>
        </p:spPr>
        <p:txBody>
          <a:bodyPr anchor="ctr">
            <a:spAutoFit/>
          </a:bodyPr>
          <a:lstStyle/>
          <a:p>
            <a:endParaRPr lang="id-ID"/>
          </a:p>
        </p:txBody>
      </p:sp>
      <p:sp>
        <p:nvSpPr>
          <p:cNvPr id="486405" name="Line 5"/>
          <p:cNvSpPr>
            <a:spLocks noChangeShapeType="1"/>
          </p:cNvSpPr>
          <p:nvPr/>
        </p:nvSpPr>
        <p:spPr bwMode="auto">
          <a:xfrm flipV="1">
            <a:off x="1600200" y="2971800"/>
            <a:ext cx="2895600" cy="2895600"/>
          </a:xfrm>
          <a:prstGeom prst="line">
            <a:avLst/>
          </a:prstGeom>
          <a:noFill/>
          <a:ln w="19050">
            <a:solidFill>
              <a:schemeClr val="tx1"/>
            </a:solidFill>
            <a:round/>
            <a:headEnd/>
            <a:tailEnd/>
          </a:ln>
          <a:effectLst/>
        </p:spPr>
        <p:txBody>
          <a:bodyPr wrap="none" anchor="ctr">
            <a:spAutoFit/>
          </a:bodyPr>
          <a:lstStyle/>
          <a:p>
            <a:endParaRPr lang="id-ID"/>
          </a:p>
        </p:txBody>
      </p:sp>
      <p:sp>
        <p:nvSpPr>
          <p:cNvPr id="486406" name="Text Box 6"/>
          <p:cNvSpPr txBox="1">
            <a:spLocks noChangeArrowheads="1"/>
          </p:cNvSpPr>
          <p:nvPr/>
        </p:nvSpPr>
        <p:spPr bwMode="auto">
          <a:xfrm>
            <a:off x="4495800" y="2819400"/>
            <a:ext cx="1323975" cy="336550"/>
          </a:xfrm>
          <a:prstGeom prst="rect">
            <a:avLst/>
          </a:prstGeom>
          <a:noFill/>
          <a:ln w="38100">
            <a:noFill/>
            <a:miter lim="800000"/>
            <a:headEnd/>
            <a:tailEnd/>
          </a:ln>
          <a:effectLst/>
        </p:spPr>
        <p:txBody>
          <a:bodyPr wrap="none" anchor="ctr">
            <a:spAutoFit/>
          </a:bodyPr>
          <a:lstStyle/>
          <a:p>
            <a:r>
              <a:rPr lang="en-US" sz="1600">
                <a:solidFill>
                  <a:schemeClr val="tx1"/>
                </a:solidFill>
              </a:rPr>
              <a:t>certainty line</a:t>
            </a:r>
          </a:p>
        </p:txBody>
      </p:sp>
      <p:sp>
        <p:nvSpPr>
          <p:cNvPr id="486407" name="Text Box 7"/>
          <p:cNvSpPr txBox="1">
            <a:spLocks noChangeArrowheads="1"/>
          </p:cNvSpPr>
          <p:nvPr/>
        </p:nvSpPr>
        <p:spPr bwMode="auto">
          <a:xfrm>
            <a:off x="5851525" y="52578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86408" name="Text Box 8"/>
          <p:cNvSpPr txBox="1">
            <a:spLocks noChangeArrowheads="1"/>
          </p:cNvSpPr>
          <p:nvPr/>
        </p:nvSpPr>
        <p:spPr bwMode="auto">
          <a:xfrm>
            <a:off x="5791200" y="5791200"/>
            <a:ext cx="484188" cy="366713"/>
          </a:xfrm>
          <a:prstGeom prst="rect">
            <a:avLst/>
          </a:prstGeom>
          <a:noFill/>
          <a:ln w="38100">
            <a:noFill/>
            <a:miter lim="800000"/>
            <a:headEnd/>
            <a:tailEnd/>
          </a:ln>
          <a:effectLst/>
        </p:spPr>
        <p:txBody>
          <a:bodyPr wrap="none" anchor="ctr">
            <a:spAutoFit/>
          </a:bodyPr>
          <a:lstStyle/>
          <a:p>
            <a:r>
              <a:rPr lang="en-US" sz="1800" i="1">
                <a:solidFill>
                  <a:schemeClr val="tx1"/>
                </a:solidFill>
              </a:rPr>
              <a:t>W</a:t>
            </a:r>
            <a:r>
              <a:rPr lang="en-US" sz="1800" baseline="-25000">
                <a:solidFill>
                  <a:schemeClr val="tx1"/>
                </a:solidFill>
              </a:rPr>
              <a:t>1</a:t>
            </a:r>
            <a:endParaRPr lang="en-US" sz="1800" i="1">
              <a:solidFill>
                <a:schemeClr val="tx1"/>
              </a:solidFill>
            </a:endParaRPr>
          </a:p>
        </p:txBody>
      </p:sp>
      <p:sp>
        <p:nvSpPr>
          <p:cNvPr id="486409" name="Text Box 9"/>
          <p:cNvSpPr txBox="1">
            <a:spLocks noChangeArrowheads="1"/>
          </p:cNvSpPr>
          <p:nvPr/>
        </p:nvSpPr>
        <p:spPr bwMode="auto">
          <a:xfrm>
            <a:off x="1143000" y="2368550"/>
            <a:ext cx="484188" cy="366713"/>
          </a:xfrm>
          <a:prstGeom prst="rect">
            <a:avLst/>
          </a:prstGeom>
          <a:noFill/>
          <a:ln w="38100">
            <a:noFill/>
            <a:miter lim="800000"/>
            <a:headEnd/>
            <a:tailEnd/>
          </a:ln>
          <a:effectLst/>
        </p:spPr>
        <p:txBody>
          <a:bodyPr anchor="ctr">
            <a:spAutoFit/>
          </a:bodyPr>
          <a:lstStyle/>
          <a:p>
            <a:r>
              <a:rPr lang="en-US" sz="1800" i="1">
                <a:solidFill>
                  <a:schemeClr val="tx1"/>
                </a:solidFill>
              </a:rPr>
              <a:t>W</a:t>
            </a:r>
            <a:r>
              <a:rPr lang="en-US" sz="1800" baseline="-25000">
                <a:solidFill>
                  <a:schemeClr val="tx1"/>
                </a:solidFill>
              </a:rPr>
              <a:t>2</a:t>
            </a:r>
            <a:endParaRPr lang="en-US" sz="1800" i="1">
              <a:solidFill>
                <a:schemeClr val="tx1"/>
              </a:solidFill>
            </a:endParaRPr>
          </a:p>
        </p:txBody>
      </p:sp>
      <p:sp>
        <p:nvSpPr>
          <p:cNvPr id="486410" name="Line 10"/>
          <p:cNvSpPr>
            <a:spLocks noChangeShapeType="1"/>
          </p:cNvSpPr>
          <p:nvPr/>
        </p:nvSpPr>
        <p:spPr bwMode="auto">
          <a:xfrm>
            <a:off x="1600200" y="4648200"/>
            <a:ext cx="3124200" cy="0"/>
          </a:xfrm>
          <a:prstGeom prst="line">
            <a:avLst/>
          </a:prstGeom>
          <a:noFill/>
          <a:ln w="12700">
            <a:solidFill>
              <a:schemeClr val="tx1"/>
            </a:solidFill>
            <a:prstDash val="dash"/>
            <a:round/>
            <a:headEnd/>
            <a:tailEnd/>
          </a:ln>
          <a:effectLst/>
        </p:spPr>
        <p:txBody>
          <a:bodyPr wrap="none" anchor="ctr">
            <a:spAutoFit/>
          </a:bodyPr>
          <a:lstStyle/>
          <a:p>
            <a:endParaRPr lang="id-ID"/>
          </a:p>
        </p:txBody>
      </p:sp>
      <p:sp>
        <p:nvSpPr>
          <p:cNvPr id="486411" name="Line 11"/>
          <p:cNvSpPr>
            <a:spLocks noChangeShapeType="1"/>
          </p:cNvSpPr>
          <p:nvPr/>
        </p:nvSpPr>
        <p:spPr bwMode="auto">
          <a:xfrm>
            <a:off x="4724400" y="4648200"/>
            <a:ext cx="0" cy="1219200"/>
          </a:xfrm>
          <a:prstGeom prst="line">
            <a:avLst/>
          </a:prstGeom>
          <a:noFill/>
          <a:ln w="19050">
            <a:solidFill>
              <a:schemeClr val="tx1"/>
            </a:solidFill>
            <a:prstDash val="dash"/>
            <a:round/>
            <a:headEnd/>
            <a:tailEnd/>
          </a:ln>
          <a:effectLst/>
        </p:spPr>
        <p:txBody>
          <a:bodyPr wrap="none" anchor="ctr">
            <a:spAutoFit/>
          </a:bodyPr>
          <a:lstStyle/>
          <a:p>
            <a:endParaRPr lang="id-ID"/>
          </a:p>
        </p:txBody>
      </p:sp>
      <p:sp>
        <p:nvSpPr>
          <p:cNvPr id="486412" name="Text Box 12"/>
          <p:cNvSpPr txBox="1">
            <a:spLocks noChangeArrowheads="1"/>
          </p:cNvSpPr>
          <p:nvPr/>
        </p:nvSpPr>
        <p:spPr bwMode="auto">
          <a:xfrm>
            <a:off x="4495800" y="5897563"/>
            <a:ext cx="454025" cy="304800"/>
          </a:xfrm>
          <a:prstGeom prst="rect">
            <a:avLst/>
          </a:prstGeom>
          <a:noFill/>
          <a:ln w="38100">
            <a:noFill/>
            <a:miter lim="800000"/>
            <a:headEnd/>
            <a:tailEnd/>
          </a:ln>
          <a:effectLst/>
        </p:spPr>
        <p:txBody>
          <a:bodyPr wrap="none" anchor="ctr">
            <a:spAutoFit/>
          </a:bodyPr>
          <a:lstStyle/>
          <a:p>
            <a:r>
              <a:rPr lang="en-US" sz="1400" b="1" i="1">
                <a:solidFill>
                  <a:schemeClr val="tx1"/>
                </a:solidFill>
              </a:rPr>
              <a:t>W</a:t>
            </a:r>
            <a:r>
              <a:rPr lang="en-US" sz="1400" b="1" i="1" baseline="30000">
                <a:solidFill>
                  <a:schemeClr val="tx1"/>
                </a:solidFill>
              </a:rPr>
              <a:t> </a:t>
            </a:r>
            <a:r>
              <a:rPr lang="en-US" sz="1400" b="1">
                <a:solidFill>
                  <a:schemeClr val="tx1"/>
                </a:solidFill>
              </a:rPr>
              <a:t>*</a:t>
            </a:r>
            <a:endParaRPr lang="en-US" sz="1400" b="1" i="1">
              <a:solidFill>
                <a:schemeClr val="tx1"/>
              </a:solidFill>
            </a:endParaRPr>
          </a:p>
        </p:txBody>
      </p:sp>
      <p:sp>
        <p:nvSpPr>
          <p:cNvPr id="486413" name="Text Box 13"/>
          <p:cNvSpPr txBox="1">
            <a:spLocks noChangeArrowheads="1"/>
          </p:cNvSpPr>
          <p:nvPr/>
        </p:nvSpPr>
        <p:spPr bwMode="auto">
          <a:xfrm>
            <a:off x="976313" y="4511675"/>
            <a:ext cx="617537" cy="304800"/>
          </a:xfrm>
          <a:prstGeom prst="rect">
            <a:avLst/>
          </a:prstGeom>
          <a:noFill/>
          <a:ln w="38100">
            <a:noFill/>
            <a:miter lim="800000"/>
            <a:headEnd/>
            <a:tailEnd/>
          </a:ln>
          <a:effectLst/>
        </p:spPr>
        <p:txBody>
          <a:bodyPr wrap="none" anchor="ctr">
            <a:spAutoFit/>
          </a:bodyPr>
          <a:lstStyle/>
          <a:p>
            <a:pPr algn="r"/>
            <a:r>
              <a:rPr lang="en-US" sz="1400" b="1" i="1">
                <a:solidFill>
                  <a:schemeClr val="tx1"/>
                </a:solidFill>
              </a:rPr>
              <a:t>W</a:t>
            </a:r>
            <a:r>
              <a:rPr lang="en-US" sz="1400" b="1" i="1" baseline="30000">
                <a:solidFill>
                  <a:schemeClr val="tx1"/>
                </a:solidFill>
              </a:rPr>
              <a:t> </a:t>
            </a:r>
            <a:r>
              <a:rPr lang="en-US" sz="1400" b="1" baseline="30000">
                <a:solidFill>
                  <a:schemeClr val="tx1"/>
                </a:solidFill>
              </a:rPr>
              <a:t>* </a:t>
            </a:r>
            <a:r>
              <a:rPr lang="en-US" sz="1400" b="1">
                <a:solidFill>
                  <a:schemeClr val="tx1"/>
                </a:solidFill>
              </a:rPr>
              <a:t>- </a:t>
            </a:r>
            <a:r>
              <a:rPr lang="en-US" sz="1400" b="1" i="1">
                <a:solidFill>
                  <a:schemeClr val="tx1"/>
                </a:solidFill>
                <a:latin typeface="Times New Roman" pitchFamily="18" charset="0"/>
              </a:rPr>
              <a:t>l</a:t>
            </a:r>
          </a:p>
        </p:txBody>
      </p:sp>
      <p:sp>
        <p:nvSpPr>
          <p:cNvPr id="486414" name="Text Box 14"/>
          <p:cNvSpPr txBox="1">
            <a:spLocks noChangeArrowheads="1"/>
          </p:cNvSpPr>
          <p:nvPr/>
        </p:nvSpPr>
        <p:spPr bwMode="auto">
          <a:xfrm>
            <a:off x="1828800" y="1524000"/>
            <a:ext cx="7315200" cy="1187450"/>
          </a:xfrm>
          <a:prstGeom prst="rect">
            <a:avLst/>
          </a:prstGeom>
          <a:noFill/>
          <a:ln w="38100">
            <a:noFill/>
            <a:miter lim="800000"/>
            <a:headEnd/>
            <a:tailEnd/>
          </a:ln>
          <a:effectLst/>
        </p:spPr>
        <p:txBody>
          <a:bodyPr anchor="ctr">
            <a:spAutoFit/>
          </a:bodyPr>
          <a:lstStyle/>
          <a:p>
            <a:r>
              <a:rPr lang="en-US">
                <a:solidFill>
                  <a:srgbClr val="470F3E"/>
                </a:solidFill>
              </a:rPr>
              <a:t>Suppose that one person has a probability of loss equal to </a:t>
            </a:r>
            <a:r>
              <a:rPr lang="en-US">
                <a:solidFill>
                  <a:srgbClr val="470F3E"/>
                </a:solidFill>
                <a:sym typeface="Symbol" pitchFamily="18" charset="2"/>
              </a:rPr>
              <a:t></a:t>
            </a:r>
            <a:r>
              <a:rPr lang="en-US" i="1" baseline="-25000">
                <a:solidFill>
                  <a:srgbClr val="470F3E"/>
                </a:solidFill>
                <a:sym typeface="Symbol" pitchFamily="18" charset="2"/>
              </a:rPr>
              <a:t>H</a:t>
            </a:r>
            <a:r>
              <a:rPr lang="en-US">
                <a:solidFill>
                  <a:srgbClr val="470F3E"/>
                </a:solidFill>
                <a:sym typeface="Symbol" pitchFamily="18" charset="2"/>
              </a:rPr>
              <a:t>, while the other has a probability of loss equal to </a:t>
            </a:r>
            <a:r>
              <a:rPr lang="en-US" i="1" baseline="-25000">
                <a:solidFill>
                  <a:srgbClr val="470F3E"/>
                </a:solidFill>
                <a:latin typeface="Times New Roman" pitchFamily="18" charset="0"/>
                <a:sym typeface="Symbol" pitchFamily="18" charset="2"/>
              </a:rPr>
              <a:t>l</a:t>
            </a:r>
            <a:endParaRPr lang="en-US" baseline="-25000">
              <a:solidFill>
                <a:srgbClr val="470F3E"/>
              </a:solidFill>
              <a:latin typeface="Times New Roman" pitchFamily="18" charset="0"/>
              <a:sym typeface="Symbol" pitchFamily="18" charset="2"/>
            </a:endParaRPr>
          </a:p>
        </p:txBody>
      </p:sp>
      <p:sp>
        <p:nvSpPr>
          <p:cNvPr id="486415" name="Oval 15"/>
          <p:cNvSpPr>
            <a:spLocks noChangeArrowheads="1"/>
          </p:cNvSpPr>
          <p:nvPr/>
        </p:nvSpPr>
        <p:spPr bwMode="auto">
          <a:xfrm>
            <a:off x="4724400" y="46482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86416" name="Text Box 16"/>
          <p:cNvSpPr txBox="1">
            <a:spLocks noChangeArrowheads="1"/>
          </p:cNvSpPr>
          <p:nvPr/>
        </p:nvSpPr>
        <p:spPr bwMode="auto">
          <a:xfrm>
            <a:off x="4724400" y="4572000"/>
            <a:ext cx="319088" cy="336550"/>
          </a:xfrm>
          <a:prstGeom prst="rect">
            <a:avLst/>
          </a:prstGeom>
          <a:noFill/>
          <a:ln w="38100">
            <a:noFill/>
            <a:miter lim="800000"/>
            <a:headEnd/>
            <a:tailEnd/>
          </a:ln>
          <a:effectLst/>
        </p:spPr>
        <p:txBody>
          <a:bodyPr wrap="none" anchor="ctr">
            <a:spAutoFit/>
          </a:bodyPr>
          <a:lstStyle/>
          <a:p>
            <a:r>
              <a:rPr lang="en-US" sz="1600" b="1" i="1">
                <a:solidFill>
                  <a:schemeClr val="tx1"/>
                </a:solidFill>
              </a:rPr>
              <a:t>E</a:t>
            </a:r>
          </a:p>
        </p:txBody>
      </p:sp>
      <p:sp>
        <p:nvSpPr>
          <p:cNvPr id="486423" name="Text Box 23"/>
          <p:cNvSpPr txBox="1">
            <a:spLocks noChangeArrowheads="1"/>
          </p:cNvSpPr>
          <p:nvPr/>
        </p:nvSpPr>
        <p:spPr bwMode="auto">
          <a:xfrm>
            <a:off x="5851525" y="31242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86424" name="Text Box 24"/>
          <p:cNvSpPr txBox="1">
            <a:spLocks noChangeArrowheads="1"/>
          </p:cNvSpPr>
          <p:nvPr/>
        </p:nvSpPr>
        <p:spPr bwMode="auto">
          <a:xfrm>
            <a:off x="5241925" y="34290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86425" name="Text Box 25"/>
          <p:cNvSpPr txBox="1">
            <a:spLocks noChangeArrowheads="1"/>
          </p:cNvSpPr>
          <p:nvPr/>
        </p:nvSpPr>
        <p:spPr bwMode="auto">
          <a:xfrm>
            <a:off x="5927725" y="3352800"/>
            <a:ext cx="184150" cy="457200"/>
          </a:xfrm>
          <a:prstGeom prst="rect">
            <a:avLst/>
          </a:prstGeom>
          <a:noFill/>
          <a:ln w="38100">
            <a:noFill/>
            <a:miter lim="800000"/>
            <a:headEnd/>
            <a:tailEnd/>
          </a:ln>
          <a:effectLst/>
        </p:spPr>
        <p:txBody>
          <a:bodyPr wrap="none" anchor="ctr">
            <a:spAutoFit/>
          </a:bodyPr>
          <a:lstStyle/>
          <a:p>
            <a:pPr algn="ctr"/>
            <a:endParaRPr lang="id-ID"/>
          </a:p>
        </p:txBody>
      </p:sp>
      <p:grpSp>
        <p:nvGrpSpPr>
          <p:cNvPr id="486428" name="Group 28"/>
          <p:cNvGrpSpPr>
            <a:grpSpLocks/>
          </p:cNvGrpSpPr>
          <p:nvPr/>
        </p:nvGrpSpPr>
        <p:grpSpPr bwMode="auto">
          <a:xfrm>
            <a:off x="2971800" y="3200400"/>
            <a:ext cx="5919788" cy="1628775"/>
            <a:chOff x="1872" y="2016"/>
            <a:chExt cx="3729" cy="1026"/>
          </a:xfrm>
        </p:grpSpPr>
        <p:grpSp>
          <p:nvGrpSpPr>
            <p:cNvPr id="486427" name="Group 27"/>
            <p:cNvGrpSpPr>
              <a:grpSpLocks/>
            </p:cNvGrpSpPr>
            <p:nvPr/>
          </p:nvGrpSpPr>
          <p:grpSpPr bwMode="auto">
            <a:xfrm>
              <a:off x="1872" y="2016"/>
              <a:ext cx="1104" cy="912"/>
              <a:chOff x="1872" y="2016"/>
              <a:chExt cx="1104" cy="912"/>
            </a:xfrm>
          </p:grpSpPr>
          <p:sp>
            <p:nvSpPr>
              <p:cNvPr id="486417" name="Line 17"/>
              <p:cNvSpPr>
                <a:spLocks noChangeShapeType="1"/>
              </p:cNvSpPr>
              <p:nvPr/>
            </p:nvSpPr>
            <p:spPr bwMode="auto">
              <a:xfrm flipH="1" flipV="1">
                <a:off x="2112" y="2592"/>
                <a:ext cx="864" cy="336"/>
              </a:xfrm>
              <a:prstGeom prst="line">
                <a:avLst/>
              </a:prstGeom>
              <a:noFill/>
              <a:ln w="28575">
                <a:solidFill>
                  <a:srgbClr val="470F3E"/>
                </a:solidFill>
                <a:round/>
                <a:headEnd/>
                <a:tailEnd/>
              </a:ln>
              <a:effectLst/>
            </p:spPr>
            <p:txBody>
              <a:bodyPr anchor="ctr">
                <a:spAutoFit/>
              </a:bodyPr>
              <a:lstStyle/>
              <a:p>
                <a:endParaRPr lang="id-ID"/>
              </a:p>
            </p:txBody>
          </p:sp>
          <p:sp>
            <p:nvSpPr>
              <p:cNvPr id="486418" name="Line 18"/>
              <p:cNvSpPr>
                <a:spLocks noChangeShapeType="1"/>
              </p:cNvSpPr>
              <p:nvPr/>
            </p:nvSpPr>
            <p:spPr bwMode="auto">
              <a:xfrm flipH="1" flipV="1">
                <a:off x="2571" y="2208"/>
                <a:ext cx="405" cy="720"/>
              </a:xfrm>
              <a:prstGeom prst="line">
                <a:avLst/>
              </a:prstGeom>
              <a:noFill/>
              <a:ln w="28575">
                <a:solidFill>
                  <a:srgbClr val="3B4F89"/>
                </a:solidFill>
                <a:round/>
                <a:headEnd/>
                <a:tailEnd/>
              </a:ln>
              <a:effectLst/>
            </p:spPr>
            <p:txBody>
              <a:bodyPr anchor="ctr">
                <a:spAutoFit/>
              </a:bodyPr>
              <a:lstStyle/>
              <a:p>
                <a:endParaRPr lang="id-ID"/>
              </a:p>
            </p:txBody>
          </p:sp>
          <p:sp>
            <p:nvSpPr>
              <p:cNvPr id="486419" name="Oval 19"/>
              <p:cNvSpPr>
                <a:spLocks noChangeArrowheads="1"/>
              </p:cNvSpPr>
              <p:nvPr/>
            </p:nvSpPr>
            <p:spPr bwMode="auto">
              <a:xfrm>
                <a:off x="2112" y="2592"/>
                <a:ext cx="48" cy="48"/>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86420" name="Oval 20"/>
              <p:cNvSpPr>
                <a:spLocks noChangeArrowheads="1"/>
              </p:cNvSpPr>
              <p:nvPr/>
            </p:nvSpPr>
            <p:spPr bwMode="auto">
              <a:xfrm>
                <a:off x="2544" y="2160"/>
                <a:ext cx="48" cy="48"/>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86421" name="Text Box 21"/>
              <p:cNvSpPr txBox="1">
                <a:spLocks noChangeArrowheads="1"/>
              </p:cNvSpPr>
              <p:nvPr/>
            </p:nvSpPr>
            <p:spPr bwMode="auto">
              <a:xfrm>
                <a:off x="2352" y="2016"/>
                <a:ext cx="194" cy="212"/>
              </a:xfrm>
              <a:prstGeom prst="rect">
                <a:avLst/>
              </a:prstGeom>
              <a:noFill/>
              <a:ln w="38100">
                <a:noFill/>
                <a:miter lim="800000"/>
                <a:headEnd/>
                <a:tailEnd/>
              </a:ln>
              <a:effectLst/>
            </p:spPr>
            <p:txBody>
              <a:bodyPr wrap="none" anchor="ctr">
                <a:spAutoFit/>
              </a:bodyPr>
              <a:lstStyle/>
              <a:p>
                <a:r>
                  <a:rPr lang="en-US" sz="1600" b="1" i="1">
                    <a:solidFill>
                      <a:schemeClr val="tx1"/>
                    </a:solidFill>
                  </a:rPr>
                  <a:t>F</a:t>
                </a:r>
              </a:p>
            </p:txBody>
          </p:sp>
          <p:sp>
            <p:nvSpPr>
              <p:cNvPr id="486422" name="Text Box 22"/>
              <p:cNvSpPr txBox="1">
                <a:spLocks noChangeArrowheads="1"/>
              </p:cNvSpPr>
              <p:nvPr/>
            </p:nvSpPr>
            <p:spPr bwMode="auto">
              <a:xfrm>
                <a:off x="1872" y="2448"/>
                <a:ext cx="216" cy="212"/>
              </a:xfrm>
              <a:prstGeom prst="rect">
                <a:avLst/>
              </a:prstGeom>
              <a:noFill/>
              <a:ln w="38100">
                <a:noFill/>
                <a:miter lim="800000"/>
                <a:headEnd/>
                <a:tailEnd/>
              </a:ln>
              <a:effectLst/>
            </p:spPr>
            <p:txBody>
              <a:bodyPr anchor="ctr">
                <a:spAutoFit/>
              </a:bodyPr>
              <a:lstStyle/>
              <a:p>
                <a:r>
                  <a:rPr lang="en-US" sz="1600" b="1" i="1">
                    <a:solidFill>
                      <a:schemeClr val="tx1"/>
                    </a:solidFill>
                  </a:rPr>
                  <a:t>G</a:t>
                </a:r>
              </a:p>
            </p:txBody>
          </p:sp>
        </p:grpSp>
        <p:sp>
          <p:nvSpPr>
            <p:cNvPr id="486426" name="Text Box 26"/>
            <p:cNvSpPr txBox="1">
              <a:spLocks noChangeArrowheads="1"/>
            </p:cNvSpPr>
            <p:nvPr/>
          </p:nvSpPr>
          <p:spPr bwMode="auto">
            <a:xfrm>
              <a:off x="3360" y="2064"/>
              <a:ext cx="2241" cy="978"/>
            </a:xfrm>
            <a:prstGeom prst="rect">
              <a:avLst/>
            </a:prstGeom>
            <a:noFill/>
            <a:ln w="38100">
              <a:noFill/>
              <a:miter lim="800000"/>
              <a:headEnd/>
              <a:tailEnd/>
            </a:ln>
            <a:effectLst/>
          </p:spPr>
          <p:txBody>
            <a:bodyPr wrap="none" anchor="ctr">
              <a:spAutoFit/>
            </a:bodyPr>
            <a:lstStyle/>
            <a:p>
              <a:r>
                <a:rPr lang="en-US">
                  <a:solidFill>
                    <a:srgbClr val="470F3E"/>
                  </a:solidFill>
                </a:rPr>
                <a:t>Both individuals would</a:t>
              </a:r>
            </a:p>
            <a:p>
              <a:r>
                <a:rPr lang="en-US">
                  <a:solidFill>
                    <a:srgbClr val="470F3E"/>
                  </a:solidFill>
                </a:rPr>
                <a:t>prefer to move to the</a:t>
              </a:r>
            </a:p>
            <a:p>
              <a:r>
                <a:rPr lang="en-US">
                  <a:solidFill>
                    <a:srgbClr val="470F3E"/>
                  </a:solidFill>
                </a:rPr>
                <a:t>certainty line if premiums</a:t>
              </a:r>
            </a:p>
            <a:p>
              <a:r>
                <a:rPr lang="en-US">
                  <a:solidFill>
                    <a:srgbClr val="470F3E"/>
                  </a:solidFill>
                </a:rPr>
                <a:t>are actuarially fair</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6414"/>
                                        </p:tgtEl>
                                        <p:attrNameLst>
                                          <p:attrName>style.visibility</p:attrName>
                                        </p:attrNameLst>
                                      </p:cBhvr>
                                      <p:to>
                                        <p:strVal val="visible"/>
                                      </p:to>
                                    </p:set>
                                    <p:animEffect transition="in" filter="wipe(left)">
                                      <p:cBhvr>
                                        <p:cTn id="7" dur="500"/>
                                        <p:tgtEl>
                                          <p:spTgt spid="48641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486428"/>
                                        </p:tgtEl>
                                        <p:attrNameLst>
                                          <p:attrName>style.visibility</p:attrName>
                                        </p:attrNameLst>
                                      </p:cBhvr>
                                      <p:to>
                                        <p:strVal val="visible"/>
                                      </p:to>
                                    </p:set>
                                    <p:animEffect transition="in" filter="strips(downRight)">
                                      <p:cBhvr>
                                        <p:cTn id="12" dur="500"/>
                                        <p:tgtEl>
                                          <p:spTgt spid="486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6414"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4"/>
          <p:cNvSpPr>
            <a:spLocks noGrp="1"/>
          </p:cNvSpPr>
          <p:nvPr>
            <p:ph type="sldNum" sz="quarter" idx="12"/>
          </p:nvPr>
        </p:nvSpPr>
        <p:spPr/>
        <p:txBody>
          <a:bodyPr/>
          <a:lstStyle/>
          <a:p>
            <a:fld id="{414F7564-0E36-46AE-AFBE-EE0176FE79A4}" type="slidenum">
              <a:rPr lang="en-US"/>
              <a:pPr/>
              <a:t>25</a:t>
            </a:fld>
            <a:endParaRPr lang="en-US"/>
          </a:p>
        </p:txBody>
      </p:sp>
      <p:sp>
        <p:nvSpPr>
          <p:cNvPr id="487426" name="Rectangle 2"/>
          <p:cNvSpPr>
            <a:spLocks noGrp="1" noChangeArrowheads="1"/>
          </p:cNvSpPr>
          <p:nvPr>
            <p:ph type="title"/>
          </p:nvPr>
        </p:nvSpPr>
        <p:spPr>
          <a:xfrm>
            <a:off x="685800" y="838200"/>
            <a:ext cx="7772400" cy="762000"/>
          </a:xfrm>
        </p:spPr>
        <p:txBody>
          <a:bodyPr/>
          <a:lstStyle/>
          <a:p>
            <a:r>
              <a:rPr lang="en-US"/>
              <a:t>Adverse Selection</a:t>
            </a:r>
          </a:p>
        </p:txBody>
      </p:sp>
      <p:sp>
        <p:nvSpPr>
          <p:cNvPr id="487427" name="Line 3"/>
          <p:cNvSpPr>
            <a:spLocks noChangeShapeType="1"/>
          </p:cNvSpPr>
          <p:nvPr/>
        </p:nvSpPr>
        <p:spPr bwMode="auto">
          <a:xfrm>
            <a:off x="1600200" y="2514600"/>
            <a:ext cx="0" cy="3352800"/>
          </a:xfrm>
          <a:prstGeom prst="line">
            <a:avLst/>
          </a:prstGeom>
          <a:noFill/>
          <a:ln w="38100">
            <a:solidFill>
              <a:schemeClr val="tx1"/>
            </a:solidFill>
            <a:round/>
            <a:headEnd/>
            <a:tailEnd/>
          </a:ln>
          <a:effectLst/>
        </p:spPr>
        <p:txBody>
          <a:bodyPr wrap="none" anchor="ctr">
            <a:spAutoFit/>
          </a:bodyPr>
          <a:lstStyle/>
          <a:p>
            <a:endParaRPr lang="id-ID"/>
          </a:p>
        </p:txBody>
      </p:sp>
      <p:sp>
        <p:nvSpPr>
          <p:cNvPr id="487428" name="Line 4"/>
          <p:cNvSpPr>
            <a:spLocks noChangeShapeType="1"/>
          </p:cNvSpPr>
          <p:nvPr/>
        </p:nvSpPr>
        <p:spPr bwMode="auto">
          <a:xfrm>
            <a:off x="1600200" y="5867400"/>
            <a:ext cx="4191000" cy="0"/>
          </a:xfrm>
          <a:prstGeom prst="line">
            <a:avLst/>
          </a:prstGeom>
          <a:noFill/>
          <a:ln w="38100">
            <a:solidFill>
              <a:schemeClr val="tx1"/>
            </a:solidFill>
            <a:round/>
            <a:headEnd/>
            <a:tailEnd/>
          </a:ln>
          <a:effectLst/>
        </p:spPr>
        <p:txBody>
          <a:bodyPr anchor="ctr">
            <a:spAutoFit/>
          </a:bodyPr>
          <a:lstStyle/>
          <a:p>
            <a:endParaRPr lang="id-ID"/>
          </a:p>
        </p:txBody>
      </p:sp>
      <p:sp>
        <p:nvSpPr>
          <p:cNvPr id="487429" name="Line 5"/>
          <p:cNvSpPr>
            <a:spLocks noChangeShapeType="1"/>
          </p:cNvSpPr>
          <p:nvPr/>
        </p:nvSpPr>
        <p:spPr bwMode="auto">
          <a:xfrm flipV="1">
            <a:off x="1600200" y="2971800"/>
            <a:ext cx="2895600" cy="2895600"/>
          </a:xfrm>
          <a:prstGeom prst="line">
            <a:avLst/>
          </a:prstGeom>
          <a:noFill/>
          <a:ln w="19050">
            <a:solidFill>
              <a:schemeClr val="tx1"/>
            </a:solidFill>
            <a:round/>
            <a:headEnd/>
            <a:tailEnd/>
          </a:ln>
          <a:effectLst/>
        </p:spPr>
        <p:txBody>
          <a:bodyPr wrap="none" anchor="ctr">
            <a:spAutoFit/>
          </a:bodyPr>
          <a:lstStyle/>
          <a:p>
            <a:endParaRPr lang="id-ID"/>
          </a:p>
        </p:txBody>
      </p:sp>
      <p:sp>
        <p:nvSpPr>
          <p:cNvPr id="487430" name="Text Box 6"/>
          <p:cNvSpPr txBox="1">
            <a:spLocks noChangeArrowheads="1"/>
          </p:cNvSpPr>
          <p:nvPr/>
        </p:nvSpPr>
        <p:spPr bwMode="auto">
          <a:xfrm>
            <a:off x="4495800" y="2819400"/>
            <a:ext cx="1323975" cy="336550"/>
          </a:xfrm>
          <a:prstGeom prst="rect">
            <a:avLst/>
          </a:prstGeom>
          <a:noFill/>
          <a:ln w="38100">
            <a:noFill/>
            <a:miter lim="800000"/>
            <a:headEnd/>
            <a:tailEnd/>
          </a:ln>
          <a:effectLst/>
        </p:spPr>
        <p:txBody>
          <a:bodyPr wrap="none" anchor="ctr">
            <a:spAutoFit/>
          </a:bodyPr>
          <a:lstStyle/>
          <a:p>
            <a:r>
              <a:rPr lang="en-US" sz="1600">
                <a:solidFill>
                  <a:schemeClr val="tx1"/>
                </a:solidFill>
              </a:rPr>
              <a:t>certainty line</a:t>
            </a:r>
          </a:p>
        </p:txBody>
      </p:sp>
      <p:sp>
        <p:nvSpPr>
          <p:cNvPr id="487431" name="Text Box 7"/>
          <p:cNvSpPr txBox="1">
            <a:spLocks noChangeArrowheads="1"/>
          </p:cNvSpPr>
          <p:nvPr/>
        </p:nvSpPr>
        <p:spPr bwMode="auto">
          <a:xfrm>
            <a:off x="5851525" y="52578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87432" name="Text Box 8"/>
          <p:cNvSpPr txBox="1">
            <a:spLocks noChangeArrowheads="1"/>
          </p:cNvSpPr>
          <p:nvPr/>
        </p:nvSpPr>
        <p:spPr bwMode="auto">
          <a:xfrm>
            <a:off x="5791200" y="5791200"/>
            <a:ext cx="484188" cy="366713"/>
          </a:xfrm>
          <a:prstGeom prst="rect">
            <a:avLst/>
          </a:prstGeom>
          <a:noFill/>
          <a:ln w="38100">
            <a:noFill/>
            <a:miter lim="800000"/>
            <a:headEnd/>
            <a:tailEnd/>
          </a:ln>
          <a:effectLst/>
        </p:spPr>
        <p:txBody>
          <a:bodyPr wrap="none" anchor="ctr">
            <a:spAutoFit/>
          </a:bodyPr>
          <a:lstStyle/>
          <a:p>
            <a:r>
              <a:rPr lang="en-US" sz="1800" i="1">
                <a:solidFill>
                  <a:schemeClr val="tx1"/>
                </a:solidFill>
              </a:rPr>
              <a:t>W</a:t>
            </a:r>
            <a:r>
              <a:rPr lang="en-US" sz="1800" baseline="-25000">
                <a:solidFill>
                  <a:schemeClr val="tx1"/>
                </a:solidFill>
              </a:rPr>
              <a:t>1</a:t>
            </a:r>
            <a:endParaRPr lang="en-US" sz="1800" i="1">
              <a:solidFill>
                <a:schemeClr val="tx1"/>
              </a:solidFill>
            </a:endParaRPr>
          </a:p>
        </p:txBody>
      </p:sp>
      <p:sp>
        <p:nvSpPr>
          <p:cNvPr id="487433" name="Text Box 9"/>
          <p:cNvSpPr txBox="1">
            <a:spLocks noChangeArrowheads="1"/>
          </p:cNvSpPr>
          <p:nvPr/>
        </p:nvSpPr>
        <p:spPr bwMode="auto">
          <a:xfrm>
            <a:off x="1143000" y="2368550"/>
            <a:ext cx="484188" cy="366713"/>
          </a:xfrm>
          <a:prstGeom prst="rect">
            <a:avLst/>
          </a:prstGeom>
          <a:noFill/>
          <a:ln w="38100">
            <a:noFill/>
            <a:miter lim="800000"/>
            <a:headEnd/>
            <a:tailEnd/>
          </a:ln>
          <a:effectLst/>
        </p:spPr>
        <p:txBody>
          <a:bodyPr anchor="ctr">
            <a:spAutoFit/>
          </a:bodyPr>
          <a:lstStyle/>
          <a:p>
            <a:r>
              <a:rPr lang="en-US" sz="1800" i="1">
                <a:solidFill>
                  <a:schemeClr val="tx1"/>
                </a:solidFill>
              </a:rPr>
              <a:t>W</a:t>
            </a:r>
            <a:r>
              <a:rPr lang="en-US" sz="1800" baseline="-25000">
                <a:solidFill>
                  <a:schemeClr val="tx1"/>
                </a:solidFill>
              </a:rPr>
              <a:t>2</a:t>
            </a:r>
            <a:endParaRPr lang="en-US" sz="1800" i="1">
              <a:solidFill>
                <a:schemeClr val="tx1"/>
              </a:solidFill>
            </a:endParaRPr>
          </a:p>
        </p:txBody>
      </p:sp>
      <p:sp>
        <p:nvSpPr>
          <p:cNvPr id="487434" name="Line 10"/>
          <p:cNvSpPr>
            <a:spLocks noChangeShapeType="1"/>
          </p:cNvSpPr>
          <p:nvPr/>
        </p:nvSpPr>
        <p:spPr bwMode="auto">
          <a:xfrm>
            <a:off x="1600200" y="4648200"/>
            <a:ext cx="3124200" cy="0"/>
          </a:xfrm>
          <a:prstGeom prst="line">
            <a:avLst/>
          </a:prstGeom>
          <a:noFill/>
          <a:ln w="12700">
            <a:solidFill>
              <a:schemeClr val="tx1"/>
            </a:solidFill>
            <a:prstDash val="dash"/>
            <a:round/>
            <a:headEnd/>
            <a:tailEnd/>
          </a:ln>
          <a:effectLst/>
        </p:spPr>
        <p:txBody>
          <a:bodyPr wrap="none" anchor="ctr">
            <a:spAutoFit/>
          </a:bodyPr>
          <a:lstStyle/>
          <a:p>
            <a:endParaRPr lang="id-ID"/>
          </a:p>
        </p:txBody>
      </p:sp>
      <p:sp>
        <p:nvSpPr>
          <p:cNvPr id="487435" name="Line 11"/>
          <p:cNvSpPr>
            <a:spLocks noChangeShapeType="1"/>
          </p:cNvSpPr>
          <p:nvPr/>
        </p:nvSpPr>
        <p:spPr bwMode="auto">
          <a:xfrm>
            <a:off x="4724400" y="4648200"/>
            <a:ext cx="0" cy="1219200"/>
          </a:xfrm>
          <a:prstGeom prst="line">
            <a:avLst/>
          </a:prstGeom>
          <a:noFill/>
          <a:ln w="19050">
            <a:solidFill>
              <a:schemeClr val="tx1"/>
            </a:solidFill>
            <a:prstDash val="dash"/>
            <a:round/>
            <a:headEnd/>
            <a:tailEnd/>
          </a:ln>
          <a:effectLst/>
        </p:spPr>
        <p:txBody>
          <a:bodyPr wrap="none" anchor="ctr">
            <a:spAutoFit/>
          </a:bodyPr>
          <a:lstStyle/>
          <a:p>
            <a:endParaRPr lang="id-ID"/>
          </a:p>
        </p:txBody>
      </p:sp>
      <p:sp>
        <p:nvSpPr>
          <p:cNvPr id="487436" name="Text Box 12"/>
          <p:cNvSpPr txBox="1">
            <a:spLocks noChangeArrowheads="1"/>
          </p:cNvSpPr>
          <p:nvPr/>
        </p:nvSpPr>
        <p:spPr bwMode="auto">
          <a:xfrm>
            <a:off x="4495800" y="5897563"/>
            <a:ext cx="454025" cy="304800"/>
          </a:xfrm>
          <a:prstGeom prst="rect">
            <a:avLst/>
          </a:prstGeom>
          <a:noFill/>
          <a:ln w="38100">
            <a:noFill/>
            <a:miter lim="800000"/>
            <a:headEnd/>
            <a:tailEnd/>
          </a:ln>
          <a:effectLst/>
        </p:spPr>
        <p:txBody>
          <a:bodyPr wrap="none" anchor="ctr">
            <a:spAutoFit/>
          </a:bodyPr>
          <a:lstStyle/>
          <a:p>
            <a:r>
              <a:rPr lang="en-US" sz="1400" b="1" i="1">
                <a:solidFill>
                  <a:schemeClr val="tx1"/>
                </a:solidFill>
              </a:rPr>
              <a:t>W</a:t>
            </a:r>
            <a:r>
              <a:rPr lang="en-US" sz="1400" b="1" i="1" baseline="30000">
                <a:solidFill>
                  <a:schemeClr val="tx1"/>
                </a:solidFill>
              </a:rPr>
              <a:t> </a:t>
            </a:r>
            <a:r>
              <a:rPr lang="en-US" sz="1400" b="1">
                <a:solidFill>
                  <a:schemeClr val="tx1"/>
                </a:solidFill>
              </a:rPr>
              <a:t>*</a:t>
            </a:r>
            <a:endParaRPr lang="en-US" sz="1400" b="1" i="1">
              <a:solidFill>
                <a:schemeClr val="tx1"/>
              </a:solidFill>
            </a:endParaRPr>
          </a:p>
        </p:txBody>
      </p:sp>
      <p:sp>
        <p:nvSpPr>
          <p:cNvPr id="487437" name="Text Box 13"/>
          <p:cNvSpPr txBox="1">
            <a:spLocks noChangeArrowheads="1"/>
          </p:cNvSpPr>
          <p:nvPr/>
        </p:nvSpPr>
        <p:spPr bwMode="auto">
          <a:xfrm>
            <a:off x="976313" y="4511675"/>
            <a:ext cx="617537" cy="304800"/>
          </a:xfrm>
          <a:prstGeom prst="rect">
            <a:avLst/>
          </a:prstGeom>
          <a:noFill/>
          <a:ln w="38100">
            <a:noFill/>
            <a:miter lim="800000"/>
            <a:headEnd/>
            <a:tailEnd/>
          </a:ln>
          <a:effectLst/>
        </p:spPr>
        <p:txBody>
          <a:bodyPr wrap="none" anchor="ctr">
            <a:spAutoFit/>
          </a:bodyPr>
          <a:lstStyle/>
          <a:p>
            <a:pPr algn="r"/>
            <a:r>
              <a:rPr lang="en-US" sz="1400" b="1" i="1">
                <a:solidFill>
                  <a:schemeClr val="tx1"/>
                </a:solidFill>
              </a:rPr>
              <a:t>W</a:t>
            </a:r>
            <a:r>
              <a:rPr lang="en-US" sz="1400" b="1" i="1" baseline="30000">
                <a:solidFill>
                  <a:schemeClr val="tx1"/>
                </a:solidFill>
              </a:rPr>
              <a:t> </a:t>
            </a:r>
            <a:r>
              <a:rPr lang="en-US" sz="1400" b="1" baseline="30000">
                <a:solidFill>
                  <a:schemeClr val="tx1"/>
                </a:solidFill>
              </a:rPr>
              <a:t>* </a:t>
            </a:r>
            <a:r>
              <a:rPr lang="en-US" sz="1400" b="1">
                <a:solidFill>
                  <a:schemeClr val="tx1"/>
                </a:solidFill>
              </a:rPr>
              <a:t>- </a:t>
            </a:r>
            <a:r>
              <a:rPr lang="en-US" sz="1400" b="1" i="1">
                <a:solidFill>
                  <a:schemeClr val="tx1"/>
                </a:solidFill>
                <a:latin typeface="Times New Roman" pitchFamily="18" charset="0"/>
              </a:rPr>
              <a:t>l</a:t>
            </a:r>
          </a:p>
        </p:txBody>
      </p:sp>
      <p:sp>
        <p:nvSpPr>
          <p:cNvPr id="487438" name="Text Box 14"/>
          <p:cNvSpPr txBox="1">
            <a:spLocks noChangeArrowheads="1"/>
          </p:cNvSpPr>
          <p:nvPr/>
        </p:nvSpPr>
        <p:spPr bwMode="auto">
          <a:xfrm>
            <a:off x="1828800" y="1706563"/>
            <a:ext cx="7315200" cy="822325"/>
          </a:xfrm>
          <a:prstGeom prst="rect">
            <a:avLst/>
          </a:prstGeom>
          <a:noFill/>
          <a:ln w="38100">
            <a:noFill/>
            <a:miter lim="800000"/>
            <a:headEnd/>
            <a:tailEnd/>
          </a:ln>
          <a:effectLst/>
        </p:spPr>
        <p:txBody>
          <a:bodyPr anchor="ctr">
            <a:spAutoFit/>
          </a:bodyPr>
          <a:lstStyle/>
          <a:p>
            <a:r>
              <a:rPr lang="en-US">
                <a:solidFill>
                  <a:srgbClr val="470F3E"/>
                </a:solidFill>
              </a:rPr>
              <a:t>The lines show the market opportunities for each person to trade </a:t>
            </a:r>
            <a:r>
              <a:rPr lang="en-US" i="1">
                <a:solidFill>
                  <a:srgbClr val="470F3E"/>
                </a:solidFill>
              </a:rPr>
              <a:t>W</a:t>
            </a:r>
            <a:r>
              <a:rPr lang="en-US" baseline="-25000">
                <a:solidFill>
                  <a:srgbClr val="470F3E"/>
                </a:solidFill>
              </a:rPr>
              <a:t>1</a:t>
            </a:r>
            <a:r>
              <a:rPr lang="en-US">
                <a:solidFill>
                  <a:srgbClr val="470F3E"/>
                </a:solidFill>
              </a:rPr>
              <a:t> for </a:t>
            </a:r>
            <a:r>
              <a:rPr lang="en-US" i="1">
                <a:solidFill>
                  <a:srgbClr val="470F3E"/>
                </a:solidFill>
              </a:rPr>
              <a:t>W</a:t>
            </a:r>
            <a:r>
              <a:rPr lang="en-US" baseline="-25000">
                <a:solidFill>
                  <a:srgbClr val="470F3E"/>
                </a:solidFill>
              </a:rPr>
              <a:t>2 </a:t>
            </a:r>
            <a:r>
              <a:rPr lang="en-US">
                <a:solidFill>
                  <a:srgbClr val="470F3E"/>
                </a:solidFill>
              </a:rPr>
              <a:t>by buying fair insurance</a:t>
            </a:r>
            <a:endParaRPr lang="en-US" baseline="-25000">
              <a:solidFill>
                <a:srgbClr val="470F3E"/>
              </a:solidFill>
              <a:sym typeface="Symbol" pitchFamily="18" charset="2"/>
            </a:endParaRPr>
          </a:p>
        </p:txBody>
      </p:sp>
      <p:sp>
        <p:nvSpPr>
          <p:cNvPr id="487439" name="Oval 15"/>
          <p:cNvSpPr>
            <a:spLocks noChangeArrowheads="1"/>
          </p:cNvSpPr>
          <p:nvPr/>
        </p:nvSpPr>
        <p:spPr bwMode="auto">
          <a:xfrm>
            <a:off x="4724400" y="46482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87440" name="Text Box 16"/>
          <p:cNvSpPr txBox="1">
            <a:spLocks noChangeArrowheads="1"/>
          </p:cNvSpPr>
          <p:nvPr/>
        </p:nvSpPr>
        <p:spPr bwMode="auto">
          <a:xfrm>
            <a:off x="4724400" y="4572000"/>
            <a:ext cx="319088" cy="336550"/>
          </a:xfrm>
          <a:prstGeom prst="rect">
            <a:avLst/>
          </a:prstGeom>
          <a:noFill/>
          <a:ln w="38100">
            <a:noFill/>
            <a:miter lim="800000"/>
            <a:headEnd/>
            <a:tailEnd/>
          </a:ln>
          <a:effectLst/>
        </p:spPr>
        <p:txBody>
          <a:bodyPr wrap="none" anchor="ctr">
            <a:spAutoFit/>
          </a:bodyPr>
          <a:lstStyle/>
          <a:p>
            <a:r>
              <a:rPr lang="en-US" sz="1600" b="1" i="1">
                <a:solidFill>
                  <a:schemeClr val="tx1"/>
                </a:solidFill>
              </a:rPr>
              <a:t>E</a:t>
            </a:r>
          </a:p>
        </p:txBody>
      </p:sp>
      <p:sp>
        <p:nvSpPr>
          <p:cNvPr id="487441" name="Line 17"/>
          <p:cNvSpPr>
            <a:spLocks noChangeShapeType="1"/>
          </p:cNvSpPr>
          <p:nvPr/>
        </p:nvSpPr>
        <p:spPr bwMode="auto">
          <a:xfrm flipH="1" flipV="1">
            <a:off x="3352800" y="4114800"/>
            <a:ext cx="1371600" cy="533400"/>
          </a:xfrm>
          <a:prstGeom prst="line">
            <a:avLst/>
          </a:prstGeom>
          <a:noFill/>
          <a:ln w="28575">
            <a:solidFill>
              <a:srgbClr val="470F3E"/>
            </a:solidFill>
            <a:round/>
            <a:headEnd/>
            <a:tailEnd/>
          </a:ln>
          <a:effectLst/>
        </p:spPr>
        <p:txBody>
          <a:bodyPr anchor="ctr">
            <a:spAutoFit/>
          </a:bodyPr>
          <a:lstStyle/>
          <a:p>
            <a:endParaRPr lang="id-ID"/>
          </a:p>
        </p:txBody>
      </p:sp>
      <p:sp>
        <p:nvSpPr>
          <p:cNvPr id="487442" name="Line 18"/>
          <p:cNvSpPr>
            <a:spLocks noChangeShapeType="1"/>
          </p:cNvSpPr>
          <p:nvPr/>
        </p:nvSpPr>
        <p:spPr bwMode="auto">
          <a:xfrm flipH="1" flipV="1">
            <a:off x="4038600" y="3429000"/>
            <a:ext cx="685800" cy="1219200"/>
          </a:xfrm>
          <a:prstGeom prst="line">
            <a:avLst/>
          </a:prstGeom>
          <a:noFill/>
          <a:ln w="28575">
            <a:solidFill>
              <a:srgbClr val="3B4F89"/>
            </a:solidFill>
            <a:round/>
            <a:headEnd/>
            <a:tailEnd/>
          </a:ln>
          <a:effectLst/>
        </p:spPr>
        <p:txBody>
          <a:bodyPr wrap="none" anchor="ctr">
            <a:spAutoFit/>
          </a:bodyPr>
          <a:lstStyle/>
          <a:p>
            <a:endParaRPr lang="id-ID"/>
          </a:p>
        </p:txBody>
      </p:sp>
      <p:sp>
        <p:nvSpPr>
          <p:cNvPr id="487443" name="Oval 19"/>
          <p:cNvSpPr>
            <a:spLocks noChangeArrowheads="1"/>
          </p:cNvSpPr>
          <p:nvPr/>
        </p:nvSpPr>
        <p:spPr bwMode="auto">
          <a:xfrm>
            <a:off x="3352800" y="41148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87444" name="Oval 20"/>
          <p:cNvSpPr>
            <a:spLocks noChangeArrowheads="1"/>
          </p:cNvSpPr>
          <p:nvPr/>
        </p:nvSpPr>
        <p:spPr bwMode="auto">
          <a:xfrm>
            <a:off x="4038600" y="34290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87445" name="Text Box 21"/>
          <p:cNvSpPr txBox="1">
            <a:spLocks noChangeArrowheads="1"/>
          </p:cNvSpPr>
          <p:nvPr/>
        </p:nvSpPr>
        <p:spPr bwMode="auto">
          <a:xfrm>
            <a:off x="3733800" y="3200400"/>
            <a:ext cx="307975" cy="336550"/>
          </a:xfrm>
          <a:prstGeom prst="rect">
            <a:avLst/>
          </a:prstGeom>
          <a:noFill/>
          <a:ln w="38100">
            <a:noFill/>
            <a:miter lim="800000"/>
            <a:headEnd/>
            <a:tailEnd/>
          </a:ln>
          <a:effectLst/>
        </p:spPr>
        <p:txBody>
          <a:bodyPr wrap="none" anchor="ctr">
            <a:spAutoFit/>
          </a:bodyPr>
          <a:lstStyle/>
          <a:p>
            <a:r>
              <a:rPr lang="en-US" sz="1600" b="1" i="1">
                <a:solidFill>
                  <a:schemeClr val="tx1"/>
                </a:solidFill>
              </a:rPr>
              <a:t>F</a:t>
            </a:r>
          </a:p>
        </p:txBody>
      </p:sp>
      <p:sp>
        <p:nvSpPr>
          <p:cNvPr id="487446" name="Text Box 22"/>
          <p:cNvSpPr txBox="1">
            <a:spLocks noChangeArrowheads="1"/>
          </p:cNvSpPr>
          <p:nvPr/>
        </p:nvSpPr>
        <p:spPr bwMode="auto">
          <a:xfrm>
            <a:off x="2971800" y="3886200"/>
            <a:ext cx="342900" cy="336550"/>
          </a:xfrm>
          <a:prstGeom prst="rect">
            <a:avLst/>
          </a:prstGeom>
          <a:noFill/>
          <a:ln w="38100">
            <a:noFill/>
            <a:miter lim="800000"/>
            <a:headEnd/>
            <a:tailEnd/>
          </a:ln>
          <a:effectLst/>
        </p:spPr>
        <p:txBody>
          <a:bodyPr wrap="none" anchor="ctr">
            <a:spAutoFit/>
          </a:bodyPr>
          <a:lstStyle/>
          <a:p>
            <a:r>
              <a:rPr lang="en-US" sz="1600" b="1" i="1">
                <a:solidFill>
                  <a:schemeClr val="tx1"/>
                </a:solidFill>
              </a:rPr>
              <a:t>G</a:t>
            </a:r>
          </a:p>
        </p:txBody>
      </p:sp>
      <p:sp>
        <p:nvSpPr>
          <p:cNvPr id="487447" name="Text Box 23"/>
          <p:cNvSpPr txBox="1">
            <a:spLocks noChangeArrowheads="1"/>
          </p:cNvSpPr>
          <p:nvPr/>
        </p:nvSpPr>
        <p:spPr bwMode="auto">
          <a:xfrm>
            <a:off x="5851525" y="31242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87448" name="Text Box 24"/>
          <p:cNvSpPr txBox="1">
            <a:spLocks noChangeArrowheads="1"/>
          </p:cNvSpPr>
          <p:nvPr/>
        </p:nvSpPr>
        <p:spPr bwMode="auto">
          <a:xfrm>
            <a:off x="5241925" y="34290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87449" name="Text Box 25"/>
          <p:cNvSpPr txBox="1">
            <a:spLocks noChangeArrowheads="1"/>
          </p:cNvSpPr>
          <p:nvPr/>
        </p:nvSpPr>
        <p:spPr bwMode="auto">
          <a:xfrm>
            <a:off x="5927725" y="3352800"/>
            <a:ext cx="184150" cy="457200"/>
          </a:xfrm>
          <a:prstGeom prst="rect">
            <a:avLst/>
          </a:prstGeom>
          <a:noFill/>
          <a:ln w="38100">
            <a:noFill/>
            <a:miter lim="800000"/>
            <a:headEnd/>
            <a:tailEnd/>
          </a:ln>
          <a:effectLst/>
        </p:spPr>
        <p:txBody>
          <a:bodyPr wrap="none" anchor="ctr">
            <a:spAutoFit/>
          </a:bodyPr>
          <a:lstStyle/>
          <a:p>
            <a:pPr algn="ctr"/>
            <a:endParaRPr lang="id-ID"/>
          </a:p>
        </p:txBody>
      </p:sp>
      <p:grpSp>
        <p:nvGrpSpPr>
          <p:cNvPr id="487454" name="Group 30"/>
          <p:cNvGrpSpPr>
            <a:grpSpLocks/>
          </p:cNvGrpSpPr>
          <p:nvPr/>
        </p:nvGrpSpPr>
        <p:grpSpPr bwMode="auto">
          <a:xfrm>
            <a:off x="4648200" y="3505200"/>
            <a:ext cx="1681163" cy="838200"/>
            <a:chOff x="2928" y="2208"/>
            <a:chExt cx="1059" cy="528"/>
          </a:xfrm>
        </p:grpSpPr>
        <p:graphicFrame>
          <p:nvGraphicFramePr>
            <p:cNvPr id="487452" name="Object 28"/>
            <p:cNvGraphicFramePr>
              <a:graphicFrameLocks noChangeAspect="1"/>
            </p:cNvGraphicFramePr>
            <p:nvPr/>
          </p:nvGraphicFramePr>
          <p:xfrm>
            <a:off x="3077" y="2208"/>
            <a:ext cx="910" cy="342"/>
          </p:xfrm>
          <a:graphic>
            <a:graphicData uri="http://schemas.openxmlformats.org/presentationml/2006/ole">
              <p:oleObj spid="_x0000_s487452" name="Equation" r:id="rId3" imgW="1143000" imgH="431640" progId="Equation.3">
                <p:embed/>
              </p:oleObj>
            </a:graphicData>
          </a:graphic>
        </p:graphicFrame>
        <p:sp>
          <p:nvSpPr>
            <p:cNvPr id="487453" name="Line 29"/>
            <p:cNvSpPr>
              <a:spLocks noChangeShapeType="1"/>
            </p:cNvSpPr>
            <p:nvPr/>
          </p:nvSpPr>
          <p:spPr bwMode="auto">
            <a:xfrm flipH="1">
              <a:off x="2928" y="2544"/>
              <a:ext cx="288" cy="192"/>
            </a:xfrm>
            <a:prstGeom prst="line">
              <a:avLst/>
            </a:prstGeom>
            <a:noFill/>
            <a:ln w="19050">
              <a:solidFill>
                <a:srgbClr val="3B4F89"/>
              </a:solidFill>
              <a:round/>
              <a:headEnd/>
              <a:tailEnd type="triangle" w="med" len="med"/>
            </a:ln>
            <a:effectLst/>
          </p:spPr>
          <p:txBody>
            <a:bodyPr wrap="none" anchor="ctr">
              <a:spAutoFit/>
            </a:bodyPr>
            <a:lstStyle/>
            <a:p>
              <a:endParaRPr lang="id-ID"/>
            </a:p>
          </p:txBody>
        </p:sp>
      </p:grpSp>
      <p:grpSp>
        <p:nvGrpSpPr>
          <p:cNvPr id="487459" name="Group 35"/>
          <p:cNvGrpSpPr>
            <a:grpSpLocks/>
          </p:cNvGrpSpPr>
          <p:nvPr/>
        </p:nvGrpSpPr>
        <p:grpSpPr bwMode="auto">
          <a:xfrm>
            <a:off x="2955925" y="4343400"/>
            <a:ext cx="1492250" cy="1076325"/>
            <a:chOff x="1862" y="2736"/>
            <a:chExt cx="940" cy="678"/>
          </a:xfrm>
        </p:grpSpPr>
        <p:graphicFrame>
          <p:nvGraphicFramePr>
            <p:cNvPr id="487456" name="Object 32"/>
            <p:cNvGraphicFramePr>
              <a:graphicFrameLocks noChangeAspect="1"/>
            </p:cNvGraphicFramePr>
            <p:nvPr/>
          </p:nvGraphicFramePr>
          <p:xfrm>
            <a:off x="1862" y="3072"/>
            <a:ext cx="940" cy="342"/>
          </p:xfrm>
          <a:graphic>
            <a:graphicData uri="http://schemas.openxmlformats.org/presentationml/2006/ole">
              <p:oleObj spid="_x0000_s487456" name="Equation" r:id="rId4" imgW="1180800" imgH="431640" progId="Equation.3">
                <p:embed/>
              </p:oleObj>
            </a:graphicData>
          </a:graphic>
        </p:graphicFrame>
        <p:sp>
          <p:nvSpPr>
            <p:cNvPr id="487458" name="Line 34"/>
            <p:cNvSpPr>
              <a:spLocks noChangeShapeType="1"/>
            </p:cNvSpPr>
            <p:nvPr/>
          </p:nvSpPr>
          <p:spPr bwMode="auto">
            <a:xfrm flipV="1">
              <a:off x="2064" y="2736"/>
              <a:ext cx="240" cy="336"/>
            </a:xfrm>
            <a:prstGeom prst="line">
              <a:avLst/>
            </a:prstGeom>
            <a:noFill/>
            <a:ln w="19050">
              <a:solidFill>
                <a:srgbClr val="470F3E"/>
              </a:solidFill>
              <a:round/>
              <a:headEnd/>
              <a:tailEnd type="triangle" w="med" len="med"/>
            </a:ln>
            <a:effectLst/>
          </p:spPr>
          <p:txBody>
            <a:bodyPr wrap="none" anchor="ctr">
              <a:spAutoFit/>
            </a:bodyPr>
            <a:lstStyle/>
            <a:p>
              <a:endParaRPr lang="id-ID"/>
            </a:p>
          </p:txBody>
        </p:sp>
      </p:grpSp>
      <p:sp>
        <p:nvSpPr>
          <p:cNvPr id="487460" name="Text Box 36"/>
          <p:cNvSpPr txBox="1">
            <a:spLocks noChangeArrowheads="1"/>
          </p:cNvSpPr>
          <p:nvPr/>
        </p:nvSpPr>
        <p:spPr bwMode="auto">
          <a:xfrm>
            <a:off x="5562600" y="4191000"/>
            <a:ext cx="3355975" cy="1552575"/>
          </a:xfrm>
          <a:prstGeom prst="rect">
            <a:avLst/>
          </a:prstGeom>
          <a:noFill/>
          <a:ln w="38100">
            <a:noFill/>
            <a:miter lim="800000"/>
            <a:headEnd/>
            <a:tailEnd/>
          </a:ln>
          <a:effectLst/>
        </p:spPr>
        <p:txBody>
          <a:bodyPr wrap="none" anchor="ctr">
            <a:spAutoFit/>
          </a:bodyPr>
          <a:lstStyle/>
          <a:p>
            <a:r>
              <a:rPr lang="en-US">
                <a:solidFill>
                  <a:srgbClr val="470F3E"/>
                </a:solidFill>
              </a:rPr>
              <a:t>The low-risk person will</a:t>
            </a:r>
          </a:p>
          <a:p>
            <a:r>
              <a:rPr lang="en-US">
                <a:solidFill>
                  <a:srgbClr val="470F3E"/>
                </a:solidFill>
              </a:rPr>
              <a:t>maximize utility at point</a:t>
            </a:r>
          </a:p>
          <a:p>
            <a:r>
              <a:rPr lang="en-US" i="1">
                <a:solidFill>
                  <a:srgbClr val="470F3E"/>
                </a:solidFill>
              </a:rPr>
              <a:t>F</a:t>
            </a:r>
            <a:r>
              <a:rPr lang="en-US">
                <a:solidFill>
                  <a:srgbClr val="470F3E"/>
                </a:solidFill>
              </a:rPr>
              <a:t>, while the high-risk</a:t>
            </a:r>
          </a:p>
          <a:p>
            <a:r>
              <a:rPr lang="en-US">
                <a:solidFill>
                  <a:srgbClr val="470F3E"/>
                </a:solidFill>
              </a:rPr>
              <a:t>person will choose </a:t>
            </a:r>
            <a:r>
              <a:rPr lang="en-US" i="1">
                <a:solidFill>
                  <a:srgbClr val="470F3E"/>
                </a:solidFill>
              </a:rPr>
              <a:t>G</a:t>
            </a:r>
            <a:endParaRPr lang="en-US">
              <a:solidFill>
                <a:srgbClr val="470F3E"/>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7438"/>
                                        </p:tgtEl>
                                        <p:attrNameLst>
                                          <p:attrName>style.visibility</p:attrName>
                                        </p:attrNameLst>
                                      </p:cBhvr>
                                      <p:to>
                                        <p:strVal val="visible"/>
                                      </p:to>
                                    </p:set>
                                    <p:animEffect transition="in" filter="wipe(left)">
                                      <p:cBhvr>
                                        <p:cTn id="7" dur="500"/>
                                        <p:tgtEl>
                                          <p:spTgt spid="487438"/>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487454"/>
                                        </p:tgtEl>
                                        <p:attrNameLst>
                                          <p:attrName>style.visibility</p:attrName>
                                        </p:attrNameLst>
                                      </p:cBhvr>
                                      <p:to>
                                        <p:strVal val="visible"/>
                                      </p:to>
                                    </p:set>
                                    <p:animEffect transition="in" filter="strips(downLeft)">
                                      <p:cBhvr>
                                        <p:cTn id="12" dur="500"/>
                                        <p:tgtEl>
                                          <p:spTgt spid="48745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nodeType="clickEffect">
                                  <p:stCondLst>
                                    <p:cond delay="0"/>
                                  </p:stCondLst>
                                  <p:childTnLst>
                                    <p:set>
                                      <p:cBhvr>
                                        <p:cTn id="16" dur="1" fill="hold">
                                          <p:stCondLst>
                                            <p:cond delay="0"/>
                                          </p:stCondLst>
                                        </p:cTn>
                                        <p:tgtEl>
                                          <p:spTgt spid="487459"/>
                                        </p:tgtEl>
                                        <p:attrNameLst>
                                          <p:attrName>style.visibility</p:attrName>
                                        </p:attrNameLst>
                                      </p:cBhvr>
                                      <p:to>
                                        <p:strVal val="visible"/>
                                      </p:to>
                                    </p:set>
                                    <p:animEffect transition="in" filter="strips(upRight)">
                                      <p:cBhvr>
                                        <p:cTn id="17" dur="500"/>
                                        <p:tgtEl>
                                          <p:spTgt spid="48745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87460"/>
                                        </p:tgtEl>
                                        <p:attrNameLst>
                                          <p:attrName>style.visibility</p:attrName>
                                        </p:attrNameLst>
                                      </p:cBhvr>
                                      <p:to>
                                        <p:strVal val="visible"/>
                                      </p:to>
                                    </p:set>
                                    <p:animEffect transition="in" filter="wipe(left)">
                                      <p:cBhvr>
                                        <p:cTn id="22" dur="500"/>
                                        <p:tgtEl>
                                          <p:spTgt spid="487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7438" grpId="0" autoUpdateAnimBg="0"/>
      <p:bldP spid="487460"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4DCB40B-944E-4892-A16F-5C7326F59897}" type="slidenum">
              <a:rPr lang="en-US"/>
              <a:pPr/>
              <a:t>26</a:t>
            </a:fld>
            <a:endParaRPr lang="en-US"/>
          </a:p>
        </p:txBody>
      </p:sp>
      <p:sp>
        <p:nvSpPr>
          <p:cNvPr id="488450" name="Rectangle 2"/>
          <p:cNvSpPr>
            <a:spLocks noGrp="1" noChangeArrowheads="1"/>
          </p:cNvSpPr>
          <p:nvPr>
            <p:ph type="title"/>
          </p:nvPr>
        </p:nvSpPr>
        <p:spPr>
          <a:xfrm>
            <a:off x="685800" y="838200"/>
            <a:ext cx="7772400" cy="838200"/>
          </a:xfrm>
        </p:spPr>
        <p:txBody>
          <a:bodyPr/>
          <a:lstStyle/>
          <a:p>
            <a:r>
              <a:rPr lang="en-US"/>
              <a:t>Adverse Selection</a:t>
            </a:r>
          </a:p>
        </p:txBody>
      </p:sp>
      <p:sp>
        <p:nvSpPr>
          <p:cNvPr id="488451" name="Rectangle 3"/>
          <p:cNvSpPr>
            <a:spLocks noGrp="1" noChangeArrowheads="1"/>
          </p:cNvSpPr>
          <p:nvPr>
            <p:ph type="body" idx="1"/>
          </p:nvPr>
        </p:nvSpPr>
        <p:spPr>
          <a:xfrm>
            <a:off x="533400" y="1752600"/>
            <a:ext cx="8077200" cy="4572000"/>
          </a:xfrm>
        </p:spPr>
        <p:txBody>
          <a:bodyPr/>
          <a:lstStyle/>
          <a:p>
            <a:r>
              <a:rPr lang="en-US"/>
              <a:t>If insurers have imperfect information about which individuals fall into low- and high-risk categories, this solution is unstable</a:t>
            </a:r>
          </a:p>
          <a:p>
            <a:pPr lvl="1"/>
            <a:r>
              <a:rPr lang="en-US"/>
              <a:t>point </a:t>
            </a:r>
            <a:r>
              <a:rPr lang="en-US" i="1"/>
              <a:t>F</a:t>
            </a:r>
            <a:r>
              <a:rPr lang="en-US"/>
              <a:t> provides more wealth in both states</a:t>
            </a:r>
          </a:p>
          <a:p>
            <a:pPr lvl="1"/>
            <a:r>
              <a:rPr lang="en-US"/>
              <a:t>high-risk individuals will want to buy insurance that is intended for low-risk individuals</a:t>
            </a:r>
          </a:p>
          <a:p>
            <a:pPr lvl="1"/>
            <a:r>
              <a:rPr lang="en-US"/>
              <a:t>insurers will lose money on each policy sold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4"/>
          <p:cNvSpPr>
            <a:spLocks noGrp="1"/>
          </p:cNvSpPr>
          <p:nvPr>
            <p:ph type="sldNum" sz="quarter" idx="12"/>
          </p:nvPr>
        </p:nvSpPr>
        <p:spPr/>
        <p:txBody>
          <a:bodyPr/>
          <a:lstStyle/>
          <a:p>
            <a:fld id="{612782FA-052A-423D-AEF8-A9073C028E2B}" type="slidenum">
              <a:rPr lang="en-US"/>
              <a:pPr/>
              <a:t>27</a:t>
            </a:fld>
            <a:endParaRPr lang="en-US"/>
          </a:p>
        </p:txBody>
      </p:sp>
      <p:sp>
        <p:nvSpPr>
          <p:cNvPr id="491522" name="Rectangle 2"/>
          <p:cNvSpPr>
            <a:spLocks noGrp="1" noChangeArrowheads="1"/>
          </p:cNvSpPr>
          <p:nvPr>
            <p:ph type="title"/>
          </p:nvPr>
        </p:nvSpPr>
        <p:spPr>
          <a:xfrm>
            <a:off x="685800" y="838200"/>
            <a:ext cx="7772400" cy="762000"/>
          </a:xfrm>
        </p:spPr>
        <p:txBody>
          <a:bodyPr/>
          <a:lstStyle/>
          <a:p>
            <a:r>
              <a:rPr lang="en-US"/>
              <a:t>Adverse Selection</a:t>
            </a:r>
          </a:p>
        </p:txBody>
      </p:sp>
      <p:sp>
        <p:nvSpPr>
          <p:cNvPr id="491523" name="Line 3"/>
          <p:cNvSpPr>
            <a:spLocks noChangeShapeType="1"/>
          </p:cNvSpPr>
          <p:nvPr/>
        </p:nvSpPr>
        <p:spPr bwMode="auto">
          <a:xfrm>
            <a:off x="1600200" y="2514600"/>
            <a:ext cx="0" cy="3352800"/>
          </a:xfrm>
          <a:prstGeom prst="line">
            <a:avLst/>
          </a:prstGeom>
          <a:noFill/>
          <a:ln w="38100">
            <a:solidFill>
              <a:schemeClr val="tx1"/>
            </a:solidFill>
            <a:round/>
            <a:headEnd/>
            <a:tailEnd/>
          </a:ln>
          <a:effectLst/>
        </p:spPr>
        <p:txBody>
          <a:bodyPr wrap="none" anchor="ctr">
            <a:spAutoFit/>
          </a:bodyPr>
          <a:lstStyle/>
          <a:p>
            <a:endParaRPr lang="id-ID"/>
          </a:p>
        </p:txBody>
      </p:sp>
      <p:sp>
        <p:nvSpPr>
          <p:cNvPr id="491524" name="Line 4"/>
          <p:cNvSpPr>
            <a:spLocks noChangeShapeType="1"/>
          </p:cNvSpPr>
          <p:nvPr/>
        </p:nvSpPr>
        <p:spPr bwMode="auto">
          <a:xfrm>
            <a:off x="1600200" y="5867400"/>
            <a:ext cx="4191000" cy="0"/>
          </a:xfrm>
          <a:prstGeom prst="line">
            <a:avLst/>
          </a:prstGeom>
          <a:noFill/>
          <a:ln w="38100">
            <a:solidFill>
              <a:schemeClr val="tx1"/>
            </a:solidFill>
            <a:round/>
            <a:headEnd/>
            <a:tailEnd/>
          </a:ln>
          <a:effectLst/>
        </p:spPr>
        <p:txBody>
          <a:bodyPr anchor="ctr">
            <a:spAutoFit/>
          </a:bodyPr>
          <a:lstStyle/>
          <a:p>
            <a:endParaRPr lang="id-ID"/>
          </a:p>
        </p:txBody>
      </p:sp>
      <p:sp>
        <p:nvSpPr>
          <p:cNvPr id="491525" name="Line 5"/>
          <p:cNvSpPr>
            <a:spLocks noChangeShapeType="1"/>
          </p:cNvSpPr>
          <p:nvPr/>
        </p:nvSpPr>
        <p:spPr bwMode="auto">
          <a:xfrm flipV="1">
            <a:off x="1600200" y="2971800"/>
            <a:ext cx="2895600" cy="2895600"/>
          </a:xfrm>
          <a:prstGeom prst="line">
            <a:avLst/>
          </a:prstGeom>
          <a:noFill/>
          <a:ln w="19050">
            <a:solidFill>
              <a:schemeClr val="tx1"/>
            </a:solidFill>
            <a:round/>
            <a:headEnd/>
            <a:tailEnd/>
          </a:ln>
          <a:effectLst/>
        </p:spPr>
        <p:txBody>
          <a:bodyPr wrap="none" anchor="ctr">
            <a:spAutoFit/>
          </a:bodyPr>
          <a:lstStyle/>
          <a:p>
            <a:endParaRPr lang="id-ID"/>
          </a:p>
        </p:txBody>
      </p:sp>
      <p:sp>
        <p:nvSpPr>
          <p:cNvPr id="491526" name="Text Box 6"/>
          <p:cNvSpPr txBox="1">
            <a:spLocks noChangeArrowheads="1"/>
          </p:cNvSpPr>
          <p:nvPr/>
        </p:nvSpPr>
        <p:spPr bwMode="auto">
          <a:xfrm>
            <a:off x="4495800" y="2819400"/>
            <a:ext cx="1323975" cy="336550"/>
          </a:xfrm>
          <a:prstGeom prst="rect">
            <a:avLst/>
          </a:prstGeom>
          <a:noFill/>
          <a:ln w="38100">
            <a:noFill/>
            <a:miter lim="800000"/>
            <a:headEnd/>
            <a:tailEnd/>
          </a:ln>
          <a:effectLst/>
        </p:spPr>
        <p:txBody>
          <a:bodyPr wrap="none" anchor="ctr">
            <a:spAutoFit/>
          </a:bodyPr>
          <a:lstStyle/>
          <a:p>
            <a:r>
              <a:rPr lang="en-US" sz="1600">
                <a:solidFill>
                  <a:schemeClr val="tx1"/>
                </a:solidFill>
              </a:rPr>
              <a:t>certainty line</a:t>
            </a:r>
          </a:p>
        </p:txBody>
      </p:sp>
      <p:sp>
        <p:nvSpPr>
          <p:cNvPr id="491527" name="Text Box 7"/>
          <p:cNvSpPr txBox="1">
            <a:spLocks noChangeArrowheads="1"/>
          </p:cNvSpPr>
          <p:nvPr/>
        </p:nvSpPr>
        <p:spPr bwMode="auto">
          <a:xfrm>
            <a:off x="5851525" y="52578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91528" name="Text Box 8"/>
          <p:cNvSpPr txBox="1">
            <a:spLocks noChangeArrowheads="1"/>
          </p:cNvSpPr>
          <p:nvPr/>
        </p:nvSpPr>
        <p:spPr bwMode="auto">
          <a:xfrm>
            <a:off x="5791200" y="5791200"/>
            <a:ext cx="484188" cy="366713"/>
          </a:xfrm>
          <a:prstGeom prst="rect">
            <a:avLst/>
          </a:prstGeom>
          <a:noFill/>
          <a:ln w="38100">
            <a:noFill/>
            <a:miter lim="800000"/>
            <a:headEnd/>
            <a:tailEnd/>
          </a:ln>
          <a:effectLst/>
        </p:spPr>
        <p:txBody>
          <a:bodyPr wrap="none" anchor="ctr">
            <a:spAutoFit/>
          </a:bodyPr>
          <a:lstStyle/>
          <a:p>
            <a:r>
              <a:rPr lang="en-US" sz="1800" i="1">
                <a:solidFill>
                  <a:schemeClr val="tx1"/>
                </a:solidFill>
              </a:rPr>
              <a:t>W</a:t>
            </a:r>
            <a:r>
              <a:rPr lang="en-US" sz="1800" baseline="-25000">
                <a:solidFill>
                  <a:schemeClr val="tx1"/>
                </a:solidFill>
              </a:rPr>
              <a:t>1</a:t>
            </a:r>
            <a:endParaRPr lang="en-US" sz="1800" i="1">
              <a:solidFill>
                <a:schemeClr val="tx1"/>
              </a:solidFill>
            </a:endParaRPr>
          </a:p>
        </p:txBody>
      </p:sp>
      <p:sp>
        <p:nvSpPr>
          <p:cNvPr id="491529" name="Text Box 9"/>
          <p:cNvSpPr txBox="1">
            <a:spLocks noChangeArrowheads="1"/>
          </p:cNvSpPr>
          <p:nvPr/>
        </p:nvSpPr>
        <p:spPr bwMode="auto">
          <a:xfrm>
            <a:off x="1143000" y="2368550"/>
            <a:ext cx="484188" cy="366713"/>
          </a:xfrm>
          <a:prstGeom prst="rect">
            <a:avLst/>
          </a:prstGeom>
          <a:noFill/>
          <a:ln w="38100">
            <a:noFill/>
            <a:miter lim="800000"/>
            <a:headEnd/>
            <a:tailEnd/>
          </a:ln>
          <a:effectLst/>
        </p:spPr>
        <p:txBody>
          <a:bodyPr anchor="ctr">
            <a:spAutoFit/>
          </a:bodyPr>
          <a:lstStyle/>
          <a:p>
            <a:r>
              <a:rPr lang="en-US" sz="1800" i="1">
                <a:solidFill>
                  <a:schemeClr val="tx1"/>
                </a:solidFill>
              </a:rPr>
              <a:t>W</a:t>
            </a:r>
            <a:r>
              <a:rPr lang="en-US" sz="1800" baseline="-25000">
                <a:solidFill>
                  <a:schemeClr val="tx1"/>
                </a:solidFill>
              </a:rPr>
              <a:t>2</a:t>
            </a:r>
            <a:endParaRPr lang="en-US" sz="1800" i="1">
              <a:solidFill>
                <a:schemeClr val="tx1"/>
              </a:solidFill>
            </a:endParaRPr>
          </a:p>
        </p:txBody>
      </p:sp>
      <p:sp>
        <p:nvSpPr>
          <p:cNvPr id="491530" name="Line 10"/>
          <p:cNvSpPr>
            <a:spLocks noChangeShapeType="1"/>
          </p:cNvSpPr>
          <p:nvPr/>
        </p:nvSpPr>
        <p:spPr bwMode="auto">
          <a:xfrm>
            <a:off x="1600200" y="4648200"/>
            <a:ext cx="3124200" cy="0"/>
          </a:xfrm>
          <a:prstGeom prst="line">
            <a:avLst/>
          </a:prstGeom>
          <a:noFill/>
          <a:ln w="12700">
            <a:solidFill>
              <a:schemeClr val="tx1"/>
            </a:solidFill>
            <a:prstDash val="dash"/>
            <a:round/>
            <a:headEnd/>
            <a:tailEnd/>
          </a:ln>
          <a:effectLst/>
        </p:spPr>
        <p:txBody>
          <a:bodyPr wrap="none" anchor="ctr">
            <a:spAutoFit/>
          </a:bodyPr>
          <a:lstStyle/>
          <a:p>
            <a:endParaRPr lang="id-ID"/>
          </a:p>
        </p:txBody>
      </p:sp>
      <p:sp>
        <p:nvSpPr>
          <p:cNvPr id="491531" name="Line 11"/>
          <p:cNvSpPr>
            <a:spLocks noChangeShapeType="1"/>
          </p:cNvSpPr>
          <p:nvPr/>
        </p:nvSpPr>
        <p:spPr bwMode="auto">
          <a:xfrm>
            <a:off x="4724400" y="4648200"/>
            <a:ext cx="0" cy="1219200"/>
          </a:xfrm>
          <a:prstGeom prst="line">
            <a:avLst/>
          </a:prstGeom>
          <a:noFill/>
          <a:ln w="19050">
            <a:solidFill>
              <a:schemeClr val="tx1"/>
            </a:solidFill>
            <a:prstDash val="dash"/>
            <a:round/>
            <a:headEnd/>
            <a:tailEnd/>
          </a:ln>
          <a:effectLst/>
        </p:spPr>
        <p:txBody>
          <a:bodyPr wrap="none" anchor="ctr">
            <a:spAutoFit/>
          </a:bodyPr>
          <a:lstStyle/>
          <a:p>
            <a:endParaRPr lang="id-ID"/>
          </a:p>
        </p:txBody>
      </p:sp>
      <p:sp>
        <p:nvSpPr>
          <p:cNvPr id="491532" name="Text Box 12"/>
          <p:cNvSpPr txBox="1">
            <a:spLocks noChangeArrowheads="1"/>
          </p:cNvSpPr>
          <p:nvPr/>
        </p:nvSpPr>
        <p:spPr bwMode="auto">
          <a:xfrm>
            <a:off x="4495800" y="5897563"/>
            <a:ext cx="454025" cy="304800"/>
          </a:xfrm>
          <a:prstGeom prst="rect">
            <a:avLst/>
          </a:prstGeom>
          <a:noFill/>
          <a:ln w="38100">
            <a:noFill/>
            <a:miter lim="800000"/>
            <a:headEnd/>
            <a:tailEnd/>
          </a:ln>
          <a:effectLst/>
        </p:spPr>
        <p:txBody>
          <a:bodyPr wrap="none" anchor="ctr">
            <a:spAutoFit/>
          </a:bodyPr>
          <a:lstStyle/>
          <a:p>
            <a:r>
              <a:rPr lang="en-US" sz="1400" b="1" i="1">
                <a:solidFill>
                  <a:schemeClr val="tx1"/>
                </a:solidFill>
              </a:rPr>
              <a:t>W</a:t>
            </a:r>
            <a:r>
              <a:rPr lang="en-US" sz="1400" b="1" i="1" baseline="30000">
                <a:solidFill>
                  <a:schemeClr val="tx1"/>
                </a:solidFill>
              </a:rPr>
              <a:t> </a:t>
            </a:r>
            <a:r>
              <a:rPr lang="en-US" sz="1400" b="1">
                <a:solidFill>
                  <a:schemeClr val="tx1"/>
                </a:solidFill>
              </a:rPr>
              <a:t>*</a:t>
            </a:r>
            <a:endParaRPr lang="en-US" sz="1400" b="1" i="1">
              <a:solidFill>
                <a:schemeClr val="tx1"/>
              </a:solidFill>
            </a:endParaRPr>
          </a:p>
        </p:txBody>
      </p:sp>
      <p:sp>
        <p:nvSpPr>
          <p:cNvPr id="491533" name="Text Box 13"/>
          <p:cNvSpPr txBox="1">
            <a:spLocks noChangeArrowheads="1"/>
          </p:cNvSpPr>
          <p:nvPr/>
        </p:nvSpPr>
        <p:spPr bwMode="auto">
          <a:xfrm>
            <a:off x="976313" y="4511675"/>
            <a:ext cx="617537" cy="304800"/>
          </a:xfrm>
          <a:prstGeom prst="rect">
            <a:avLst/>
          </a:prstGeom>
          <a:noFill/>
          <a:ln w="38100">
            <a:noFill/>
            <a:miter lim="800000"/>
            <a:headEnd/>
            <a:tailEnd/>
          </a:ln>
          <a:effectLst/>
        </p:spPr>
        <p:txBody>
          <a:bodyPr wrap="none" anchor="ctr">
            <a:spAutoFit/>
          </a:bodyPr>
          <a:lstStyle/>
          <a:p>
            <a:pPr algn="r"/>
            <a:r>
              <a:rPr lang="en-US" sz="1400" b="1" i="1">
                <a:solidFill>
                  <a:schemeClr val="tx1"/>
                </a:solidFill>
              </a:rPr>
              <a:t>W</a:t>
            </a:r>
            <a:r>
              <a:rPr lang="en-US" sz="1400" b="1" i="1" baseline="30000">
                <a:solidFill>
                  <a:schemeClr val="tx1"/>
                </a:solidFill>
              </a:rPr>
              <a:t> </a:t>
            </a:r>
            <a:r>
              <a:rPr lang="en-US" sz="1400" b="1" baseline="30000">
                <a:solidFill>
                  <a:schemeClr val="tx1"/>
                </a:solidFill>
              </a:rPr>
              <a:t>* </a:t>
            </a:r>
            <a:r>
              <a:rPr lang="en-US" sz="1400" b="1">
                <a:solidFill>
                  <a:schemeClr val="tx1"/>
                </a:solidFill>
              </a:rPr>
              <a:t>- </a:t>
            </a:r>
            <a:r>
              <a:rPr lang="en-US" sz="1400" b="1" i="1">
                <a:solidFill>
                  <a:schemeClr val="tx1"/>
                </a:solidFill>
                <a:latin typeface="Times New Roman" pitchFamily="18" charset="0"/>
              </a:rPr>
              <a:t>l</a:t>
            </a:r>
          </a:p>
        </p:txBody>
      </p:sp>
      <p:sp>
        <p:nvSpPr>
          <p:cNvPr id="491535" name="Oval 15"/>
          <p:cNvSpPr>
            <a:spLocks noChangeArrowheads="1"/>
          </p:cNvSpPr>
          <p:nvPr/>
        </p:nvSpPr>
        <p:spPr bwMode="auto">
          <a:xfrm>
            <a:off x="4724400" y="46482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1536" name="Text Box 16"/>
          <p:cNvSpPr txBox="1">
            <a:spLocks noChangeArrowheads="1"/>
          </p:cNvSpPr>
          <p:nvPr/>
        </p:nvSpPr>
        <p:spPr bwMode="auto">
          <a:xfrm>
            <a:off x="4724400" y="4572000"/>
            <a:ext cx="319088" cy="336550"/>
          </a:xfrm>
          <a:prstGeom prst="rect">
            <a:avLst/>
          </a:prstGeom>
          <a:noFill/>
          <a:ln w="38100">
            <a:noFill/>
            <a:miter lim="800000"/>
            <a:headEnd/>
            <a:tailEnd/>
          </a:ln>
          <a:effectLst/>
        </p:spPr>
        <p:txBody>
          <a:bodyPr wrap="none" anchor="ctr">
            <a:spAutoFit/>
          </a:bodyPr>
          <a:lstStyle/>
          <a:p>
            <a:r>
              <a:rPr lang="en-US" sz="1600" b="1" i="1">
                <a:solidFill>
                  <a:schemeClr val="tx1"/>
                </a:solidFill>
              </a:rPr>
              <a:t>E</a:t>
            </a:r>
          </a:p>
        </p:txBody>
      </p:sp>
      <p:sp>
        <p:nvSpPr>
          <p:cNvPr id="491537" name="Line 17"/>
          <p:cNvSpPr>
            <a:spLocks noChangeShapeType="1"/>
          </p:cNvSpPr>
          <p:nvPr/>
        </p:nvSpPr>
        <p:spPr bwMode="auto">
          <a:xfrm flipH="1" flipV="1">
            <a:off x="3352800" y="4114800"/>
            <a:ext cx="1371600" cy="533400"/>
          </a:xfrm>
          <a:prstGeom prst="line">
            <a:avLst/>
          </a:prstGeom>
          <a:noFill/>
          <a:ln w="28575">
            <a:solidFill>
              <a:srgbClr val="470F3E"/>
            </a:solidFill>
            <a:round/>
            <a:headEnd/>
            <a:tailEnd/>
          </a:ln>
          <a:effectLst/>
        </p:spPr>
        <p:txBody>
          <a:bodyPr anchor="ctr">
            <a:spAutoFit/>
          </a:bodyPr>
          <a:lstStyle/>
          <a:p>
            <a:endParaRPr lang="id-ID"/>
          </a:p>
        </p:txBody>
      </p:sp>
      <p:sp>
        <p:nvSpPr>
          <p:cNvPr id="491538" name="Line 18"/>
          <p:cNvSpPr>
            <a:spLocks noChangeShapeType="1"/>
          </p:cNvSpPr>
          <p:nvPr/>
        </p:nvSpPr>
        <p:spPr bwMode="auto">
          <a:xfrm flipH="1" flipV="1">
            <a:off x="4038600" y="3429000"/>
            <a:ext cx="685800" cy="1219200"/>
          </a:xfrm>
          <a:prstGeom prst="line">
            <a:avLst/>
          </a:prstGeom>
          <a:noFill/>
          <a:ln w="28575">
            <a:solidFill>
              <a:srgbClr val="3B4F89"/>
            </a:solidFill>
            <a:round/>
            <a:headEnd/>
            <a:tailEnd/>
          </a:ln>
          <a:effectLst/>
        </p:spPr>
        <p:txBody>
          <a:bodyPr wrap="none" anchor="ctr">
            <a:spAutoFit/>
          </a:bodyPr>
          <a:lstStyle/>
          <a:p>
            <a:endParaRPr lang="id-ID"/>
          </a:p>
        </p:txBody>
      </p:sp>
      <p:sp>
        <p:nvSpPr>
          <p:cNvPr id="491539" name="Oval 19"/>
          <p:cNvSpPr>
            <a:spLocks noChangeArrowheads="1"/>
          </p:cNvSpPr>
          <p:nvPr/>
        </p:nvSpPr>
        <p:spPr bwMode="auto">
          <a:xfrm>
            <a:off x="3352800" y="41148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1540" name="Oval 20"/>
          <p:cNvSpPr>
            <a:spLocks noChangeArrowheads="1"/>
          </p:cNvSpPr>
          <p:nvPr/>
        </p:nvSpPr>
        <p:spPr bwMode="auto">
          <a:xfrm>
            <a:off x="4038600" y="34290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1541" name="Text Box 21"/>
          <p:cNvSpPr txBox="1">
            <a:spLocks noChangeArrowheads="1"/>
          </p:cNvSpPr>
          <p:nvPr/>
        </p:nvSpPr>
        <p:spPr bwMode="auto">
          <a:xfrm>
            <a:off x="3733800" y="3200400"/>
            <a:ext cx="307975" cy="336550"/>
          </a:xfrm>
          <a:prstGeom prst="rect">
            <a:avLst/>
          </a:prstGeom>
          <a:noFill/>
          <a:ln w="38100">
            <a:noFill/>
            <a:miter lim="800000"/>
            <a:headEnd/>
            <a:tailEnd/>
          </a:ln>
          <a:effectLst/>
        </p:spPr>
        <p:txBody>
          <a:bodyPr wrap="none" anchor="ctr">
            <a:spAutoFit/>
          </a:bodyPr>
          <a:lstStyle/>
          <a:p>
            <a:r>
              <a:rPr lang="en-US" sz="1600" b="1" i="1">
                <a:solidFill>
                  <a:schemeClr val="tx1"/>
                </a:solidFill>
              </a:rPr>
              <a:t>F</a:t>
            </a:r>
          </a:p>
        </p:txBody>
      </p:sp>
      <p:sp>
        <p:nvSpPr>
          <p:cNvPr id="491542" name="Text Box 22"/>
          <p:cNvSpPr txBox="1">
            <a:spLocks noChangeArrowheads="1"/>
          </p:cNvSpPr>
          <p:nvPr/>
        </p:nvSpPr>
        <p:spPr bwMode="auto">
          <a:xfrm>
            <a:off x="2971800" y="3886200"/>
            <a:ext cx="342900" cy="336550"/>
          </a:xfrm>
          <a:prstGeom prst="rect">
            <a:avLst/>
          </a:prstGeom>
          <a:noFill/>
          <a:ln w="38100">
            <a:noFill/>
            <a:miter lim="800000"/>
            <a:headEnd/>
            <a:tailEnd/>
          </a:ln>
          <a:effectLst/>
        </p:spPr>
        <p:txBody>
          <a:bodyPr wrap="none" anchor="ctr">
            <a:spAutoFit/>
          </a:bodyPr>
          <a:lstStyle/>
          <a:p>
            <a:r>
              <a:rPr lang="en-US" sz="1600" b="1" i="1">
                <a:solidFill>
                  <a:schemeClr val="tx1"/>
                </a:solidFill>
              </a:rPr>
              <a:t>G</a:t>
            </a:r>
          </a:p>
        </p:txBody>
      </p:sp>
      <p:sp>
        <p:nvSpPr>
          <p:cNvPr id="491543" name="Text Box 23"/>
          <p:cNvSpPr txBox="1">
            <a:spLocks noChangeArrowheads="1"/>
          </p:cNvSpPr>
          <p:nvPr/>
        </p:nvSpPr>
        <p:spPr bwMode="auto">
          <a:xfrm>
            <a:off x="5851525" y="31242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91544" name="Text Box 24"/>
          <p:cNvSpPr txBox="1">
            <a:spLocks noChangeArrowheads="1"/>
          </p:cNvSpPr>
          <p:nvPr/>
        </p:nvSpPr>
        <p:spPr bwMode="auto">
          <a:xfrm>
            <a:off x="5241925" y="34290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91545" name="Text Box 25"/>
          <p:cNvSpPr txBox="1">
            <a:spLocks noChangeArrowheads="1"/>
          </p:cNvSpPr>
          <p:nvPr/>
        </p:nvSpPr>
        <p:spPr bwMode="auto">
          <a:xfrm>
            <a:off x="5927725" y="3352800"/>
            <a:ext cx="184150" cy="457200"/>
          </a:xfrm>
          <a:prstGeom prst="rect">
            <a:avLst/>
          </a:prstGeom>
          <a:noFill/>
          <a:ln w="38100">
            <a:noFill/>
            <a:miter lim="800000"/>
            <a:headEnd/>
            <a:tailEnd/>
          </a:ln>
          <a:effectLst/>
        </p:spPr>
        <p:txBody>
          <a:bodyPr wrap="none" anchor="ctr">
            <a:spAutoFit/>
          </a:bodyPr>
          <a:lstStyle/>
          <a:p>
            <a:pPr algn="ctr"/>
            <a:endParaRPr lang="id-ID"/>
          </a:p>
        </p:txBody>
      </p:sp>
      <p:grpSp>
        <p:nvGrpSpPr>
          <p:cNvPr id="491558" name="Group 38"/>
          <p:cNvGrpSpPr>
            <a:grpSpLocks/>
          </p:cNvGrpSpPr>
          <p:nvPr/>
        </p:nvGrpSpPr>
        <p:grpSpPr bwMode="auto">
          <a:xfrm>
            <a:off x="1676400" y="1524000"/>
            <a:ext cx="7315200" cy="3124200"/>
            <a:chOff x="1056" y="960"/>
            <a:chExt cx="4608" cy="1968"/>
          </a:xfrm>
        </p:grpSpPr>
        <p:sp>
          <p:nvSpPr>
            <p:cNvPr id="491534" name="Text Box 14"/>
            <p:cNvSpPr txBox="1">
              <a:spLocks noChangeArrowheads="1"/>
            </p:cNvSpPr>
            <p:nvPr/>
          </p:nvSpPr>
          <p:spPr bwMode="auto">
            <a:xfrm>
              <a:off x="1056" y="960"/>
              <a:ext cx="4608" cy="748"/>
            </a:xfrm>
            <a:prstGeom prst="rect">
              <a:avLst/>
            </a:prstGeom>
            <a:noFill/>
            <a:ln w="38100">
              <a:noFill/>
              <a:miter lim="800000"/>
              <a:headEnd/>
              <a:tailEnd/>
            </a:ln>
            <a:effectLst/>
          </p:spPr>
          <p:txBody>
            <a:bodyPr anchor="ctr">
              <a:spAutoFit/>
            </a:bodyPr>
            <a:lstStyle/>
            <a:p>
              <a:r>
                <a:rPr lang="en-US">
                  <a:solidFill>
                    <a:srgbClr val="470F3E"/>
                  </a:solidFill>
                </a:rPr>
                <a:t>One possible solution would be for the insurer to offer premiums based on the average probability of loss</a:t>
              </a:r>
            </a:p>
          </p:txBody>
        </p:sp>
        <p:sp>
          <p:nvSpPr>
            <p:cNvPr id="491553" name="Line 33"/>
            <p:cNvSpPr>
              <a:spLocks noChangeShapeType="1"/>
            </p:cNvSpPr>
            <p:nvPr/>
          </p:nvSpPr>
          <p:spPr bwMode="auto">
            <a:xfrm flipH="1" flipV="1">
              <a:off x="2304" y="2400"/>
              <a:ext cx="672" cy="528"/>
            </a:xfrm>
            <a:prstGeom prst="line">
              <a:avLst/>
            </a:prstGeom>
            <a:noFill/>
            <a:ln w="28575">
              <a:solidFill>
                <a:srgbClr val="DC00DC"/>
              </a:solidFill>
              <a:round/>
              <a:headEnd/>
              <a:tailEnd/>
            </a:ln>
            <a:effectLst/>
          </p:spPr>
          <p:txBody>
            <a:bodyPr anchor="ctr">
              <a:spAutoFit/>
            </a:bodyPr>
            <a:lstStyle/>
            <a:p>
              <a:endParaRPr lang="id-ID"/>
            </a:p>
          </p:txBody>
        </p:sp>
        <p:sp>
          <p:nvSpPr>
            <p:cNvPr id="491554" name="Oval 34"/>
            <p:cNvSpPr>
              <a:spLocks noChangeArrowheads="1"/>
            </p:cNvSpPr>
            <p:nvPr/>
          </p:nvSpPr>
          <p:spPr bwMode="auto">
            <a:xfrm>
              <a:off x="2304" y="2400"/>
              <a:ext cx="48" cy="48"/>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1555" name="Text Box 35"/>
            <p:cNvSpPr txBox="1">
              <a:spLocks noChangeArrowheads="1"/>
            </p:cNvSpPr>
            <p:nvPr/>
          </p:nvSpPr>
          <p:spPr bwMode="auto">
            <a:xfrm>
              <a:off x="2112" y="2256"/>
              <a:ext cx="208" cy="212"/>
            </a:xfrm>
            <a:prstGeom prst="rect">
              <a:avLst/>
            </a:prstGeom>
            <a:noFill/>
            <a:ln w="38100">
              <a:noFill/>
              <a:miter lim="800000"/>
              <a:headEnd/>
              <a:tailEnd/>
            </a:ln>
            <a:effectLst/>
          </p:spPr>
          <p:txBody>
            <a:bodyPr wrap="none" anchor="ctr">
              <a:spAutoFit/>
            </a:bodyPr>
            <a:lstStyle/>
            <a:p>
              <a:r>
                <a:rPr lang="en-US" sz="1600" b="1" i="1">
                  <a:solidFill>
                    <a:schemeClr val="tx1"/>
                  </a:solidFill>
                </a:rPr>
                <a:t>H</a:t>
              </a:r>
            </a:p>
          </p:txBody>
        </p:sp>
      </p:grpSp>
      <p:grpSp>
        <p:nvGrpSpPr>
          <p:cNvPr id="491559" name="Group 39"/>
          <p:cNvGrpSpPr>
            <a:grpSpLocks/>
          </p:cNvGrpSpPr>
          <p:nvPr/>
        </p:nvGrpSpPr>
        <p:grpSpPr bwMode="auto">
          <a:xfrm>
            <a:off x="3962400" y="3276600"/>
            <a:ext cx="5202238" cy="2282825"/>
            <a:chOff x="2496" y="2064"/>
            <a:chExt cx="3277" cy="1438"/>
          </a:xfrm>
        </p:grpSpPr>
        <p:sp>
          <p:nvSpPr>
            <p:cNvPr id="491552" name="Text Box 32"/>
            <p:cNvSpPr txBox="1">
              <a:spLocks noChangeArrowheads="1"/>
            </p:cNvSpPr>
            <p:nvPr/>
          </p:nvSpPr>
          <p:spPr bwMode="auto">
            <a:xfrm>
              <a:off x="3360" y="2064"/>
              <a:ext cx="2413" cy="1438"/>
            </a:xfrm>
            <a:prstGeom prst="rect">
              <a:avLst/>
            </a:prstGeom>
            <a:noFill/>
            <a:ln w="38100">
              <a:noFill/>
              <a:miter lim="800000"/>
              <a:headEnd/>
              <a:tailEnd/>
            </a:ln>
            <a:effectLst/>
          </p:spPr>
          <p:txBody>
            <a:bodyPr wrap="none" anchor="ctr">
              <a:spAutoFit/>
            </a:bodyPr>
            <a:lstStyle/>
            <a:p>
              <a:r>
                <a:rPr lang="en-US">
                  <a:solidFill>
                    <a:srgbClr val="470F3E"/>
                  </a:solidFill>
                </a:rPr>
                <a:t>Since </a:t>
              </a:r>
              <a:r>
                <a:rPr lang="en-US" i="1">
                  <a:solidFill>
                    <a:srgbClr val="470F3E"/>
                  </a:solidFill>
                </a:rPr>
                <a:t>EH</a:t>
              </a:r>
              <a:r>
                <a:rPr lang="en-US">
                  <a:solidFill>
                    <a:srgbClr val="470F3E"/>
                  </a:solidFill>
                </a:rPr>
                <a:t> does not</a:t>
              </a:r>
            </a:p>
            <a:p>
              <a:r>
                <a:rPr lang="en-US">
                  <a:solidFill>
                    <a:srgbClr val="470F3E"/>
                  </a:solidFill>
                </a:rPr>
                <a:t>accurately reflect the true</a:t>
              </a:r>
            </a:p>
            <a:p>
              <a:r>
                <a:rPr lang="en-US">
                  <a:solidFill>
                    <a:srgbClr val="470F3E"/>
                  </a:solidFill>
                </a:rPr>
                <a:t>probabilities of each buyer,</a:t>
              </a:r>
            </a:p>
            <a:p>
              <a:r>
                <a:rPr lang="en-US">
                  <a:solidFill>
                    <a:srgbClr val="470F3E"/>
                  </a:solidFill>
                </a:rPr>
                <a:t>they may not fully insure</a:t>
              </a:r>
            </a:p>
            <a:p>
              <a:r>
                <a:rPr lang="en-US">
                  <a:solidFill>
                    <a:srgbClr val="470F3E"/>
                  </a:solidFill>
                </a:rPr>
                <a:t>and may choose a point</a:t>
              </a:r>
            </a:p>
            <a:p>
              <a:r>
                <a:rPr lang="en-US">
                  <a:solidFill>
                    <a:srgbClr val="470F3E"/>
                  </a:solidFill>
                </a:rPr>
                <a:t>such as </a:t>
              </a:r>
              <a:r>
                <a:rPr lang="en-US" i="1">
                  <a:solidFill>
                    <a:srgbClr val="470F3E"/>
                  </a:solidFill>
                </a:rPr>
                <a:t>M</a:t>
              </a:r>
              <a:endParaRPr lang="en-US">
                <a:solidFill>
                  <a:srgbClr val="470F3E"/>
                </a:solidFill>
              </a:endParaRPr>
            </a:p>
          </p:txBody>
        </p:sp>
        <p:sp>
          <p:nvSpPr>
            <p:cNvPr id="491556" name="Oval 36"/>
            <p:cNvSpPr>
              <a:spLocks noChangeArrowheads="1"/>
            </p:cNvSpPr>
            <p:nvPr/>
          </p:nvSpPr>
          <p:spPr bwMode="auto">
            <a:xfrm>
              <a:off x="2544" y="2592"/>
              <a:ext cx="48" cy="48"/>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1557" name="Text Box 37"/>
            <p:cNvSpPr txBox="1">
              <a:spLocks noChangeArrowheads="1"/>
            </p:cNvSpPr>
            <p:nvPr/>
          </p:nvSpPr>
          <p:spPr bwMode="auto">
            <a:xfrm>
              <a:off x="2496" y="2400"/>
              <a:ext cx="271" cy="212"/>
            </a:xfrm>
            <a:prstGeom prst="rect">
              <a:avLst/>
            </a:prstGeom>
            <a:noFill/>
            <a:ln w="38100">
              <a:noFill/>
              <a:miter lim="800000"/>
              <a:headEnd/>
              <a:tailEnd/>
            </a:ln>
            <a:effectLst/>
          </p:spPr>
          <p:txBody>
            <a:bodyPr anchor="ctr">
              <a:spAutoFit/>
            </a:bodyPr>
            <a:lstStyle/>
            <a:p>
              <a:r>
                <a:rPr lang="en-US" sz="1600" b="1" i="1">
                  <a:solidFill>
                    <a:schemeClr val="tx1"/>
                  </a:solidFill>
                </a:rPr>
                <a:t>M</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91558"/>
                                        </p:tgtEl>
                                        <p:attrNameLst>
                                          <p:attrName>style.visibility</p:attrName>
                                        </p:attrNameLst>
                                      </p:cBhvr>
                                      <p:to>
                                        <p:strVal val="visible"/>
                                      </p:to>
                                    </p:set>
                                    <p:animEffect transition="in" filter="wipe(left)">
                                      <p:cBhvr>
                                        <p:cTn id="7" dur="500"/>
                                        <p:tgtEl>
                                          <p:spTgt spid="49155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91559"/>
                                        </p:tgtEl>
                                        <p:attrNameLst>
                                          <p:attrName>style.visibility</p:attrName>
                                        </p:attrNameLst>
                                      </p:cBhvr>
                                      <p:to>
                                        <p:strVal val="visible"/>
                                      </p:to>
                                    </p:set>
                                    <p:animEffect transition="in" filter="wipe(left)">
                                      <p:cBhvr>
                                        <p:cTn id="12" dur="500"/>
                                        <p:tgtEl>
                                          <p:spTgt spid="491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lide Number Placeholder 4"/>
          <p:cNvSpPr>
            <a:spLocks noGrp="1"/>
          </p:cNvSpPr>
          <p:nvPr>
            <p:ph type="sldNum" sz="quarter" idx="12"/>
          </p:nvPr>
        </p:nvSpPr>
        <p:spPr/>
        <p:txBody>
          <a:bodyPr/>
          <a:lstStyle/>
          <a:p>
            <a:fld id="{CAE6A634-36F2-43E4-9635-03B1B89F58BF}" type="slidenum">
              <a:rPr lang="en-US"/>
              <a:pPr/>
              <a:t>28</a:t>
            </a:fld>
            <a:endParaRPr lang="en-US"/>
          </a:p>
        </p:txBody>
      </p:sp>
      <p:grpSp>
        <p:nvGrpSpPr>
          <p:cNvPr id="492587" name="Group 43"/>
          <p:cNvGrpSpPr>
            <a:grpSpLocks/>
          </p:cNvGrpSpPr>
          <p:nvPr/>
        </p:nvGrpSpPr>
        <p:grpSpPr bwMode="auto">
          <a:xfrm>
            <a:off x="1676400" y="1706563"/>
            <a:ext cx="7315200" cy="3109912"/>
            <a:chOff x="1056" y="1075"/>
            <a:chExt cx="4608" cy="1959"/>
          </a:xfrm>
        </p:grpSpPr>
        <p:sp>
          <p:nvSpPr>
            <p:cNvPr id="492580" name="Freeform 36"/>
            <p:cNvSpPr>
              <a:spLocks/>
            </p:cNvSpPr>
            <p:nvPr/>
          </p:nvSpPr>
          <p:spPr bwMode="auto">
            <a:xfrm rot="-483527">
              <a:off x="2256" y="1872"/>
              <a:ext cx="960" cy="1152"/>
            </a:xfrm>
            <a:custGeom>
              <a:avLst/>
              <a:gdLst/>
              <a:ahLst/>
              <a:cxnLst>
                <a:cxn ang="0">
                  <a:pos x="0" y="0"/>
                </a:cxn>
                <a:cxn ang="0">
                  <a:pos x="288" y="672"/>
                </a:cxn>
                <a:cxn ang="0">
                  <a:pos x="864" y="1056"/>
                </a:cxn>
              </a:cxnLst>
              <a:rect l="0" t="0" r="r" b="b"/>
              <a:pathLst>
                <a:path w="864" h="1056">
                  <a:moveTo>
                    <a:pt x="0" y="0"/>
                  </a:moveTo>
                  <a:cubicBezTo>
                    <a:pt x="72" y="248"/>
                    <a:pt x="144" y="496"/>
                    <a:pt x="288" y="672"/>
                  </a:cubicBezTo>
                  <a:cubicBezTo>
                    <a:pt x="432" y="848"/>
                    <a:pt x="768" y="992"/>
                    <a:pt x="864" y="1056"/>
                  </a:cubicBezTo>
                </a:path>
              </a:pathLst>
            </a:custGeom>
            <a:noFill/>
            <a:ln w="28575" cap="flat" cmpd="sng">
              <a:solidFill>
                <a:srgbClr val="3B4F89"/>
              </a:solidFill>
              <a:prstDash val="solid"/>
              <a:round/>
              <a:headEnd type="none" w="med" len="med"/>
              <a:tailEnd type="none" w="med" len="med"/>
            </a:ln>
            <a:effectLst/>
          </p:spPr>
          <p:txBody>
            <a:bodyPr anchor="ctr">
              <a:spAutoFit/>
            </a:bodyPr>
            <a:lstStyle/>
            <a:p>
              <a:endParaRPr lang="id-ID"/>
            </a:p>
          </p:txBody>
        </p:sp>
        <p:sp>
          <p:nvSpPr>
            <p:cNvPr id="492578" name="Freeform 34"/>
            <p:cNvSpPr>
              <a:spLocks/>
            </p:cNvSpPr>
            <p:nvPr/>
          </p:nvSpPr>
          <p:spPr bwMode="auto">
            <a:xfrm>
              <a:off x="1872" y="2304"/>
              <a:ext cx="1248" cy="360"/>
            </a:xfrm>
            <a:custGeom>
              <a:avLst/>
              <a:gdLst/>
              <a:ahLst/>
              <a:cxnLst>
                <a:cxn ang="0">
                  <a:pos x="0" y="0"/>
                </a:cxn>
                <a:cxn ang="0">
                  <a:pos x="432" y="192"/>
                </a:cxn>
                <a:cxn ang="0">
                  <a:pos x="960" y="144"/>
                </a:cxn>
              </a:cxnLst>
              <a:rect l="0" t="0" r="r" b="b"/>
              <a:pathLst>
                <a:path w="960" h="216">
                  <a:moveTo>
                    <a:pt x="0" y="0"/>
                  </a:moveTo>
                  <a:cubicBezTo>
                    <a:pt x="136" y="84"/>
                    <a:pt x="272" y="168"/>
                    <a:pt x="432" y="192"/>
                  </a:cubicBezTo>
                  <a:cubicBezTo>
                    <a:pt x="592" y="216"/>
                    <a:pt x="872" y="152"/>
                    <a:pt x="960" y="144"/>
                  </a:cubicBezTo>
                </a:path>
              </a:pathLst>
            </a:custGeom>
            <a:noFill/>
            <a:ln w="28575" cap="flat" cmpd="sng">
              <a:solidFill>
                <a:srgbClr val="470F3E"/>
              </a:solidFill>
              <a:prstDash val="solid"/>
              <a:round/>
              <a:headEnd type="none" w="med" len="med"/>
              <a:tailEnd type="none" w="med" len="med"/>
            </a:ln>
            <a:effectLst/>
          </p:spPr>
          <p:txBody>
            <a:bodyPr anchor="ctr">
              <a:spAutoFit/>
            </a:bodyPr>
            <a:lstStyle/>
            <a:p>
              <a:endParaRPr lang="id-ID"/>
            </a:p>
          </p:txBody>
        </p:sp>
        <p:sp>
          <p:nvSpPr>
            <p:cNvPr id="492558" name="Text Box 14"/>
            <p:cNvSpPr txBox="1">
              <a:spLocks noChangeArrowheads="1"/>
            </p:cNvSpPr>
            <p:nvPr/>
          </p:nvSpPr>
          <p:spPr bwMode="auto">
            <a:xfrm>
              <a:off x="1056" y="1075"/>
              <a:ext cx="4608" cy="518"/>
            </a:xfrm>
            <a:prstGeom prst="rect">
              <a:avLst/>
            </a:prstGeom>
            <a:noFill/>
            <a:ln w="38100">
              <a:noFill/>
              <a:miter lim="800000"/>
              <a:headEnd/>
              <a:tailEnd/>
            </a:ln>
            <a:effectLst/>
          </p:spPr>
          <p:txBody>
            <a:bodyPr anchor="ctr">
              <a:spAutoFit/>
            </a:bodyPr>
            <a:lstStyle/>
            <a:p>
              <a:r>
                <a:rPr lang="en-US">
                  <a:solidFill>
                    <a:srgbClr val="470F3E"/>
                  </a:solidFill>
                </a:rPr>
                <a:t>Point </a:t>
              </a:r>
              <a:r>
                <a:rPr lang="en-US" i="1">
                  <a:solidFill>
                    <a:srgbClr val="470F3E"/>
                  </a:solidFill>
                </a:rPr>
                <a:t>M</a:t>
              </a:r>
              <a:r>
                <a:rPr lang="en-US">
                  <a:solidFill>
                    <a:srgbClr val="470F3E"/>
                  </a:solidFill>
                </a:rPr>
                <a:t> is not an equilibrium because further trading</a:t>
              </a:r>
            </a:p>
            <a:p>
              <a:r>
                <a:rPr lang="en-US">
                  <a:solidFill>
                    <a:srgbClr val="470F3E"/>
                  </a:solidFill>
                </a:rPr>
                <a:t>opportunities exist for low-risk individuals</a:t>
              </a:r>
            </a:p>
          </p:txBody>
        </p:sp>
        <p:sp>
          <p:nvSpPr>
            <p:cNvPr id="492579" name="Text Box 35"/>
            <p:cNvSpPr txBox="1">
              <a:spLocks noChangeArrowheads="1"/>
            </p:cNvSpPr>
            <p:nvPr/>
          </p:nvSpPr>
          <p:spPr bwMode="auto">
            <a:xfrm>
              <a:off x="3120" y="2458"/>
              <a:ext cx="249" cy="192"/>
            </a:xfrm>
            <a:prstGeom prst="rect">
              <a:avLst/>
            </a:prstGeom>
            <a:noFill/>
            <a:ln w="38100">
              <a:noFill/>
              <a:miter lim="800000"/>
              <a:headEnd/>
              <a:tailEnd/>
            </a:ln>
            <a:effectLst/>
          </p:spPr>
          <p:txBody>
            <a:bodyPr wrap="none" anchor="ctr">
              <a:spAutoFit/>
            </a:bodyPr>
            <a:lstStyle/>
            <a:p>
              <a:r>
                <a:rPr lang="en-US" sz="1400">
                  <a:solidFill>
                    <a:srgbClr val="470F3E"/>
                  </a:solidFill>
                </a:rPr>
                <a:t>U</a:t>
              </a:r>
              <a:r>
                <a:rPr lang="en-US" sz="1400" i="1" baseline="-25000">
                  <a:solidFill>
                    <a:srgbClr val="470F3E"/>
                  </a:solidFill>
                </a:rPr>
                <a:t>H</a:t>
              </a:r>
              <a:endParaRPr lang="en-US" sz="1400">
                <a:solidFill>
                  <a:srgbClr val="470F3E"/>
                </a:solidFill>
              </a:endParaRPr>
            </a:p>
          </p:txBody>
        </p:sp>
        <p:sp>
          <p:nvSpPr>
            <p:cNvPr id="492581" name="Text Box 37"/>
            <p:cNvSpPr txBox="1">
              <a:spLocks noChangeArrowheads="1"/>
            </p:cNvSpPr>
            <p:nvPr/>
          </p:nvSpPr>
          <p:spPr bwMode="auto">
            <a:xfrm>
              <a:off x="3312" y="2842"/>
              <a:ext cx="237" cy="192"/>
            </a:xfrm>
            <a:prstGeom prst="rect">
              <a:avLst/>
            </a:prstGeom>
            <a:noFill/>
            <a:ln w="38100">
              <a:noFill/>
              <a:miter lim="800000"/>
              <a:headEnd/>
              <a:tailEnd/>
            </a:ln>
            <a:effectLst/>
          </p:spPr>
          <p:txBody>
            <a:bodyPr wrap="none" anchor="ctr">
              <a:spAutoFit/>
            </a:bodyPr>
            <a:lstStyle/>
            <a:p>
              <a:r>
                <a:rPr lang="en-US" sz="1400">
                  <a:solidFill>
                    <a:srgbClr val="3B4F89"/>
                  </a:solidFill>
                </a:rPr>
                <a:t>U</a:t>
              </a:r>
              <a:r>
                <a:rPr lang="en-US" sz="1400" i="1" baseline="-25000">
                  <a:solidFill>
                    <a:srgbClr val="3B4F89"/>
                  </a:solidFill>
                </a:rPr>
                <a:t>L</a:t>
              </a:r>
              <a:endParaRPr lang="en-US" sz="1400">
                <a:solidFill>
                  <a:srgbClr val="3B4F89"/>
                </a:solidFill>
              </a:endParaRPr>
            </a:p>
          </p:txBody>
        </p:sp>
      </p:grpSp>
      <p:sp>
        <p:nvSpPr>
          <p:cNvPr id="492546" name="Rectangle 2"/>
          <p:cNvSpPr>
            <a:spLocks noGrp="1" noChangeArrowheads="1"/>
          </p:cNvSpPr>
          <p:nvPr>
            <p:ph type="title"/>
          </p:nvPr>
        </p:nvSpPr>
        <p:spPr>
          <a:xfrm>
            <a:off x="685800" y="838200"/>
            <a:ext cx="7772400" cy="762000"/>
          </a:xfrm>
        </p:spPr>
        <p:txBody>
          <a:bodyPr/>
          <a:lstStyle/>
          <a:p>
            <a:r>
              <a:rPr lang="en-US"/>
              <a:t>Adverse Selection</a:t>
            </a:r>
          </a:p>
        </p:txBody>
      </p:sp>
      <p:sp>
        <p:nvSpPr>
          <p:cNvPr id="492547" name="Line 3"/>
          <p:cNvSpPr>
            <a:spLocks noChangeShapeType="1"/>
          </p:cNvSpPr>
          <p:nvPr/>
        </p:nvSpPr>
        <p:spPr bwMode="auto">
          <a:xfrm>
            <a:off x="1600200" y="2514600"/>
            <a:ext cx="0" cy="3352800"/>
          </a:xfrm>
          <a:prstGeom prst="line">
            <a:avLst/>
          </a:prstGeom>
          <a:noFill/>
          <a:ln w="38100">
            <a:solidFill>
              <a:schemeClr val="tx1"/>
            </a:solidFill>
            <a:round/>
            <a:headEnd/>
            <a:tailEnd/>
          </a:ln>
          <a:effectLst/>
        </p:spPr>
        <p:txBody>
          <a:bodyPr wrap="none" anchor="ctr">
            <a:spAutoFit/>
          </a:bodyPr>
          <a:lstStyle/>
          <a:p>
            <a:endParaRPr lang="id-ID"/>
          </a:p>
        </p:txBody>
      </p:sp>
      <p:sp>
        <p:nvSpPr>
          <p:cNvPr id="492548" name="Line 4"/>
          <p:cNvSpPr>
            <a:spLocks noChangeShapeType="1"/>
          </p:cNvSpPr>
          <p:nvPr/>
        </p:nvSpPr>
        <p:spPr bwMode="auto">
          <a:xfrm>
            <a:off x="1600200" y="5867400"/>
            <a:ext cx="4191000" cy="0"/>
          </a:xfrm>
          <a:prstGeom prst="line">
            <a:avLst/>
          </a:prstGeom>
          <a:noFill/>
          <a:ln w="38100">
            <a:solidFill>
              <a:schemeClr val="tx1"/>
            </a:solidFill>
            <a:round/>
            <a:headEnd/>
            <a:tailEnd/>
          </a:ln>
          <a:effectLst/>
        </p:spPr>
        <p:txBody>
          <a:bodyPr anchor="ctr">
            <a:spAutoFit/>
          </a:bodyPr>
          <a:lstStyle/>
          <a:p>
            <a:endParaRPr lang="id-ID"/>
          </a:p>
        </p:txBody>
      </p:sp>
      <p:sp>
        <p:nvSpPr>
          <p:cNvPr id="492549" name="Line 5"/>
          <p:cNvSpPr>
            <a:spLocks noChangeShapeType="1"/>
          </p:cNvSpPr>
          <p:nvPr/>
        </p:nvSpPr>
        <p:spPr bwMode="auto">
          <a:xfrm flipV="1">
            <a:off x="1600200" y="2971800"/>
            <a:ext cx="2895600" cy="2895600"/>
          </a:xfrm>
          <a:prstGeom prst="line">
            <a:avLst/>
          </a:prstGeom>
          <a:noFill/>
          <a:ln w="19050">
            <a:solidFill>
              <a:schemeClr val="tx1"/>
            </a:solidFill>
            <a:round/>
            <a:headEnd/>
            <a:tailEnd/>
          </a:ln>
          <a:effectLst/>
        </p:spPr>
        <p:txBody>
          <a:bodyPr wrap="none" anchor="ctr">
            <a:spAutoFit/>
          </a:bodyPr>
          <a:lstStyle/>
          <a:p>
            <a:endParaRPr lang="id-ID"/>
          </a:p>
        </p:txBody>
      </p:sp>
      <p:sp>
        <p:nvSpPr>
          <p:cNvPr id="492550" name="Text Box 6"/>
          <p:cNvSpPr txBox="1">
            <a:spLocks noChangeArrowheads="1"/>
          </p:cNvSpPr>
          <p:nvPr/>
        </p:nvSpPr>
        <p:spPr bwMode="auto">
          <a:xfrm>
            <a:off x="4495800" y="2819400"/>
            <a:ext cx="1323975" cy="336550"/>
          </a:xfrm>
          <a:prstGeom prst="rect">
            <a:avLst/>
          </a:prstGeom>
          <a:noFill/>
          <a:ln w="38100">
            <a:noFill/>
            <a:miter lim="800000"/>
            <a:headEnd/>
            <a:tailEnd/>
          </a:ln>
          <a:effectLst/>
        </p:spPr>
        <p:txBody>
          <a:bodyPr wrap="none" anchor="ctr">
            <a:spAutoFit/>
          </a:bodyPr>
          <a:lstStyle/>
          <a:p>
            <a:r>
              <a:rPr lang="en-US" sz="1600">
                <a:solidFill>
                  <a:schemeClr val="tx1"/>
                </a:solidFill>
              </a:rPr>
              <a:t>certainty line</a:t>
            </a:r>
          </a:p>
        </p:txBody>
      </p:sp>
      <p:sp>
        <p:nvSpPr>
          <p:cNvPr id="492551" name="Text Box 7"/>
          <p:cNvSpPr txBox="1">
            <a:spLocks noChangeArrowheads="1"/>
          </p:cNvSpPr>
          <p:nvPr/>
        </p:nvSpPr>
        <p:spPr bwMode="auto">
          <a:xfrm>
            <a:off x="5851525" y="52578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92552" name="Text Box 8"/>
          <p:cNvSpPr txBox="1">
            <a:spLocks noChangeArrowheads="1"/>
          </p:cNvSpPr>
          <p:nvPr/>
        </p:nvSpPr>
        <p:spPr bwMode="auto">
          <a:xfrm>
            <a:off x="5791200" y="5791200"/>
            <a:ext cx="484188" cy="366713"/>
          </a:xfrm>
          <a:prstGeom prst="rect">
            <a:avLst/>
          </a:prstGeom>
          <a:noFill/>
          <a:ln w="38100">
            <a:noFill/>
            <a:miter lim="800000"/>
            <a:headEnd/>
            <a:tailEnd/>
          </a:ln>
          <a:effectLst/>
        </p:spPr>
        <p:txBody>
          <a:bodyPr wrap="none" anchor="ctr">
            <a:spAutoFit/>
          </a:bodyPr>
          <a:lstStyle/>
          <a:p>
            <a:r>
              <a:rPr lang="en-US" sz="1800" i="1">
                <a:solidFill>
                  <a:schemeClr val="tx1"/>
                </a:solidFill>
              </a:rPr>
              <a:t>W</a:t>
            </a:r>
            <a:r>
              <a:rPr lang="en-US" sz="1800" baseline="-25000">
                <a:solidFill>
                  <a:schemeClr val="tx1"/>
                </a:solidFill>
              </a:rPr>
              <a:t>1</a:t>
            </a:r>
            <a:endParaRPr lang="en-US" sz="1800" i="1">
              <a:solidFill>
                <a:schemeClr val="tx1"/>
              </a:solidFill>
            </a:endParaRPr>
          </a:p>
        </p:txBody>
      </p:sp>
      <p:sp>
        <p:nvSpPr>
          <p:cNvPr id="492553" name="Text Box 9"/>
          <p:cNvSpPr txBox="1">
            <a:spLocks noChangeArrowheads="1"/>
          </p:cNvSpPr>
          <p:nvPr/>
        </p:nvSpPr>
        <p:spPr bwMode="auto">
          <a:xfrm>
            <a:off x="1143000" y="2368550"/>
            <a:ext cx="484188" cy="366713"/>
          </a:xfrm>
          <a:prstGeom prst="rect">
            <a:avLst/>
          </a:prstGeom>
          <a:noFill/>
          <a:ln w="38100">
            <a:noFill/>
            <a:miter lim="800000"/>
            <a:headEnd/>
            <a:tailEnd/>
          </a:ln>
          <a:effectLst/>
        </p:spPr>
        <p:txBody>
          <a:bodyPr anchor="ctr">
            <a:spAutoFit/>
          </a:bodyPr>
          <a:lstStyle/>
          <a:p>
            <a:r>
              <a:rPr lang="en-US" sz="1800" i="1">
                <a:solidFill>
                  <a:schemeClr val="tx1"/>
                </a:solidFill>
              </a:rPr>
              <a:t>W</a:t>
            </a:r>
            <a:r>
              <a:rPr lang="en-US" sz="1800" baseline="-25000">
                <a:solidFill>
                  <a:schemeClr val="tx1"/>
                </a:solidFill>
              </a:rPr>
              <a:t>2</a:t>
            </a:r>
            <a:endParaRPr lang="en-US" sz="1800" i="1">
              <a:solidFill>
                <a:schemeClr val="tx1"/>
              </a:solidFill>
            </a:endParaRPr>
          </a:p>
        </p:txBody>
      </p:sp>
      <p:sp>
        <p:nvSpPr>
          <p:cNvPr id="492554" name="Line 10"/>
          <p:cNvSpPr>
            <a:spLocks noChangeShapeType="1"/>
          </p:cNvSpPr>
          <p:nvPr/>
        </p:nvSpPr>
        <p:spPr bwMode="auto">
          <a:xfrm>
            <a:off x="1600200" y="4648200"/>
            <a:ext cx="3124200" cy="0"/>
          </a:xfrm>
          <a:prstGeom prst="line">
            <a:avLst/>
          </a:prstGeom>
          <a:noFill/>
          <a:ln w="12700">
            <a:solidFill>
              <a:schemeClr val="tx1"/>
            </a:solidFill>
            <a:prstDash val="dash"/>
            <a:round/>
            <a:headEnd/>
            <a:tailEnd/>
          </a:ln>
          <a:effectLst/>
        </p:spPr>
        <p:txBody>
          <a:bodyPr wrap="none" anchor="ctr">
            <a:spAutoFit/>
          </a:bodyPr>
          <a:lstStyle/>
          <a:p>
            <a:endParaRPr lang="id-ID"/>
          </a:p>
        </p:txBody>
      </p:sp>
      <p:sp>
        <p:nvSpPr>
          <p:cNvPr id="492555" name="Line 11"/>
          <p:cNvSpPr>
            <a:spLocks noChangeShapeType="1"/>
          </p:cNvSpPr>
          <p:nvPr/>
        </p:nvSpPr>
        <p:spPr bwMode="auto">
          <a:xfrm>
            <a:off x="4724400" y="4648200"/>
            <a:ext cx="0" cy="1219200"/>
          </a:xfrm>
          <a:prstGeom prst="line">
            <a:avLst/>
          </a:prstGeom>
          <a:noFill/>
          <a:ln w="19050">
            <a:solidFill>
              <a:schemeClr val="tx1"/>
            </a:solidFill>
            <a:prstDash val="dash"/>
            <a:round/>
            <a:headEnd/>
            <a:tailEnd/>
          </a:ln>
          <a:effectLst/>
        </p:spPr>
        <p:txBody>
          <a:bodyPr wrap="none" anchor="ctr">
            <a:spAutoFit/>
          </a:bodyPr>
          <a:lstStyle/>
          <a:p>
            <a:endParaRPr lang="id-ID"/>
          </a:p>
        </p:txBody>
      </p:sp>
      <p:sp>
        <p:nvSpPr>
          <p:cNvPr id="492556" name="Text Box 12"/>
          <p:cNvSpPr txBox="1">
            <a:spLocks noChangeArrowheads="1"/>
          </p:cNvSpPr>
          <p:nvPr/>
        </p:nvSpPr>
        <p:spPr bwMode="auto">
          <a:xfrm>
            <a:off x="4495800" y="5897563"/>
            <a:ext cx="454025" cy="304800"/>
          </a:xfrm>
          <a:prstGeom prst="rect">
            <a:avLst/>
          </a:prstGeom>
          <a:noFill/>
          <a:ln w="38100">
            <a:noFill/>
            <a:miter lim="800000"/>
            <a:headEnd/>
            <a:tailEnd/>
          </a:ln>
          <a:effectLst/>
        </p:spPr>
        <p:txBody>
          <a:bodyPr wrap="none" anchor="ctr">
            <a:spAutoFit/>
          </a:bodyPr>
          <a:lstStyle/>
          <a:p>
            <a:r>
              <a:rPr lang="en-US" sz="1400" b="1" i="1">
                <a:solidFill>
                  <a:schemeClr val="tx1"/>
                </a:solidFill>
              </a:rPr>
              <a:t>W</a:t>
            </a:r>
            <a:r>
              <a:rPr lang="en-US" sz="1400" b="1" i="1" baseline="30000">
                <a:solidFill>
                  <a:schemeClr val="tx1"/>
                </a:solidFill>
              </a:rPr>
              <a:t> </a:t>
            </a:r>
            <a:r>
              <a:rPr lang="en-US" sz="1400" b="1">
                <a:solidFill>
                  <a:schemeClr val="tx1"/>
                </a:solidFill>
              </a:rPr>
              <a:t>*</a:t>
            </a:r>
            <a:endParaRPr lang="en-US" sz="1400" b="1" i="1">
              <a:solidFill>
                <a:schemeClr val="tx1"/>
              </a:solidFill>
            </a:endParaRPr>
          </a:p>
        </p:txBody>
      </p:sp>
      <p:sp>
        <p:nvSpPr>
          <p:cNvPr id="492557" name="Text Box 13"/>
          <p:cNvSpPr txBox="1">
            <a:spLocks noChangeArrowheads="1"/>
          </p:cNvSpPr>
          <p:nvPr/>
        </p:nvSpPr>
        <p:spPr bwMode="auto">
          <a:xfrm>
            <a:off x="976313" y="4511675"/>
            <a:ext cx="617537" cy="304800"/>
          </a:xfrm>
          <a:prstGeom prst="rect">
            <a:avLst/>
          </a:prstGeom>
          <a:noFill/>
          <a:ln w="38100">
            <a:noFill/>
            <a:miter lim="800000"/>
            <a:headEnd/>
            <a:tailEnd/>
          </a:ln>
          <a:effectLst/>
        </p:spPr>
        <p:txBody>
          <a:bodyPr wrap="none" anchor="ctr">
            <a:spAutoFit/>
          </a:bodyPr>
          <a:lstStyle/>
          <a:p>
            <a:pPr algn="r"/>
            <a:r>
              <a:rPr lang="en-US" sz="1400" b="1" i="1">
                <a:solidFill>
                  <a:schemeClr val="tx1"/>
                </a:solidFill>
              </a:rPr>
              <a:t>W</a:t>
            </a:r>
            <a:r>
              <a:rPr lang="en-US" sz="1400" b="1" i="1" baseline="30000">
                <a:solidFill>
                  <a:schemeClr val="tx1"/>
                </a:solidFill>
              </a:rPr>
              <a:t> </a:t>
            </a:r>
            <a:r>
              <a:rPr lang="en-US" sz="1400" b="1" baseline="30000">
                <a:solidFill>
                  <a:schemeClr val="tx1"/>
                </a:solidFill>
              </a:rPr>
              <a:t>* </a:t>
            </a:r>
            <a:r>
              <a:rPr lang="en-US" sz="1400" b="1">
                <a:solidFill>
                  <a:schemeClr val="tx1"/>
                </a:solidFill>
              </a:rPr>
              <a:t>- </a:t>
            </a:r>
            <a:r>
              <a:rPr lang="en-US" sz="1400" b="1" i="1">
                <a:solidFill>
                  <a:schemeClr val="tx1"/>
                </a:solidFill>
                <a:latin typeface="Times New Roman" pitchFamily="18" charset="0"/>
              </a:rPr>
              <a:t>l</a:t>
            </a:r>
          </a:p>
        </p:txBody>
      </p:sp>
      <p:sp>
        <p:nvSpPr>
          <p:cNvPr id="492559" name="Oval 15"/>
          <p:cNvSpPr>
            <a:spLocks noChangeArrowheads="1"/>
          </p:cNvSpPr>
          <p:nvPr/>
        </p:nvSpPr>
        <p:spPr bwMode="auto">
          <a:xfrm>
            <a:off x="4724400" y="46482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2560" name="Text Box 16"/>
          <p:cNvSpPr txBox="1">
            <a:spLocks noChangeArrowheads="1"/>
          </p:cNvSpPr>
          <p:nvPr/>
        </p:nvSpPr>
        <p:spPr bwMode="auto">
          <a:xfrm>
            <a:off x="4724400" y="4572000"/>
            <a:ext cx="319088" cy="336550"/>
          </a:xfrm>
          <a:prstGeom prst="rect">
            <a:avLst/>
          </a:prstGeom>
          <a:noFill/>
          <a:ln w="38100">
            <a:noFill/>
            <a:miter lim="800000"/>
            <a:headEnd/>
            <a:tailEnd/>
          </a:ln>
          <a:effectLst/>
        </p:spPr>
        <p:txBody>
          <a:bodyPr wrap="none" anchor="ctr">
            <a:spAutoFit/>
          </a:bodyPr>
          <a:lstStyle/>
          <a:p>
            <a:r>
              <a:rPr lang="en-US" sz="1600" b="1" i="1">
                <a:solidFill>
                  <a:schemeClr val="tx1"/>
                </a:solidFill>
              </a:rPr>
              <a:t>E</a:t>
            </a:r>
          </a:p>
        </p:txBody>
      </p:sp>
      <p:sp>
        <p:nvSpPr>
          <p:cNvPr id="492561" name="Line 17"/>
          <p:cNvSpPr>
            <a:spLocks noChangeShapeType="1"/>
          </p:cNvSpPr>
          <p:nvPr/>
        </p:nvSpPr>
        <p:spPr bwMode="auto">
          <a:xfrm flipH="1" flipV="1">
            <a:off x="3352800" y="4114800"/>
            <a:ext cx="1371600" cy="533400"/>
          </a:xfrm>
          <a:prstGeom prst="line">
            <a:avLst/>
          </a:prstGeom>
          <a:noFill/>
          <a:ln w="28575">
            <a:solidFill>
              <a:schemeClr val="tx1"/>
            </a:solidFill>
            <a:round/>
            <a:headEnd/>
            <a:tailEnd/>
          </a:ln>
          <a:effectLst/>
        </p:spPr>
        <p:txBody>
          <a:bodyPr anchor="ctr">
            <a:spAutoFit/>
          </a:bodyPr>
          <a:lstStyle/>
          <a:p>
            <a:endParaRPr lang="id-ID"/>
          </a:p>
        </p:txBody>
      </p:sp>
      <p:sp>
        <p:nvSpPr>
          <p:cNvPr id="492562" name="Line 18"/>
          <p:cNvSpPr>
            <a:spLocks noChangeShapeType="1"/>
          </p:cNvSpPr>
          <p:nvPr/>
        </p:nvSpPr>
        <p:spPr bwMode="auto">
          <a:xfrm flipH="1" flipV="1">
            <a:off x="4038600" y="3429000"/>
            <a:ext cx="685800" cy="1219200"/>
          </a:xfrm>
          <a:prstGeom prst="line">
            <a:avLst/>
          </a:prstGeom>
          <a:noFill/>
          <a:ln w="28575">
            <a:solidFill>
              <a:schemeClr val="tx1"/>
            </a:solidFill>
            <a:round/>
            <a:headEnd/>
            <a:tailEnd/>
          </a:ln>
          <a:effectLst/>
        </p:spPr>
        <p:txBody>
          <a:bodyPr wrap="none" anchor="ctr">
            <a:spAutoFit/>
          </a:bodyPr>
          <a:lstStyle/>
          <a:p>
            <a:endParaRPr lang="id-ID"/>
          </a:p>
        </p:txBody>
      </p:sp>
      <p:sp>
        <p:nvSpPr>
          <p:cNvPr id="492563" name="Oval 19"/>
          <p:cNvSpPr>
            <a:spLocks noChangeArrowheads="1"/>
          </p:cNvSpPr>
          <p:nvPr/>
        </p:nvSpPr>
        <p:spPr bwMode="auto">
          <a:xfrm>
            <a:off x="3352800" y="41148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2564" name="Oval 20"/>
          <p:cNvSpPr>
            <a:spLocks noChangeArrowheads="1"/>
          </p:cNvSpPr>
          <p:nvPr/>
        </p:nvSpPr>
        <p:spPr bwMode="auto">
          <a:xfrm>
            <a:off x="4038600" y="34290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2565" name="Text Box 21"/>
          <p:cNvSpPr txBox="1">
            <a:spLocks noChangeArrowheads="1"/>
          </p:cNvSpPr>
          <p:nvPr/>
        </p:nvSpPr>
        <p:spPr bwMode="auto">
          <a:xfrm>
            <a:off x="3733800" y="3200400"/>
            <a:ext cx="307975" cy="336550"/>
          </a:xfrm>
          <a:prstGeom prst="rect">
            <a:avLst/>
          </a:prstGeom>
          <a:noFill/>
          <a:ln w="38100">
            <a:noFill/>
            <a:miter lim="800000"/>
            <a:headEnd/>
            <a:tailEnd/>
          </a:ln>
          <a:effectLst/>
        </p:spPr>
        <p:txBody>
          <a:bodyPr wrap="none" anchor="ctr">
            <a:spAutoFit/>
          </a:bodyPr>
          <a:lstStyle/>
          <a:p>
            <a:r>
              <a:rPr lang="en-US" sz="1600" b="1" i="1">
                <a:solidFill>
                  <a:schemeClr val="tx1"/>
                </a:solidFill>
              </a:rPr>
              <a:t>F</a:t>
            </a:r>
          </a:p>
        </p:txBody>
      </p:sp>
      <p:sp>
        <p:nvSpPr>
          <p:cNvPr id="492566" name="Text Box 22"/>
          <p:cNvSpPr txBox="1">
            <a:spLocks noChangeArrowheads="1"/>
          </p:cNvSpPr>
          <p:nvPr/>
        </p:nvSpPr>
        <p:spPr bwMode="auto">
          <a:xfrm>
            <a:off x="2971800" y="3886200"/>
            <a:ext cx="342900" cy="336550"/>
          </a:xfrm>
          <a:prstGeom prst="rect">
            <a:avLst/>
          </a:prstGeom>
          <a:noFill/>
          <a:ln w="38100">
            <a:noFill/>
            <a:miter lim="800000"/>
            <a:headEnd/>
            <a:tailEnd/>
          </a:ln>
          <a:effectLst/>
        </p:spPr>
        <p:txBody>
          <a:bodyPr wrap="none" anchor="ctr">
            <a:spAutoFit/>
          </a:bodyPr>
          <a:lstStyle/>
          <a:p>
            <a:r>
              <a:rPr lang="en-US" sz="1600" b="1" i="1">
                <a:solidFill>
                  <a:schemeClr val="tx1"/>
                </a:solidFill>
              </a:rPr>
              <a:t>G</a:t>
            </a:r>
          </a:p>
        </p:txBody>
      </p:sp>
      <p:sp>
        <p:nvSpPr>
          <p:cNvPr id="492567" name="Text Box 23"/>
          <p:cNvSpPr txBox="1">
            <a:spLocks noChangeArrowheads="1"/>
          </p:cNvSpPr>
          <p:nvPr/>
        </p:nvSpPr>
        <p:spPr bwMode="auto">
          <a:xfrm>
            <a:off x="5851525" y="31242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92568" name="Text Box 24"/>
          <p:cNvSpPr txBox="1">
            <a:spLocks noChangeArrowheads="1"/>
          </p:cNvSpPr>
          <p:nvPr/>
        </p:nvSpPr>
        <p:spPr bwMode="auto">
          <a:xfrm>
            <a:off x="5241925" y="34290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92569" name="Text Box 25"/>
          <p:cNvSpPr txBox="1">
            <a:spLocks noChangeArrowheads="1"/>
          </p:cNvSpPr>
          <p:nvPr/>
        </p:nvSpPr>
        <p:spPr bwMode="auto">
          <a:xfrm>
            <a:off x="5927725" y="33528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92571" name="Line 27"/>
          <p:cNvSpPr>
            <a:spLocks noChangeShapeType="1"/>
          </p:cNvSpPr>
          <p:nvPr/>
        </p:nvSpPr>
        <p:spPr bwMode="auto">
          <a:xfrm flipH="1" flipV="1">
            <a:off x="3657600" y="3810000"/>
            <a:ext cx="1066800" cy="838200"/>
          </a:xfrm>
          <a:prstGeom prst="line">
            <a:avLst/>
          </a:prstGeom>
          <a:noFill/>
          <a:ln w="28575">
            <a:solidFill>
              <a:schemeClr val="tx1"/>
            </a:solidFill>
            <a:round/>
            <a:headEnd/>
            <a:tailEnd/>
          </a:ln>
          <a:effectLst/>
        </p:spPr>
        <p:txBody>
          <a:bodyPr anchor="ctr">
            <a:spAutoFit/>
          </a:bodyPr>
          <a:lstStyle/>
          <a:p>
            <a:endParaRPr lang="id-ID"/>
          </a:p>
        </p:txBody>
      </p:sp>
      <p:sp>
        <p:nvSpPr>
          <p:cNvPr id="492572" name="Oval 28"/>
          <p:cNvSpPr>
            <a:spLocks noChangeArrowheads="1"/>
          </p:cNvSpPr>
          <p:nvPr/>
        </p:nvSpPr>
        <p:spPr bwMode="auto">
          <a:xfrm>
            <a:off x="3657600" y="38100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2573" name="Text Box 29"/>
          <p:cNvSpPr txBox="1">
            <a:spLocks noChangeArrowheads="1"/>
          </p:cNvSpPr>
          <p:nvPr/>
        </p:nvSpPr>
        <p:spPr bwMode="auto">
          <a:xfrm>
            <a:off x="3352800" y="3581400"/>
            <a:ext cx="330200" cy="336550"/>
          </a:xfrm>
          <a:prstGeom prst="rect">
            <a:avLst/>
          </a:prstGeom>
          <a:noFill/>
          <a:ln w="38100">
            <a:noFill/>
            <a:miter lim="800000"/>
            <a:headEnd/>
            <a:tailEnd/>
          </a:ln>
          <a:effectLst/>
        </p:spPr>
        <p:txBody>
          <a:bodyPr wrap="none" anchor="ctr">
            <a:spAutoFit/>
          </a:bodyPr>
          <a:lstStyle/>
          <a:p>
            <a:r>
              <a:rPr lang="en-US" sz="1600" b="1" i="1">
                <a:solidFill>
                  <a:schemeClr val="tx1"/>
                </a:solidFill>
              </a:rPr>
              <a:t>H</a:t>
            </a:r>
          </a:p>
        </p:txBody>
      </p:sp>
      <p:sp>
        <p:nvSpPr>
          <p:cNvPr id="492574" name="Oval 30"/>
          <p:cNvSpPr>
            <a:spLocks noChangeArrowheads="1"/>
          </p:cNvSpPr>
          <p:nvPr/>
        </p:nvSpPr>
        <p:spPr bwMode="auto">
          <a:xfrm>
            <a:off x="4038600" y="41148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2575" name="Text Box 31"/>
          <p:cNvSpPr txBox="1">
            <a:spLocks noChangeArrowheads="1"/>
          </p:cNvSpPr>
          <p:nvPr/>
        </p:nvSpPr>
        <p:spPr bwMode="auto">
          <a:xfrm>
            <a:off x="3962400" y="3810000"/>
            <a:ext cx="430213" cy="336550"/>
          </a:xfrm>
          <a:prstGeom prst="rect">
            <a:avLst/>
          </a:prstGeom>
          <a:noFill/>
          <a:ln w="38100">
            <a:noFill/>
            <a:miter lim="800000"/>
            <a:headEnd/>
            <a:tailEnd/>
          </a:ln>
          <a:effectLst/>
        </p:spPr>
        <p:txBody>
          <a:bodyPr anchor="ctr">
            <a:spAutoFit/>
          </a:bodyPr>
          <a:lstStyle/>
          <a:p>
            <a:r>
              <a:rPr lang="en-US" sz="1600" b="1" i="1">
                <a:solidFill>
                  <a:schemeClr val="tx1"/>
                </a:solidFill>
              </a:rPr>
              <a:t>M</a:t>
            </a:r>
          </a:p>
        </p:txBody>
      </p:sp>
      <p:grpSp>
        <p:nvGrpSpPr>
          <p:cNvPr id="492591" name="Group 47"/>
          <p:cNvGrpSpPr>
            <a:grpSpLocks/>
          </p:cNvGrpSpPr>
          <p:nvPr/>
        </p:nvGrpSpPr>
        <p:grpSpPr bwMode="auto">
          <a:xfrm>
            <a:off x="4343400" y="2895600"/>
            <a:ext cx="4725988" cy="2647950"/>
            <a:chOff x="2736" y="1824"/>
            <a:chExt cx="2977" cy="1668"/>
          </a:xfrm>
        </p:grpSpPr>
        <p:grpSp>
          <p:nvGrpSpPr>
            <p:cNvPr id="492590" name="Group 46"/>
            <p:cNvGrpSpPr>
              <a:grpSpLocks/>
            </p:cNvGrpSpPr>
            <p:nvPr/>
          </p:nvGrpSpPr>
          <p:grpSpPr bwMode="auto">
            <a:xfrm>
              <a:off x="2784" y="1824"/>
              <a:ext cx="2929" cy="1668"/>
              <a:chOff x="2784" y="1824"/>
              <a:chExt cx="2929" cy="1668"/>
            </a:xfrm>
          </p:grpSpPr>
          <p:sp>
            <p:nvSpPr>
              <p:cNvPr id="492570" name="Text Box 26"/>
              <p:cNvSpPr txBox="1">
                <a:spLocks noChangeArrowheads="1"/>
              </p:cNvSpPr>
              <p:nvPr/>
            </p:nvSpPr>
            <p:spPr bwMode="auto">
              <a:xfrm>
                <a:off x="3696" y="1824"/>
                <a:ext cx="2017" cy="1668"/>
              </a:xfrm>
              <a:prstGeom prst="rect">
                <a:avLst/>
              </a:prstGeom>
              <a:noFill/>
              <a:ln w="38100">
                <a:noFill/>
                <a:miter lim="800000"/>
                <a:headEnd/>
                <a:tailEnd/>
              </a:ln>
              <a:effectLst/>
            </p:spPr>
            <p:txBody>
              <a:bodyPr anchor="ctr">
                <a:spAutoFit/>
              </a:bodyPr>
              <a:lstStyle/>
              <a:p>
                <a:r>
                  <a:rPr lang="en-US">
                    <a:solidFill>
                      <a:srgbClr val="470F3E"/>
                    </a:solidFill>
                  </a:rPr>
                  <a:t>An insurance policy</a:t>
                </a:r>
              </a:p>
              <a:p>
                <a:r>
                  <a:rPr lang="en-US">
                    <a:solidFill>
                      <a:srgbClr val="470F3E"/>
                    </a:solidFill>
                  </a:rPr>
                  <a:t>such as </a:t>
                </a:r>
                <a:r>
                  <a:rPr lang="en-US" i="1">
                    <a:solidFill>
                      <a:srgbClr val="470F3E"/>
                    </a:solidFill>
                  </a:rPr>
                  <a:t>N</a:t>
                </a:r>
                <a:r>
                  <a:rPr lang="en-US">
                    <a:solidFill>
                      <a:srgbClr val="470F3E"/>
                    </a:solidFill>
                  </a:rPr>
                  <a:t> would be</a:t>
                </a:r>
              </a:p>
              <a:p>
                <a:r>
                  <a:rPr lang="en-US">
                    <a:solidFill>
                      <a:srgbClr val="470F3E"/>
                    </a:solidFill>
                  </a:rPr>
                  <a:t>unattractive to high-</a:t>
                </a:r>
              </a:p>
              <a:p>
                <a:r>
                  <a:rPr lang="en-US">
                    <a:solidFill>
                      <a:srgbClr val="470F3E"/>
                    </a:solidFill>
                  </a:rPr>
                  <a:t>risk individuals, but</a:t>
                </a:r>
              </a:p>
              <a:p>
                <a:r>
                  <a:rPr lang="en-US">
                    <a:solidFill>
                      <a:srgbClr val="470F3E"/>
                    </a:solidFill>
                  </a:rPr>
                  <a:t>attractive to low-risk</a:t>
                </a:r>
              </a:p>
              <a:p>
                <a:r>
                  <a:rPr lang="en-US">
                    <a:solidFill>
                      <a:srgbClr val="470F3E"/>
                    </a:solidFill>
                  </a:rPr>
                  <a:t>individuals and </a:t>
                </a:r>
              </a:p>
              <a:p>
                <a:r>
                  <a:rPr lang="en-US">
                    <a:solidFill>
                      <a:srgbClr val="470F3E"/>
                    </a:solidFill>
                  </a:rPr>
                  <a:t>profitable for insurers</a:t>
                </a:r>
              </a:p>
            </p:txBody>
          </p:sp>
          <p:sp>
            <p:nvSpPr>
              <p:cNvPr id="492583" name="Text Box 39"/>
              <p:cNvSpPr txBox="1">
                <a:spLocks noChangeArrowheads="1"/>
              </p:cNvSpPr>
              <p:nvPr/>
            </p:nvSpPr>
            <p:spPr bwMode="auto">
              <a:xfrm>
                <a:off x="2784" y="2544"/>
                <a:ext cx="208" cy="212"/>
              </a:xfrm>
              <a:prstGeom prst="rect">
                <a:avLst/>
              </a:prstGeom>
              <a:noFill/>
              <a:ln w="38100">
                <a:noFill/>
                <a:miter lim="800000"/>
                <a:headEnd/>
                <a:tailEnd/>
              </a:ln>
              <a:effectLst/>
            </p:spPr>
            <p:txBody>
              <a:bodyPr wrap="none" anchor="ctr">
                <a:spAutoFit/>
              </a:bodyPr>
              <a:lstStyle/>
              <a:p>
                <a:r>
                  <a:rPr lang="en-US" sz="1600" b="1" i="1">
                    <a:solidFill>
                      <a:srgbClr val="DC00DC"/>
                    </a:solidFill>
                  </a:rPr>
                  <a:t>N</a:t>
                </a:r>
              </a:p>
            </p:txBody>
          </p:sp>
        </p:grpSp>
        <p:sp>
          <p:nvSpPr>
            <p:cNvPr id="492589" name="Oval 45"/>
            <p:cNvSpPr>
              <a:spLocks noChangeArrowheads="1"/>
            </p:cNvSpPr>
            <p:nvPr/>
          </p:nvSpPr>
          <p:spPr bwMode="auto">
            <a:xfrm>
              <a:off x="2736" y="2640"/>
              <a:ext cx="48" cy="48"/>
            </a:xfrm>
            <a:prstGeom prst="ellipse">
              <a:avLst/>
            </a:prstGeom>
            <a:solidFill>
              <a:srgbClr val="DC00DC"/>
            </a:solidFill>
            <a:ln w="38100">
              <a:noFill/>
              <a:round/>
              <a:headEnd/>
              <a:tailEnd/>
            </a:ln>
            <a:effectLst/>
          </p:spPr>
          <p:txBody>
            <a:bodyPr anchor="ctr">
              <a:spAutoFit/>
            </a:bodyPr>
            <a:lstStyle/>
            <a:p>
              <a:endParaRPr lang="id-ID"/>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92587"/>
                                        </p:tgtEl>
                                        <p:attrNameLst>
                                          <p:attrName>style.visibility</p:attrName>
                                        </p:attrNameLst>
                                      </p:cBhvr>
                                      <p:to>
                                        <p:strVal val="visible"/>
                                      </p:to>
                                    </p:set>
                                    <p:animEffect transition="in" filter="wipe(left)">
                                      <p:cBhvr>
                                        <p:cTn id="7" dur="500"/>
                                        <p:tgtEl>
                                          <p:spTgt spid="49258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92591"/>
                                        </p:tgtEl>
                                        <p:attrNameLst>
                                          <p:attrName>style.visibility</p:attrName>
                                        </p:attrNameLst>
                                      </p:cBhvr>
                                      <p:to>
                                        <p:strVal val="visible"/>
                                      </p:to>
                                    </p:set>
                                    <p:animEffect transition="in" filter="wipe(left)">
                                      <p:cBhvr>
                                        <p:cTn id="12" dur="500"/>
                                        <p:tgtEl>
                                          <p:spTgt spid="4925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F2B631C-9EE4-47D3-B9C6-3A5AA0E5159D}" type="slidenum">
              <a:rPr lang="en-US"/>
              <a:pPr/>
              <a:t>29</a:t>
            </a:fld>
            <a:endParaRPr lang="en-US"/>
          </a:p>
        </p:txBody>
      </p:sp>
      <p:sp>
        <p:nvSpPr>
          <p:cNvPr id="495618" name="Rectangle 2"/>
          <p:cNvSpPr>
            <a:spLocks noGrp="1" noChangeArrowheads="1"/>
          </p:cNvSpPr>
          <p:nvPr>
            <p:ph type="title"/>
          </p:nvPr>
        </p:nvSpPr>
        <p:spPr>
          <a:xfrm>
            <a:off x="685800" y="838200"/>
            <a:ext cx="7772400" cy="762000"/>
          </a:xfrm>
        </p:spPr>
        <p:txBody>
          <a:bodyPr/>
          <a:lstStyle/>
          <a:p>
            <a:r>
              <a:rPr lang="en-US"/>
              <a:t>Adverse Selection</a:t>
            </a:r>
          </a:p>
        </p:txBody>
      </p:sp>
      <p:sp>
        <p:nvSpPr>
          <p:cNvPr id="495619" name="Rectangle 3"/>
          <p:cNvSpPr>
            <a:spLocks noGrp="1" noChangeArrowheads="1"/>
          </p:cNvSpPr>
          <p:nvPr>
            <p:ph type="body" idx="1"/>
          </p:nvPr>
        </p:nvSpPr>
        <p:spPr/>
        <p:txBody>
          <a:bodyPr/>
          <a:lstStyle/>
          <a:p>
            <a:r>
              <a:rPr lang="en-US"/>
              <a:t>If a market has asymmetric information, the equilibria must be separated in some way</a:t>
            </a:r>
          </a:p>
          <a:p>
            <a:pPr lvl="1"/>
            <a:r>
              <a:rPr lang="en-US"/>
              <a:t>high-risk individuals must have an incentive to purchase one type of insurance, while low-risk purchase another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162ADB7-5CEF-4B69-9EB8-3E7BFC3EA432}" type="slidenum">
              <a:rPr lang="en-US"/>
              <a:pPr/>
              <a:t>3</a:t>
            </a:fld>
            <a:endParaRPr lang="en-US"/>
          </a:p>
        </p:txBody>
      </p:sp>
      <p:sp>
        <p:nvSpPr>
          <p:cNvPr id="458754" name="Rectangle 2"/>
          <p:cNvSpPr>
            <a:spLocks noGrp="1" noChangeArrowheads="1"/>
          </p:cNvSpPr>
          <p:nvPr>
            <p:ph type="title"/>
          </p:nvPr>
        </p:nvSpPr>
        <p:spPr>
          <a:xfrm>
            <a:off x="685800" y="838200"/>
            <a:ext cx="7772400" cy="838200"/>
          </a:xfrm>
        </p:spPr>
        <p:txBody>
          <a:bodyPr/>
          <a:lstStyle/>
          <a:p>
            <a:r>
              <a:rPr lang="en-US"/>
              <a:t>Properties of Information</a:t>
            </a:r>
          </a:p>
        </p:txBody>
      </p:sp>
      <p:sp>
        <p:nvSpPr>
          <p:cNvPr id="458755" name="Rectangle 3"/>
          <p:cNvSpPr>
            <a:spLocks noGrp="1" noChangeArrowheads="1"/>
          </p:cNvSpPr>
          <p:nvPr>
            <p:ph type="body" idx="1"/>
          </p:nvPr>
        </p:nvSpPr>
        <p:spPr>
          <a:xfrm>
            <a:off x="685800" y="1905000"/>
            <a:ext cx="7772400" cy="4191000"/>
          </a:xfrm>
        </p:spPr>
        <p:txBody>
          <a:bodyPr/>
          <a:lstStyle/>
          <a:p>
            <a:r>
              <a:rPr lang="en-US"/>
              <a:t>Studying information also becomes difficult due to some technical properties of information</a:t>
            </a:r>
          </a:p>
          <a:p>
            <a:pPr lvl="1"/>
            <a:r>
              <a:rPr lang="en-US"/>
              <a:t>it is durable and retains value after its use</a:t>
            </a:r>
          </a:p>
          <a:p>
            <a:pPr lvl="1"/>
            <a:r>
              <a:rPr lang="en-US"/>
              <a:t>it can be nonrival and nonexclusive</a:t>
            </a:r>
          </a:p>
          <a:p>
            <a:pPr lvl="2"/>
            <a:r>
              <a:rPr lang="en-US"/>
              <a:t>in this manner it can be considered a </a:t>
            </a:r>
            <a:r>
              <a:rPr lang="en-US" u="sng"/>
              <a:t>public good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4"/>
          <p:cNvSpPr>
            <a:spLocks noGrp="1"/>
          </p:cNvSpPr>
          <p:nvPr>
            <p:ph type="sldNum" sz="quarter" idx="12"/>
          </p:nvPr>
        </p:nvSpPr>
        <p:spPr/>
        <p:txBody>
          <a:bodyPr/>
          <a:lstStyle/>
          <a:p>
            <a:fld id="{8B7E5366-1C8D-4795-AB3F-D83AB81F520D}" type="slidenum">
              <a:rPr lang="en-US"/>
              <a:pPr/>
              <a:t>30</a:t>
            </a:fld>
            <a:endParaRPr lang="en-US"/>
          </a:p>
        </p:txBody>
      </p:sp>
      <p:sp>
        <p:nvSpPr>
          <p:cNvPr id="493572" name="Rectangle 4"/>
          <p:cNvSpPr>
            <a:spLocks noGrp="1" noChangeArrowheads="1"/>
          </p:cNvSpPr>
          <p:nvPr>
            <p:ph type="title"/>
          </p:nvPr>
        </p:nvSpPr>
        <p:spPr>
          <a:xfrm>
            <a:off x="685800" y="838200"/>
            <a:ext cx="7772400" cy="685800"/>
          </a:xfrm>
        </p:spPr>
        <p:txBody>
          <a:bodyPr/>
          <a:lstStyle/>
          <a:p>
            <a:r>
              <a:rPr lang="en-US"/>
              <a:t>Adverse Selection</a:t>
            </a:r>
          </a:p>
        </p:txBody>
      </p:sp>
      <p:sp>
        <p:nvSpPr>
          <p:cNvPr id="493573" name="Line 5"/>
          <p:cNvSpPr>
            <a:spLocks noChangeShapeType="1"/>
          </p:cNvSpPr>
          <p:nvPr/>
        </p:nvSpPr>
        <p:spPr bwMode="auto">
          <a:xfrm>
            <a:off x="1600200" y="2514600"/>
            <a:ext cx="0" cy="3352800"/>
          </a:xfrm>
          <a:prstGeom prst="line">
            <a:avLst/>
          </a:prstGeom>
          <a:noFill/>
          <a:ln w="38100">
            <a:solidFill>
              <a:schemeClr val="tx1"/>
            </a:solidFill>
            <a:round/>
            <a:headEnd/>
            <a:tailEnd/>
          </a:ln>
          <a:effectLst/>
        </p:spPr>
        <p:txBody>
          <a:bodyPr wrap="none" anchor="ctr">
            <a:spAutoFit/>
          </a:bodyPr>
          <a:lstStyle/>
          <a:p>
            <a:endParaRPr lang="id-ID"/>
          </a:p>
        </p:txBody>
      </p:sp>
      <p:sp>
        <p:nvSpPr>
          <p:cNvPr id="493574" name="Line 6"/>
          <p:cNvSpPr>
            <a:spLocks noChangeShapeType="1"/>
          </p:cNvSpPr>
          <p:nvPr/>
        </p:nvSpPr>
        <p:spPr bwMode="auto">
          <a:xfrm>
            <a:off x="1600200" y="5867400"/>
            <a:ext cx="4191000" cy="0"/>
          </a:xfrm>
          <a:prstGeom prst="line">
            <a:avLst/>
          </a:prstGeom>
          <a:noFill/>
          <a:ln w="38100">
            <a:solidFill>
              <a:schemeClr val="tx1"/>
            </a:solidFill>
            <a:round/>
            <a:headEnd/>
            <a:tailEnd/>
          </a:ln>
          <a:effectLst/>
        </p:spPr>
        <p:txBody>
          <a:bodyPr anchor="ctr">
            <a:spAutoFit/>
          </a:bodyPr>
          <a:lstStyle/>
          <a:p>
            <a:endParaRPr lang="id-ID"/>
          </a:p>
        </p:txBody>
      </p:sp>
      <p:sp>
        <p:nvSpPr>
          <p:cNvPr id="493575" name="Line 7"/>
          <p:cNvSpPr>
            <a:spLocks noChangeShapeType="1"/>
          </p:cNvSpPr>
          <p:nvPr/>
        </p:nvSpPr>
        <p:spPr bwMode="auto">
          <a:xfrm flipV="1">
            <a:off x="1600200" y="2971800"/>
            <a:ext cx="2895600" cy="2895600"/>
          </a:xfrm>
          <a:prstGeom prst="line">
            <a:avLst/>
          </a:prstGeom>
          <a:noFill/>
          <a:ln w="19050">
            <a:solidFill>
              <a:schemeClr val="tx1"/>
            </a:solidFill>
            <a:round/>
            <a:headEnd/>
            <a:tailEnd/>
          </a:ln>
          <a:effectLst/>
        </p:spPr>
        <p:txBody>
          <a:bodyPr wrap="none" anchor="ctr">
            <a:spAutoFit/>
          </a:bodyPr>
          <a:lstStyle/>
          <a:p>
            <a:endParaRPr lang="id-ID"/>
          </a:p>
        </p:txBody>
      </p:sp>
      <p:sp>
        <p:nvSpPr>
          <p:cNvPr id="493576" name="Text Box 8"/>
          <p:cNvSpPr txBox="1">
            <a:spLocks noChangeArrowheads="1"/>
          </p:cNvSpPr>
          <p:nvPr/>
        </p:nvSpPr>
        <p:spPr bwMode="auto">
          <a:xfrm>
            <a:off x="4495800" y="2819400"/>
            <a:ext cx="1323975" cy="336550"/>
          </a:xfrm>
          <a:prstGeom prst="rect">
            <a:avLst/>
          </a:prstGeom>
          <a:noFill/>
          <a:ln w="38100">
            <a:noFill/>
            <a:miter lim="800000"/>
            <a:headEnd/>
            <a:tailEnd/>
          </a:ln>
          <a:effectLst/>
        </p:spPr>
        <p:txBody>
          <a:bodyPr wrap="none" anchor="ctr">
            <a:spAutoFit/>
          </a:bodyPr>
          <a:lstStyle/>
          <a:p>
            <a:r>
              <a:rPr lang="en-US" sz="1600">
                <a:solidFill>
                  <a:schemeClr val="tx1"/>
                </a:solidFill>
              </a:rPr>
              <a:t>certainty line</a:t>
            </a:r>
          </a:p>
        </p:txBody>
      </p:sp>
      <p:sp>
        <p:nvSpPr>
          <p:cNvPr id="493577" name="Text Box 9"/>
          <p:cNvSpPr txBox="1">
            <a:spLocks noChangeArrowheads="1"/>
          </p:cNvSpPr>
          <p:nvPr/>
        </p:nvSpPr>
        <p:spPr bwMode="auto">
          <a:xfrm>
            <a:off x="5851525" y="52578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93578" name="Text Box 10"/>
          <p:cNvSpPr txBox="1">
            <a:spLocks noChangeArrowheads="1"/>
          </p:cNvSpPr>
          <p:nvPr/>
        </p:nvSpPr>
        <p:spPr bwMode="auto">
          <a:xfrm>
            <a:off x="5791200" y="5791200"/>
            <a:ext cx="484188" cy="366713"/>
          </a:xfrm>
          <a:prstGeom prst="rect">
            <a:avLst/>
          </a:prstGeom>
          <a:noFill/>
          <a:ln w="38100">
            <a:noFill/>
            <a:miter lim="800000"/>
            <a:headEnd/>
            <a:tailEnd/>
          </a:ln>
          <a:effectLst/>
        </p:spPr>
        <p:txBody>
          <a:bodyPr wrap="none" anchor="ctr">
            <a:spAutoFit/>
          </a:bodyPr>
          <a:lstStyle/>
          <a:p>
            <a:r>
              <a:rPr lang="en-US" sz="1800" i="1">
                <a:solidFill>
                  <a:schemeClr val="tx1"/>
                </a:solidFill>
              </a:rPr>
              <a:t>W</a:t>
            </a:r>
            <a:r>
              <a:rPr lang="en-US" sz="1800" baseline="-25000">
                <a:solidFill>
                  <a:schemeClr val="tx1"/>
                </a:solidFill>
              </a:rPr>
              <a:t>1</a:t>
            </a:r>
            <a:endParaRPr lang="en-US" sz="1800" i="1">
              <a:solidFill>
                <a:schemeClr val="tx1"/>
              </a:solidFill>
            </a:endParaRPr>
          </a:p>
        </p:txBody>
      </p:sp>
      <p:sp>
        <p:nvSpPr>
          <p:cNvPr id="493579" name="Text Box 11"/>
          <p:cNvSpPr txBox="1">
            <a:spLocks noChangeArrowheads="1"/>
          </p:cNvSpPr>
          <p:nvPr/>
        </p:nvSpPr>
        <p:spPr bwMode="auto">
          <a:xfrm>
            <a:off x="1143000" y="2368550"/>
            <a:ext cx="484188" cy="366713"/>
          </a:xfrm>
          <a:prstGeom prst="rect">
            <a:avLst/>
          </a:prstGeom>
          <a:noFill/>
          <a:ln w="38100">
            <a:noFill/>
            <a:miter lim="800000"/>
            <a:headEnd/>
            <a:tailEnd/>
          </a:ln>
          <a:effectLst/>
        </p:spPr>
        <p:txBody>
          <a:bodyPr anchor="ctr">
            <a:spAutoFit/>
          </a:bodyPr>
          <a:lstStyle/>
          <a:p>
            <a:r>
              <a:rPr lang="en-US" sz="1800" i="1">
                <a:solidFill>
                  <a:schemeClr val="tx1"/>
                </a:solidFill>
              </a:rPr>
              <a:t>W</a:t>
            </a:r>
            <a:r>
              <a:rPr lang="en-US" sz="1800" baseline="-25000">
                <a:solidFill>
                  <a:schemeClr val="tx1"/>
                </a:solidFill>
              </a:rPr>
              <a:t>2</a:t>
            </a:r>
            <a:endParaRPr lang="en-US" sz="1800" i="1">
              <a:solidFill>
                <a:schemeClr val="tx1"/>
              </a:solidFill>
            </a:endParaRPr>
          </a:p>
        </p:txBody>
      </p:sp>
      <p:sp>
        <p:nvSpPr>
          <p:cNvPr id="493580" name="Line 12"/>
          <p:cNvSpPr>
            <a:spLocks noChangeShapeType="1"/>
          </p:cNvSpPr>
          <p:nvPr/>
        </p:nvSpPr>
        <p:spPr bwMode="auto">
          <a:xfrm>
            <a:off x="1600200" y="4648200"/>
            <a:ext cx="3124200" cy="0"/>
          </a:xfrm>
          <a:prstGeom prst="line">
            <a:avLst/>
          </a:prstGeom>
          <a:noFill/>
          <a:ln w="12700">
            <a:solidFill>
              <a:schemeClr val="tx1"/>
            </a:solidFill>
            <a:prstDash val="dash"/>
            <a:round/>
            <a:headEnd/>
            <a:tailEnd/>
          </a:ln>
          <a:effectLst/>
        </p:spPr>
        <p:txBody>
          <a:bodyPr wrap="none" anchor="ctr">
            <a:spAutoFit/>
          </a:bodyPr>
          <a:lstStyle/>
          <a:p>
            <a:endParaRPr lang="id-ID"/>
          </a:p>
        </p:txBody>
      </p:sp>
      <p:sp>
        <p:nvSpPr>
          <p:cNvPr id="493581" name="Line 13"/>
          <p:cNvSpPr>
            <a:spLocks noChangeShapeType="1"/>
          </p:cNvSpPr>
          <p:nvPr/>
        </p:nvSpPr>
        <p:spPr bwMode="auto">
          <a:xfrm>
            <a:off x="4724400" y="4648200"/>
            <a:ext cx="0" cy="1219200"/>
          </a:xfrm>
          <a:prstGeom prst="line">
            <a:avLst/>
          </a:prstGeom>
          <a:noFill/>
          <a:ln w="19050">
            <a:solidFill>
              <a:schemeClr val="tx1"/>
            </a:solidFill>
            <a:prstDash val="dash"/>
            <a:round/>
            <a:headEnd/>
            <a:tailEnd/>
          </a:ln>
          <a:effectLst/>
        </p:spPr>
        <p:txBody>
          <a:bodyPr wrap="none" anchor="ctr">
            <a:spAutoFit/>
          </a:bodyPr>
          <a:lstStyle/>
          <a:p>
            <a:endParaRPr lang="id-ID"/>
          </a:p>
        </p:txBody>
      </p:sp>
      <p:sp>
        <p:nvSpPr>
          <p:cNvPr id="493582" name="Text Box 14"/>
          <p:cNvSpPr txBox="1">
            <a:spLocks noChangeArrowheads="1"/>
          </p:cNvSpPr>
          <p:nvPr/>
        </p:nvSpPr>
        <p:spPr bwMode="auto">
          <a:xfrm>
            <a:off x="4495800" y="5897563"/>
            <a:ext cx="454025" cy="304800"/>
          </a:xfrm>
          <a:prstGeom prst="rect">
            <a:avLst/>
          </a:prstGeom>
          <a:noFill/>
          <a:ln w="38100">
            <a:noFill/>
            <a:miter lim="800000"/>
            <a:headEnd/>
            <a:tailEnd/>
          </a:ln>
          <a:effectLst/>
        </p:spPr>
        <p:txBody>
          <a:bodyPr wrap="none" anchor="ctr">
            <a:spAutoFit/>
          </a:bodyPr>
          <a:lstStyle/>
          <a:p>
            <a:r>
              <a:rPr lang="en-US" sz="1400" b="1" i="1">
                <a:solidFill>
                  <a:schemeClr val="tx1"/>
                </a:solidFill>
              </a:rPr>
              <a:t>W</a:t>
            </a:r>
            <a:r>
              <a:rPr lang="en-US" sz="1400" b="1" i="1" baseline="30000">
                <a:solidFill>
                  <a:schemeClr val="tx1"/>
                </a:solidFill>
              </a:rPr>
              <a:t> </a:t>
            </a:r>
            <a:r>
              <a:rPr lang="en-US" sz="1400" b="1">
                <a:solidFill>
                  <a:schemeClr val="tx1"/>
                </a:solidFill>
              </a:rPr>
              <a:t>*</a:t>
            </a:r>
            <a:endParaRPr lang="en-US" sz="1400" b="1" i="1">
              <a:solidFill>
                <a:schemeClr val="tx1"/>
              </a:solidFill>
            </a:endParaRPr>
          </a:p>
        </p:txBody>
      </p:sp>
      <p:sp>
        <p:nvSpPr>
          <p:cNvPr id="493583" name="Text Box 15"/>
          <p:cNvSpPr txBox="1">
            <a:spLocks noChangeArrowheads="1"/>
          </p:cNvSpPr>
          <p:nvPr/>
        </p:nvSpPr>
        <p:spPr bwMode="auto">
          <a:xfrm>
            <a:off x="976313" y="4511675"/>
            <a:ext cx="617537" cy="304800"/>
          </a:xfrm>
          <a:prstGeom prst="rect">
            <a:avLst/>
          </a:prstGeom>
          <a:noFill/>
          <a:ln w="38100">
            <a:noFill/>
            <a:miter lim="800000"/>
            <a:headEnd/>
            <a:tailEnd/>
          </a:ln>
          <a:effectLst/>
        </p:spPr>
        <p:txBody>
          <a:bodyPr wrap="none" anchor="ctr">
            <a:spAutoFit/>
          </a:bodyPr>
          <a:lstStyle/>
          <a:p>
            <a:pPr algn="r"/>
            <a:r>
              <a:rPr lang="en-US" sz="1400" b="1" i="1">
                <a:solidFill>
                  <a:schemeClr val="tx1"/>
                </a:solidFill>
              </a:rPr>
              <a:t>W</a:t>
            </a:r>
            <a:r>
              <a:rPr lang="en-US" sz="1400" b="1" i="1" baseline="30000">
                <a:solidFill>
                  <a:schemeClr val="tx1"/>
                </a:solidFill>
              </a:rPr>
              <a:t> </a:t>
            </a:r>
            <a:r>
              <a:rPr lang="en-US" sz="1400" b="1" baseline="30000">
                <a:solidFill>
                  <a:schemeClr val="tx1"/>
                </a:solidFill>
              </a:rPr>
              <a:t>* </a:t>
            </a:r>
            <a:r>
              <a:rPr lang="en-US" sz="1400" b="1">
                <a:solidFill>
                  <a:schemeClr val="tx1"/>
                </a:solidFill>
              </a:rPr>
              <a:t>- </a:t>
            </a:r>
            <a:r>
              <a:rPr lang="en-US" sz="1400" b="1" i="1">
                <a:solidFill>
                  <a:schemeClr val="tx1"/>
                </a:solidFill>
                <a:latin typeface="Times New Roman" pitchFamily="18" charset="0"/>
              </a:rPr>
              <a:t>l</a:t>
            </a:r>
          </a:p>
        </p:txBody>
      </p:sp>
      <p:sp>
        <p:nvSpPr>
          <p:cNvPr id="493585" name="Oval 17"/>
          <p:cNvSpPr>
            <a:spLocks noChangeArrowheads="1"/>
          </p:cNvSpPr>
          <p:nvPr/>
        </p:nvSpPr>
        <p:spPr bwMode="auto">
          <a:xfrm>
            <a:off x="4724400" y="46482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3586" name="Text Box 18"/>
          <p:cNvSpPr txBox="1">
            <a:spLocks noChangeArrowheads="1"/>
          </p:cNvSpPr>
          <p:nvPr/>
        </p:nvSpPr>
        <p:spPr bwMode="auto">
          <a:xfrm>
            <a:off x="4724400" y="4572000"/>
            <a:ext cx="319088" cy="336550"/>
          </a:xfrm>
          <a:prstGeom prst="rect">
            <a:avLst/>
          </a:prstGeom>
          <a:noFill/>
          <a:ln w="38100">
            <a:noFill/>
            <a:miter lim="800000"/>
            <a:headEnd/>
            <a:tailEnd/>
          </a:ln>
          <a:effectLst/>
        </p:spPr>
        <p:txBody>
          <a:bodyPr wrap="none" anchor="ctr">
            <a:spAutoFit/>
          </a:bodyPr>
          <a:lstStyle/>
          <a:p>
            <a:r>
              <a:rPr lang="en-US" sz="1600" b="1" i="1">
                <a:solidFill>
                  <a:schemeClr val="tx1"/>
                </a:solidFill>
              </a:rPr>
              <a:t>E</a:t>
            </a:r>
          </a:p>
        </p:txBody>
      </p:sp>
      <p:sp>
        <p:nvSpPr>
          <p:cNvPr id="493587" name="Line 19"/>
          <p:cNvSpPr>
            <a:spLocks noChangeShapeType="1"/>
          </p:cNvSpPr>
          <p:nvPr/>
        </p:nvSpPr>
        <p:spPr bwMode="auto">
          <a:xfrm flipH="1" flipV="1">
            <a:off x="3352800" y="4114800"/>
            <a:ext cx="1371600" cy="533400"/>
          </a:xfrm>
          <a:prstGeom prst="line">
            <a:avLst/>
          </a:prstGeom>
          <a:noFill/>
          <a:ln w="28575">
            <a:solidFill>
              <a:schemeClr val="tx1"/>
            </a:solidFill>
            <a:round/>
            <a:headEnd/>
            <a:tailEnd/>
          </a:ln>
          <a:effectLst/>
        </p:spPr>
        <p:txBody>
          <a:bodyPr anchor="ctr">
            <a:spAutoFit/>
          </a:bodyPr>
          <a:lstStyle/>
          <a:p>
            <a:endParaRPr lang="id-ID"/>
          </a:p>
        </p:txBody>
      </p:sp>
      <p:sp>
        <p:nvSpPr>
          <p:cNvPr id="493588" name="Line 20"/>
          <p:cNvSpPr>
            <a:spLocks noChangeShapeType="1"/>
          </p:cNvSpPr>
          <p:nvPr/>
        </p:nvSpPr>
        <p:spPr bwMode="auto">
          <a:xfrm flipH="1" flipV="1">
            <a:off x="4038600" y="3429000"/>
            <a:ext cx="685800" cy="1219200"/>
          </a:xfrm>
          <a:prstGeom prst="line">
            <a:avLst/>
          </a:prstGeom>
          <a:noFill/>
          <a:ln w="28575">
            <a:solidFill>
              <a:schemeClr val="tx1"/>
            </a:solidFill>
            <a:round/>
            <a:headEnd/>
            <a:tailEnd/>
          </a:ln>
          <a:effectLst/>
        </p:spPr>
        <p:txBody>
          <a:bodyPr wrap="none" anchor="ctr">
            <a:spAutoFit/>
          </a:bodyPr>
          <a:lstStyle/>
          <a:p>
            <a:endParaRPr lang="id-ID"/>
          </a:p>
        </p:txBody>
      </p:sp>
      <p:sp>
        <p:nvSpPr>
          <p:cNvPr id="493589" name="Oval 21"/>
          <p:cNvSpPr>
            <a:spLocks noChangeArrowheads="1"/>
          </p:cNvSpPr>
          <p:nvPr/>
        </p:nvSpPr>
        <p:spPr bwMode="auto">
          <a:xfrm>
            <a:off x="3352800" y="41148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3590" name="Oval 22"/>
          <p:cNvSpPr>
            <a:spLocks noChangeArrowheads="1"/>
          </p:cNvSpPr>
          <p:nvPr/>
        </p:nvSpPr>
        <p:spPr bwMode="auto">
          <a:xfrm>
            <a:off x="4038600" y="34290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3591" name="Text Box 23"/>
          <p:cNvSpPr txBox="1">
            <a:spLocks noChangeArrowheads="1"/>
          </p:cNvSpPr>
          <p:nvPr/>
        </p:nvSpPr>
        <p:spPr bwMode="auto">
          <a:xfrm>
            <a:off x="3733800" y="3200400"/>
            <a:ext cx="307975" cy="336550"/>
          </a:xfrm>
          <a:prstGeom prst="rect">
            <a:avLst/>
          </a:prstGeom>
          <a:noFill/>
          <a:ln w="38100">
            <a:noFill/>
            <a:miter lim="800000"/>
            <a:headEnd/>
            <a:tailEnd/>
          </a:ln>
          <a:effectLst/>
        </p:spPr>
        <p:txBody>
          <a:bodyPr wrap="none" anchor="ctr">
            <a:spAutoFit/>
          </a:bodyPr>
          <a:lstStyle/>
          <a:p>
            <a:r>
              <a:rPr lang="en-US" sz="1600" b="1" i="1">
                <a:solidFill>
                  <a:schemeClr val="tx1"/>
                </a:solidFill>
              </a:rPr>
              <a:t>F</a:t>
            </a:r>
          </a:p>
        </p:txBody>
      </p:sp>
      <p:sp>
        <p:nvSpPr>
          <p:cNvPr id="493592" name="Text Box 24"/>
          <p:cNvSpPr txBox="1">
            <a:spLocks noChangeArrowheads="1"/>
          </p:cNvSpPr>
          <p:nvPr/>
        </p:nvSpPr>
        <p:spPr bwMode="auto">
          <a:xfrm>
            <a:off x="2895600" y="4038600"/>
            <a:ext cx="342900" cy="336550"/>
          </a:xfrm>
          <a:prstGeom prst="rect">
            <a:avLst/>
          </a:prstGeom>
          <a:noFill/>
          <a:ln w="38100">
            <a:noFill/>
            <a:miter lim="800000"/>
            <a:headEnd/>
            <a:tailEnd/>
          </a:ln>
          <a:effectLst/>
        </p:spPr>
        <p:txBody>
          <a:bodyPr wrap="none" anchor="ctr">
            <a:spAutoFit/>
          </a:bodyPr>
          <a:lstStyle/>
          <a:p>
            <a:r>
              <a:rPr lang="en-US" sz="1600" b="1" i="1">
                <a:solidFill>
                  <a:schemeClr val="tx1"/>
                </a:solidFill>
              </a:rPr>
              <a:t>G</a:t>
            </a:r>
          </a:p>
        </p:txBody>
      </p:sp>
      <p:sp>
        <p:nvSpPr>
          <p:cNvPr id="493593" name="Text Box 25"/>
          <p:cNvSpPr txBox="1">
            <a:spLocks noChangeArrowheads="1"/>
          </p:cNvSpPr>
          <p:nvPr/>
        </p:nvSpPr>
        <p:spPr bwMode="auto">
          <a:xfrm>
            <a:off x="5851525" y="31242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93594" name="Text Box 26"/>
          <p:cNvSpPr txBox="1">
            <a:spLocks noChangeArrowheads="1"/>
          </p:cNvSpPr>
          <p:nvPr/>
        </p:nvSpPr>
        <p:spPr bwMode="auto">
          <a:xfrm>
            <a:off x="5241925" y="34290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93595" name="Text Box 27"/>
          <p:cNvSpPr txBox="1">
            <a:spLocks noChangeArrowheads="1"/>
          </p:cNvSpPr>
          <p:nvPr/>
        </p:nvSpPr>
        <p:spPr bwMode="auto">
          <a:xfrm>
            <a:off x="5927725" y="3352800"/>
            <a:ext cx="184150" cy="457200"/>
          </a:xfrm>
          <a:prstGeom prst="rect">
            <a:avLst/>
          </a:prstGeom>
          <a:noFill/>
          <a:ln w="38100">
            <a:noFill/>
            <a:miter lim="800000"/>
            <a:headEnd/>
            <a:tailEnd/>
          </a:ln>
          <a:effectLst/>
        </p:spPr>
        <p:txBody>
          <a:bodyPr wrap="none" anchor="ctr">
            <a:spAutoFit/>
          </a:bodyPr>
          <a:lstStyle/>
          <a:p>
            <a:pPr algn="ctr"/>
            <a:endParaRPr lang="id-ID"/>
          </a:p>
        </p:txBody>
      </p:sp>
      <p:grpSp>
        <p:nvGrpSpPr>
          <p:cNvPr id="493607" name="Group 39"/>
          <p:cNvGrpSpPr>
            <a:grpSpLocks/>
          </p:cNvGrpSpPr>
          <p:nvPr/>
        </p:nvGrpSpPr>
        <p:grpSpPr bwMode="auto">
          <a:xfrm>
            <a:off x="1600200" y="1524000"/>
            <a:ext cx="7315200" cy="2705100"/>
            <a:chOff x="1008" y="960"/>
            <a:chExt cx="4608" cy="1704"/>
          </a:xfrm>
        </p:grpSpPr>
        <p:sp>
          <p:nvSpPr>
            <p:cNvPr id="493571" name="Freeform 3"/>
            <p:cNvSpPr>
              <a:spLocks/>
            </p:cNvSpPr>
            <p:nvPr/>
          </p:nvSpPr>
          <p:spPr bwMode="auto">
            <a:xfrm>
              <a:off x="1680" y="2304"/>
              <a:ext cx="1248" cy="360"/>
            </a:xfrm>
            <a:custGeom>
              <a:avLst/>
              <a:gdLst/>
              <a:ahLst/>
              <a:cxnLst>
                <a:cxn ang="0">
                  <a:pos x="0" y="0"/>
                </a:cxn>
                <a:cxn ang="0">
                  <a:pos x="432" y="192"/>
                </a:cxn>
                <a:cxn ang="0">
                  <a:pos x="960" y="144"/>
                </a:cxn>
              </a:cxnLst>
              <a:rect l="0" t="0" r="r" b="b"/>
              <a:pathLst>
                <a:path w="960" h="216">
                  <a:moveTo>
                    <a:pt x="0" y="0"/>
                  </a:moveTo>
                  <a:cubicBezTo>
                    <a:pt x="136" y="84"/>
                    <a:pt x="272" y="168"/>
                    <a:pt x="432" y="192"/>
                  </a:cubicBezTo>
                  <a:cubicBezTo>
                    <a:pt x="592" y="216"/>
                    <a:pt x="872" y="152"/>
                    <a:pt x="960" y="144"/>
                  </a:cubicBezTo>
                </a:path>
              </a:pathLst>
            </a:custGeom>
            <a:noFill/>
            <a:ln w="28575" cap="flat" cmpd="sng">
              <a:solidFill>
                <a:srgbClr val="470F3E"/>
              </a:solidFill>
              <a:prstDash val="solid"/>
              <a:round/>
              <a:headEnd type="none" w="med" len="med"/>
              <a:tailEnd type="none" w="med" len="med"/>
            </a:ln>
            <a:effectLst/>
          </p:spPr>
          <p:txBody>
            <a:bodyPr anchor="ctr">
              <a:spAutoFit/>
            </a:bodyPr>
            <a:lstStyle/>
            <a:p>
              <a:endParaRPr lang="id-ID"/>
            </a:p>
          </p:txBody>
        </p:sp>
        <p:sp>
          <p:nvSpPr>
            <p:cNvPr id="493584" name="Text Box 16"/>
            <p:cNvSpPr txBox="1">
              <a:spLocks noChangeArrowheads="1"/>
            </p:cNvSpPr>
            <p:nvPr/>
          </p:nvSpPr>
          <p:spPr bwMode="auto">
            <a:xfrm>
              <a:off x="1008" y="960"/>
              <a:ext cx="4608" cy="518"/>
            </a:xfrm>
            <a:prstGeom prst="rect">
              <a:avLst/>
            </a:prstGeom>
            <a:noFill/>
            <a:ln w="38100">
              <a:noFill/>
              <a:miter lim="800000"/>
              <a:headEnd/>
              <a:tailEnd/>
            </a:ln>
            <a:effectLst/>
          </p:spPr>
          <p:txBody>
            <a:bodyPr anchor="ctr">
              <a:spAutoFit/>
            </a:bodyPr>
            <a:lstStyle/>
            <a:p>
              <a:r>
                <a:rPr lang="en-US">
                  <a:solidFill>
                    <a:srgbClr val="470F3E"/>
                  </a:solidFill>
                </a:rPr>
                <a:t>Suppose that insurers offer policy </a:t>
              </a:r>
              <a:r>
                <a:rPr lang="en-US" i="1">
                  <a:solidFill>
                    <a:srgbClr val="470F3E"/>
                  </a:solidFill>
                </a:rPr>
                <a:t>G</a:t>
              </a:r>
              <a:r>
                <a:rPr lang="en-US">
                  <a:solidFill>
                    <a:srgbClr val="470F3E"/>
                  </a:solidFill>
                </a:rPr>
                <a:t>.  High-risk individuals will opt for full insurance.</a:t>
              </a:r>
            </a:p>
          </p:txBody>
        </p:sp>
        <p:sp>
          <p:nvSpPr>
            <p:cNvPr id="493601" name="Text Box 33"/>
            <p:cNvSpPr txBox="1">
              <a:spLocks noChangeArrowheads="1"/>
            </p:cNvSpPr>
            <p:nvPr/>
          </p:nvSpPr>
          <p:spPr bwMode="auto">
            <a:xfrm>
              <a:off x="2928" y="2458"/>
              <a:ext cx="249" cy="192"/>
            </a:xfrm>
            <a:prstGeom prst="rect">
              <a:avLst/>
            </a:prstGeom>
            <a:noFill/>
            <a:ln w="38100">
              <a:noFill/>
              <a:miter lim="800000"/>
              <a:headEnd/>
              <a:tailEnd/>
            </a:ln>
            <a:effectLst/>
          </p:spPr>
          <p:txBody>
            <a:bodyPr wrap="none" anchor="ctr">
              <a:spAutoFit/>
            </a:bodyPr>
            <a:lstStyle/>
            <a:p>
              <a:r>
                <a:rPr lang="en-US" sz="1400">
                  <a:solidFill>
                    <a:srgbClr val="470F3E"/>
                  </a:solidFill>
                </a:rPr>
                <a:t>U</a:t>
              </a:r>
              <a:r>
                <a:rPr lang="en-US" sz="1400" i="1" baseline="-25000">
                  <a:solidFill>
                    <a:srgbClr val="470F3E"/>
                  </a:solidFill>
                </a:rPr>
                <a:t>H</a:t>
              </a:r>
              <a:endParaRPr lang="en-US" sz="1400">
                <a:solidFill>
                  <a:srgbClr val="470F3E"/>
                </a:solidFill>
              </a:endParaRPr>
            </a:p>
          </p:txBody>
        </p:sp>
      </p:grpSp>
      <p:sp>
        <p:nvSpPr>
          <p:cNvPr id="493604" name="Text Box 36"/>
          <p:cNvSpPr txBox="1">
            <a:spLocks noChangeArrowheads="1"/>
          </p:cNvSpPr>
          <p:nvPr/>
        </p:nvSpPr>
        <p:spPr bwMode="auto">
          <a:xfrm>
            <a:off x="5867400" y="2895600"/>
            <a:ext cx="3201988" cy="2647950"/>
          </a:xfrm>
          <a:prstGeom prst="rect">
            <a:avLst/>
          </a:prstGeom>
          <a:noFill/>
          <a:ln w="38100">
            <a:noFill/>
            <a:miter lim="800000"/>
            <a:headEnd/>
            <a:tailEnd/>
          </a:ln>
          <a:effectLst/>
        </p:spPr>
        <p:txBody>
          <a:bodyPr anchor="ctr">
            <a:spAutoFit/>
          </a:bodyPr>
          <a:lstStyle/>
          <a:p>
            <a:r>
              <a:rPr lang="en-US">
                <a:solidFill>
                  <a:srgbClr val="470F3E"/>
                </a:solidFill>
              </a:rPr>
              <a:t>Insurers cannot offer any policy that lies above </a:t>
            </a:r>
            <a:r>
              <a:rPr lang="en-US" i="1">
                <a:solidFill>
                  <a:srgbClr val="470F3E"/>
                </a:solidFill>
              </a:rPr>
              <a:t>U</a:t>
            </a:r>
            <a:r>
              <a:rPr lang="en-US" i="1" baseline="-25000">
                <a:solidFill>
                  <a:srgbClr val="470F3E"/>
                </a:solidFill>
              </a:rPr>
              <a:t>H</a:t>
            </a:r>
            <a:r>
              <a:rPr lang="en-US" i="1">
                <a:solidFill>
                  <a:srgbClr val="470F3E"/>
                </a:solidFill>
              </a:rPr>
              <a:t> </a:t>
            </a:r>
            <a:r>
              <a:rPr lang="en-US">
                <a:solidFill>
                  <a:srgbClr val="470F3E"/>
                </a:solidFill>
              </a:rPr>
              <a:t>because</a:t>
            </a:r>
          </a:p>
          <a:p>
            <a:r>
              <a:rPr lang="en-US">
                <a:solidFill>
                  <a:srgbClr val="470F3E"/>
                </a:solidFill>
              </a:rPr>
              <a:t>they cannot prevent high-risk individuals from taking advantage of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93607"/>
                                        </p:tgtEl>
                                        <p:attrNameLst>
                                          <p:attrName>style.visibility</p:attrName>
                                        </p:attrNameLst>
                                      </p:cBhvr>
                                      <p:to>
                                        <p:strVal val="visible"/>
                                      </p:to>
                                    </p:set>
                                    <p:animEffect transition="in" filter="wipe(left)">
                                      <p:cBhvr>
                                        <p:cTn id="7" dur="500"/>
                                        <p:tgtEl>
                                          <p:spTgt spid="49360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3604"/>
                                        </p:tgtEl>
                                        <p:attrNameLst>
                                          <p:attrName>style.visibility</p:attrName>
                                        </p:attrNameLst>
                                      </p:cBhvr>
                                      <p:to>
                                        <p:strVal val="visible"/>
                                      </p:to>
                                    </p:set>
                                    <p:animEffect transition="in" filter="wipe(left)">
                                      <p:cBhvr>
                                        <p:cTn id="12" dur="500"/>
                                        <p:tgtEl>
                                          <p:spTgt spid="493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3604"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4"/>
          <p:cNvSpPr>
            <a:spLocks noGrp="1"/>
          </p:cNvSpPr>
          <p:nvPr>
            <p:ph type="sldNum" sz="quarter" idx="12"/>
          </p:nvPr>
        </p:nvSpPr>
        <p:spPr/>
        <p:txBody>
          <a:bodyPr/>
          <a:lstStyle/>
          <a:p>
            <a:fld id="{43C4C7BC-FAD4-43B5-BFF9-51743D627D81}" type="slidenum">
              <a:rPr lang="en-US"/>
              <a:pPr/>
              <a:t>31</a:t>
            </a:fld>
            <a:endParaRPr lang="en-US"/>
          </a:p>
        </p:txBody>
      </p:sp>
      <p:sp>
        <p:nvSpPr>
          <p:cNvPr id="494594" name="Freeform 2"/>
          <p:cNvSpPr>
            <a:spLocks/>
          </p:cNvSpPr>
          <p:nvPr/>
        </p:nvSpPr>
        <p:spPr bwMode="auto">
          <a:xfrm>
            <a:off x="2667000" y="3657600"/>
            <a:ext cx="1981200" cy="571500"/>
          </a:xfrm>
          <a:custGeom>
            <a:avLst/>
            <a:gdLst/>
            <a:ahLst/>
            <a:cxnLst>
              <a:cxn ang="0">
                <a:pos x="0" y="0"/>
              </a:cxn>
              <a:cxn ang="0">
                <a:pos x="432" y="192"/>
              </a:cxn>
              <a:cxn ang="0">
                <a:pos x="960" y="144"/>
              </a:cxn>
            </a:cxnLst>
            <a:rect l="0" t="0" r="r" b="b"/>
            <a:pathLst>
              <a:path w="960" h="216">
                <a:moveTo>
                  <a:pt x="0" y="0"/>
                </a:moveTo>
                <a:cubicBezTo>
                  <a:pt x="136" y="84"/>
                  <a:pt x="272" y="168"/>
                  <a:pt x="432" y="192"/>
                </a:cubicBezTo>
                <a:cubicBezTo>
                  <a:pt x="592" y="216"/>
                  <a:pt x="872" y="152"/>
                  <a:pt x="960" y="144"/>
                </a:cubicBezTo>
              </a:path>
            </a:pathLst>
          </a:custGeom>
          <a:noFill/>
          <a:ln w="28575" cap="flat" cmpd="sng">
            <a:solidFill>
              <a:srgbClr val="470F3E"/>
            </a:solidFill>
            <a:prstDash val="solid"/>
            <a:round/>
            <a:headEnd type="none" w="med" len="med"/>
            <a:tailEnd type="none" w="med" len="med"/>
          </a:ln>
          <a:effectLst/>
        </p:spPr>
        <p:txBody>
          <a:bodyPr anchor="ctr">
            <a:spAutoFit/>
          </a:bodyPr>
          <a:lstStyle/>
          <a:p>
            <a:endParaRPr lang="id-ID"/>
          </a:p>
        </p:txBody>
      </p:sp>
      <p:sp>
        <p:nvSpPr>
          <p:cNvPr id="494595" name="Rectangle 3"/>
          <p:cNvSpPr>
            <a:spLocks noGrp="1" noChangeArrowheads="1"/>
          </p:cNvSpPr>
          <p:nvPr>
            <p:ph type="title"/>
          </p:nvPr>
        </p:nvSpPr>
        <p:spPr>
          <a:xfrm>
            <a:off x="685800" y="838200"/>
            <a:ext cx="7772400" cy="685800"/>
          </a:xfrm>
        </p:spPr>
        <p:txBody>
          <a:bodyPr/>
          <a:lstStyle/>
          <a:p>
            <a:r>
              <a:rPr lang="en-US"/>
              <a:t>Adverse Selection</a:t>
            </a:r>
          </a:p>
        </p:txBody>
      </p:sp>
      <p:sp>
        <p:nvSpPr>
          <p:cNvPr id="494596" name="Line 4"/>
          <p:cNvSpPr>
            <a:spLocks noChangeShapeType="1"/>
          </p:cNvSpPr>
          <p:nvPr/>
        </p:nvSpPr>
        <p:spPr bwMode="auto">
          <a:xfrm>
            <a:off x="1600200" y="2514600"/>
            <a:ext cx="0" cy="3352800"/>
          </a:xfrm>
          <a:prstGeom prst="line">
            <a:avLst/>
          </a:prstGeom>
          <a:noFill/>
          <a:ln w="38100">
            <a:solidFill>
              <a:schemeClr val="tx1"/>
            </a:solidFill>
            <a:round/>
            <a:headEnd/>
            <a:tailEnd/>
          </a:ln>
          <a:effectLst/>
        </p:spPr>
        <p:txBody>
          <a:bodyPr wrap="none" anchor="ctr">
            <a:spAutoFit/>
          </a:bodyPr>
          <a:lstStyle/>
          <a:p>
            <a:endParaRPr lang="id-ID"/>
          </a:p>
        </p:txBody>
      </p:sp>
      <p:sp>
        <p:nvSpPr>
          <p:cNvPr id="494597" name="Line 5"/>
          <p:cNvSpPr>
            <a:spLocks noChangeShapeType="1"/>
          </p:cNvSpPr>
          <p:nvPr/>
        </p:nvSpPr>
        <p:spPr bwMode="auto">
          <a:xfrm>
            <a:off x="1600200" y="5867400"/>
            <a:ext cx="4191000" cy="0"/>
          </a:xfrm>
          <a:prstGeom prst="line">
            <a:avLst/>
          </a:prstGeom>
          <a:noFill/>
          <a:ln w="38100">
            <a:solidFill>
              <a:schemeClr val="tx1"/>
            </a:solidFill>
            <a:round/>
            <a:headEnd/>
            <a:tailEnd/>
          </a:ln>
          <a:effectLst/>
        </p:spPr>
        <p:txBody>
          <a:bodyPr anchor="ctr">
            <a:spAutoFit/>
          </a:bodyPr>
          <a:lstStyle/>
          <a:p>
            <a:endParaRPr lang="id-ID"/>
          </a:p>
        </p:txBody>
      </p:sp>
      <p:sp>
        <p:nvSpPr>
          <p:cNvPr id="494598" name="Line 6"/>
          <p:cNvSpPr>
            <a:spLocks noChangeShapeType="1"/>
          </p:cNvSpPr>
          <p:nvPr/>
        </p:nvSpPr>
        <p:spPr bwMode="auto">
          <a:xfrm flipV="1">
            <a:off x="1600200" y="2971800"/>
            <a:ext cx="2895600" cy="2895600"/>
          </a:xfrm>
          <a:prstGeom prst="line">
            <a:avLst/>
          </a:prstGeom>
          <a:noFill/>
          <a:ln w="19050">
            <a:solidFill>
              <a:schemeClr val="tx1"/>
            </a:solidFill>
            <a:round/>
            <a:headEnd/>
            <a:tailEnd/>
          </a:ln>
          <a:effectLst/>
        </p:spPr>
        <p:txBody>
          <a:bodyPr wrap="none" anchor="ctr">
            <a:spAutoFit/>
          </a:bodyPr>
          <a:lstStyle/>
          <a:p>
            <a:endParaRPr lang="id-ID"/>
          </a:p>
        </p:txBody>
      </p:sp>
      <p:sp>
        <p:nvSpPr>
          <p:cNvPr id="494599" name="Text Box 7"/>
          <p:cNvSpPr txBox="1">
            <a:spLocks noChangeArrowheads="1"/>
          </p:cNvSpPr>
          <p:nvPr/>
        </p:nvSpPr>
        <p:spPr bwMode="auto">
          <a:xfrm>
            <a:off x="4495800" y="2819400"/>
            <a:ext cx="1323975" cy="336550"/>
          </a:xfrm>
          <a:prstGeom prst="rect">
            <a:avLst/>
          </a:prstGeom>
          <a:noFill/>
          <a:ln w="38100">
            <a:noFill/>
            <a:miter lim="800000"/>
            <a:headEnd/>
            <a:tailEnd/>
          </a:ln>
          <a:effectLst/>
        </p:spPr>
        <p:txBody>
          <a:bodyPr wrap="none" anchor="ctr">
            <a:spAutoFit/>
          </a:bodyPr>
          <a:lstStyle/>
          <a:p>
            <a:r>
              <a:rPr lang="en-US" sz="1600">
                <a:solidFill>
                  <a:schemeClr val="tx1"/>
                </a:solidFill>
              </a:rPr>
              <a:t>certainty line</a:t>
            </a:r>
          </a:p>
        </p:txBody>
      </p:sp>
      <p:sp>
        <p:nvSpPr>
          <p:cNvPr id="494600" name="Text Box 8"/>
          <p:cNvSpPr txBox="1">
            <a:spLocks noChangeArrowheads="1"/>
          </p:cNvSpPr>
          <p:nvPr/>
        </p:nvSpPr>
        <p:spPr bwMode="auto">
          <a:xfrm>
            <a:off x="5851525" y="52578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94601" name="Text Box 9"/>
          <p:cNvSpPr txBox="1">
            <a:spLocks noChangeArrowheads="1"/>
          </p:cNvSpPr>
          <p:nvPr/>
        </p:nvSpPr>
        <p:spPr bwMode="auto">
          <a:xfrm>
            <a:off x="5791200" y="5791200"/>
            <a:ext cx="484188" cy="366713"/>
          </a:xfrm>
          <a:prstGeom prst="rect">
            <a:avLst/>
          </a:prstGeom>
          <a:noFill/>
          <a:ln w="38100">
            <a:noFill/>
            <a:miter lim="800000"/>
            <a:headEnd/>
            <a:tailEnd/>
          </a:ln>
          <a:effectLst/>
        </p:spPr>
        <p:txBody>
          <a:bodyPr wrap="none" anchor="ctr">
            <a:spAutoFit/>
          </a:bodyPr>
          <a:lstStyle/>
          <a:p>
            <a:r>
              <a:rPr lang="en-US" sz="1800" i="1">
                <a:solidFill>
                  <a:schemeClr val="tx1"/>
                </a:solidFill>
              </a:rPr>
              <a:t>W</a:t>
            </a:r>
            <a:r>
              <a:rPr lang="en-US" sz="1800" baseline="-25000">
                <a:solidFill>
                  <a:schemeClr val="tx1"/>
                </a:solidFill>
              </a:rPr>
              <a:t>1</a:t>
            </a:r>
            <a:endParaRPr lang="en-US" sz="1800" i="1">
              <a:solidFill>
                <a:schemeClr val="tx1"/>
              </a:solidFill>
            </a:endParaRPr>
          </a:p>
        </p:txBody>
      </p:sp>
      <p:sp>
        <p:nvSpPr>
          <p:cNvPr id="494602" name="Text Box 10"/>
          <p:cNvSpPr txBox="1">
            <a:spLocks noChangeArrowheads="1"/>
          </p:cNvSpPr>
          <p:nvPr/>
        </p:nvSpPr>
        <p:spPr bwMode="auto">
          <a:xfrm>
            <a:off x="1143000" y="2368550"/>
            <a:ext cx="484188" cy="366713"/>
          </a:xfrm>
          <a:prstGeom prst="rect">
            <a:avLst/>
          </a:prstGeom>
          <a:noFill/>
          <a:ln w="38100">
            <a:noFill/>
            <a:miter lim="800000"/>
            <a:headEnd/>
            <a:tailEnd/>
          </a:ln>
          <a:effectLst/>
        </p:spPr>
        <p:txBody>
          <a:bodyPr anchor="ctr">
            <a:spAutoFit/>
          </a:bodyPr>
          <a:lstStyle/>
          <a:p>
            <a:r>
              <a:rPr lang="en-US" sz="1800" i="1">
                <a:solidFill>
                  <a:schemeClr val="tx1"/>
                </a:solidFill>
              </a:rPr>
              <a:t>W</a:t>
            </a:r>
            <a:r>
              <a:rPr lang="en-US" sz="1800" baseline="-25000">
                <a:solidFill>
                  <a:schemeClr val="tx1"/>
                </a:solidFill>
              </a:rPr>
              <a:t>2</a:t>
            </a:r>
            <a:endParaRPr lang="en-US" sz="1800" i="1">
              <a:solidFill>
                <a:schemeClr val="tx1"/>
              </a:solidFill>
            </a:endParaRPr>
          </a:p>
        </p:txBody>
      </p:sp>
      <p:sp>
        <p:nvSpPr>
          <p:cNvPr id="494603" name="Line 11"/>
          <p:cNvSpPr>
            <a:spLocks noChangeShapeType="1"/>
          </p:cNvSpPr>
          <p:nvPr/>
        </p:nvSpPr>
        <p:spPr bwMode="auto">
          <a:xfrm>
            <a:off x="1600200" y="4648200"/>
            <a:ext cx="3124200" cy="0"/>
          </a:xfrm>
          <a:prstGeom prst="line">
            <a:avLst/>
          </a:prstGeom>
          <a:noFill/>
          <a:ln w="12700">
            <a:solidFill>
              <a:schemeClr val="tx1"/>
            </a:solidFill>
            <a:prstDash val="dash"/>
            <a:round/>
            <a:headEnd/>
            <a:tailEnd/>
          </a:ln>
          <a:effectLst/>
        </p:spPr>
        <p:txBody>
          <a:bodyPr wrap="none" anchor="ctr">
            <a:spAutoFit/>
          </a:bodyPr>
          <a:lstStyle/>
          <a:p>
            <a:endParaRPr lang="id-ID"/>
          </a:p>
        </p:txBody>
      </p:sp>
      <p:sp>
        <p:nvSpPr>
          <p:cNvPr id="494604" name="Line 12"/>
          <p:cNvSpPr>
            <a:spLocks noChangeShapeType="1"/>
          </p:cNvSpPr>
          <p:nvPr/>
        </p:nvSpPr>
        <p:spPr bwMode="auto">
          <a:xfrm>
            <a:off x="4724400" y="4648200"/>
            <a:ext cx="0" cy="1219200"/>
          </a:xfrm>
          <a:prstGeom prst="line">
            <a:avLst/>
          </a:prstGeom>
          <a:noFill/>
          <a:ln w="19050">
            <a:solidFill>
              <a:schemeClr val="tx1"/>
            </a:solidFill>
            <a:prstDash val="dash"/>
            <a:round/>
            <a:headEnd/>
            <a:tailEnd/>
          </a:ln>
          <a:effectLst/>
        </p:spPr>
        <p:txBody>
          <a:bodyPr wrap="none" anchor="ctr">
            <a:spAutoFit/>
          </a:bodyPr>
          <a:lstStyle/>
          <a:p>
            <a:endParaRPr lang="id-ID"/>
          </a:p>
        </p:txBody>
      </p:sp>
      <p:sp>
        <p:nvSpPr>
          <p:cNvPr id="494605" name="Text Box 13"/>
          <p:cNvSpPr txBox="1">
            <a:spLocks noChangeArrowheads="1"/>
          </p:cNvSpPr>
          <p:nvPr/>
        </p:nvSpPr>
        <p:spPr bwMode="auto">
          <a:xfrm>
            <a:off x="4495800" y="5897563"/>
            <a:ext cx="454025" cy="304800"/>
          </a:xfrm>
          <a:prstGeom prst="rect">
            <a:avLst/>
          </a:prstGeom>
          <a:noFill/>
          <a:ln w="38100">
            <a:noFill/>
            <a:miter lim="800000"/>
            <a:headEnd/>
            <a:tailEnd/>
          </a:ln>
          <a:effectLst/>
        </p:spPr>
        <p:txBody>
          <a:bodyPr wrap="none" anchor="ctr">
            <a:spAutoFit/>
          </a:bodyPr>
          <a:lstStyle/>
          <a:p>
            <a:r>
              <a:rPr lang="en-US" sz="1400" b="1" i="1">
                <a:solidFill>
                  <a:schemeClr val="tx1"/>
                </a:solidFill>
              </a:rPr>
              <a:t>W</a:t>
            </a:r>
            <a:r>
              <a:rPr lang="en-US" sz="1400" b="1" i="1" baseline="30000">
                <a:solidFill>
                  <a:schemeClr val="tx1"/>
                </a:solidFill>
              </a:rPr>
              <a:t> </a:t>
            </a:r>
            <a:r>
              <a:rPr lang="en-US" sz="1400" b="1">
                <a:solidFill>
                  <a:schemeClr val="tx1"/>
                </a:solidFill>
              </a:rPr>
              <a:t>*</a:t>
            </a:r>
            <a:endParaRPr lang="en-US" sz="1400" b="1" i="1">
              <a:solidFill>
                <a:schemeClr val="tx1"/>
              </a:solidFill>
            </a:endParaRPr>
          </a:p>
        </p:txBody>
      </p:sp>
      <p:sp>
        <p:nvSpPr>
          <p:cNvPr id="494606" name="Text Box 14"/>
          <p:cNvSpPr txBox="1">
            <a:spLocks noChangeArrowheads="1"/>
          </p:cNvSpPr>
          <p:nvPr/>
        </p:nvSpPr>
        <p:spPr bwMode="auto">
          <a:xfrm>
            <a:off x="976313" y="4511675"/>
            <a:ext cx="617537" cy="304800"/>
          </a:xfrm>
          <a:prstGeom prst="rect">
            <a:avLst/>
          </a:prstGeom>
          <a:noFill/>
          <a:ln w="38100">
            <a:noFill/>
            <a:miter lim="800000"/>
            <a:headEnd/>
            <a:tailEnd/>
          </a:ln>
          <a:effectLst/>
        </p:spPr>
        <p:txBody>
          <a:bodyPr wrap="none" anchor="ctr">
            <a:spAutoFit/>
          </a:bodyPr>
          <a:lstStyle/>
          <a:p>
            <a:pPr algn="r"/>
            <a:r>
              <a:rPr lang="en-US" sz="1400" b="1" i="1">
                <a:solidFill>
                  <a:schemeClr val="tx1"/>
                </a:solidFill>
              </a:rPr>
              <a:t>W</a:t>
            </a:r>
            <a:r>
              <a:rPr lang="en-US" sz="1400" b="1" i="1" baseline="30000">
                <a:solidFill>
                  <a:schemeClr val="tx1"/>
                </a:solidFill>
              </a:rPr>
              <a:t> </a:t>
            </a:r>
            <a:r>
              <a:rPr lang="en-US" sz="1400" b="1" baseline="30000">
                <a:solidFill>
                  <a:schemeClr val="tx1"/>
                </a:solidFill>
              </a:rPr>
              <a:t>* </a:t>
            </a:r>
            <a:r>
              <a:rPr lang="en-US" sz="1400" b="1">
                <a:solidFill>
                  <a:schemeClr val="tx1"/>
                </a:solidFill>
              </a:rPr>
              <a:t>- </a:t>
            </a:r>
            <a:r>
              <a:rPr lang="en-US" sz="1400" b="1" i="1">
                <a:solidFill>
                  <a:schemeClr val="tx1"/>
                </a:solidFill>
                <a:latin typeface="Times New Roman" pitchFamily="18" charset="0"/>
              </a:rPr>
              <a:t>l</a:t>
            </a:r>
          </a:p>
        </p:txBody>
      </p:sp>
      <p:sp>
        <p:nvSpPr>
          <p:cNvPr id="494608" name="Oval 16"/>
          <p:cNvSpPr>
            <a:spLocks noChangeArrowheads="1"/>
          </p:cNvSpPr>
          <p:nvPr/>
        </p:nvSpPr>
        <p:spPr bwMode="auto">
          <a:xfrm>
            <a:off x="4724400" y="46482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4609" name="Text Box 17"/>
          <p:cNvSpPr txBox="1">
            <a:spLocks noChangeArrowheads="1"/>
          </p:cNvSpPr>
          <p:nvPr/>
        </p:nvSpPr>
        <p:spPr bwMode="auto">
          <a:xfrm>
            <a:off x="4724400" y="4572000"/>
            <a:ext cx="319088" cy="336550"/>
          </a:xfrm>
          <a:prstGeom prst="rect">
            <a:avLst/>
          </a:prstGeom>
          <a:noFill/>
          <a:ln w="38100">
            <a:noFill/>
            <a:miter lim="800000"/>
            <a:headEnd/>
            <a:tailEnd/>
          </a:ln>
          <a:effectLst/>
        </p:spPr>
        <p:txBody>
          <a:bodyPr wrap="none" anchor="ctr">
            <a:spAutoFit/>
          </a:bodyPr>
          <a:lstStyle/>
          <a:p>
            <a:r>
              <a:rPr lang="en-US" sz="1600" b="1" i="1">
                <a:solidFill>
                  <a:schemeClr val="tx1"/>
                </a:solidFill>
              </a:rPr>
              <a:t>E</a:t>
            </a:r>
          </a:p>
        </p:txBody>
      </p:sp>
      <p:sp>
        <p:nvSpPr>
          <p:cNvPr id="494610" name="Line 18"/>
          <p:cNvSpPr>
            <a:spLocks noChangeShapeType="1"/>
          </p:cNvSpPr>
          <p:nvPr/>
        </p:nvSpPr>
        <p:spPr bwMode="auto">
          <a:xfrm flipH="1" flipV="1">
            <a:off x="3352800" y="4114800"/>
            <a:ext cx="1371600" cy="533400"/>
          </a:xfrm>
          <a:prstGeom prst="line">
            <a:avLst/>
          </a:prstGeom>
          <a:noFill/>
          <a:ln w="28575">
            <a:solidFill>
              <a:schemeClr val="tx1"/>
            </a:solidFill>
            <a:round/>
            <a:headEnd/>
            <a:tailEnd/>
          </a:ln>
          <a:effectLst/>
        </p:spPr>
        <p:txBody>
          <a:bodyPr anchor="ctr">
            <a:spAutoFit/>
          </a:bodyPr>
          <a:lstStyle/>
          <a:p>
            <a:endParaRPr lang="id-ID"/>
          </a:p>
        </p:txBody>
      </p:sp>
      <p:sp>
        <p:nvSpPr>
          <p:cNvPr id="494611" name="Line 19"/>
          <p:cNvSpPr>
            <a:spLocks noChangeShapeType="1"/>
          </p:cNvSpPr>
          <p:nvPr/>
        </p:nvSpPr>
        <p:spPr bwMode="auto">
          <a:xfrm flipH="1" flipV="1">
            <a:off x="4038600" y="3429000"/>
            <a:ext cx="685800" cy="1219200"/>
          </a:xfrm>
          <a:prstGeom prst="line">
            <a:avLst/>
          </a:prstGeom>
          <a:noFill/>
          <a:ln w="28575">
            <a:solidFill>
              <a:schemeClr val="tx1"/>
            </a:solidFill>
            <a:round/>
            <a:headEnd/>
            <a:tailEnd/>
          </a:ln>
          <a:effectLst/>
        </p:spPr>
        <p:txBody>
          <a:bodyPr wrap="none" anchor="ctr">
            <a:spAutoFit/>
          </a:bodyPr>
          <a:lstStyle/>
          <a:p>
            <a:endParaRPr lang="id-ID"/>
          </a:p>
        </p:txBody>
      </p:sp>
      <p:sp>
        <p:nvSpPr>
          <p:cNvPr id="494612" name="Oval 20"/>
          <p:cNvSpPr>
            <a:spLocks noChangeArrowheads="1"/>
          </p:cNvSpPr>
          <p:nvPr/>
        </p:nvSpPr>
        <p:spPr bwMode="auto">
          <a:xfrm>
            <a:off x="3352800" y="41148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4613" name="Oval 21"/>
          <p:cNvSpPr>
            <a:spLocks noChangeArrowheads="1"/>
          </p:cNvSpPr>
          <p:nvPr/>
        </p:nvSpPr>
        <p:spPr bwMode="auto">
          <a:xfrm>
            <a:off x="4038600" y="3429000"/>
            <a:ext cx="76200" cy="76200"/>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4614" name="Text Box 22"/>
          <p:cNvSpPr txBox="1">
            <a:spLocks noChangeArrowheads="1"/>
          </p:cNvSpPr>
          <p:nvPr/>
        </p:nvSpPr>
        <p:spPr bwMode="auto">
          <a:xfrm>
            <a:off x="3733800" y="3200400"/>
            <a:ext cx="307975" cy="336550"/>
          </a:xfrm>
          <a:prstGeom prst="rect">
            <a:avLst/>
          </a:prstGeom>
          <a:noFill/>
          <a:ln w="38100">
            <a:noFill/>
            <a:miter lim="800000"/>
            <a:headEnd/>
            <a:tailEnd/>
          </a:ln>
          <a:effectLst/>
        </p:spPr>
        <p:txBody>
          <a:bodyPr wrap="none" anchor="ctr">
            <a:spAutoFit/>
          </a:bodyPr>
          <a:lstStyle/>
          <a:p>
            <a:r>
              <a:rPr lang="en-US" sz="1600" b="1" i="1">
                <a:solidFill>
                  <a:schemeClr val="tx1"/>
                </a:solidFill>
              </a:rPr>
              <a:t>F</a:t>
            </a:r>
          </a:p>
        </p:txBody>
      </p:sp>
      <p:sp>
        <p:nvSpPr>
          <p:cNvPr id="494615" name="Text Box 23"/>
          <p:cNvSpPr txBox="1">
            <a:spLocks noChangeArrowheads="1"/>
          </p:cNvSpPr>
          <p:nvPr/>
        </p:nvSpPr>
        <p:spPr bwMode="auto">
          <a:xfrm>
            <a:off x="2895600" y="4038600"/>
            <a:ext cx="342900" cy="336550"/>
          </a:xfrm>
          <a:prstGeom prst="rect">
            <a:avLst/>
          </a:prstGeom>
          <a:noFill/>
          <a:ln w="38100">
            <a:noFill/>
            <a:miter lim="800000"/>
            <a:headEnd/>
            <a:tailEnd/>
          </a:ln>
          <a:effectLst/>
        </p:spPr>
        <p:txBody>
          <a:bodyPr wrap="none" anchor="ctr">
            <a:spAutoFit/>
          </a:bodyPr>
          <a:lstStyle/>
          <a:p>
            <a:r>
              <a:rPr lang="en-US" sz="1600" b="1" i="1">
                <a:solidFill>
                  <a:schemeClr val="tx1"/>
                </a:solidFill>
              </a:rPr>
              <a:t>G</a:t>
            </a:r>
          </a:p>
        </p:txBody>
      </p:sp>
      <p:sp>
        <p:nvSpPr>
          <p:cNvPr id="494616" name="Text Box 24"/>
          <p:cNvSpPr txBox="1">
            <a:spLocks noChangeArrowheads="1"/>
          </p:cNvSpPr>
          <p:nvPr/>
        </p:nvSpPr>
        <p:spPr bwMode="auto">
          <a:xfrm>
            <a:off x="5851525" y="31242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94617" name="Text Box 25"/>
          <p:cNvSpPr txBox="1">
            <a:spLocks noChangeArrowheads="1"/>
          </p:cNvSpPr>
          <p:nvPr/>
        </p:nvSpPr>
        <p:spPr bwMode="auto">
          <a:xfrm>
            <a:off x="5241925" y="34290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94618" name="Text Box 26"/>
          <p:cNvSpPr txBox="1">
            <a:spLocks noChangeArrowheads="1"/>
          </p:cNvSpPr>
          <p:nvPr/>
        </p:nvSpPr>
        <p:spPr bwMode="auto">
          <a:xfrm>
            <a:off x="5927725" y="3352800"/>
            <a:ext cx="184150" cy="457200"/>
          </a:xfrm>
          <a:prstGeom prst="rect">
            <a:avLst/>
          </a:prstGeom>
          <a:noFill/>
          <a:ln w="38100">
            <a:noFill/>
            <a:miter lim="800000"/>
            <a:headEnd/>
            <a:tailEnd/>
          </a:ln>
          <a:effectLst/>
        </p:spPr>
        <p:txBody>
          <a:bodyPr wrap="none" anchor="ctr">
            <a:spAutoFit/>
          </a:bodyPr>
          <a:lstStyle/>
          <a:p>
            <a:pPr algn="ctr"/>
            <a:endParaRPr lang="id-ID"/>
          </a:p>
        </p:txBody>
      </p:sp>
      <p:sp>
        <p:nvSpPr>
          <p:cNvPr id="494619" name="Text Box 27"/>
          <p:cNvSpPr txBox="1">
            <a:spLocks noChangeArrowheads="1"/>
          </p:cNvSpPr>
          <p:nvPr/>
        </p:nvSpPr>
        <p:spPr bwMode="auto">
          <a:xfrm>
            <a:off x="4648200" y="3902075"/>
            <a:ext cx="395288" cy="304800"/>
          </a:xfrm>
          <a:prstGeom prst="rect">
            <a:avLst/>
          </a:prstGeom>
          <a:noFill/>
          <a:ln w="38100">
            <a:noFill/>
            <a:miter lim="800000"/>
            <a:headEnd/>
            <a:tailEnd/>
          </a:ln>
          <a:effectLst/>
        </p:spPr>
        <p:txBody>
          <a:bodyPr wrap="none" anchor="ctr">
            <a:spAutoFit/>
          </a:bodyPr>
          <a:lstStyle/>
          <a:p>
            <a:r>
              <a:rPr lang="en-US" sz="1400">
                <a:solidFill>
                  <a:srgbClr val="470F3E"/>
                </a:solidFill>
              </a:rPr>
              <a:t>U</a:t>
            </a:r>
            <a:r>
              <a:rPr lang="en-US" sz="1400" i="1" baseline="-25000">
                <a:solidFill>
                  <a:srgbClr val="470F3E"/>
                </a:solidFill>
              </a:rPr>
              <a:t>H</a:t>
            </a:r>
            <a:endParaRPr lang="en-US" sz="1400">
              <a:solidFill>
                <a:srgbClr val="470F3E"/>
              </a:solidFill>
            </a:endParaRPr>
          </a:p>
        </p:txBody>
      </p:sp>
      <p:sp>
        <p:nvSpPr>
          <p:cNvPr id="494620" name="Text Box 28"/>
          <p:cNvSpPr txBox="1">
            <a:spLocks noChangeArrowheads="1"/>
          </p:cNvSpPr>
          <p:nvPr/>
        </p:nvSpPr>
        <p:spPr bwMode="auto">
          <a:xfrm>
            <a:off x="5867400" y="3625850"/>
            <a:ext cx="3201988" cy="1187450"/>
          </a:xfrm>
          <a:prstGeom prst="rect">
            <a:avLst/>
          </a:prstGeom>
          <a:noFill/>
          <a:ln w="38100">
            <a:noFill/>
            <a:miter lim="800000"/>
            <a:headEnd/>
            <a:tailEnd/>
          </a:ln>
          <a:effectLst/>
        </p:spPr>
        <p:txBody>
          <a:bodyPr anchor="ctr">
            <a:spAutoFit/>
          </a:bodyPr>
          <a:lstStyle/>
          <a:p>
            <a:r>
              <a:rPr lang="en-US">
                <a:solidFill>
                  <a:srgbClr val="470F3E"/>
                </a:solidFill>
              </a:rPr>
              <a:t>The policies </a:t>
            </a:r>
            <a:r>
              <a:rPr lang="en-US" i="1">
                <a:solidFill>
                  <a:srgbClr val="470F3E"/>
                </a:solidFill>
              </a:rPr>
              <a:t>G</a:t>
            </a:r>
            <a:r>
              <a:rPr lang="en-US">
                <a:solidFill>
                  <a:srgbClr val="470F3E"/>
                </a:solidFill>
              </a:rPr>
              <a:t> and </a:t>
            </a:r>
            <a:r>
              <a:rPr lang="en-US" i="1">
                <a:solidFill>
                  <a:srgbClr val="470F3E"/>
                </a:solidFill>
              </a:rPr>
              <a:t>J</a:t>
            </a:r>
            <a:endParaRPr lang="en-US">
              <a:solidFill>
                <a:srgbClr val="470F3E"/>
              </a:solidFill>
            </a:endParaRPr>
          </a:p>
          <a:p>
            <a:r>
              <a:rPr lang="en-US">
                <a:solidFill>
                  <a:srgbClr val="470F3E"/>
                </a:solidFill>
              </a:rPr>
              <a:t>represent a separating equilibrium</a:t>
            </a:r>
          </a:p>
        </p:txBody>
      </p:sp>
      <p:grpSp>
        <p:nvGrpSpPr>
          <p:cNvPr id="494624" name="Group 32"/>
          <p:cNvGrpSpPr>
            <a:grpSpLocks/>
          </p:cNvGrpSpPr>
          <p:nvPr/>
        </p:nvGrpSpPr>
        <p:grpSpPr bwMode="auto">
          <a:xfrm>
            <a:off x="1600200" y="1524000"/>
            <a:ext cx="7315200" cy="2851150"/>
            <a:chOff x="1008" y="960"/>
            <a:chExt cx="4608" cy="1796"/>
          </a:xfrm>
        </p:grpSpPr>
        <p:sp>
          <p:nvSpPr>
            <p:cNvPr id="494607" name="Text Box 15"/>
            <p:cNvSpPr txBox="1">
              <a:spLocks noChangeArrowheads="1"/>
            </p:cNvSpPr>
            <p:nvPr/>
          </p:nvSpPr>
          <p:spPr bwMode="auto">
            <a:xfrm>
              <a:off x="1008" y="960"/>
              <a:ext cx="4608" cy="518"/>
            </a:xfrm>
            <a:prstGeom prst="rect">
              <a:avLst/>
            </a:prstGeom>
            <a:noFill/>
            <a:ln w="38100">
              <a:noFill/>
              <a:miter lim="800000"/>
              <a:headEnd/>
              <a:tailEnd/>
            </a:ln>
            <a:effectLst/>
          </p:spPr>
          <p:txBody>
            <a:bodyPr anchor="ctr">
              <a:spAutoFit/>
            </a:bodyPr>
            <a:lstStyle/>
            <a:p>
              <a:r>
                <a:rPr lang="en-US">
                  <a:solidFill>
                    <a:srgbClr val="470F3E"/>
                  </a:solidFill>
                </a:rPr>
                <a:t>The best policy that low-risk individuals can obtain is one such as </a:t>
              </a:r>
              <a:r>
                <a:rPr lang="en-US" i="1">
                  <a:solidFill>
                    <a:srgbClr val="470F3E"/>
                  </a:solidFill>
                </a:rPr>
                <a:t>J</a:t>
              </a:r>
              <a:endParaRPr lang="en-US">
                <a:solidFill>
                  <a:srgbClr val="470F3E"/>
                </a:solidFill>
              </a:endParaRPr>
            </a:p>
          </p:txBody>
        </p:sp>
        <p:grpSp>
          <p:nvGrpSpPr>
            <p:cNvPr id="494623" name="Group 31"/>
            <p:cNvGrpSpPr>
              <a:grpSpLocks/>
            </p:cNvGrpSpPr>
            <p:nvPr/>
          </p:nvGrpSpPr>
          <p:grpSpPr bwMode="auto">
            <a:xfrm>
              <a:off x="2784" y="2544"/>
              <a:ext cx="235" cy="212"/>
              <a:chOff x="2784" y="2544"/>
              <a:chExt cx="235" cy="212"/>
            </a:xfrm>
          </p:grpSpPr>
          <p:sp>
            <p:nvSpPr>
              <p:cNvPr id="494621" name="Oval 29"/>
              <p:cNvSpPr>
                <a:spLocks noChangeArrowheads="1"/>
              </p:cNvSpPr>
              <p:nvPr/>
            </p:nvSpPr>
            <p:spPr bwMode="auto">
              <a:xfrm>
                <a:off x="2784" y="2592"/>
                <a:ext cx="48" cy="48"/>
              </a:xfrm>
              <a:prstGeom prst="ellipse">
                <a:avLst/>
              </a:prstGeom>
              <a:solidFill>
                <a:schemeClr val="tx1"/>
              </a:solidFill>
              <a:ln w="15875">
                <a:solidFill>
                  <a:schemeClr val="tx1"/>
                </a:solidFill>
                <a:round/>
                <a:headEnd/>
                <a:tailEnd/>
              </a:ln>
              <a:effectLst/>
            </p:spPr>
            <p:txBody>
              <a:bodyPr anchor="ctr">
                <a:spAutoFit/>
              </a:bodyPr>
              <a:lstStyle/>
              <a:p>
                <a:endParaRPr lang="id-ID"/>
              </a:p>
            </p:txBody>
          </p:sp>
          <p:sp>
            <p:nvSpPr>
              <p:cNvPr id="494622" name="Text Box 30"/>
              <p:cNvSpPr txBox="1">
                <a:spLocks noChangeArrowheads="1"/>
              </p:cNvSpPr>
              <p:nvPr/>
            </p:nvSpPr>
            <p:spPr bwMode="auto">
              <a:xfrm>
                <a:off x="2832" y="2544"/>
                <a:ext cx="187" cy="212"/>
              </a:xfrm>
              <a:prstGeom prst="rect">
                <a:avLst/>
              </a:prstGeom>
              <a:noFill/>
              <a:ln w="38100">
                <a:noFill/>
                <a:miter lim="800000"/>
                <a:headEnd/>
                <a:tailEnd/>
              </a:ln>
              <a:effectLst/>
            </p:spPr>
            <p:txBody>
              <a:bodyPr wrap="none" anchor="ctr">
                <a:spAutoFit/>
              </a:bodyPr>
              <a:lstStyle/>
              <a:p>
                <a:r>
                  <a:rPr lang="en-US" sz="1600" b="1" i="1">
                    <a:solidFill>
                      <a:schemeClr val="tx1"/>
                    </a:solidFill>
                  </a:rPr>
                  <a:t>J</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94624"/>
                                        </p:tgtEl>
                                        <p:attrNameLst>
                                          <p:attrName>style.visibility</p:attrName>
                                        </p:attrNameLst>
                                      </p:cBhvr>
                                      <p:to>
                                        <p:strVal val="visible"/>
                                      </p:to>
                                    </p:set>
                                    <p:animEffect transition="in" filter="wipe(left)">
                                      <p:cBhvr>
                                        <p:cTn id="7" dur="500"/>
                                        <p:tgtEl>
                                          <p:spTgt spid="4946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4620"/>
                                        </p:tgtEl>
                                        <p:attrNameLst>
                                          <p:attrName>style.visibility</p:attrName>
                                        </p:attrNameLst>
                                      </p:cBhvr>
                                      <p:to>
                                        <p:strVal val="visible"/>
                                      </p:to>
                                    </p:set>
                                    <p:animEffect transition="in" filter="wipe(left)">
                                      <p:cBhvr>
                                        <p:cTn id="12" dur="500"/>
                                        <p:tgtEl>
                                          <p:spTgt spid="4946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4620"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AA352A4-A43A-479C-AB9D-78C15E5D9897}" type="slidenum">
              <a:rPr lang="en-US"/>
              <a:pPr/>
              <a:t>32</a:t>
            </a:fld>
            <a:endParaRPr lang="en-US"/>
          </a:p>
        </p:txBody>
      </p:sp>
      <p:sp>
        <p:nvSpPr>
          <p:cNvPr id="496642" name="Rectangle 2"/>
          <p:cNvSpPr>
            <a:spLocks noGrp="1" noChangeArrowheads="1"/>
          </p:cNvSpPr>
          <p:nvPr>
            <p:ph type="title"/>
          </p:nvPr>
        </p:nvSpPr>
        <p:spPr>
          <a:xfrm>
            <a:off x="685800" y="838200"/>
            <a:ext cx="7772400" cy="685800"/>
          </a:xfrm>
        </p:spPr>
        <p:txBody>
          <a:bodyPr/>
          <a:lstStyle/>
          <a:p>
            <a:r>
              <a:rPr lang="en-US"/>
              <a:t>Adverse Selection</a:t>
            </a:r>
          </a:p>
        </p:txBody>
      </p:sp>
      <p:sp>
        <p:nvSpPr>
          <p:cNvPr id="496643" name="Rectangle 3"/>
          <p:cNvSpPr>
            <a:spLocks noGrp="1" noChangeArrowheads="1"/>
          </p:cNvSpPr>
          <p:nvPr>
            <p:ph type="body" idx="1"/>
          </p:nvPr>
        </p:nvSpPr>
        <p:spPr>
          <a:xfrm>
            <a:off x="685800" y="1752600"/>
            <a:ext cx="7772400" cy="4343400"/>
          </a:xfrm>
        </p:spPr>
        <p:txBody>
          <a:bodyPr/>
          <a:lstStyle/>
          <a:p>
            <a:r>
              <a:rPr lang="en-US"/>
              <a:t>Low-risk individuals could try to signal insurers their true probabilities of loss</a:t>
            </a:r>
          </a:p>
          <a:p>
            <a:pPr lvl="1"/>
            <a:r>
              <a:rPr lang="en-US"/>
              <a:t>insurers must be able to determine if the signals are believable</a:t>
            </a:r>
          </a:p>
          <a:p>
            <a:pPr lvl="1"/>
            <a:r>
              <a:rPr lang="en-US"/>
              <a:t>insurers may be able to infer accurate probabilities by observing their clients’ market behavior</a:t>
            </a:r>
          </a:p>
          <a:p>
            <a:pPr lvl="1"/>
            <a:r>
              <a:rPr lang="en-US"/>
              <a:t>the separating equilibrium identifies an individual’s risk category</a:t>
            </a:r>
          </a:p>
          <a:p>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1724F52-64E6-465F-AEA7-FF2B19124789}" type="slidenum">
              <a:rPr lang="en-US"/>
              <a:pPr/>
              <a:t>33</a:t>
            </a:fld>
            <a:endParaRPr lang="en-US"/>
          </a:p>
        </p:txBody>
      </p:sp>
      <p:sp>
        <p:nvSpPr>
          <p:cNvPr id="497666" name="Rectangle 2"/>
          <p:cNvSpPr>
            <a:spLocks noGrp="1" noChangeArrowheads="1"/>
          </p:cNvSpPr>
          <p:nvPr>
            <p:ph type="title"/>
          </p:nvPr>
        </p:nvSpPr>
        <p:spPr>
          <a:xfrm>
            <a:off x="685800" y="838200"/>
            <a:ext cx="7772400" cy="762000"/>
          </a:xfrm>
        </p:spPr>
        <p:txBody>
          <a:bodyPr/>
          <a:lstStyle/>
          <a:p>
            <a:r>
              <a:rPr lang="en-US"/>
              <a:t>Adverse Selection</a:t>
            </a:r>
          </a:p>
        </p:txBody>
      </p:sp>
      <p:sp>
        <p:nvSpPr>
          <p:cNvPr id="497667" name="Rectangle 3"/>
          <p:cNvSpPr>
            <a:spLocks noGrp="1" noChangeArrowheads="1"/>
          </p:cNvSpPr>
          <p:nvPr>
            <p:ph type="body" idx="1"/>
          </p:nvPr>
        </p:nvSpPr>
        <p:spPr>
          <a:xfrm>
            <a:off x="685800" y="1828800"/>
            <a:ext cx="7772400" cy="4267200"/>
          </a:xfrm>
        </p:spPr>
        <p:txBody>
          <a:bodyPr/>
          <a:lstStyle/>
          <a:p>
            <a:r>
              <a:rPr lang="en-US"/>
              <a:t>Market signals can be drawn from a number of sources</a:t>
            </a:r>
          </a:p>
          <a:p>
            <a:pPr lvl="1"/>
            <a:r>
              <a:rPr lang="en-US"/>
              <a:t>the economic behavior must accurately reflect risk categories</a:t>
            </a:r>
          </a:p>
          <a:p>
            <a:pPr lvl="1"/>
            <a:r>
              <a:rPr lang="en-US"/>
              <a:t>the costs to individuals of taking the signaling action must be related to the probability of loss</a:t>
            </a:r>
          </a:p>
          <a:p>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247971E-5659-414C-BC8B-ED054321EFD3}" type="slidenum">
              <a:rPr lang="en-US"/>
              <a:pPr/>
              <a:t>34</a:t>
            </a:fld>
            <a:endParaRPr lang="en-US"/>
          </a:p>
        </p:txBody>
      </p:sp>
      <p:sp>
        <p:nvSpPr>
          <p:cNvPr id="500738" name="Rectangle 2"/>
          <p:cNvSpPr>
            <a:spLocks noGrp="1" noChangeArrowheads="1"/>
          </p:cNvSpPr>
          <p:nvPr>
            <p:ph type="title"/>
          </p:nvPr>
        </p:nvSpPr>
        <p:spPr>
          <a:xfrm>
            <a:off x="381000" y="838200"/>
            <a:ext cx="8382000" cy="1143000"/>
          </a:xfrm>
        </p:spPr>
        <p:txBody>
          <a:bodyPr/>
          <a:lstStyle/>
          <a:p>
            <a:pPr>
              <a:lnSpc>
                <a:spcPct val="90000"/>
              </a:lnSpc>
            </a:pPr>
            <a:r>
              <a:rPr lang="en-US"/>
              <a:t>The Principal-Agent Relationship</a:t>
            </a:r>
          </a:p>
        </p:txBody>
      </p:sp>
      <p:sp>
        <p:nvSpPr>
          <p:cNvPr id="500739" name="Rectangle 3"/>
          <p:cNvSpPr>
            <a:spLocks noGrp="1" noChangeArrowheads="1"/>
          </p:cNvSpPr>
          <p:nvPr>
            <p:ph type="body" idx="1"/>
          </p:nvPr>
        </p:nvSpPr>
        <p:spPr>
          <a:xfrm>
            <a:off x="685800" y="2209800"/>
            <a:ext cx="8077200" cy="4267200"/>
          </a:xfrm>
        </p:spPr>
        <p:txBody>
          <a:bodyPr/>
          <a:lstStyle/>
          <a:p>
            <a:r>
              <a:rPr lang="en-US"/>
              <a:t>One important way in which asymmetric information may affect the allocation of resources is when one person hires another person to make decisions</a:t>
            </a:r>
          </a:p>
          <a:p>
            <a:pPr lvl="1"/>
            <a:r>
              <a:rPr lang="en-US"/>
              <a:t>patients hiring physicians</a:t>
            </a:r>
          </a:p>
          <a:p>
            <a:pPr lvl="1"/>
            <a:r>
              <a:rPr lang="en-US"/>
              <a:t>investors hiring financial advisors</a:t>
            </a:r>
          </a:p>
          <a:p>
            <a:pPr lvl="1"/>
            <a:r>
              <a:rPr lang="en-US"/>
              <a:t>car owners hiring mechanics</a:t>
            </a:r>
          </a:p>
          <a:p>
            <a:pPr lvl="1"/>
            <a:r>
              <a:rPr lang="en-US"/>
              <a:t>stockholders hiring managers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856039E-E899-4462-9054-82031C5B7B5F}" type="slidenum">
              <a:rPr lang="en-US"/>
              <a:pPr/>
              <a:t>35</a:t>
            </a:fld>
            <a:endParaRPr lang="en-US"/>
          </a:p>
        </p:txBody>
      </p:sp>
      <p:sp>
        <p:nvSpPr>
          <p:cNvPr id="510978" name="Rectangle 2"/>
          <p:cNvSpPr>
            <a:spLocks noGrp="1" noChangeArrowheads="1"/>
          </p:cNvSpPr>
          <p:nvPr>
            <p:ph type="title"/>
          </p:nvPr>
        </p:nvSpPr>
        <p:spPr>
          <a:xfrm>
            <a:off x="381000" y="838200"/>
            <a:ext cx="8382000" cy="1219200"/>
          </a:xfrm>
        </p:spPr>
        <p:txBody>
          <a:bodyPr/>
          <a:lstStyle/>
          <a:p>
            <a:pPr>
              <a:lnSpc>
                <a:spcPct val="90000"/>
              </a:lnSpc>
            </a:pPr>
            <a:r>
              <a:rPr lang="en-US"/>
              <a:t>The Principal-Agent Relationship</a:t>
            </a:r>
          </a:p>
        </p:txBody>
      </p:sp>
      <p:sp>
        <p:nvSpPr>
          <p:cNvPr id="510979" name="Rectangle 3"/>
          <p:cNvSpPr>
            <a:spLocks noGrp="1" noChangeArrowheads="1"/>
          </p:cNvSpPr>
          <p:nvPr>
            <p:ph type="body" idx="1"/>
          </p:nvPr>
        </p:nvSpPr>
        <p:spPr>
          <a:xfrm>
            <a:off x="685800" y="2209800"/>
            <a:ext cx="8077200" cy="3886200"/>
          </a:xfrm>
        </p:spPr>
        <p:txBody>
          <a:bodyPr/>
          <a:lstStyle/>
          <a:p>
            <a:r>
              <a:rPr lang="en-US"/>
              <a:t>In each of these cases, a person with less information (the </a:t>
            </a:r>
            <a:r>
              <a:rPr lang="en-US" u="sng"/>
              <a:t>principal</a:t>
            </a:r>
            <a:r>
              <a:rPr lang="en-US"/>
              <a:t>) is hiring a more informed person (the </a:t>
            </a:r>
            <a:r>
              <a:rPr lang="en-US" u="sng"/>
              <a:t>agent</a:t>
            </a:r>
            <a:r>
              <a:rPr lang="en-US"/>
              <a:t>) to make decisions that will directly affect the principal’s own well-being</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079BA9C-D286-4019-9B1B-1E55ED15A33A}" type="slidenum">
              <a:rPr lang="en-US"/>
              <a:pPr/>
              <a:t>36</a:t>
            </a:fld>
            <a:endParaRPr lang="en-US"/>
          </a:p>
        </p:txBody>
      </p:sp>
      <p:sp>
        <p:nvSpPr>
          <p:cNvPr id="501762" name="Rectangle 2"/>
          <p:cNvSpPr>
            <a:spLocks noGrp="1" noChangeArrowheads="1"/>
          </p:cNvSpPr>
          <p:nvPr>
            <p:ph type="title"/>
          </p:nvPr>
        </p:nvSpPr>
        <p:spPr>
          <a:xfrm>
            <a:off x="381000" y="838200"/>
            <a:ext cx="8382000" cy="1143000"/>
          </a:xfrm>
        </p:spPr>
        <p:txBody>
          <a:bodyPr/>
          <a:lstStyle/>
          <a:p>
            <a:pPr>
              <a:lnSpc>
                <a:spcPct val="90000"/>
              </a:lnSpc>
            </a:pPr>
            <a:r>
              <a:rPr lang="en-US"/>
              <a:t>The Principal-Agent Relationship</a:t>
            </a:r>
          </a:p>
        </p:txBody>
      </p:sp>
      <p:sp>
        <p:nvSpPr>
          <p:cNvPr id="501763" name="Rectangle 3"/>
          <p:cNvSpPr>
            <a:spLocks noGrp="1" noChangeArrowheads="1"/>
          </p:cNvSpPr>
          <p:nvPr>
            <p:ph type="body" idx="1"/>
          </p:nvPr>
        </p:nvSpPr>
        <p:spPr>
          <a:xfrm>
            <a:off x="685800" y="2057400"/>
            <a:ext cx="8077200" cy="4343400"/>
          </a:xfrm>
        </p:spPr>
        <p:txBody>
          <a:bodyPr/>
          <a:lstStyle/>
          <a:p>
            <a:r>
              <a:rPr lang="en-US"/>
              <a:t>Assume that we can show a graph of the owner’s (or manager’s) preferences in terms of profits and various benefits (such as fancy offices or use of the corporate jet)</a:t>
            </a:r>
          </a:p>
          <a:p>
            <a:r>
              <a:rPr lang="en-US"/>
              <a:t>The owner’s budget constraint will have a slope of -1</a:t>
            </a:r>
          </a:p>
          <a:p>
            <a:pPr lvl="1"/>
            <a:r>
              <a:rPr lang="en-US"/>
              <a:t>each $1 of benefits reduces profit by $1</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4"/>
          <p:cNvSpPr>
            <a:spLocks noGrp="1"/>
          </p:cNvSpPr>
          <p:nvPr>
            <p:ph type="sldNum" sz="quarter" idx="12"/>
          </p:nvPr>
        </p:nvSpPr>
        <p:spPr/>
        <p:txBody>
          <a:bodyPr/>
          <a:lstStyle/>
          <a:p>
            <a:fld id="{22AADE90-FAB6-49E0-BCE5-4316820B0D05}" type="slidenum">
              <a:rPr lang="en-US"/>
              <a:pPr/>
              <a:t>37</a:t>
            </a:fld>
            <a:endParaRPr lang="en-US"/>
          </a:p>
        </p:txBody>
      </p:sp>
      <p:sp>
        <p:nvSpPr>
          <p:cNvPr id="502786" name="Rectangle 2"/>
          <p:cNvSpPr>
            <a:spLocks noGrp="1" noChangeArrowheads="1"/>
          </p:cNvSpPr>
          <p:nvPr>
            <p:ph type="title"/>
          </p:nvPr>
        </p:nvSpPr>
        <p:spPr>
          <a:xfrm>
            <a:off x="533400" y="838200"/>
            <a:ext cx="8077200" cy="1066800"/>
          </a:xfrm>
        </p:spPr>
        <p:txBody>
          <a:bodyPr/>
          <a:lstStyle/>
          <a:p>
            <a:pPr>
              <a:lnSpc>
                <a:spcPct val="90000"/>
              </a:lnSpc>
            </a:pPr>
            <a:r>
              <a:rPr lang="en-US"/>
              <a:t>The Principal-Agent Relationship</a:t>
            </a:r>
          </a:p>
        </p:txBody>
      </p:sp>
      <p:sp>
        <p:nvSpPr>
          <p:cNvPr id="502787" name="Line 3"/>
          <p:cNvSpPr>
            <a:spLocks noChangeShapeType="1"/>
          </p:cNvSpPr>
          <p:nvPr/>
        </p:nvSpPr>
        <p:spPr bwMode="auto">
          <a:xfrm>
            <a:off x="1905000" y="2286000"/>
            <a:ext cx="0" cy="3429000"/>
          </a:xfrm>
          <a:prstGeom prst="line">
            <a:avLst/>
          </a:prstGeom>
          <a:noFill/>
          <a:ln w="38100">
            <a:solidFill>
              <a:schemeClr val="tx1"/>
            </a:solidFill>
            <a:round/>
            <a:headEnd/>
            <a:tailEnd/>
          </a:ln>
          <a:effectLst/>
        </p:spPr>
        <p:txBody>
          <a:bodyPr anchor="ctr">
            <a:spAutoFit/>
          </a:bodyPr>
          <a:lstStyle/>
          <a:p>
            <a:endParaRPr lang="id-ID"/>
          </a:p>
        </p:txBody>
      </p:sp>
      <p:sp>
        <p:nvSpPr>
          <p:cNvPr id="502788" name="Line 4"/>
          <p:cNvSpPr>
            <a:spLocks noChangeShapeType="1"/>
          </p:cNvSpPr>
          <p:nvPr/>
        </p:nvSpPr>
        <p:spPr bwMode="auto">
          <a:xfrm>
            <a:off x="1905000" y="5715000"/>
            <a:ext cx="3962400" cy="0"/>
          </a:xfrm>
          <a:prstGeom prst="line">
            <a:avLst/>
          </a:prstGeom>
          <a:noFill/>
          <a:ln w="38100">
            <a:solidFill>
              <a:schemeClr val="tx1"/>
            </a:solidFill>
            <a:round/>
            <a:headEnd/>
            <a:tailEnd/>
          </a:ln>
          <a:effectLst/>
        </p:spPr>
        <p:txBody>
          <a:bodyPr wrap="none" anchor="ctr">
            <a:spAutoFit/>
          </a:bodyPr>
          <a:lstStyle/>
          <a:p>
            <a:endParaRPr lang="id-ID"/>
          </a:p>
        </p:txBody>
      </p:sp>
      <p:sp>
        <p:nvSpPr>
          <p:cNvPr id="502789" name="Text Box 5"/>
          <p:cNvSpPr txBox="1">
            <a:spLocks noChangeArrowheads="1"/>
          </p:cNvSpPr>
          <p:nvPr/>
        </p:nvSpPr>
        <p:spPr bwMode="auto">
          <a:xfrm>
            <a:off x="5927725" y="5530850"/>
            <a:ext cx="1009650" cy="366713"/>
          </a:xfrm>
          <a:prstGeom prst="rect">
            <a:avLst/>
          </a:prstGeom>
          <a:noFill/>
          <a:ln w="38100">
            <a:noFill/>
            <a:miter lim="800000"/>
            <a:headEnd/>
            <a:tailEnd/>
          </a:ln>
          <a:effectLst/>
        </p:spPr>
        <p:txBody>
          <a:bodyPr wrap="none" anchor="ctr">
            <a:spAutoFit/>
          </a:bodyPr>
          <a:lstStyle/>
          <a:p>
            <a:r>
              <a:rPr lang="en-US" sz="1800">
                <a:solidFill>
                  <a:schemeClr val="tx1"/>
                </a:solidFill>
              </a:rPr>
              <a:t>Benefits</a:t>
            </a:r>
          </a:p>
        </p:txBody>
      </p:sp>
      <p:sp>
        <p:nvSpPr>
          <p:cNvPr id="502790" name="Text Box 6"/>
          <p:cNvSpPr txBox="1">
            <a:spLocks noChangeArrowheads="1"/>
          </p:cNvSpPr>
          <p:nvPr/>
        </p:nvSpPr>
        <p:spPr bwMode="auto">
          <a:xfrm>
            <a:off x="914400" y="1981200"/>
            <a:ext cx="831850" cy="366713"/>
          </a:xfrm>
          <a:prstGeom prst="rect">
            <a:avLst/>
          </a:prstGeom>
          <a:noFill/>
          <a:ln w="38100">
            <a:noFill/>
            <a:miter lim="800000"/>
            <a:headEnd/>
            <a:tailEnd/>
          </a:ln>
          <a:effectLst/>
        </p:spPr>
        <p:txBody>
          <a:bodyPr wrap="none" anchor="ctr">
            <a:spAutoFit/>
          </a:bodyPr>
          <a:lstStyle/>
          <a:p>
            <a:r>
              <a:rPr lang="en-US" sz="1800">
                <a:solidFill>
                  <a:schemeClr val="tx1"/>
                </a:solidFill>
              </a:rPr>
              <a:t>Profits</a:t>
            </a:r>
          </a:p>
        </p:txBody>
      </p:sp>
      <p:sp>
        <p:nvSpPr>
          <p:cNvPr id="502791" name="Line 7"/>
          <p:cNvSpPr>
            <a:spLocks noChangeShapeType="1"/>
          </p:cNvSpPr>
          <p:nvPr/>
        </p:nvSpPr>
        <p:spPr bwMode="auto">
          <a:xfrm>
            <a:off x="1905000" y="2743200"/>
            <a:ext cx="2971800" cy="2971800"/>
          </a:xfrm>
          <a:prstGeom prst="line">
            <a:avLst/>
          </a:prstGeom>
          <a:noFill/>
          <a:ln w="28575">
            <a:solidFill>
              <a:srgbClr val="3B4F89"/>
            </a:solidFill>
            <a:round/>
            <a:headEnd/>
            <a:tailEnd/>
          </a:ln>
          <a:effectLst/>
        </p:spPr>
        <p:txBody>
          <a:bodyPr wrap="none" anchor="ctr">
            <a:spAutoFit/>
          </a:bodyPr>
          <a:lstStyle/>
          <a:p>
            <a:endParaRPr lang="id-ID"/>
          </a:p>
        </p:txBody>
      </p:sp>
      <p:sp>
        <p:nvSpPr>
          <p:cNvPr id="502792" name="Text Box 8"/>
          <p:cNvSpPr txBox="1">
            <a:spLocks noChangeArrowheads="1"/>
          </p:cNvSpPr>
          <p:nvPr/>
        </p:nvSpPr>
        <p:spPr bwMode="auto">
          <a:xfrm>
            <a:off x="5181600" y="5121275"/>
            <a:ext cx="1652588" cy="304800"/>
          </a:xfrm>
          <a:prstGeom prst="rect">
            <a:avLst/>
          </a:prstGeom>
          <a:noFill/>
          <a:ln w="38100">
            <a:noFill/>
            <a:miter lim="800000"/>
            <a:headEnd/>
            <a:tailEnd/>
          </a:ln>
          <a:effectLst/>
        </p:spPr>
        <p:txBody>
          <a:bodyPr wrap="none" anchor="ctr">
            <a:spAutoFit/>
          </a:bodyPr>
          <a:lstStyle/>
          <a:p>
            <a:r>
              <a:rPr lang="en-US" sz="1400">
                <a:solidFill>
                  <a:srgbClr val="3B4F89"/>
                </a:solidFill>
              </a:rPr>
              <a:t>Owner’s constraint</a:t>
            </a:r>
          </a:p>
        </p:txBody>
      </p:sp>
      <p:sp>
        <p:nvSpPr>
          <p:cNvPr id="502793" name="Freeform 9"/>
          <p:cNvSpPr>
            <a:spLocks/>
          </p:cNvSpPr>
          <p:nvPr/>
        </p:nvSpPr>
        <p:spPr bwMode="auto">
          <a:xfrm>
            <a:off x="2590800" y="2667000"/>
            <a:ext cx="2286000" cy="2209800"/>
          </a:xfrm>
          <a:custGeom>
            <a:avLst/>
            <a:gdLst/>
            <a:ahLst/>
            <a:cxnLst>
              <a:cxn ang="0">
                <a:pos x="0" y="0"/>
              </a:cxn>
              <a:cxn ang="0">
                <a:pos x="384" y="864"/>
              </a:cxn>
              <a:cxn ang="0">
                <a:pos x="1440" y="1392"/>
              </a:cxn>
            </a:cxnLst>
            <a:rect l="0" t="0" r="r" b="b"/>
            <a:pathLst>
              <a:path w="1440" h="1392">
                <a:moveTo>
                  <a:pt x="0" y="0"/>
                </a:moveTo>
                <a:cubicBezTo>
                  <a:pt x="72" y="316"/>
                  <a:pt x="144" y="632"/>
                  <a:pt x="384" y="864"/>
                </a:cubicBezTo>
                <a:cubicBezTo>
                  <a:pt x="624" y="1096"/>
                  <a:pt x="1032" y="1244"/>
                  <a:pt x="1440" y="1392"/>
                </a:cubicBezTo>
              </a:path>
            </a:pathLst>
          </a:custGeom>
          <a:noFill/>
          <a:ln w="28575" cap="flat" cmpd="sng">
            <a:solidFill>
              <a:srgbClr val="470F3E"/>
            </a:solidFill>
            <a:prstDash val="solid"/>
            <a:round/>
            <a:headEnd type="none" w="med" len="med"/>
            <a:tailEnd type="none" w="med" len="med"/>
          </a:ln>
          <a:effectLst/>
        </p:spPr>
        <p:txBody>
          <a:bodyPr wrap="none" anchor="ctr">
            <a:spAutoFit/>
          </a:bodyPr>
          <a:lstStyle/>
          <a:p>
            <a:endParaRPr lang="id-ID"/>
          </a:p>
        </p:txBody>
      </p:sp>
      <p:sp>
        <p:nvSpPr>
          <p:cNvPr id="502794" name="Line 10"/>
          <p:cNvSpPr>
            <a:spLocks noChangeShapeType="1"/>
          </p:cNvSpPr>
          <p:nvPr/>
        </p:nvSpPr>
        <p:spPr bwMode="auto">
          <a:xfrm flipH="1">
            <a:off x="4648200" y="5257800"/>
            <a:ext cx="533400" cy="76200"/>
          </a:xfrm>
          <a:prstGeom prst="line">
            <a:avLst/>
          </a:prstGeom>
          <a:noFill/>
          <a:ln w="19050">
            <a:solidFill>
              <a:srgbClr val="3B4F89"/>
            </a:solidFill>
            <a:round/>
            <a:headEnd/>
            <a:tailEnd type="triangle" w="med" len="med"/>
          </a:ln>
          <a:effectLst/>
        </p:spPr>
        <p:txBody>
          <a:bodyPr wrap="none" anchor="ctr">
            <a:spAutoFit/>
          </a:bodyPr>
          <a:lstStyle/>
          <a:p>
            <a:endParaRPr lang="id-ID"/>
          </a:p>
        </p:txBody>
      </p:sp>
      <p:sp>
        <p:nvSpPr>
          <p:cNvPr id="502795" name="Text Box 11"/>
          <p:cNvSpPr txBox="1">
            <a:spLocks noChangeArrowheads="1"/>
          </p:cNvSpPr>
          <p:nvPr/>
        </p:nvSpPr>
        <p:spPr bwMode="auto">
          <a:xfrm>
            <a:off x="4876800" y="4754563"/>
            <a:ext cx="376238" cy="304800"/>
          </a:xfrm>
          <a:prstGeom prst="rect">
            <a:avLst/>
          </a:prstGeom>
          <a:noFill/>
          <a:ln w="38100">
            <a:noFill/>
            <a:miter lim="800000"/>
            <a:headEnd/>
            <a:tailEnd/>
          </a:ln>
          <a:effectLst/>
        </p:spPr>
        <p:txBody>
          <a:bodyPr wrap="none" anchor="ctr">
            <a:spAutoFit/>
          </a:bodyPr>
          <a:lstStyle/>
          <a:p>
            <a:r>
              <a:rPr lang="en-US" sz="1400" i="1">
                <a:solidFill>
                  <a:srgbClr val="470F3E"/>
                </a:solidFill>
              </a:rPr>
              <a:t>U</a:t>
            </a:r>
            <a:r>
              <a:rPr lang="en-US" sz="1400" baseline="-25000">
                <a:solidFill>
                  <a:srgbClr val="470F3E"/>
                </a:solidFill>
              </a:rPr>
              <a:t>1</a:t>
            </a:r>
            <a:endParaRPr lang="en-US" sz="1400">
              <a:solidFill>
                <a:srgbClr val="470F3E"/>
              </a:solidFill>
            </a:endParaRPr>
          </a:p>
        </p:txBody>
      </p:sp>
      <p:grpSp>
        <p:nvGrpSpPr>
          <p:cNvPr id="502802" name="Group 18"/>
          <p:cNvGrpSpPr>
            <a:grpSpLocks/>
          </p:cNvGrpSpPr>
          <p:nvPr/>
        </p:nvGrpSpPr>
        <p:grpSpPr bwMode="auto">
          <a:xfrm>
            <a:off x="1524000" y="2032000"/>
            <a:ext cx="7307263" cy="4003675"/>
            <a:chOff x="960" y="1280"/>
            <a:chExt cx="4603" cy="2522"/>
          </a:xfrm>
        </p:grpSpPr>
        <p:sp>
          <p:nvSpPr>
            <p:cNvPr id="502797" name="Line 13"/>
            <p:cNvSpPr>
              <a:spLocks noChangeShapeType="1"/>
            </p:cNvSpPr>
            <p:nvPr/>
          </p:nvSpPr>
          <p:spPr bwMode="auto">
            <a:xfrm>
              <a:off x="1968" y="2496"/>
              <a:ext cx="1" cy="1104"/>
            </a:xfrm>
            <a:prstGeom prst="line">
              <a:avLst/>
            </a:prstGeom>
            <a:noFill/>
            <a:ln w="12700">
              <a:solidFill>
                <a:schemeClr val="tx1"/>
              </a:solidFill>
              <a:prstDash val="dash"/>
              <a:round/>
              <a:headEnd/>
              <a:tailEnd/>
            </a:ln>
            <a:effectLst/>
          </p:spPr>
          <p:txBody>
            <a:bodyPr wrap="none" anchor="ctr">
              <a:spAutoFit/>
            </a:bodyPr>
            <a:lstStyle/>
            <a:p>
              <a:endParaRPr lang="id-ID"/>
            </a:p>
          </p:txBody>
        </p:sp>
        <p:sp>
          <p:nvSpPr>
            <p:cNvPr id="502798" name="Line 14"/>
            <p:cNvSpPr>
              <a:spLocks noChangeShapeType="1"/>
            </p:cNvSpPr>
            <p:nvPr/>
          </p:nvSpPr>
          <p:spPr bwMode="auto">
            <a:xfrm flipH="1">
              <a:off x="1200" y="2496"/>
              <a:ext cx="768" cy="0"/>
            </a:xfrm>
            <a:prstGeom prst="line">
              <a:avLst/>
            </a:prstGeom>
            <a:noFill/>
            <a:ln w="12700">
              <a:solidFill>
                <a:schemeClr val="tx1"/>
              </a:solidFill>
              <a:prstDash val="dash"/>
              <a:round/>
              <a:headEnd/>
              <a:tailEnd/>
            </a:ln>
            <a:effectLst/>
          </p:spPr>
          <p:txBody>
            <a:bodyPr wrap="none" anchor="ctr">
              <a:spAutoFit/>
            </a:bodyPr>
            <a:lstStyle/>
            <a:p>
              <a:endParaRPr lang="id-ID"/>
            </a:p>
          </p:txBody>
        </p:sp>
        <p:sp>
          <p:nvSpPr>
            <p:cNvPr id="502799" name="Text Box 15"/>
            <p:cNvSpPr txBox="1">
              <a:spLocks noChangeArrowheads="1"/>
            </p:cNvSpPr>
            <p:nvPr/>
          </p:nvSpPr>
          <p:spPr bwMode="auto">
            <a:xfrm>
              <a:off x="1824" y="3610"/>
              <a:ext cx="228" cy="192"/>
            </a:xfrm>
            <a:prstGeom prst="rect">
              <a:avLst/>
            </a:prstGeom>
            <a:noFill/>
            <a:ln w="38100">
              <a:noFill/>
              <a:miter lim="800000"/>
              <a:headEnd/>
              <a:tailEnd/>
            </a:ln>
            <a:effectLst/>
          </p:spPr>
          <p:txBody>
            <a:bodyPr wrap="none" anchor="ctr">
              <a:spAutoFit/>
            </a:bodyPr>
            <a:lstStyle/>
            <a:p>
              <a:r>
                <a:rPr lang="en-US" sz="1400" b="1" i="1">
                  <a:solidFill>
                    <a:schemeClr val="tx1"/>
                  </a:solidFill>
                </a:rPr>
                <a:t>b</a:t>
              </a:r>
              <a:r>
                <a:rPr lang="en-US" sz="1400" b="1">
                  <a:solidFill>
                    <a:schemeClr val="tx1"/>
                  </a:solidFill>
                </a:rPr>
                <a:t>*</a:t>
              </a:r>
            </a:p>
          </p:txBody>
        </p:sp>
        <p:sp>
          <p:nvSpPr>
            <p:cNvPr id="502800" name="Text Box 16"/>
            <p:cNvSpPr txBox="1">
              <a:spLocks noChangeArrowheads="1"/>
            </p:cNvSpPr>
            <p:nvPr/>
          </p:nvSpPr>
          <p:spPr bwMode="auto">
            <a:xfrm>
              <a:off x="960" y="2410"/>
              <a:ext cx="222" cy="192"/>
            </a:xfrm>
            <a:prstGeom prst="rect">
              <a:avLst/>
            </a:prstGeom>
            <a:noFill/>
            <a:ln w="38100">
              <a:noFill/>
              <a:miter lim="800000"/>
              <a:headEnd/>
              <a:tailEnd/>
            </a:ln>
            <a:effectLst/>
          </p:spPr>
          <p:txBody>
            <a:bodyPr wrap="none" anchor="ctr">
              <a:spAutoFit/>
            </a:bodyPr>
            <a:lstStyle/>
            <a:p>
              <a:r>
                <a:rPr lang="en-US" sz="1400" b="1">
                  <a:solidFill>
                    <a:schemeClr val="tx1"/>
                  </a:solidFill>
                  <a:sym typeface="Symbol" pitchFamily="18" charset="2"/>
                </a:rPr>
                <a:t></a:t>
              </a:r>
              <a:r>
                <a:rPr lang="en-US" sz="1400" b="1">
                  <a:solidFill>
                    <a:schemeClr val="tx1"/>
                  </a:solidFill>
                </a:rPr>
                <a:t>*</a:t>
              </a:r>
            </a:p>
          </p:txBody>
        </p:sp>
        <p:sp>
          <p:nvSpPr>
            <p:cNvPr id="502801" name="Text Box 17"/>
            <p:cNvSpPr txBox="1">
              <a:spLocks noChangeArrowheads="1"/>
            </p:cNvSpPr>
            <p:nvPr/>
          </p:nvSpPr>
          <p:spPr bwMode="auto">
            <a:xfrm>
              <a:off x="2736" y="1280"/>
              <a:ext cx="2827" cy="1268"/>
            </a:xfrm>
            <a:prstGeom prst="rect">
              <a:avLst/>
            </a:prstGeom>
            <a:noFill/>
            <a:ln w="38100">
              <a:noFill/>
              <a:miter lim="800000"/>
              <a:headEnd/>
              <a:tailEnd/>
            </a:ln>
            <a:effectLst/>
          </p:spPr>
          <p:txBody>
            <a:bodyPr anchor="ctr">
              <a:spAutoFit/>
            </a:bodyPr>
            <a:lstStyle/>
            <a:p>
              <a:pPr>
                <a:lnSpc>
                  <a:spcPct val="90000"/>
                </a:lnSpc>
              </a:pPr>
              <a:r>
                <a:rPr lang="en-US" sz="2800">
                  <a:solidFill>
                    <a:srgbClr val="470F3E"/>
                  </a:solidFill>
                </a:rPr>
                <a:t>If the manager is also the owner of the firm, he will maximize his utility at profits of </a:t>
              </a:r>
              <a:r>
                <a:rPr lang="en-US" sz="2800">
                  <a:solidFill>
                    <a:srgbClr val="470F3E"/>
                  </a:solidFill>
                  <a:sym typeface="Symbol" pitchFamily="18" charset="2"/>
                </a:rPr>
                <a:t>* and benefits of </a:t>
              </a:r>
              <a:r>
                <a:rPr lang="en-US" sz="2800" i="1">
                  <a:solidFill>
                    <a:srgbClr val="470F3E"/>
                  </a:solidFill>
                  <a:sym typeface="Symbol" pitchFamily="18" charset="2"/>
                </a:rPr>
                <a:t>b</a:t>
              </a:r>
              <a:r>
                <a:rPr lang="en-US" sz="2800">
                  <a:solidFill>
                    <a:srgbClr val="470F3E"/>
                  </a:solidFill>
                  <a:sym typeface="Symbol" pitchFamily="18" charset="2"/>
                </a:rPr>
                <a:t>*</a:t>
              </a:r>
              <a:endParaRPr lang="en-US" sz="2800">
                <a:solidFill>
                  <a:srgbClr val="470F3E"/>
                </a:solidFill>
              </a:endParaRPr>
            </a:p>
          </p:txBody>
        </p: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4"/>
          <p:cNvSpPr>
            <a:spLocks noGrp="1"/>
          </p:cNvSpPr>
          <p:nvPr>
            <p:ph type="sldNum" sz="quarter" idx="12"/>
          </p:nvPr>
        </p:nvSpPr>
        <p:spPr/>
        <p:txBody>
          <a:bodyPr/>
          <a:lstStyle/>
          <a:p>
            <a:fld id="{A6FC187A-A81D-4CDE-A4BB-495CD6F13209}" type="slidenum">
              <a:rPr lang="en-US"/>
              <a:pPr/>
              <a:t>38</a:t>
            </a:fld>
            <a:endParaRPr lang="en-US"/>
          </a:p>
        </p:txBody>
      </p:sp>
      <p:sp>
        <p:nvSpPr>
          <p:cNvPr id="503810" name="Rectangle 2"/>
          <p:cNvSpPr>
            <a:spLocks noGrp="1" noChangeArrowheads="1"/>
          </p:cNvSpPr>
          <p:nvPr>
            <p:ph type="title"/>
          </p:nvPr>
        </p:nvSpPr>
        <p:spPr>
          <a:xfrm>
            <a:off x="533400" y="838200"/>
            <a:ext cx="8077200" cy="1143000"/>
          </a:xfrm>
        </p:spPr>
        <p:txBody>
          <a:bodyPr/>
          <a:lstStyle/>
          <a:p>
            <a:pPr>
              <a:lnSpc>
                <a:spcPct val="90000"/>
              </a:lnSpc>
            </a:pPr>
            <a:r>
              <a:rPr lang="en-US"/>
              <a:t>The Principal-Agent Relationship</a:t>
            </a:r>
          </a:p>
        </p:txBody>
      </p:sp>
      <p:sp>
        <p:nvSpPr>
          <p:cNvPr id="503811" name="Line 3"/>
          <p:cNvSpPr>
            <a:spLocks noChangeShapeType="1"/>
          </p:cNvSpPr>
          <p:nvPr/>
        </p:nvSpPr>
        <p:spPr bwMode="auto">
          <a:xfrm>
            <a:off x="1905000" y="2286000"/>
            <a:ext cx="0" cy="3429000"/>
          </a:xfrm>
          <a:prstGeom prst="line">
            <a:avLst/>
          </a:prstGeom>
          <a:noFill/>
          <a:ln w="38100">
            <a:solidFill>
              <a:schemeClr val="tx1"/>
            </a:solidFill>
            <a:round/>
            <a:headEnd/>
            <a:tailEnd/>
          </a:ln>
          <a:effectLst/>
        </p:spPr>
        <p:txBody>
          <a:bodyPr anchor="ctr">
            <a:spAutoFit/>
          </a:bodyPr>
          <a:lstStyle/>
          <a:p>
            <a:endParaRPr lang="id-ID"/>
          </a:p>
        </p:txBody>
      </p:sp>
      <p:sp>
        <p:nvSpPr>
          <p:cNvPr id="503812" name="Line 4"/>
          <p:cNvSpPr>
            <a:spLocks noChangeShapeType="1"/>
          </p:cNvSpPr>
          <p:nvPr/>
        </p:nvSpPr>
        <p:spPr bwMode="auto">
          <a:xfrm>
            <a:off x="1905000" y="5715000"/>
            <a:ext cx="3962400" cy="0"/>
          </a:xfrm>
          <a:prstGeom prst="line">
            <a:avLst/>
          </a:prstGeom>
          <a:noFill/>
          <a:ln w="38100">
            <a:solidFill>
              <a:schemeClr val="tx1"/>
            </a:solidFill>
            <a:round/>
            <a:headEnd/>
            <a:tailEnd/>
          </a:ln>
          <a:effectLst/>
        </p:spPr>
        <p:txBody>
          <a:bodyPr wrap="none" anchor="ctr">
            <a:spAutoFit/>
          </a:bodyPr>
          <a:lstStyle/>
          <a:p>
            <a:endParaRPr lang="id-ID"/>
          </a:p>
        </p:txBody>
      </p:sp>
      <p:sp>
        <p:nvSpPr>
          <p:cNvPr id="503813" name="Text Box 5"/>
          <p:cNvSpPr txBox="1">
            <a:spLocks noChangeArrowheads="1"/>
          </p:cNvSpPr>
          <p:nvPr/>
        </p:nvSpPr>
        <p:spPr bwMode="auto">
          <a:xfrm>
            <a:off x="5927725" y="5530850"/>
            <a:ext cx="1009650" cy="366713"/>
          </a:xfrm>
          <a:prstGeom prst="rect">
            <a:avLst/>
          </a:prstGeom>
          <a:noFill/>
          <a:ln w="38100">
            <a:noFill/>
            <a:miter lim="800000"/>
            <a:headEnd/>
            <a:tailEnd/>
          </a:ln>
          <a:effectLst/>
        </p:spPr>
        <p:txBody>
          <a:bodyPr wrap="none" anchor="ctr">
            <a:spAutoFit/>
          </a:bodyPr>
          <a:lstStyle/>
          <a:p>
            <a:r>
              <a:rPr lang="en-US" sz="1800">
                <a:solidFill>
                  <a:schemeClr val="tx1"/>
                </a:solidFill>
              </a:rPr>
              <a:t>Benefits</a:t>
            </a:r>
          </a:p>
        </p:txBody>
      </p:sp>
      <p:sp>
        <p:nvSpPr>
          <p:cNvPr id="503814" name="Text Box 6"/>
          <p:cNvSpPr txBox="1">
            <a:spLocks noChangeArrowheads="1"/>
          </p:cNvSpPr>
          <p:nvPr/>
        </p:nvSpPr>
        <p:spPr bwMode="auto">
          <a:xfrm>
            <a:off x="914400" y="1981200"/>
            <a:ext cx="831850" cy="366713"/>
          </a:xfrm>
          <a:prstGeom prst="rect">
            <a:avLst/>
          </a:prstGeom>
          <a:noFill/>
          <a:ln w="38100">
            <a:noFill/>
            <a:miter lim="800000"/>
            <a:headEnd/>
            <a:tailEnd/>
          </a:ln>
          <a:effectLst/>
        </p:spPr>
        <p:txBody>
          <a:bodyPr wrap="none" anchor="ctr">
            <a:spAutoFit/>
          </a:bodyPr>
          <a:lstStyle/>
          <a:p>
            <a:r>
              <a:rPr lang="en-US" sz="1800">
                <a:solidFill>
                  <a:schemeClr val="tx1"/>
                </a:solidFill>
              </a:rPr>
              <a:t>Profits</a:t>
            </a:r>
          </a:p>
        </p:txBody>
      </p:sp>
      <p:sp>
        <p:nvSpPr>
          <p:cNvPr id="503815" name="Line 7"/>
          <p:cNvSpPr>
            <a:spLocks noChangeShapeType="1"/>
          </p:cNvSpPr>
          <p:nvPr/>
        </p:nvSpPr>
        <p:spPr bwMode="auto">
          <a:xfrm>
            <a:off x="1905000" y="2743200"/>
            <a:ext cx="2971800" cy="2971800"/>
          </a:xfrm>
          <a:prstGeom prst="line">
            <a:avLst/>
          </a:prstGeom>
          <a:noFill/>
          <a:ln w="28575">
            <a:solidFill>
              <a:srgbClr val="3B4F89"/>
            </a:solidFill>
            <a:round/>
            <a:headEnd/>
            <a:tailEnd/>
          </a:ln>
          <a:effectLst/>
        </p:spPr>
        <p:txBody>
          <a:bodyPr wrap="none" anchor="ctr">
            <a:spAutoFit/>
          </a:bodyPr>
          <a:lstStyle/>
          <a:p>
            <a:endParaRPr lang="id-ID"/>
          </a:p>
        </p:txBody>
      </p:sp>
      <p:sp>
        <p:nvSpPr>
          <p:cNvPr id="503816" name="Text Box 8"/>
          <p:cNvSpPr txBox="1">
            <a:spLocks noChangeArrowheads="1"/>
          </p:cNvSpPr>
          <p:nvPr/>
        </p:nvSpPr>
        <p:spPr bwMode="auto">
          <a:xfrm>
            <a:off x="5181600" y="5121275"/>
            <a:ext cx="1652588" cy="304800"/>
          </a:xfrm>
          <a:prstGeom prst="rect">
            <a:avLst/>
          </a:prstGeom>
          <a:noFill/>
          <a:ln w="38100">
            <a:noFill/>
            <a:miter lim="800000"/>
            <a:headEnd/>
            <a:tailEnd/>
          </a:ln>
          <a:effectLst/>
        </p:spPr>
        <p:txBody>
          <a:bodyPr wrap="none" anchor="ctr">
            <a:spAutoFit/>
          </a:bodyPr>
          <a:lstStyle/>
          <a:p>
            <a:r>
              <a:rPr lang="en-US" sz="1400">
                <a:solidFill>
                  <a:srgbClr val="3B4F89"/>
                </a:solidFill>
              </a:rPr>
              <a:t>Owner’s constraint</a:t>
            </a:r>
          </a:p>
        </p:txBody>
      </p:sp>
      <p:sp>
        <p:nvSpPr>
          <p:cNvPr id="503817" name="Freeform 9"/>
          <p:cNvSpPr>
            <a:spLocks/>
          </p:cNvSpPr>
          <p:nvPr/>
        </p:nvSpPr>
        <p:spPr bwMode="auto">
          <a:xfrm>
            <a:off x="2590800" y="2667000"/>
            <a:ext cx="2286000" cy="2209800"/>
          </a:xfrm>
          <a:custGeom>
            <a:avLst/>
            <a:gdLst/>
            <a:ahLst/>
            <a:cxnLst>
              <a:cxn ang="0">
                <a:pos x="0" y="0"/>
              </a:cxn>
              <a:cxn ang="0">
                <a:pos x="384" y="864"/>
              </a:cxn>
              <a:cxn ang="0">
                <a:pos x="1440" y="1392"/>
              </a:cxn>
            </a:cxnLst>
            <a:rect l="0" t="0" r="r" b="b"/>
            <a:pathLst>
              <a:path w="1440" h="1392">
                <a:moveTo>
                  <a:pt x="0" y="0"/>
                </a:moveTo>
                <a:cubicBezTo>
                  <a:pt x="72" y="316"/>
                  <a:pt x="144" y="632"/>
                  <a:pt x="384" y="864"/>
                </a:cubicBezTo>
                <a:cubicBezTo>
                  <a:pt x="624" y="1096"/>
                  <a:pt x="1032" y="1244"/>
                  <a:pt x="1440" y="1392"/>
                </a:cubicBezTo>
              </a:path>
            </a:pathLst>
          </a:custGeom>
          <a:noFill/>
          <a:ln w="28575" cap="flat" cmpd="sng">
            <a:solidFill>
              <a:srgbClr val="470F3E"/>
            </a:solidFill>
            <a:prstDash val="solid"/>
            <a:round/>
            <a:headEnd type="none" w="med" len="med"/>
            <a:tailEnd type="none" w="med" len="med"/>
          </a:ln>
          <a:effectLst/>
        </p:spPr>
        <p:txBody>
          <a:bodyPr wrap="none" anchor="ctr">
            <a:spAutoFit/>
          </a:bodyPr>
          <a:lstStyle/>
          <a:p>
            <a:endParaRPr lang="id-ID"/>
          </a:p>
        </p:txBody>
      </p:sp>
      <p:sp>
        <p:nvSpPr>
          <p:cNvPr id="503818" name="Line 10"/>
          <p:cNvSpPr>
            <a:spLocks noChangeShapeType="1"/>
          </p:cNvSpPr>
          <p:nvPr/>
        </p:nvSpPr>
        <p:spPr bwMode="auto">
          <a:xfrm flipH="1">
            <a:off x="4648200" y="5257800"/>
            <a:ext cx="533400" cy="76200"/>
          </a:xfrm>
          <a:prstGeom prst="line">
            <a:avLst/>
          </a:prstGeom>
          <a:noFill/>
          <a:ln w="19050">
            <a:solidFill>
              <a:srgbClr val="3B4F89"/>
            </a:solidFill>
            <a:round/>
            <a:headEnd/>
            <a:tailEnd type="triangle" w="med" len="med"/>
          </a:ln>
          <a:effectLst/>
        </p:spPr>
        <p:txBody>
          <a:bodyPr wrap="none" anchor="ctr">
            <a:spAutoFit/>
          </a:bodyPr>
          <a:lstStyle/>
          <a:p>
            <a:endParaRPr lang="id-ID"/>
          </a:p>
        </p:txBody>
      </p:sp>
      <p:sp>
        <p:nvSpPr>
          <p:cNvPr id="503819" name="Text Box 11"/>
          <p:cNvSpPr txBox="1">
            <a:spLocks noChangeArrowheads="1"/>
          </p:cNvSpPr>
          <p:nvPr/>
        </p:nvSpPr>
        <p:spPr bwMode="auto">
          <a:xfrm>
            <a:off x="4876800" y="4754563"/>
            <a:ext cx="376238" cy="304800"/>
          </a:xfrm>
          <a:prstGeom prst="rect">
            <a:avLst/>
          </a:prstGeom>
          <a:noFill/>
          <a:ln w="38100">
            <a:noFill/>
            <a:miter lim="800000"/>
            <a:headEnd/>
            <a:tailEnd/>
          </a:ln>
          <a:effectLst/>
        </p:spPr>
        <p:txBody>
          <a:bodyPr wrap="none" anchor="ctr">
            <a:spAutoFit/>
          </a:bodyPr>
          <a:lstStyle/>
          <a:p>
            <a:r>
              <a:rPr lang="en-US" sz="1400" i="1">
                <a:solidFill>
                  <a:srgbClr val="470F3E"/>
                </a:solidFill>
              </a:rPr>
              <a:t>U</a:t>
            </a:r>
            <a:r>
              <a:rPr lang="en-US" sz="1400" baseline="-25000">
                <a:solidFill>
                  <a:srgbClr val="470F3E"/>
                </a:solidFill>
              </a:rPr>
              <a:t>1</a:t>
            </a:r>
            <a:endParaRPr lang="en-US" sz="1400">
              <a:solidFill>
                <a:srgbClr val="470F3E"/>
              </a:solidFill>
            </a:endParaRPr>
          </a:p>
        </p:txBody>
      </p:sp>
      <p:sp>
        <p:nvSpPr>
          <p:cNvPr id="503820" name="Line 12"/>
          <p:cNvSpPr>
            <a:spLocks noChangeShapeType="1"/>
          </p:cNvSpPr>
          <p:nvPr/>
        </p:nvSpPr>
        <p:spPr bwMode="auto">
          <a:xfrm>
            <a:off x="3124200" y="3962400"/>
            <a:ext cx="0" cy="1752600"/>
          </a:xfrm>
          <a:prstGeom prst="line">
            <a:avLst/>
          </a:prstGeom>
          <a:noFill/>
          <a:ln w="12700">
            <a:solidFill>
              <a:schemeClr val="tx1"/>
            </a:solidFill>
            <a:prstDash val="dash"/>
            <a:round/>
            <a:headEnd/>
            <a:tailEnd/>
          </a:ln>
          <a:effectLst/>
        </p:spPr>
        <p:txBody>
          <a:bodyPr wrap="none" anchor="ctr">
            <a:spAutoFit/>
          </a:bodyPr>
          <a:lstStyle/>
          <a:p>
            <a:endParaRPr lang="id-ID"/>
          </a:p>
        </p:txBody>
      </p:sp>
      <p:sp>
        <p:nvSpPr>
          <p:cNvPr id="503821" name="Line 13"/>
          <p:cNvSpPr>
            <a:spLocks noChangeShapeType="1"/>
          </p:cNvSpPr>
          <p:nvPr/>
        </p:nvSpPr>
        <p:spPr bwMode="auto">
          <a:xfrm flipH="1">
            <a:off x="1905000" y="3962400"/>
            <a:ext cx="1219200" cy="0"/>
          </a:xfrm>
          <a:prstGeom prst="line">
            <a:avLst/>
          </a:prstGeom>
          <a:noFill/>
          <a:ln w="12700">
            <a:solidFill>
              <a:schemeClr val="tx1"/>
            </a:solidFill>
            <a:prstDash val="dash"/>
            <a:round/>
            <a:headEnd/>
            <a:tailEnd/>
          </a:ln>
          <a:effectLst/>
        </p:spPr>
        <p:txBody>
          <a:bodyPr wrap="none" anchor="ctr">
            <a:spAutoFit/>
          </a:bodyPr>
          <a:lstStyle/>
          <a:p>
            <a:endParaRPr lang="id-ID"/>
          </a:p>
        </p:txBody>
      </p:sp>
      <p:sp>
        <p:nvSpPr>
          <p:cNvPr id="503822" name="Text Box 14"/>
          <p:cNvSpPr txBox="1">
            <a:spLocks noChangeArrowheads="1"/>
          </p:cNvSpPr>
          <p:nvPr/>
        </p:nvSpPr>
        <p:spPr bwMode="auto">
          <a:xfrm>
            <a:off x="2895600" y="5730875"/>
            <a:ext cx="361950" cy="304800"/>
          </a:xfrm>
          <a:prstGeom prst="rect">
            <a:avLst/>
          </a:prstGeom>
          <a:noFill/>
          <a:ln w="38100">
            <a:noFill/>
            <a:miter lim="800000"/>
            <a:headEnd/>
            <a:tailEnd/>
          </a:ln>
          <a:effectLst/>
        </p:spPr>
        <p:txBody>
          <a:bodyPr wrap="none" anchor="ctr">
            <a:spAutoFit/>
          </a:bodyPr>
          <a:lstStyle/>
          <a:p>
            <a:r>
              <a:rPr lang="en-US" sz="1400" b="1" i="1">
                <a:solidFill>
                  <a:schemeClr val="tx1"/>
                </a:solidFill>
              </a:rPr>
              <a:t>b</a:t>
            </a:r>
            <a:r>
              <a:rPr lang="en-US" sz="1400" b="1">
                <a:solidFill>
                  <a:schemeClr val="tx1"/>
                </a:solidFill>
              </a:rPr>
              <a:t>*</a:t>
            </a:r>
          </a:p>
        </p:txBody>
      </p:sp>
      <p:sp>
        <p:nvSpPr>
          <p:cNvPr id="503823" name="Text Box 15"/>
          <p:cNvSpPr txBox="1">
            <a:spLocks noChangeArrowheads="1"/>
          </p:cNvSpPr>
          <p:nvPr/>
        </p:nvSpPr>
        <p:spPr bwMode="auto">
          <a:xfrm>
            <a:off x="1524000" y="3825875"/>
            <a:ext cx="352425" cy="304800"/>
          </a:xfrm>
          <a:prstGeom prst="rect">
            <a:avLst/>
          </a:prstGeom>
          <a:noFill/>
          <a:ln w="38100">
            <a:noFill/>
            <a:miter lim="800000"/>
            <a:headEnd/>
            <a:tailEnd/>
          </a:ln>
          <a:effectLst/>
        </p:spPr>
        <p:txBody>
          <a:bodyPr wrap="none" anchor="ctr">
            <a:spAutoFit/>
          </a:bodyPr>
          <a:lstStyle/>
          <a:p>
            <a:r>
              <a:rPr lang="en-US" sz="1400" b="1">
                <a:solidFill>
                  <a:schemeClr val="tx1"/>
                </a:solidFill>
                <a:sym typeface="Symbol" pitchFamily="18" charset="2"/>
              </a:rPr>
              <a:t></a:t>
            </a:r>
            <a:r>
              <a:rPr lang="en-US" sz="1400" b="1">
                <a:solidFill>
                  <a:schemeClr val="tx1"/>
                </a:solidFill>
              </a:rPr>
              <a:t>*</a:t>
            </a:r>
          </a:p>
        </p:txBody>
      </p:sp>
      <p:sp>
        <p:nvSpPr>
          <p:cNvPr id="503824" name="Text Box 16"/>
          <p:cNvSpPr txBox="1">
            <a:spLocks noChangeArrowheads="1"/>
          </p:cNvSpPr>
          <p:nvPr/>
        </p:nvSpPr>
        <p:spPr bwMode="auto">
          <a:xfrm>
            <a:off x="3733800" y="1981200"/>
            <a:ext cx="5257800" cy="1800225"/>
          </a:xfrm>
          <a:prstGeom prst="rect">
            <a:avLst/>
          </a:prstGeom>
          <a:noFill/>
          <a:ln w="38100">
            <a:noFill/>
            <a:miter lim="800000"/>
            <a:headEnd/>
            <a:tailEnd/>
          </a:ln>
          <a:effectLst/>
        </p:spPr>
        <p:txBody>
          <a:bodyPr anchor="ctr">
            <a:spAutoFit/>
          </a:bodyPr>
          <a:lstStyle/>
          <a:p>
            <a:r>
              <a:rPr lang="en-US" sz="2800">
                <a:solidFill>
                  <a:srgbClr val="470F3E"/>
                </a:solidFill>
              </a:rPr>
              <a:t>The owner-manager maximizes profit because any other owner- manager will also want </a:t>
            </a:r>
            <a:r>
              <a:rPr lang="en-US" sz="2800" i="1">
                <a:solidFill>
                  <a:srgbClr val="470F3E"/>
                </a:solidFill>
              </a:rPr>
              <a:t>b</a:t>
            </a:r>
            <a:r>
              <a:rPr lang="en-US" sz="2800">
                <a:solidFill>
                  <a:srgbClr val="470F3E"/>
                </a:solidFill>
              </a:rPr>
              <a:t>* in benefits</a:t>
            </a:r>
          </a:p>
        </p:txBody>
      </p:sp>
      <p:sp>
        <p:nvSpPr>
          <p:cNvPr id="503825" name="Text Box 17"/>
          <p:cNvSpPr txBox="1">
            <a:spLocks noChangeArrowheads="1"/>
          </p:cNvSpPr>
          <p:nvPr/>
        </p:nvSpPr>
        <p:spPr bwMode="auto">
          <a:xfrm>
            <a:off x="5422900" y="3733800"/>
            <a:ext cx="3721100" cy="946150"/>
          </a:xfrm>
          <a:prstGeom prst="rect">
            <a:avLst/>
          </a:prstGeom>
          <a:noFill/>
          <a:ln w="38100">
            <a:noFill/>
            <a:miter lim="800000"/>
            <a:headEnd/>
            <a:tailEnd/>
          </a:ln>
          <a:effectLst/>
        </p:spPr>
        <p:txBody>
          <a:bodyPr anchor="ctr">
            <a:spAutoFit/>
          </a:bodyPr>
          <a:lstStyle/>
          <a:p>
            <a:r>
              <a:rPr lang="en-US" sz="2800" i="1">
                <a:solidFill>
                  <a:srgbClr val="470F3E"/>
                </a:solidFill>
              </a:rPr>
              <a:t>b</a:t>
            </a:r>
            <a:r>
              <a:rPr lang="en-US" sz="2800">
                <a:solidFill>
                  <a:srgbClr val="470F3E"/>
                </a:solidFill>
              </a:rPr>
              <a:t>* represents a true cost of doing business</a:t>
            </a:r>
            <a:endParaRPr lang="en-US" sz="2800" i="1">
              <a:solidFill>
                <a:srgbClr val="470F3E"/>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03824"/>
                                        </p:tgtEl>
                                        <p:attrNameLst>
                                          <p:attrName>style.visibility</p:attrName>
                                        </p:attrNameLst>
                                      </p:cBhvr>
                                      <p:to>
                                        <p:strVal val="visible"/>
                                      </p:to>
                                    </p:set>
                                    <p:animEffect transition="in" filter="wipe(left)">
                                      <p:cBhvr>
                                        <p:cTn id="7" dur="500"/>
                                        <p:tgtEl>
                                          <p:spTgt spid="5038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03825"/>
                                        </p:tgtEl>
                                        <p:attrNameLst>
                                          <p:attrName>style.visibility</p:attrName>
                                        </p:attrNameLst>
                                      </p:cBhvr>
                                      <p:to>
                                        <p:strVal val="visible"/>
                                      </p:to>
                                    </p:set>
                                    <p:animEffect transition="in" filter="wipe(left)">
                                      <p:cBhvr>
                                        <p:cTn id="12" dur="500"/>
                                        <p:tgtEl>
                                          <p:spTgt spid="5038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3824" grpId="0" autoUpdateAnimBg="0"/>
      <p:bldP spid="503825"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19C3464-9239-4ECA-A723-7348522349CD}" type="slidenum">
              <a:rPr lang="en-US"/>
              <a:pPr/>
              <a:t>39</a:t>
            </a:fld>
            <a:endParaRPr lang="en-US"/>
          </a:p>
        </p:txBody>
      </p:sp>
      <p:sp>
        <p:nvSpPr>
          <p:cNvPr id="504834" name="Rectangle 2"/>
          <p:cNvSpPr>
            <a:spLocks noGrp="1" noChangeArrowheads="1"/>
          </p:cNvSpPr>
          <p:nvPr>
            <p:ph type="title"/>
          </p:nvPr>
        </p:nvSpPr>
        <p:spPr>
          <a:xfrm>
            <a:off x="533400" y="838200"/>
            <a:ext cx="8077200" cy="1143000"/>
          </a:xfrm>
        </p:spPr>
        <p:txBody>
          <a:bodyPr/>
          <a:lstStyle/>
          <a:p>
            <a:pPr>
              <a:lnSpc>
                <a:spcPct val="90000"/>
              </a:lnSpc>
            </a:pPr>
            <a:r>
              <a:rPr lang="en-US"/>
              <a:t>The Principal-Agent Relationship</a:t>
            </a:r>
          </a:p>
        </p:txBody>
      </p:sp>
      <p:sp>
        <p:nvSpPr>
          <p:cNvPr id="504835" name="Rectangle 3"/>
          <p:cNvSpPr>
            <a:spLocks noGrp="1" noChangeArrowheads="1"/>
          </p:cNvSpPr>
          <p:nvPr>
            <p:ph type="body" idx="1"/>
          </p:nvPr>
        </p:nvSpPr>
        <p:spPr>
          <a:xfrm>
            <a:off x="685800" y="2133600"/>
            <a:ext cx="7772400" cy="4114800"/>
          </a:xfrm>
        </p:spPr>
        <p:txBody>
          <a:bodyPr/>
          <a:lstStyle/>
          <a:p>
            <a:r>
              <a:rPr lang="en-US"/>
              <a:t>Suppose that the manager is not the sole owner of the firm</a:t>
            </a:r>
          </a:p>
          <a:p>
            <a:pPr lvl="1"/>
            <a:r>
              <a:rPr lang="en-US"/>
              <a:t>suppose there are two other owners who play no role in operating the firm</a:t>
            </a:r>
          </a:p>
          <a:p>
            <a:r>
              <a:rPr lang="en-US"/>
              <a:t>$1 in benefits only costs the manager $0.33 in profits</a:t>
            </a:r>
          </a:p>
          <a:p>
            <a:pPr lvl="1"/>
            <a:r>
              <a:rPr lang="en-US"/>
              <a:t>the other $0.67 is effectively paid by the other owners in terms of reduced profits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75F1273-2307-4C77-9FD7-6C0424AD5100}" type="slidenum">
              <a:rPr lang="en-US"/>
              <a:pPr/>
              <a:t>4</a:t>
            </a:fld>
            <a:endParaRPr lang="en-US"/>
          </a:p>
        </p:txBody>
      </p:sp>
      <p:sp>
        <p:nvSpPr>
          <p:cNvPr id="459778" name="Rectangle 2"/>
          <p:cNvSpPr>
            <a:spLocks noGrp="1" noChangeArrowheads="1"/>
          </p:cNvSpPr>
          <p:nvPr>
            <p:ph type="title"/>
          </p:nvPr>
        </p:nvSpPr>
        <p:spPr>
          <a:xfrm>
            <a:off x="685800" y="838200"/>
            <a:ext cx="7772400" cy="838200"/>
          </a:xfrm>
        </p:spPr>
        <p:txBody>
          <a:bodyPr/>
          <a:lstStyle/>
          <a:p>
            <a:r>
              <a:rPr lang="en-US"/>
              <a:t>The Value of Information</a:t>
            </a:r>
          </a:p>
        </p:txBody>
      </p:sp>
      <p:sp>
        <p:nvSpPr>
          <p:cNvPr id="459779" name="Rectangle 3"/>
          <p:cNvSpPr>
            <a:spLocks noGrp="1" noChangeArrowheads="1"/>
          </p:cNvSpPr>
          <p:nvPr>
            <p:ph type="body" idx="1"/>
          </p:nvPr>
        </p:nvSpPr>
        <p:spPr>
          <a:xfrm>
            <a:off x="609600" y="1828800"/>
            <a:ext cx="8001000" cy="4267200"/>
          </a:xfrm>
        </p:spPr>
        <p:txBody>
          <a:bodyPr/>
          <a:lstStyle/>
          <a:p>
            <a:r>
              <a:rPr lang="en-US"/>
              <a:t>In many respects, lack of information does represent a problem involving uncertainty for a decision maker</a:t>
            </a:r>
          </a:p>
          <a:p>
            <a:pPr lvl="1"/>
            <a:r>
              <a:rPr lang="en-US"/>
              <a:t>the individual may not know exactly what the consequences of a particular action will be</a:t>
            </a:r>
          </a:p>
          <a:p>
            <a:r>
              <a:rPr lang="en-US"/>
              <a:t>Better information can reduce uncertainty and lead to better decisions and higher utility</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5E1CD63-5488-4B74-B41C-FD5CECB5C8BC}" type="slidenum">
              <a:rPr lang="en-US"/>
              <a:pPr/>
              <a:t>40</a:t>
            </a:fld>
            <a:endParaRPr lang="en-US"/>
          </a:p>
        </p:txBody>
      </p:sp>
      <p:sp>
        <p:nvSpPr>
          <p:cNvPr id="505858" name="Rectangle 2"/>
          <p:cNvSpPr>
            <a:spLocks noGrp="1" noChangeArrowheads="1"/>
          </p:cNvSpPr>
          <p:nvPr>
            <p:ph type="title"/>
          </p:nvPr>
        </p:nvSpPr>
        <p:spPr>
          <a:xfrm>
            <a:off x="533400" y="838200"/>
            <a:ext cx="8077200" cy="1143000"/>
          </a:xfrm>
        </p:spPr>
        <p:txBody>
          <a:bodyPr/>
          <a:lstStyle/>
          <a:p>
            <a:pPr>
              <a:lnSpc>
                <a:spcPct val="90000"/>
              </a:lnSpc>
            </a:pPr>
            <a:r>
              <a:rPr lang="en-US"/>
              <a:t>The Principal-Agent Relationship</a:t>
            </a:r>
          </a:p>
        </p:txBody>
      </p:sp>
      <p:sp>
        <p:nvSpPr>
          <p:cNvPr id="505859" name="Rectangle 3"/>
          <p:cNvSpPr>
            <a:spLocks noGrp="1" noChangeArrowheads="1"/>
          </p:cNvSpPr>
          <p:nvPr>
            <p:ph type="body" idx="1"/>
          </p:nvPr>
        </p:nvSpPr>
        <p:spPr>
          <a:xfrm>
            <a:off x="685800" y="2133600"/>
            <a:ext cx="7772400" cy="3962400"/>
          </a:xfrm>
        </p:spPr>
        <p:txBody>
          <a:bodyPr/>
          <a:lstStyle/>
          <a:p>
            <a:r>
              <a:rPr lang="en-US"/>
              <a:t>The new budget constraint continues to include the point </a:t>
            </a:r>
            <a:r>
              <a:rPr lang="en-US" i="1"/>
              <a:t>b</a:t>
            </a:r>
            <a:r>
              <a:rPr lang="en-US"/>
              <a:t>*, </a:t>
            </a:r>
            <a:r>
              <a:rPr lang="en-US">
                <a:sym typeface="Symbol" pitchFamily="18" charset="2"/>
              </a:rPr>
              <a:t>*</a:t>
            </a:r>
          </a:p>
          <a:p>
            <a:pPr lvl="1"/>
            <a:r>
              <a:rPr lang="en-US"/>
              <a:t>the manager could still make the same decision that a sole owner could)</a:t>
            </a:r>
          </a:p>
          <a:p>
            <a:r>
              <a:rPr lang="en-US"/>
              <a:t>For benefits greater than </a:t>
            </a:r>
            <a:r>
              <a:rPr lang="en-US" i="1"/>
              <a:t>b</a:t>
            </a:r>
            <a:r>
              <a:rPr lang="en-US"/>
              <a:t>*, the slope of the budget constraint is only -1/3</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2"/>
          </p:nvPr>
        </p:nvSpPr>
        <p:spPr/>
        <p:txBody>
          <a:bodyPr/>
          <a:lstStyle/>
          <a:p>
            <a:fld id="{65A6C64B-4381-4010-9214-085948B6D95A}" type="slidenum">
              <a:rPr lang="en-US"/>
              <a:pPr/>
              <a:t>41</a:t>
            </a:fld>
            <a:endParaRPr lang="en-US"/>
          </a:p>
        </p:txBody>
      </p:sp>
      <p:sp>
        <p:nvSpPr>
          <p:cNvPr id="506882" name="Rectangle 2"/>
          <p:cNvSpPr>
            <a:spLocks noGrp="1" noChangeArrowheads="1"/>
          </p:cNvSpPr>
          <p:nvPr>
            <p:ph type="title"/>
          </p:nvPr>
        </p:nvSpPr>
        <p:spPr>
          <a:xfrm>
            <a:off x="533400" y="838200"/>
            <a:ext cx="8077200" cy="1143000"/>
          </a:xfrm>
        </p:spPr>
        <p:txBody>
          <a:bodyPr/>
          <a:lstStyle/>
          <a:p>
            <a:pPr>
              <a:lnSpc>
                <a:spcPct val="90000"/>
              </a:lnSpc>
            </a:pPr>
            <a:r>
              <a:rPr lang="en-US"/>
              <a:t>The Principal-Agent Relationship</a:t>
            </a:r>
          </a:p>
        </p:txBody>
      </p:sp>
      <p:sp>
        <p:nvSpPr>
          <p:cNvPr id="506883" name="Line 3"/>
          <p:cNvSpPr>
            <a:spLocks noChangeShapeType="1"/>
          </p:cNvSpPr>
          <p:nvPr/>
        </p:nvSpPr>
        <p:spPr bwMode="auto">
          <a:xfrm>
            <a:off x="1905000" y="2286000"/>
            <a:ext cx="0" cy="3429000"/>
          </a:xfrm>
          <a:prstGeom prst="line">
            <a:avLst/>
          </a:prstGeom>
          <a:noFill/>
          <a:ln w="38100">
            <a:solidFill>
              <a:schemeClr val="tx1"/>
            </a:solidFill>
            <a:round/>
            <a:headEnd/>
            <a:tailEnd/>
          </a:ln>
          <a:effectLst/>
        </p:spPr>
        <p:txBody>
          <a:bodyPr anchor="ctr">
            <a:spAutoFit/>
          </a:bodyPr>
          <a:lstStyle/>
          <a:p>
            <a:endParaRPr lang="id-ID"/>
          </a:p>
        </p:txBody>
      </p:sp>
      <p:sp>
        <p:nvSpPr>
          <p:cNvPr id="506884" name="Line 4"/>
          <p:cNvSpPr>
            <a:spLocks noChangeShapeType="1"/>
          </p:cNvSpPr>
          <p:nvPr/>
        </p:nvSpPr>
        <p:spPr bwMode="auto">
          <a:xfrm>
            <a:off x="1905000" y="5715000"/>
            <a:ext cx="3962400" cy="0"/>
          </a:xfrm>
          <a:prstGeom prst="line">
            <a:avLst/>
          </a:prstGeom>
          <a:noFill/>
          <a:ln w="38100">
            <a:solidFill>
              <a:schemeClr val="tx1"/>
            </a:solidFill>
            <a:round/>
            <a:headEnd/>
            <a:tailEnd/>
          </a:ln>
          <a:effectLst/>
        </p:spPr>
        <p:txBody>
          <a:bodyPr wrap="none" anchor="ctr">
            <a:spAutoFit/>
          </a:bodyPr>
          <a:lstStyle/>
          <a:p>
            <a:endParaRPr lang="id-ID"/>
          </a:p>
        </p:txBody>
      </p:sp>
      <p:sp>
        <p:nvSpPr>
          <p:cNvPr id="506885" name="Text Box 5"/>
          <p:cNvSpPr txBox="1">
            <a:spLocks noChangeArrowheads="1"/>
          </p:cNvSpPr>
          <p:nvPr/>
        </p:nvSpPr>
        <p:spPr bwMode="auto">
          <a:xfrm>
            <a:off x="5927725" y="5530850"/>
            <a:ext cx="1009650" cy="366713"/>
          </a:xfrm>
          <a:prstGeom prst="rect">
            <a:avLst/>
          </a:prstGeom>
          <a:noFill/>
          <a:ln w="38100">
            <a:noFill/>
            <a:miter lim="800000"/>
            <a:headEnd/>
            <a:tailEnd/>
          </a:ln>
          <a:effectLst/>
        </p:spPr>
        <p:txBody>
          <a:bodyPr wrap="none" anchor="ctr">
            <a:spAutoFit/>
          </a:bodyPr>
          <a:lstStyle/>
          <a:p>
            <a:r>
              <a:rPr lang="en-US" sz="1800">
                <a:solidFill>
                  <a:schemeClr val="tx1"/>
                </a:solidFill>
              </a:rPr>
              <a:t>Benefits</a:t>
            </a:r>
          </a:p>
        </p:txBody>
      </p:sp>
      <p:sp>
        <p:nvSpPr>
          <p:cNvPr id="506886" name="Text Box 6"/>
          <p:cNvSpPr txBox="1">
            <a:spLocks noChangeArrowheads="1"/>
          </p:cNvSpPr>
          <p:nvPr/>
        </p:nvSpPr>
        <p:spPr bwMode="auto">
          <a:xfrm>
            <a:off x="914400" y="1981200"/>
            <a:ext cx="831850" cy="366713"/>
          </a:xfrm>
          <a:prstGeom prst="rect">
            <a:avLst/>
          </a:prstGeom>
          <a:noFill/>
          <a:ln w="38100">
            <a:noFill/>
            <a:miter lim="800000"/>
            <a:headEnd/>
            <a:tailEnd/>
          </a:ln>
          <a:effectLst/>
        </p:spPr>
        <p:txBody>
          <a:bodyPr wrap="none" anchor="ctr">
            <a:spAutoFit/>
          </a:bodyPr>
          <a:lstStyle/>
          <a:p>
            <a:r>
              <a:rPr lang="en-US" sz="1800">
                <a:solidFill>
                  <a:schemeClr val="tx1"/>
                </a:solidFill>
              </a:rPr>
              <a:t>Profits</a:t>
            </a:r>
          </a:p>
        </p:txBody>
      </p:sp>
      <p:sp>
        <p:nvSpPr>
          <p:cNvPr id="506887" name="Line 7"/>
          <p:cNvSpPr>
            <a:spLocks noChangeShapeType="1"/>
          </p:cNvSpPr>
          <p:nvPr/>
        </p:nvSpPr>
        <p:spPr bwMode="auto">
          <a:xfrm>
            <a:off x="1905000" y="2743200"/>
            <a:ext cx="2971800" cy="2971800"/>
          </a:xfrm>
          <a:prstGeom prst="line">
            <a:avLst/>
          </a:prstGeom>
          <a:noFill/>
          <a:ln w="28575">
            <a:solidFill>
              <a:srgbClr val="3B4F89"/>
            </a:solidFill>
            <a:round/>
            <a:headEnd/>
            <a:tailEnd/>
          </a:ln>
          <a:effectLst/>
        </p:spPr>
        <p:txBody>
          <a:bodyPr wrap="none" anchor="ctr">
            <a:spAutoFit/>
          </a:bodyPr>
          <a:lstStyle/>
          <a:p>
            <a:endParaRPr lang="id-ID"/>
          </a:p>
        </p:txBody>
      </p:sp>
      <p:sp>
        <p:nvSpPr>
          <p:cNvPr id="506888" name="Text Box 8"/>
          <p:cNvSpPr txBox="1">
            <a:spLocks noChangeArrowheads="1"/>
          </p:cNvSpPr>
          <p:nvPr/>
        </p:nvSpPr>
        <p:spPr bwMode="auto">
          <a:xfrm>
            <a:off x="5181600" y="5121275"/>
            <a:ext cx="1652588" cy="304800"/>
          </a:xfrm>
          <a:prstGeom prst="rect">
            <a:avLst/>
          </a:prstGeom>
          <a:noFill/>
          <a:ln w="38100">
            <a:noFill/>
            <a:miter lim="800000"/>
            <a:headEnd/>
            <a:tailEnd/>
          </a:ln>
          <a:effectLst/>
        </p:spPr>
        <p:txBody>
          <a:bodyPr wrap="none" anchor="ctr">
            <a:spAutoFit/>
          </a:bodyPr>
          <a:lstStyle/>
          <a:p>
            <a:r>
              <a:rPr lang="en-US" sz="1400">
                <a:solidFill>
                  <a:srgbClr val="3B4F89"/>
                </a:solidFill>
              </a:rPr>
              <a:t>Owner’s constraint</a:t>
            </a:r>
          </a:p>
        </p:txBody>
      </p:sp>
      <p:sp>
        <p:nvSpPr>
          <p:cNvPr id="506889" name="Freeform 9"/>
          <p:cNvSpPr>
            <a:spLocks/>
          </p:cNvSpPr>
          <p:nvPr/>
        </p:nvSpPr>
        <p:spPr bwMode="auto">
          <a:xfrm>
            <a:off x="2590800" y="2667000"/>
            <a:ext cx="2286000" cy="2209800"/>
          </a:xfrm>
          <a:custGeom>
            <a:avLst/>
            <a:gdLst/>
            <a:ahLst/>
            <a:cxnLst>
              <a:cxn ang="0">
                <a:pos x="0" y="0"/>
              </a:cxn>
              <a:cxn ang="0">
                <a:pos x="384" y="864"/>
              </a:cxn>
              <a:cxn ang="0">
                <a:pos x="1440" y="1392"/>
              </a:cxn>
            </a:cxnLst>
            <a:rect l="0" t="0" r="r" b="b"/>
            <a:pathLst>
              <a:path w="1440" h="1392">
                <a:moveTo>
                  <a:pt x="0" y="0"/>
                </a:moveTo>
                <a:cubicBezTo>
                  <a:pt x="72" y="316"/>
                  <a:pt x="144" y="632"/>
                  <a:pt x="384" y="864"/>
                </a:cubicBezTo>
                <a:cubicBezTo>
                  <a:pt x="624" y="1096"/>
                  <a:pt x="1032" y="1244"/>
                  <a:pt x="1440" y="1392"/>
                </a:cubicBezTo>
              </a:path>
            </a:pathLst>
          </a:custGeom>
          <a:noFill/>
          <a:ln w="28575" cap="flat" cmpd="sng">
            <a:solidFill>
              <a:srgbClr val="470F3E"/>
            </a:solidFill>
            <a:prstDash val="solid"/>
            <a:round/>
            <a:headEnd type="none" w="med" len="med"/>
            <a:tailEnd type="none" w="med" len="med"/>
          </a:ln>
          <a:effectLst/>
        </p:spPr>
        <p:txBody>
          <a:bodyPr wrap="none" anchor="ctr">
            <a:spAutoFit/>
          </a:bodyPr>
          <a:lstStyle/>
          <a:p>
            <a:endParaRPr lang="id-ID"/>
          </a:p>
        </p:txBody>
      </p:sp>
      <p:sp>
        <p:nvSpPr>
          <p:cNvPr id="506890" name="Line 10"/>
          <p:cNvSpPr>
            <a:spLocks noChangeShapeType="1"/>
          </p:cNvSpPr>
          <p:nvPr/>
        </p:nvSpPr>
        <p:spPr bwMode="auto">
          <a:xfrm flipH="1">
            <a:off x="4648200" y="5257800"/>
            <a:ext cx="533400" cy="76200"/>
          </a:xfrm>
          <a:prstGeom prst="line">
            <a:avLst/>
          </a:prstGeom>
          <a:noFill/>
          <a:ln w="19050">
            <a:solidFill>
              <a:srgbClr val="3B4F89"/>
            </a:solidFill>
            <a:round/>
            <a:headEnd/>
            <a:tailEnd type="triangle" w="med" len="med"/>
          </a:ln>
          <a:effectLst/>
        </p:spPr>
        <p:txBody>
          <a:bodyPr wrap="none" anchor="ctr">
            <a:spAutoFit/>
          </a:bodyPr>
          <a:lstStyle/>
          <a:p>
            <a:endParaRPr lang="id-ID"/>
          </a:p>
        </p:txBody>
      </p:sp>
      <p:sp>
        <p:nvSpPr>
          <p:cNvPr id="506891" name="Text Box 11"/>
          <p:cNvSpPr txBox="1">
            <a:spLocks noChangeArrowheads="1"/>
          </p:cNvSpPr>
          <p:nvPr/>
        </p:nvSpPr>
        <p:spPr bwMode="auto">
          <a:xfrm>
            <a:off x="4876800" y="4754563"/>
            <a:ext cx="376238" cy="304800"/>
          </a:xfrm>
          <a:prstGeom prst="rect">
            <a:avLst/>
          </a:prstGeom>
          <a:noFill/>
          <a:ln w="38100">
            <a:noFill/>
            <a:miter lim="800000"/>
            <a:headEnd/>
            <a:tailEnd/>
          </a:ln>
          <a:effectLst/>
        </p:spPr>
        <p:txBody>
          <a:bodyPr wrap="none" anchor="ctr">
            <a:spAutoFit/>
          </a:bodyPr>
          <a:lstStyle/>
          <a:p>
            <a:r>
              <a:rPr lang="en-US" sz="1400" i="1">
                <a:solidFill>
                  <a:srgbClr val="470F3E"/>
                </a:solidFill>
              </a:rPr>
              <a:t>U</a:t>
            </a:r>
            <a:r>
              <a:rPr lang="en-US" sz="1400" baseline="-25000">
                <a:solidFill>
                  <a:srgbClr val="470F3E"/>
                </a:solidFill>
              </a:rPr>
              <a:t>1</a:t>
            </a:r>
            <a:endParaRPr lang="en-US" sz="1400">
              <a:solidFill>
                <a:srgbClr val="470F3E"/>
              </a:solidFill>
            </a:endParaRPr>
          </a:p>
        </p:txBody>
      </p:sp>
      <p:sp>
        <p:nvSpPr>
          <p:cNvPr id="506892" name="Line 12"/>
          <p:cNvSpPr>
            <a:spLocks noChangeShapeType="1"/>
          </p:cNvSpPr>
          <p:nvPr/>
        </p:nvSpPr>
        <p:spPr bwMode="auto">
          <a:xfrm>
            <a:off x="3124200" y="3962400"/>
            <a:ext cx="0" cy="1752600"/>
          </a:xfrm>
          <a:prstGeom prst="line">
            <a:avLst/>
          </a:prstGeom>
          <a:noFill/>
          <a:ln w="12700">
            <a:solidFill>
              <a:schemeClr val="tx1"/>
            </a:solidFill>
            <a:prstDash val="dash"/>
            <a:round/>
            <a:headEnd/>
            <a:tailEnd/>
          </a:ln>
          <a:effectLst/>
        </p:spPr>
        <p:txBody>
          <a:bodyPr wrap="none" anchor="ctr">
            <a:spAutoFit/>
          </a:bodyPr>
          <a:lstStyle/>
          <a:p>
            <a:endParaRPr lang="id-ID"/>
          </a:p>
        </p:txBody>
      </p:sp>
      <p:sp>
        <p:nvSpPr>
          <p:cNvPr id="506893" name="Line 13"/>
          <p:cNvSpPr>
            <a:spLocks noChangeShapeType="1"/>
          </p:cNvSpPr>
          <p:nvPr/>
        </p:nvSpPr>
        <p:spPr bwMode="auto">
          <a:xfrm flipH="1">
            <a:off x="1905000" y="3962400"/>
            <a:ext cx="1219200" cy="0"/>
          </a:xfrm>
          <a:prstGeom prst="line">
            <a:avLst/>
          </a:prstGeom>
          <a:noFill/>
          <a:ln w="12700">
            <a:solidFill>
              <a:schemeClr val="tx1"/>
            </a:solidFill>
            <a:prstDash val="dash"/>
            <a:round/>
            <a:headEnd/>
            <a:tailEnd/>
          </a:ln>
          <a:effectLst/>
        </p:spPr>
        <p:txBody>
          <a:bodyPr wrap="none" anchor="ctr">
            <a:spAutoFit/>
          </a:bodyPr>
          <a:lstStyle/>
          <a:p>
            <a:endParaRPr lang="id-ID"/>
          </a:p>
        </p:txBody>
      </p:sp>
      <p:sp>
        <p:nvSpPr>
          <p:cNvPr id="506894" name="Text Box 14"/>
          <p:cNvSpPr txBox="1">
            <a:spLocks noChangeArrowheads="1"/>
          </p:cNvSpPr>
          <p:nvPr/>
        </p:nvSpPr>
        <p:spPr bwMode="auto">
          <a:xfrm>
            <a:off x="2895600" y="5730875"/>
            <a:ext cx="361950" cy="304800"/>
          </a:xfrm>
          <a:prstGeom prst="rect">
            <a:avLst/>
          </a:prstGeom>
          <a:noFill/>
          <a:ln w="38100">
            <a:noFill/>
            <a:miter lim="800000"/>
            <a:headEnd/>
            <a:tailEnd/>
          </a:ln>
          <a:effectLst/>
        </p:spPr>
        <p:txBody>
          <a:bodyPr wrap="none" anchor="ctr">
            <a:spAutoFit/>
          </a:bodyPr>
          <a:lstStyle/>
          <a:p>
            <a:r>
              <a:rPr lang="en-US" sz="1400" b="1" i="1">
                <a:solidFill>
                  <a:schemeClr val="tx1"/>
                </a:solidFill>
              </a:rPr>
              <a:t>b</a:t>
            </a:r>
            <a:r>
              <a:rPr lang="en-US" sz="1400" b="1">
                <a:solidFill>
                  <a:schemeClr val="tx1"/>
                </a:solidFill>
              </a:rPr>
              <a:t>*</a:t>
            </a:r>
          </a:p>
        </p:txBody>
      </p:sp>
      <p:sp>
        <p:nvSpPr>
          <p:cNvPr id="506895" name="Text Box 15"/>
          <p:cNvSpPr txBox="1">
            <a:spLocks noChangeArrowheads="1"/>
          </p:cNvSpPr>
          <p:nvPr/>
        </p:nvSpPr>
        <p:spPr bwMode="auto">
          <a:xfrm>
            <a:off x="1524000" y="3825875"/>
            <a:ext cx="352425" cy="304800"/>
          </a:xfrm>
          <a:prstGeom prst="rect">
            <a:avLst/>
          </a:prstGeom>
          <a:noFill/>
          <a:ln w="38100">
            <a:noFill/>
            <a:miter lim="800000"/>
            <a:headEnd/>
            <a:tailEnd/>
          </a:ln>
          <a:effectLst/>
        </p:spPr>
        <p:txBody>
          <a:bodyPr wrap="none" anchor="ctr">
            <a:spAutoFit/>
          </a:bodyPr>
          <a:lstStyle/>
          <a:p>
            <a:r>
              <a:rPr lang="en-US" sz="1400" b="1">
                <a:solidFill>
                  <a:schemeClr val="tx1"/>
                </a:solidFill>
                <a:sym typeface="Symbol" pitchFamily="18" charset="2"/>
              </a:rPr>
              <a:t></a:t>
            </a:r>
            <a:r>
              <a:rPr lang="en-US" sz="1400" b="1">
                <a:solidFill>
                  <a:schemeClr val="tx1"/>
                </a:solidFill>
              </a:rPr>
              <a:t>*</a:t>
            </a:r>
          </a:p>
        </p:txBody>
      </p:sp>
      <p:sp>
        <p:nvSpPr>
          <p:cNvPr id="506896" name="Line 16"/>
          <p:cNvSpPr>
            <a:spLocks noChangeShapeType="1"/>
          </p:cNvSpPr>
          <p:nvPr/>
        </p:nvSpPr>
        <p:spPr bwMode="auto">
          <a:xfrm>
            <a:off x="3124200" y="3962400"/>
            <a:ext cx="1981200" cy="609600"/>
          </a:xfrm>
          <a:prstGeom prst="line">
            <a:avLst/>
          </a:prstGeom>
          <a:noFill/>
          <a:ln w="28575">
            <a:solidFill>
              <a:srgbClr val="DC00DC"/>
            </a:solidFill>
            <a:round/>
            <a:headEnd/>
            <a:tailEnd/>
          </a:ln>
          <a:effectLst/>
        </p:spPr>
        <p:txBody>
          <a:bodyPr anchor="ctr">
            <a:spAutoFit/>
          </a:bodyPr>
          <a:lstStyle/>
          <a:p>
            <a:endParaRPr lang="id-ID"/>
          </a:p>
        </p:txBody>
      </p:sp>
      <p:sp>
        <p:nvSpPr>
          <p:cNvPr id="506897" name="Text Box 17"/>
          <p:cNvSpPr txBox="1">
            <a:spLocks noChangeArrowheads="1"/>
          </p:cNvSpPr>
          <p:nvPr/>
        </p:nvSpPr>
        <p:spPr bwMode="auto">
          <a:xfrm>
            <a:off x="5257800" y="4359275"/>
            <a:ext cx="376238" cy="304800"/>
          </a:xfrm>
          <a:prstGeom prst="rect">
            <a:avLst/>
          </a:prstGeom>
          <a:noFill/>
          <a:ln w="38100">
            <a:noFill/>
            <a:miter lim="800000"/>
            <a:headEnd/>
            <a:tailEnd/>
          </a:ln>
          <a:effectLst/>
        </p:spPr>
        <p:txBody>
          <a:bodyPr wrap="none" anchor="ctr">
            <a:spAutoFit/>
          </a:bodyPr>
          <a:lstStyle/>
          <a:p>
            <a:r>
              <a:rPr lang="en-US" sz="1400" i="1">
                <a:solidFill>
                  <a:srgbClr val="470F3E"/>
                </a:solidFill>
              </a:rPr>
              <a:t>U</a:t>
            </a:r>
            <a:r>
              <a:rPr lang="en-US" sz="1400" baseline="-25000">
                <a:solidFill>
                  <a:srgbClr val="470F3E"/>
                </a:solidFill>
              </a:rPr>
              <a:t>2</a:t>
            </a:r>
            <a:endParaRPr lang="en-US" sz="1400">
              <a:solidFill>
                <a:srgbClr val="470F3E"/>
              </a:solidFill>
            </a:endParaRPr>
          </a:p>
        </p:txBody>
      </p:sp>
      <p:sp>
        <p:nvSpPr>
          <p:cNvPr id="506898" name="Freeform 18"/>
          <p:cNvSpPr>
            <a:spLocks/>
          </p:cNvSpPr>
          <p:nvPr/>
        </p:nvSpPr>
        <p:spPr bwMode="auto">
          <a:xfrm rot="-98915">
            <a:off x="3048000" y="2667000"/>
            <a:ext cx="2209800" cy="1828800"/>
          </a:xfrm>
          <a:custGeom>
            <a:avLst/>
            <a:gdLst/>
            <a:ahLst/>
            <a:cxnLst>
              <a:cxn ang="0">
                <a:pos x="0" y="0"/>
              </a:cxn>
              <a:cxn ang="0">
                <a:pos x="432" y="912"/>
              </a:cxn>
              <a:cxn ang="0">
                <a:pos x="1248" y="1200"/>
              </a:cxn>
            </a:cxnLst>
            <a:rect l="0" t="0" r="r" b="b"/>
            <a:pathLst>
              <a:path w="1248" h="1200">
                <a:moveTo>
                  <a:pt x="0" y="0"/>
                </a:moveTo>
                <a:cubicBezTo>
                  <a:pt x="112" y="356"/>
                  <a:pt x="224" y="712"/>
                  <a:pt x="432" y="912"/>
                </a:cubicBezTo>
                <a:cubicBezTo>
                  <a:pt x="640" y="1112"/>
                  <a:pt x="944" y="1156"/>
                  <a:pt x="1248" y="1200"/>
                </a:cubicBezTo>
              </a:path>
            </a:pathLst>
          </a:custGeom>
          <a:noFill/>
          <a:ln w="28575" cap="flat" cmpd="sng">
            <a:solidFill>
              <a:srgbClr val="470F3E"/>
            </a:solidFill>
            <a:prstDash val="solid"/>
            <a:round/>
            <a:headEnd type="none" w="med" len="med"/>
            <a:tailEnd type="none" w="med" len="med"/>
          </a:ln>
          <a:effectLst/>
        </p:spPr>
        <p:txBody>
          <a:bodyPr anchor="ctr">
            <a:spAutoFit/>
          </a:bodyPr>
          <a:lstStyle/>
          <a:p>
            <a:endParaRPr lang="id-ID"/>
          </a:p>
        </p:txBody>
      </p:sp>
      <p:grpSp>
        <p:nvGrpSpPr>
          <p:cNvPr id="506911" name="Group 31"/>
          <p:cNvGrpSpPr>
            <a:grpSpLocks/>
          </p:cNvGrpSpPr>
          <p:nvPr/>
        </p:nvGrpSpPr>
        <p:grpSpPr bwMode="auto">
          <a:xfrm>
            <a:off x="1447800" y="1981200"/>
            <a:ext cx="7562850" cy="4054475"/>
            <a:chOff x="912" y="1248"/>
            <a:chExt cx="4764" cy="2554"/>
          </a:xfrm>
        </p:grpSpPr>
        <p:sp>
          <p:nvSpPr>
            <p:cNvPr id="506900" name="Text Box 20"/>
            <p:cNvSpPr txBox="1">
              <a:spLocks noChangeArrowheads="1"/>
            </p:cNvSpPr>
            <p:nvPr/>
          </p:nvSpPr>
          <p:spPr bwMode="auto">
            <a:xfrm>
              <a:off x="2688" y="1248"/>
              <a:ext cx="2988" cy="865"/>
            </a:xfrm>
            <a:prstGeom prst="rect">
              <a:avLst/>
            </a:prstGeom>
            <a:noFill/>
            <a:ln w="38100">
              <a:noFill/>
              <a:miter lim="800000"/>
              <a:headEnd/>
              <a:tailEnd/>
            </a:ln>
            <a:effectLst/>
          </p:spPr>
          <p:txBody>
            <a:bodyPr anchor="ctr">
              <a:spAutoFit/>
            </a:bodyPr>
            <a:lstStyle/>
            <a:p>
              <a:r>
                <a:rPr lang="en-US" sz="2800">
                  <a:solidFill>
                    <a:srgbClr val="470F3E"/>
                  </a:solidFill>
                </a:rPr>
                <a:t>Given the manager’s budget</a:t>
              </a:r>
            </a:p>
            <a:p>
              <a:r>
                <a:rPr lang="en-US" sz="2800">
                  <a:solidFill>
                    <a:srgbClr val="470F3E"/>
                  </a:solidFill>
                </a:rPr>
                <a:t>constraint, he will maximize utility at </a:t>
              </a:r>
              <a:r>
                <a:rPr lang="en-US" sz="2800">
                  <a:solidFill>
                    <a:srgbClr val="470F3E"/>
                  </a:solidFill>
                  <a:sym typeface="Symbol" pitchFamily="18" charset="2"/>
                </a:rPr>
                <a:t>benefits of </a:t>
              </a:r>
              <a:r>
                <a:rPr lang="en-US" sz="2800" i="1">
                  <a:solidFill>
                    <a:srgbClr val="470F3E"/>
                  </a:solidFill>
                  <a:sym typeface="Symbol" pitchFamily="18" charset="2"/>
                </a:rPr>
                <a:t>b</a:t>
              </a:r>
              <a:r>
                <a:rPr lang="en-US" sz="2800">
                  <a:solidFill>
                    <a:srgbClr val="470F3E"/>
                  </a:solidFill>
                  <a:sym typeface="Symbol" pitchFamily="18" charset="2"/>
                </a:rPr>
                <a:t>**</a:t>
              </a:r>
              <a:r>
                <a:rPr lang="en-US" sz="2800">
                  <a:solidFill>
                    <a:srgbClr val="470F3E"/>
                  </a:solidFill>
                </a:rPr>
                <a:t> </a:t>
              </a:r>
            </a:p>
          </p:txBody>
        </p:sp>
        <p:sp>
          <p:nvSpPr>
            <p:cNvPr id="506901" name="Line 21"/>
            <p:cNvSpPr>
              <a:spLocks noChangeShapeType="1"/>
            </p:cNvSpPr>
            <p:nvPr/>
          </p:nvSpPr>
          <p:spPr bwMode="auto">
            <a:xfrm>
              <a:off x="2688" y="2736"/>
              <a:ext cx="0" cy="864"/>
            </a:xfrm>
            <a:prstGeom prst="line">
              <a:avLst/>
            </a:prstGeom>
            <a:noFill/>
            <a:ln w="12700">
              <a:solidFill>
                <a:schemeClr val="tx1"/>
              </a:solidFill>
              <a:prstDash val="dash"/>
              <a:round/>
              <a:headEnd/>
              <a:tailEnd/>
            </a:ln>
            <a:effectLst/>
          </p:spPr>
          <p:txBody>
            <a:bodyPr anchor="ctr">
              <a:spAutoFit/>
            </a:bodyPr>
            <a:lstStyle/>
            <a:p>
              <a:endParaRPr lang="id-ID"/>
            </a:p>
          </p:txBody>
        </p:sp>
        <p:sp>
          <p:nvSpPr>
            <p:cNvPr id="506902" name="Line 22"/>
            <p:cNvSpPr>
              <a:spLocks noChangeShapeType="1"/>
            </p:cNvSpPr>
            <p:nvPr/>
          </p:nvSpPr>
          <p:spPr bwMode="auto">
            <a:xfrm flipH="1">
              <a:off x="1200" y="2736"/>
              <a:ext cx="1488" cy="0"/>
            </a:xfrm>
            <a:prstGeom prst="line">
              <a:avLst/>
            </a:prstGeom>
            <a:noFill/>
            <a:ln w="12700">
              <a:solidFill>
                <a:schemeClr val="tx1"/>
              </a:solidFill>
              <a:prstDash val="dash"/>
              <a:round/>
              <a:headEnd/>
              <a:tailEnd/>
            </a:ln>
            <a:effectLst/>
          </p:spPr>
          <p:txBody>
            <a:bodyPr wrap="none" anchor="ctr">
              <a:spAutoFit/>
            </a:bodyPr>
            <a:lstStyle/>
            <a:p>
              <a:endParaRPr lang="id-ID"/>
            </a:p>
          </p:txBody>
        </p:sp>
        <p:sp>
          <p:nvSpPr>
            <p:cNvPr id="506903" name="Text Box 23"/>
            <p:cNvSpPr txBox="1">
              <a:spLocks noChangeArrowheads="1"/>
            </p:cNvSpPr>
            <p:nvPr/>
          </p:nvSpPr>
          <p:spPr bwMode="auto">
            <a:xfrm>
              <a:off x="912" y="2650"/>
              <a:ext cx="266" cy="192"/>
            </a:xfrm>
            <a:prstGeom prst="rect">
              <a:avLst/>
            </a:prstGeom>
            <a:noFill/>
            <a:ln w="38100">
              <a:noFill/>
              <a:miter lim="800000"/>
              <a:headEnd/>
              <a:tailEnd/>
            </a:ln>
            <a:effectLst/>
          </p:spPr>
          <p:txBody>
            <a:bodyPr wrap="none" anchor="ctr">
              <a:spAutoFit/>
            </a:bodyPr>
            <a:lstStyle/>
            <a:p>
              <a:r>
                <a:rPr lang="en-US" sz="1400" b="1">
                  <a:solidFill>
                    <a:schemeClr val="tx1"/>
                  </a:solidFill>
                  <a:sym typeface="Symbol" pitchFamily="18" charset="2"/>
                </a:rPr>
                <a:t></a:t>
              </a:r>
              <a:r>
                <a:rPr lang="en-US" sz="1400" b="1">
                  <a:solidFill>
                    <a:schemeClr val="tx1"/>
                  </a:solidFill>
                </a:rPr>
                <a:t>**</a:t>
              </a:r>
            </a:p>
          </p:txBody>
        </p:sp>
        <p:sp>
          <p:nvSpPr>
            <p:cNvPr id="506904" name="Text Box 24"/>
            <p:cNvSpPr txBox="1">
              <a:spLocks noChangeArrowheads="1"/>
            </p:cNvSpPr>
            <p:nvPr/>
          </p:nvSpPr>
          <p:spPr bwMode="auto">
            <a:xfrm>
              <a:off x="2544" y="3610"/>
              <a:ext cx="272" cy="192"/>
            </a:xfrm>
            <a:prstGeom prst="rect">
              <a:avLst/>
            </a:prstGeom>
            <a:noFill/>
            <a:ln w="38100">
              <a:noFill/>
              <a:miter lim="800000"/>
              <a:headEnd/>
              <a:tailEnd/>
            </a:ln>
            <a:effectLst/>
          </p:spPr>
          <p:txBody>
            <a:bodyPr wrap="none" anchor="ctr">
              <a:spAutoFit/>
            </a:bodyPr>
            <a:lstStyle/>
            <a:p>
              <a:r>
                <a:rPr lang="en-US" sz="1400" b="1" i="1">
                  <a:solidFill>
                    <a:schemeClr val="tx1"/>
                  </a:solidFill>
                </a:rPr>
                <a:t>b</a:t>
              </a:r>
              <a:r>
                <a:rPr lang="en-US" sz="1400" b="1">
                  <a:solidFill>
                    <a:schemeClr val="tx1"/>
                  </a:solidFill>
                </a:rPr>
                <a:t>**</a:t>
              </a:r>
            </a:p>
          </p:txBody>
        </p:sp>
      </p:grpSp>
      <p:sp>
        <p:nvSpPr>
          <p:cNvPr id="506905" name="Text Box 25"/>
          <p:cNvSpPr txBox="1">
            <a:spLocks noChangeArrowheads="1"/>
          </p:cNvSpPr>
          <p:nvPr/>
        </p:nvSpPr>
        <p:spPr bwMode="auto">
          <a:xfrm>
            <a:off x="3886200" y="3444875"/>
            <a:ext cx="1593850" cy="304800"/>
          </a:xfrm>
          <a:prstGeom prst="rect">
            <a:avLst/>
          </a:prstGeom>
          <a:noFill/>
          <a:ln w="38100">
            <a:noFill/>
            <a:miter lim="800000"/>
            <a:headEnd/>
            <a:tailEnd/>
          </a:ln>
          <a:effectLst/>
        </p:spPr>
        <p:txBody>
          <a:bodyPr wrap="none" anchor="ctr">
            <a:spAutoFit/>
          </a:bodyPr>
          <a:lstStyle/>
          <a:p>
            <a:r>
              <a:rPr lang="en-US" sz="1400">
                <a:solidFill>
                  <a:srgbClr val="DC00DC"/>
                </a:solidFill>
              </a:rPr>
              <a:t>Agent’s constraint</a:t>
            </a:r>
          </a:p>
        </p:txBody>
      </p:sp>
      <p:sp>
        <p:nvSpPr>
          <p:cNvPr id="506906" name="Line 26"/>
          <p:cNvSpPr>
            <a:spLocks noChangeShapeType="1"/>
          </p:cNvSpPr>
          <p:nvPr/>
        </p:nvSpPr>
        <p:spPr bwMode="auto">
          <a:xfrm flipH="1">
            <a:off x="3352800" y="3733800"/>
            <a:ext cx="609600" cy="228600"/>
          </a:xfrm>
          <a:prstGeom prst="line">
            <a:avLst/>
          </a:prstGeom>
          <a:noFill/>
          <a:ln w="19050">
            <a:solidFill>
              <a:srgbClr val="DC00DC"/>
            </a:solidFill>
            <a:round/>
            <a:headEnd/>
            <a:tailEnd type="triangle" w="med" len="med"/>
          </a:ln>
          <a:effectLst/>
        </p:spPr>
        <p:txBody>
          <a:bodyPr anchor="ctr">
            <a:spAutoFit/>
          </a:bodyPr>
          <a:lstStyle/>
          <a:p>
            <a:endParaRPr lang="id-ID"/>
          </a:p>
        </p:txBody>
      </p:sp>
      <p:grpSp>
        <p:nvGrpSpPr>
          <p:cNvPr id="506912" name="Group 32"/>
          <p:cNvGrpSpPr>
            <a:grpSpLocks/>
          </p:cNvGrpSpPr>
          <p:nvPr/>
        </p:nvGrpSpPr>
        <p:grpSpPr bwMode="auto">
          <a:xfrm>
            <a:off x="1295400" y="3810000"/>
            <a:ext cx="7848600" cy="1463675"/>
            <a:chOff x="816" y="2400"/>
            <a:chExt cx="4944" cy="922"/>
          </a:xfrm>
        </p:grpSpPr>
        <p:sp>
          <p:nvSpPr>
            <p:cNvPr id="506908" name="Line 28"/>
            <p:cNvSpPr>
              <a:spLocks noChangeShapeType="1"/>
            </p:cNvSpPr>
            <p:nvPr/>
          </p:nvSpPr>
          <p:spPr bwMode="auto">
            <a:xfrm flipH="1">
              <a:off x="1200" y="3216"/>
              <a:ext cx="1488" cy="0"/>
            </a:xfrm>
            <a:prstGeom prst="line">
              <a:avLst/>
            </a:prstGeom>
            <a:noFill/>
            <a:ln w="12700">
              <a:solidFill>
                <a:schemeClr val="tx1"/>
              </a:solidFill>
              <a:prstDash val="dash"/>
              <a:round/>
              <a:headEnd/>
              <a:tailEnd/>
            </a:ln>
            <a:effectLst/>
          </p:spPr>
          <p:txBody>
            <a:bodyPr wrap="none" anchor="ctr">
              <a:spAutoFit/>
            </a:bodyPr>
            <a:lstStyle/>
            <a:p>
              <a:endParaRPr lang="id-ID"/>
            </a:p>
          </p:txBody>
        </p:sp>
        <p:sp>
          <p:nvSpPr>
            <p:cNvPr id="506909" name="Text Box 29"/>
            <p:cNvSpPr txBox="1">
              <a:spLocks noChangeArrowheads="1"/>
            </p:cNvSpPr>
            <p:nvPr/>
          </p:nvSpPr>
          <p:spPr bwMode="auto">
            <a:xfrm>
              <a:off x="816" y="3130"/>
              <a:ext cx="382" cy="192"/>
            </a:xfrm>
            <a:prstGeom prst="rect">
              <a:avLst/>
            </a:prstGeom>
            <a:noFill/>
            <a:ln w="38100">
              <a:noFill/>
              <a:miter lim="800000"/>
              <a:headEnd/>
              <a:tailEnd/>
            </a:ln>
            <a:effectLst/>
          </p:spPr>
          <p:txBody>
            <a:bodyPr anchor="ctr">
              <a:spAutoFit/>
            </a:bodyPr>
            <a:lstStyle/>
            <a:p>
              <a:pPr algn="r"/>
              <a:r>
                <a:rPr lang="en-US" sz="1400" b="1">
                  <a:solidFill>
                    <a:schemeClr val="tx1"/>
                  </a:solidFill>
                  <a:sym typeface="Symbol" pitchFamily="18" charset="2"/>
                </a:rPr>
                <a:t></a:t>
              </a:r>
              <a:r>
                <a:rPr lang="en-US" sz="1400" b="1">
                  <a:solidFill>
                    <a:schemeClr val="tx1"/>
                  </a:solidFill>
                </a:rPr>
                <a:t>***</a:t>
              </a:r>
            </a:p>
          </p:txBody>
        </p:sp>
        <p:sp>
          <p:nvSpPr>
            <p:cNvPr id="506910" name="Text Box 30"/>
            <p:cNvSpPr txBox="1">
              <a:spLocks noChangeArrowheads="1"/>
            </p:cNvSpPr>
            <p:nvPr/>
          </p:nvSpPr>
          <p:spPr bwMode="auto">
            <a:xfrm>
              <a:off x="4067" y="2400"/>
              <a:ext cx="1693" cy="596"/>
            </a:xfrm>
            <a:prstGeom prst="rect">
              <a:avLst/>
            </a:prstGeom>
            <a:noFill/>
            <a:ln w="38100">
              <a:noFill/>
              <a:miter lim="800000"/>
              <a:headEnd/>
              <a:tailEnd/>
            </a:ln>
            <a:effectLst/>
          </p:spPr>
          <p:txBody>
            <a:bodyPr anchor="ctr">
              <a:spAutoFit/>
            </a:bodyPr>
            <a:lstStyle/>
            <a:p>
              <a:r>
                <a:rPr lang="en-US" sz="2800">
                  <a:solidFill>
                    <a:srgbClr val="470F3E"/>
                  </a:solidFill>
                </a:rPr>
                <a:t>Profits for the firm will be </a:t>
              </a:r>
              <a:r>
                <a:rPr lang="en-US" sz="2800">
                  <a:solidFill>
                    <a:srgbClr val="470F3E"/>
                  </a:solidFill>
                  <a:sym typeface="Symbol" pitchFamily="18" charset="2"/>
                </a:rPr>
                <a:t>***</a:t>
              </a:r>
              <a:endParaRPr lang="en-US" sz="2800">
                <a:solidFill>
                  <a:srgbClr val="470F3E"/>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506911"/>
                                        </p:tgtEl>
                                        <p:attrNameLst>
                                          <p:attrName>style.visibility</p:attrName>
                                        </p:attrNameLst>
                                      </p:cBhvr>
                                      <p:to>
                                        <p:strVal val="visible"/>
                                      </p:to>
                                    </p:set>
                                    <p:animEffect transition="in" filter="strips(downRight)">
                                      <p:cBhvr>
                                        <p:cTn id="7" dur="500"/>
                                        <p:tgtEl>
                                          <p:spTgt spid="50691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506912"/>
                                        </p:tgtEl>
                                        <p:attrNameLst>
                                          <p:attrName>style.visibility</p:attrName>
                                        </p:attrNameLst>
                                      </p:cBhvr>
                                      <p:to>
                                        <p:strVal val="visible"/>
                                      </p:to>
                                    </p:set>
                                    <p:animEffect transition="in" filter="strips(downRight)">
                                      <p:cBhvr>
                                        <p:cTn id="12" dur="500"/>
                                        <p:tgtEl>
                                          <p:spTgt spid="5069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4EEC587-6F83-478E-A320-E4E62B58C925}" type="slidenum">
              <a:rPr lang="en-US"/>
              <a:pPr/>
              <a:t>42</a:t>
            </a:fld>
            <a:endParaRPr lang="en-US"/>
          </a:p>
        </p:txBody>
      </p:sp>
      <p:sp>
        <p:nvSpPr>
          <p:cNvPr id="507906" name="Rectangle 2"/>
          <p:cNvSpPr>
            <a:spLocks noGrp="1" noChangeArrowheads="1"/>
          </p:cNvSpPr>
          <p:nvPr>
            <p:ph type="title"/>
          </p:nvPr>
        </p:nvSpPr>
        <p:spPr>
          <a:xfrm>
            <a:off x="533400" y="838200"/>
            <a:ext cx="8153400" cy="1143000"/>
          </a:xfrm>
        </p:spPr>
        <p:txBody>
          <a:bodyPr/>
          <a:lstStyle/>
          <a:p>
            <a:pPr>
              <a:lnSpc>
                <a:spcPct val="90000"/>
              </a:lnSpc>
            </a:pPr>
            <a:r>
              <a:rPr lang="en-US"/>
              <a:t>The Principal-Agent Relationship</a:t>
            </a:r>
          </a:p>
        </p:txBody>
      </p:sp>
      <p:sp>
        <p:nvSpPr>
          <p:cNvPr id="507907" name="Rectangle 3"/>
          <p:cNvSpPr>
            <a:spLocks noGrp="1" noChangeArrowheads="1"/>
          </p:cNvSpPr>
          <p:nvPr>
            <p:ph type="body" idx="1"/>
          </p:nvPr>
        </p:nvSpPr>
        <p:spPr>
          <a:xfrm>
            <a:off x="685800" y="2133600"/>
            <a:ext cx="7772400" cy="3962400"/>
          </a:xfrm>
        </p:spPr>
        <p:txBody>
          <a:bodyPr/>
          <a:lstStyle/>
          <a:p>
            <a:r>
              <a:rPr lang="en-US"/>
              <a:t>The firm’s owners are harmed by having to rely on an agency relationship with the firm’s manager</a:t>
            </a:r>
          </a:p>
          <a:p>
            <a:r>
              <a:rPr lang="en-US"/>
              <a:t>The smaller the fraction of the firm that is owned by the manager, the greater the distortions that will be induced by this relationship</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833227E-F2CE-4D3C-87CE-0227756C1011}" type="slidenum">
              <a:rPr lang="en-US"/>
              <a:pPr/>
              <a:t>43</a:t>
            </a:fld>
            <a:endParaRPr lang="en-US"/>
          </a:p>
        </p:txBody>
      </p:sp>
      <p:sp>
        <p:nvSpPr>
          <p:cNvPr id="512002" name="Rectangle 2"/>
          <p:cNvSpPr>
            <a:spLocks noGrp="1" noChangeArrowheads="1"/>
          </p:cNvSpPr>
          <p:nvPr>
            <p:ph type="title"/>
          </p:nvPr>
        </p:nvSpPr>
        <p:spPr>
          <a:xfrm>
            <a:off x="685800" y="838200"/>
            <a:ext cx="7772400" cy="762000"/>
          </a:xfrm>
        </p:spPr>
        <p:txBody>
          <a:bodyPr/>
          <a:lstStyle/>
          <a:p>
            <a:r>
              <a:rPr lang="en-US"/>
              <a:t>Using the Corporate Jet</a:t>
            </a:r>
          </a:p>
        </p:txBody>
      </p:sp>
      <p:sp>
        <p:nvSpPr>
          <p:cNvPr id="512003" name="Rectangle 3"/>
          <p:cNvSpPr>
            <a:spLocks noGrp="1" noChangeArrowheads="1"/>
          </p:cNvSpPr>
          <p:nvPr>
            <p:ph type="body" idx="1"/>
          </p:nvPr>
        </p:nvSpPr>
        <p:spPr/>
        <p:txBody>
          <a:bodyPr/>
          <a:lstStyle/>
          <a:p>
            <a:r>
              <a:rPr lang="en-US"/>
              <a:t>A firm owns a fleet of corporate jets used mainly for business purposes</a:t>
            </a:r>
          </a:p>
          <a:p>
            <a:pPr lvl="1"/>
            <a:r>
              <a:rPr lang="en-US"/>
              <a:t>the firm has just fired a CEO for misusing the corporate fleet</a:t>
            </a:r>
          </a:p>
          <a:p>
            <a:r>
              <a:rPr lang="en-US"/>
              <a:t>The firm wants to structure a management contract that provides better incentives for cost control</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7777859-9431-47E1-AFB3-050DFF50CB40}" type="slidenum">
              <a:rPr lang="en-US"/>
              <a:pPr/>
              <a:t>44</a:t>
            </a:fld>
            <a:endParaRPr lang="en-US"/>
          </a:p>
        </p:txBody>
      </p:sp>
      <p:sp>
        <p:nvSpPr>
          <p:cNvPr id="513026" name="Rectangle 2"/>
          <p:cNvSpPr>
            <a:spLocks noGrp="1" noChangeArrowheads="1"/>
          </p:cNvSpPr>
          <p:nvPr>
            <p:ph type="title"/>
          </p:nvPr>
        </p:nvSpPr>
        <p:spPr>
          <a:xfrm>
            <a:off x="685800" y="838200"/>
            <a:ext cx="7772400" cy="762000"/>
          </a:xfrm>
        </p:spPr>
        <p:txBody>
          <a:bodyPr/>
          <a:lstStyle/>
          <a:p>
            <a:r>
              <a:rPr lang="en-US"/>
              <a:t>Using the Corporate Jet</a:t>
            </a:r>
          </a:p>
        </p:txBody>
      </p:sp>
      <p:sp>
        <p:nvSpPr>
          <p:cNvPr id="513027" name="Rectangle 3"/>
          <p:cNvSpPr>
            <a:spLocks noGrp="1" noChangeArrowheads="1"/>
          </p:cNvSpPr>
          <p:nvPr>
            <p:ph type="body" idx="1"/>
          </p:nvPr>
        </p:nvSpPr>
        <p:spPr/>
        <p:txBody>
          <a:bodyPr/>
          <a:lstStyle/>
          <a:p>
            <a:r>
              <a:rPr lang="en-US"/>
              <a:t>Suppose that all would-be applicants have the same utility function</a:t>
            </a:r>
          </a:p>
          <a:p>
            <a:pPr algn="ctr">
              <a:lnSpc>
                <a:spcPct val="130000"/>
              </a:lnSpc>
              <a:buFontTx/>
              <a:buNone/>
            </a:pPr>
            <a:r>
              <a:rPr lang="en-US" sz="2800" i="1">
                <a:solidFill>
                  <a:srgbClr val="3B4F89"/>
                </a:solidFill>
              </a:rPr>
              <a:t>U</a:t>
            </a:r>
            <a:r>
              <a:rPr lang="en-US" sz="2800">
                <a:solidFill>
                  <a:srgbClr val="3B4F89"/>
                </a:solidFill>
              </a:rPr>
              <a:t>(</a:t>
            </a:r>
            <a:r>
              <a:rPr lang="en-US" sz="2800" i="1">
                <a:solidFill>
                  <a:srgbClr val="3B4F89"/>
                </a:solidFill>
              </a:rPr>
              <a:t>s</a:t>
            </a:r>
            <a:r>
              <a:rPr lang="en-US" sz="2800">
                <a:solidFill>
                  <a:srgbClr val="3B4F89"/>
                </a:solidFill>
              </a:rPr>
              <a:t>,</a:t>
            </a:r>
            <a:r>
              <a:rPr lang="en-US" sz="2800" i="1">
                <a:solidFill>
                  <a:srgbClr val="3B4F89"/>
                </a:solidFill>
              </a:rPr>
              <a:t>j</a:t>
            </a:r>
            <a:r>
              <a:rPr lang="en-US" sz="2800">
                <a:solidFill>
                  <a:srgbClr val="3B4F89"/>
                </a:solidFill>
              </a:rPr>
              <a:t>) = 0.1</a:t>
            </a:r>
            <a:r>
              <a:rPr lang="en-US" sz="2800" i="1">
                <a:solidFill>
                  <a:srgbClr val="3B4F89"/>
                </a:solidFill>
              </a:rPr>
              <a:t>s</a:t>
            </a:r>
            <a:r>
              <a:rPr lang="en-US" sz="2800" baseline="30000">
                <a:solidFill>
                  <a:srgbClr val="3B4F89"/>
                </a:solidFill>
              </a:rPr>
              <a:t>0.5</a:t>
            </a:r>
            <a:r>
              <a:rPr lang="en-US" sz="2800">
                <a:solidFill>
                  <a:srgbClr val="3B4F89"/>
                </a:solidFill>
              </a:rPr>
              <a:t> + </a:t>
            </a:r>
            <a:r>
              <a:rPr lang="en-US" sz="2800" i="1">
                <a:solidFill>
                  <a:srgbClr val="3B4F89"/>
                </a:solidFill>
              </a:rPr>
              <a:t>j</a:t>
            </a:r>
            <a:endParaRPr lang="en-US" sz="2800">
              <a:solidFill>
                <a:srgbClr val="3B4F89"/>
              </a:solidFill>
            </a:endParaRPr>
          </a:p>
          <a:p>
            <a:pPr>
              <a:buFontTx/>
              <a:buNone/>
            </a:pPr>
            <a:r>
              <a:rPr lang="en-US" i="1"/>
              <a:t>   </a:t>
            </a:r>
            <a:r>
              <a:rPr lang="en-US"/>
              <a:t>where </a:t>
            </a:r>
            <a:r>
              <a:rPr lang="en-US" i="1"/>
              <a:t>s</a:t>
            </a:r>
            <a:r>
              <a:rPr lang="en-US"/>
              <a:t> is salary and </a:t>
            </a:r>
            <a:r>
              <a:rPr lang="en-US" i="1"/>
              <a:t>j</a:t>
            </a:r>
            <a:r>
              <a:rPr lang="en-US"/>
              <a:t> is jet use (0 or 1)</a:t>
            </a:r>
          </a:p>
          <a:p>
            <a:r>
              <a:rPr lang="en-US"/>
              <a:t>All applicants have job offers from other firms promising them a utility level of at most 2.0</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4A9981B-B6B8-47FA-A5B4-4D2D3C78815C}" type="slidenum">
              <a:rPr lang="en-US"/>
              <a:pPr/>
              <a:t>45</a:t>
            </a:fld>
            <a:endParaRPr lang="en-US"/>
          </a:p>
        </p:txBody>
      </p:sp>
      <p:sp>
        <p:nvSpPr>
          <p:cNvPr id="514050" name="Rectangle 2"/>
          <p:cNvSpPr>
            <a:spLocks noGrp="1" noChangeArrowheads="1"/>
          </p:cNvSpPr>
          <p:nvPr>
            <p:ph type="title"/>
          </p:nvPr>
        </p:nvSpPr>
        <p:spPr>
          <a:xfrm>
            <a:off x="685800" y="838200"/>
            <a:ext cx="7772400" cy="762000"/>
          </a:xfrm>
        </p:spPr>
        <p:txBody>
          <a:bodyPr/>
          <a:lstStyle/>
          <a:p>
            <a:r>
              <a:rPr lang="en-US"/>
              <a:t>Using the Corporate Jet</a:t>
            </a:r>
          </a:p>
        </p:txBody>
      </p:sp>
      <p:sp>
        <p:nvSpPr>
          <p:cNvPr id="514051" name="Rectangle 3"/>
          <p:cNvSpPr>
            <a:spLocks noGrp="1" noChangeArrowheads="1"/>
          </p:cNvSpPr>
          <p:nvPr>
            <p:ph type="body" idx="1"/>
          </p:nvPr>
        </p:nvSpPr>
        <p:spPr>
          <a:xfrm>
            <a:off x="685800" y="1981200"/>
            <a:ext cx="7772400" cy="4191000"/>
          </a:xfrm>
        </p:spPr>
        <p:txBody>
          <a:bodyPr/>
          <a:lstStyle/>
          <a:p>
            <a:r>
              <a:rPr lang="en-US"/>
              <a:t>Because jet use is expensive, </a:t>
            </a:r>
            <a:r>
              <a:rPr lang="en-US">
                <a:sym typeface="Symbol" pitchFamily="18" charset="2"/>
              </a:rPr>
              <a:t> = 800 (thousand) if </a:t>
            </a:r>
            <a:r>
              <a:rPr lang="en-US" i="1">
                <a:sym typeface="Symbol" pitchFamily="18" charset="2"/>
              </a:rPr>
              <a:t>j</a:t>
            </a:r>
            <a:r>
              <a:rPr lang="en-US">
                <a:sym typeface="Symbol" pitchFamily="18" charset="2"/>
              </a:rPr>
              <a:t> =0 and  = 162 if </a:t>
            </a:r>
            <a:r>
              <a:rPr lang="en-US" i="1">
                <a:sym typeface="Symbol" pitchFamily="18" charset="2"/>
              </a:rPr>
              <a:t>j</a:t>
            </a:r>
            <a:r>
              <a:rPr lang="en-US">
                <a:sym typeface="Symbol" pitchFamily="18" charset="2"/>
              </a:rPr>
              <a:t> =1</a:t>
            </a:r>
          </a:p>
          <a:p>
            <a:pPr lvl="1"/>
            <a:r>
              <a:rPr lang="en-US">
                <a:sym typeface="Symbol" pitchFamily="18" charset="2"/>
              </a:rPr>
              <a:t>the directors will be willing to pay the new CEO up to 638 providing that they can guarantee that he will not use the corporate jet for personal use</a:t>
            </a:r>
          </a:p>
          <a:p>
            <a:pPr lvl="1"/>
            <a:r>
              <a:rPr lang="en-US">
                <a:sym typeface="Symbol" pitchFamily="18" charset="2"/>
              </a:rPr>
              <a:t>a salary of more than 400 will just be sufficient to get a potential candidate to accept the job without jet usage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BCAC6B9-D567-485F-99AF-6FE95DCF6515}" type="slidenum">
              <a:rPr lang="en-US"/>
              <a:pPr/>
              <a:t>46</a:t>
            </a:fld>
            <a:endParaRPr lang="en-US"/>
          </a:p>
        </p:txBody>
      </p:sp>
      <p:sp>
        <p:nvSpPr>
          <p:cNvPr id="515074" name="Rectangle 2"/>
          <p:cNvSpPr>
            <a:spLocks noGrp="1" noChangeArrowheads="1"/>
          </p:cNvSpPr>
          <p:nvPr>
            <p:ph type="title"/>
          </p:nvPr>
        </p:nvSpPr>
        <p:spPr>
          <a:xfrm>
            <a:off x="685800" y="838200"/>
            <a:ext cx="7772400" cy="762000"/>
          </a:xfrm>
        </p:spPr>
        <p:txBody>
          <a:bodyPr/>
          <a:lstStyle/>
          <a:p>
            <a:r>
              <a:rPr lang="en-US"/>
              <a:t>Using the Corporate Jet</a:t>
            </a:r>
          </a:p>
        </p:txBody>
      </p:sp>
      <p:sp>
        <p:nvSpPr>
          <p:cNvPr id="515075" name="Rectangle 3"/>
          <p:cNvSpPr>
            <a:spLocks noGrp="1" noChangeArrowheads="1"/>
          </p:cNvSpPr>
          <p:nvPr>
            <p:ph type="body" idx="1"/>
          </p:nvPr>
        </p:nvSpPr>
        <p:spPr>
          <a:xfrm>
            <a:off x="685800" y="1981200"/>
            <a:ext cx="7772400" cy="4191000"/>
          </a:xfrm>
        </p:spPr>
        <p:txBody>
          <a:bodyPr/>
          <a:lstStyle/>
          <a:p>
            <a:r>
              <a:rPr lang="en-US"/>
              <a:t>If the directors find it difficult to monitor the CEO’s jet usage, this could mean that the firm ends up with </a:t>
            </a:r>
            <a:r>
              <a:rPr lang="en-US">
                <a:sym typeface="Symbol" pitchFamily="18" charset="2"/>
              </a:rPr>
              <a:t> &lt; 0</a:t>
            </a:r>
          </a:p>
          <a:p>
            <a:r>
              <a:rPr lang="en-US">
                <a:sym typeface="Symbol" pitchFamily="18" charset="2"/>
              </a:rPr>
              <a:t>The owner’s may therefore want to create a contract where the compensation of the new CEO is tied to profit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42D8E81-EE37-43ED-816B-BAC0F387A0F2}" type="slidenum">
              <a:rPr lang="en-US"/>
              <a:pPr/>
              <a:t>47</a:t>
            </a:fld>
            <a:endParaRPr lang="en-US"/>
          </a:p>
        </p:txBody>
      </p:sp>
      <p:sp>
        <p:nvSpPr>
          <p:cNvPr id="508930" name="Rectangle 2"/>
          <p:cNvSpPr>
            <a:spLocks noGrp="1" noChangeArrowheads="1"/>
          </p:cNvSpPr>
          <p:nvPr>
            <p:ph type="title"/>
          </p:nvPr>
        </p:nvSpPr>
        <p:spPr>
          <a:xfrm>
            <a:off x="533400" y="838200"/>
            <a:ext cx="8153400" cy="1143000"/>
          </a:xfrm>
        </p:spPr>
        <p:txBody>
          <a:bodyPr/>
          <a:lstStyle/>
          <a:p>
            <a:pPr>
              <a:lnSpc>
                <a:spcPct val="90000"/>
              </a:lnSpc>
            </a:pPr>
            <a:r>
              <a:rPr lang="en-US"/>
              <a:t>The Owner-Manager Relationship</a:t>
            </a:r>
          </a:p>
        </p:txBody>
      </p:sp>
      <p:sp>
        <p:nvSpPr>
          <p:cNvPr id="508931" name="Rectangle 3"/>
          <p:cNvSpPr>
            <a:spLocks noGrp="1" noChangeArrowheads="1"/>
          </p:cNvSpPr>
          <p:nvPr>
            <p:ph type="body" idx="1"/>
          </p:nvPr>
        </p:nvSpPr>
        <p:spPr>
          <a:xfrm>
            <a:off x="685800" y="1981200"/>
            <a:ext cx="8001000" cy="4648200"/>
          </a:xfrm>
        </p:spPr>
        <p:txBody>
          <a:bodyPr/>
          <a:lstStyle/>
          <a:p>
            <a:r>
              <a:rPr lang="en-US"/>
              <a:t>Suppose that the gross profits of the firm depend on some specific action that a hired manager might take (</a:t>
            </a:r>
            <a:r>
              <a:rPr lang="en-US" i="1"/>
              <a:t>a</a:t>
            </a:r>
            <a:r>
              <a:rPr lang="en-US"/>
              <a:t>)</a:t>
            </a:r>
          </a:p>
          <a:p>
            <a:pPr algn="ctr">
              <a:buFontTx/>
              <a:buNone/>
            </a:pPr>
            <a:r>
              <a:rPr lang="en-US" sz="2800">
                <a:solidFill>
                  <a:srgbClr val="3B4F89"/>
                </a:solidFill>
              </a:rPr>
              <a:t>net profits = </a:t>
            </a:r>
            <a:r>
              <a:rPr lang="en-US" sz="2800">
                <a:solidFill>
                  <a:srgbClr val="3B4F89"/>
                </a:solidFill>
                <a:sym typeface="Symbol" pitchFamily="18" charset="2"/>
              </a:rPr>
              <a:t>’ = (</a:t>
            </a:r>
            <a:r>
              <a:rPr lang="en-US" sz="2800" i="1">
                <a:solidFill>
                  <a:srgbClr val="3B4F89"/>
                </a:solidFill>
                <a:sym typeface="Symbol" pitchFamily="18" charset="2"/>
              </a:rPr>
              <a:t>a</a:t>
            </a:r>
            <a:r>
              <a:rPr lang="en-US" sz="2800">
                <a:solidFill>
                  <a:srgbClr val="3B4F89"/>
                </a:solidFill>
                <a:sym typeface="Symbol" pitchFamily="18" charset="2"/>
              </a:rPr>
              <a:t>) – </a:t>
            </a:r>
            <a:r>
              <a:rPr lang="en-US" sz="2800" i="1">
                <a:solidFill>
                  <a:srgbClr val="3B4F89"/>
                </a:solidFill>
                <a:sym typeface="Symbol" pitchFamily="18" charset="2"/>
              </a:rPr>
              <a:t>s</a:t>
            </a:r>
            <a:r>
              <a:rPr lang="en-US" sz="2800">
                <a:solidFill>
                  <a:srgbClr val="3B4F89"/>
                </a:solidFill>
                <a:sym typeface="Symbol" pitchFamily="18" charset="2"/>
              </a:rPr>
              <a:t>[(</a:t>
            </a:r>
            <a:r>
              <a:rPr lang="en-US" sz="2800" i="1">
                <a:solidFill>
                  <a:srgbClr val="3B4F89"/>
                </a:solidFill>
                <a:sym typeface="Symbol" pitchFamily="18" charset="2"/>
              </a:rPr>
              <a:t>a</a:t>
            </a:r>
            <a:r>
              <a:rPr lang="en-US" sz="2800">
                <a:solidFill>
                  <a:srgbClr val="3B4F89"/>
                </a:solidFill>
                <a:sym typeface="Symbol" pitchFamily="18" charset="2"/>
              </a:rPr>
              <a:t>)]</a:t>
            </a:r>
          </a:p>
          <a:p>
            <a:r>
              <a:rPr lang="en-US">
                <a:sym typeface="Symbol" pitchFamily="18" charset="2"/>
              </a:rPr>
              <a:t>Both gross and net profits are maximized when /</a:t>
            </a:r>
            <a:r>
              <a:rPr lang="en-US" i="1">
                <a:sym typeface="Symbol" pitchFamily="18" charset="2"/>
              </a:rPr>
              <a:t>a</a:t>
            </a:r>
            <a:r>
              <a:rPr lang="en-US">
                <a:sym typeface="Symbol" pitchFamily="18" charset="2"/>
              </a:rPr>
              <a:t> = 0</a:t>
            </a:r>
          </a:p>
          <a:p>
            <a:pPr lvl="1"/>
            <a:r>
              <a:rPr lang="en-US">
                <a:sym typeface="Symbol" pitchFamily="18" charset="2"/>
              </a:rPr>
              <a:t>the owners’ problem is to design a salary structure that provides an incentive for the manager to choose </a:t>
            </a:r>
            <a:r>
              <a:rPr lang="en-US" i="1">
                <a:sym typeface="Symbol" pitchFamily="18" charset="2"/>
              </a:rPr>
              <a:t>a</a:t>
            </a:r>
            <a:r>
              <a:rPr lang="en-US">
                <a:sym typeface="Symbol" pitchFamily="18" charset="2"/>
              </a:rPr>
              <a:t> that maximizes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21A0D6E-8746-4853-BEB7-93721FF2CCBA}" type="slidenum">
              <a:rPr lang="en-US"/>
              <a:pPr/>
              <a:t>48</a:t>
            </a:fld>
            <a:endParaRPr lang="en-US"/>
          </a:p>
        </p:txBody>
      </p:sp>
      <p:sp>
        <p:nvSpPr>
          <p:cNvPr id="516098" name="Rectangle 2"/>
          <p:cNvSpPr>
            <a:spLocks noGrp="1" noChangeArrowheads="1"/>
          </p:cNvSpPr>
          <p:nvPr>
            <p:ph type="title"/>
          </p:nvPr>
        </p:nvSpPr>
        <p:spPr>
          <a:xfrm>
            <a:off x="533400" y="838200"/>
            <a:ext cx="8153400" cy="1143000"/>
          </a:xfrm>
        </p:spPr>
        <p:txBody>
          <a:bodyPr/>
          <a:lstStyle/>
          <a:p>
            <a:pPr>
              <a:lnSpc>
                <a:spcPct val="90000"/>
              </a:lnSpc>
            </a:pPr>
            <a:r>
              <a:rPr lang="en-US"/>
              <a:t>The Owner-Manager Relationship</a:t>
            </a:r>
          </a:p>
        </p:txBody>
      </p:sp>
      <p:sp>
        <p:nvSpPr>
          <p:cNvPr id="516099" name="Rectangle 3"/>
          <p:cNvSpPr>
            <a:spLocks noGrp="1" noChangeArrowheads="1"/>
          </p:cNvSpPr>
          <p:nvPr>
            <p:ph type="body" idx="1"/>
          </p:nvPr>
        </p:nvSpPr>
        <p:spPr>
          <a:xfrm>
            <a:off x="685800" y="1981200"/>
            <a:ext cx="8001000" cy="4648200"/>
          </a:xfrm>
        </p:spPr>
        <p:txBody>
          <a:bodyPr/>
          <a:lstStyle/>
          <a:p>
            <a:r>
              <a:rPr lang="en-US"/>
              <a:t>The owners face two issues</a:t>
            </a:r>
          </a:p>
          <a:p>
            <a:pPr lvl="1"/>
            <a:r>
              <a:rPr lang="en-US">
                <a:sym typeface="Symbol" pitchFamily="18" charset="2"/>
              </a:rPr>
              <a:t>they must know the agent’s utility function which depends on net income (</a:t>
            </a:r>
            <a:r>
              <a:rPr lang="en-US" i="1">
                <a:latin typeface="Verdana" pitchFamily="34" charset="0"/>
                <a:sym typeface="Symbol" pitchFamily="18" charset="2"/>
              </a:rPr>
              <a:t>I</a:t>
            </a:r>
            <a:r>
              <a:rPr lang="en-US" i="1" baseline="30000">
                <a:sym typeface="Symbol" pitchFamily="18" charset="2"/>
              </a:rPr>
              <a:t>M</a:t>
            </a:r>
            <a:r>
              <a:rPr lang="en-US">
                <a:sym typeface="Symbol" pitchFamily="18" charset="2"/>
              </a:rPr>
              <a:t>)</a:t>
            </a:r>
          </a:p>
          <a:p>
            <a:pPr lvl="1" algn="ctr">
              <a:buFontTx/>
              <a:buNone/>
            </a:pPr>
            <a:r>
              <a:rPr lang="en-US" i="1">
                <a:solidFill>
                  <a:srgbClr val="3B4F89"/>
                </a:solidFill>
                <a:latin typeface="Verdana" pitchFamily="34" charset="0"/>
                <a:sym typeface="Symbol" pitchFamily="18" charset="2"/>
              </a:rPr>
              <a:t>I</a:t>
            </a:r>
            <a:r>
              <a:rPr lang="en-US" i="1" baseline="30000">
                <a:solidFill>
                  <a:srgbClr val="3B4F89"/>
                </a:solidFill>
                <a:sym typeface="Symbol" pitchFamily="18" charset="2"/>
              </a:rPr>
              <a:t>M</a:t>
            </a:r>
            <a:r>
              <a:rPr lang="en-US">
                <a:solidFill>
                  <a:srgbClr val="3B4F89"/>
                </a:solidFill>
                <a:sym typeface="Symbol" pitchFamily="18" charset="2"/>
              </a:rPr>
              <a:t> = </a:t>
            </a:r>
            <a:r>
              <a:rPr lang="en-US" i="1">
                <a:solidFill>
                  <a:srgbClr val="3B4F89"/>
                </a:solidFill>
                <a:sym typeface="Symbol" pitchFamily="18" charset="2"/>
              </a:rPr>
              <a:t>s</a:t>
            </a:r>
            <a:r>
              <a:rPr lang="en-US">
                <a:solidFill>
                  <a:srgbClr val="3B4F89"/>
                </a:solidFill>
                <a:sym typeface="Symbol" pitchFamily="18" charset="2"/>
              </a:rPr>
              <a:t>[(</a:t>
            </a:r>
            <a:r>
              <a:rPr lang="en-US" i="1">
                <a:solidFill>
                  <a:srgbClr val="3B4F89"/>
                </a:solidFill>
                <a:sym typeface="Symbol" pitchFamily="18" charset="2"/>
              </a:rPr>
              <a:t>a</a:t>
            </a:r>
            <a:r>
              <a:rPr lang="en-US">
                <a:solidFill>
                  <a:srgbClr val="3B4F89"/>
                </a:solidFill>
                <a:sym typeface="Symbol" pitchFamily="18" charset="2"/>
              </a:rPr>
              <a:t>)] = </a:t>
            </a:r>
            <a:r>
              <a:rPr lang="en-US" i="1">
                <a:solidFill>
                  <a:srgbClr val="3B4F89"/>
                </a:solidFill>
                <a:sym typeface="Symbol" pitchFamily="18" charset="2"/>
              </a:rPr>
              <a:t>c</a:t>
            </a:r>
            <a:r>
              <a:rPr lang="en-US">
                <a:solidFill>
                  <a:srgbClr val="3B4F89"/>
                </a:solidFill>
                <a:sym typeface="Symbol" pitchFamily="18" charset="2"/>
              </a:rPr>
              <a:t>(</a:t>
            </a:r>
            <a:r>
              <a:rPr lang="en-US" i="1">
                <a:solidFill>
                  <a:srgbClr val="3B4F89"/>
                </a:solidFill>
                <a:sym typeface="Symbol" pitchFamily="18" charset="2"/>
              </a:rPr>
              <a:t>a</a:t>
            </a:r>
            <a:r>
              <a:rPr lang="en-US">
                <a:solidFill>
                  <a:srgbClr val="3B4F89"/>
                </a:solidFill>
                <a:sym typeface="Symbol" pitchFamily="18" charset="2"/>
              </a:rPr>
              <a:t>) = </a:t>
            </a:r>
            <a:r>
              <a:rPr lang="en-US" i="1">
                <a:solidFill>
                  <a:srgbClr val="3B4F89"/>
                </a:solidFill>
                <a:sym typeface="Symbol" pitchFamily="18" charset="2"/>
              </a:rPr>
              <a:t>c</a:t>
            </a:r>
            <a:r>
              <a:rPr lang="en-US" baseline="-25000">
                <a:solidFill>
                  <a:srgbClr val="3B4F89"/>
                </a:solidFill>
                <a:sym typeface="Symbol" pitchFamily="18" charset="2"/>
              </a:rPr>
              <a:t>0</a:t>
            </a:r>
            <a:endParaRPr lang="en-US">
              <a:solidFill>
                <a:srgbClr val="3B4F89"/>
              </a:solidFill>
              <a:sym typeface="Symbol" pitchFamily="18" charset="2"/>
            </a:endParaRPr>
          </a:p>
          <a:p>
            <a:pPr lvl="2"/>
            <a:r>
              <a:rPr lang="en-US">
                <a:sym typeface="Symbol" pitchFamily="18" charset="2"/>
              </a:rPr>
              <a:t>where </a:t>
            </a:r>
            <a:r>
              <a:rPr lang="en-US" i="1">
                <a:sym typeface="Symbol" pitchFamily="18" charset="2"/>
              </a:rPr>
              <a:t>c</a:t>
            </a:r>
            <a:r>
              <a:rPr lang="en-US">
                <a:sym typeface="Symbol" pitchFamily="18" charset="2"/>
              </a:rPr>
              <a:t>(</a:t>
            </a:r>
            <a:r>
              <a:rPr lang="en-US" i="1">
                <a:sym typeface="Symbol" pitchFamily="18" charset="2"/>
              </a:rPr>
              <a:t>a</a:t>
            </a:r>
            <a:r>
              <a:rPr lang="en-US">
                <a:sym typeface="Symbol" pitchFamily="18" charset="2"/>
              </a:rPr>
              <a:t>) represents the cost to the manager of undertaking </a:t>
            </a:r>
            <a:r>
              <a:rPr lang="en-US" i="1">
                <a:sym typeface="Symbol" pitchFamily="18" charset="2"/>
              </a:rPr>
              <a:t>a</a:t>
            </a:r>
          </a:p>
          <a:p>
            <a:pPr lvl="1"/>
            <a:r>
              <a:rPr lang="en-US">
                <a:sym typeface="Symbol" pitchFamily="18" charset="2"/>
              </a:rPr>
              <a:t>they must design the compensation system so that the agent is willing to take the job</a:t>
            </a:r>
          </a:p>
          <a:p>
            <a:pPr lvl="2"/>
            <a:r>
              <a:rPr lang="en-US">
                <a:sym typeface="Symbol" pitchFamily="18" charset="2"/>
              </a:rPr>
              <a:t>this requires that </a:t>
            </a:r>
            <a:r>
              <a:rPr lang="en-US" i="1">
                <a:latin typeface="Verdana" pitchFamily="34" charset="0"/>
                <a:sym typeface="Symbol" pitchFamily="18" charset="2"/>
              </a:rPr>
              <a:t>I</a:t>
            </a:r>
            <a:r>
              <a:rPr lang="en-US" i="1" baseline="30000">
                <a:sym typeface="Symbol" pitchFamily="18" charset="2"/>
              </a:rPr>
              <a:t>M</a:t>
            </a:r>
            <a:r>
              <a:rPr lang="en-US">
                <a:sym typeface="Symbol" pitchFamily="18" charset="2"/>
              </a:rPr>
              <a:t>  0</a:t>
            </a:r>
            <a:endParaRPr lang="en-US" i="1">
              <a:sym typeface="Symbol" pitchFamily="18" charset="2"/>
            </a:endParaRPr>
          </a:p>
          <a:p>
            <a:pPr lvl="1"/>
            <a:endParaRPr lang="en-US">
              <a:sym typeface="Symbol" pitchFamily="18" charset="2"/>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9B6670D-3674-464A-8648-E9AE0FE71337}" type="slidenum">
              <a:rPr lang="en-US"/>
              <a:pPr/>
              <a:t>49</a:t>
            </a:fld>
            <a:endParaRPr lang="en-US"/>
          </a:p>
        </p:txBody>
      </p:sp>
      <p:sp>
        <p:nvSpPr>
          <p:cNvPr id="517122" name="Rectangle 2"/>
          <p:cNvSpPr>
            <a:spLocks noGrp="1" noChangeArrowheads="1"/>
          </p:cNvSpPr>
          <p:nvPr>
            <p:ph type="title"/>
          </p:nvPr>
        </p:nvSpPr>
        <p:spPr>
          <a:xfrm>
            <a:off x="533400" y="838200"/>
            <a:ext cx="8153400" cy="1143000"/>
          </a:xfrm>
        </p:spPr>
        <p:txBody>
          <a:bodyPr/>
          <a:lstStyle/>
          <a:p>
            <a:pPr>
              <a:lnSpc>
                <a:spcPct val="90000"/>
              </a:lnSpc>
            </a:pPr>
            <a:r>
              <a:rPr lang="en-US"/>
              <a:t>The Owner-Manager Relationship</a:t>
            </a:r>
          </a:p>
        </p:txBody>
      </p:sp>
      <p:sp>
        <p:nvSpPr>
          <p:cNvPr id="517123" name="Rectangle 3"/>
          <p:cNvSpPr>
            <a:spLocks noGrp="1" noChangeArrowheads="1"/>
          </p:cNvSpPr>
          <p:nvPr>
            <p:ph type="body" idx="1"/>
          </p:nvPr>
        </p:nvSpPr>
        <p:spPr>
          <a:xfrm>
            <a:off x="685800" y="1981200"/>
            <a:ext cx="8305800" cy="4648200"/>
          </a:xfrm>
        </p:spPr>
        <p:txBody>
          <a:bodyPr/>
          <a:lstStyle/>
          <a:p>
            <a:r>
              <a:rPr lang="en-US">
                <a:sym typeface="Symbol" pitchFamily="18" charset="2"/>
              </a:rPr>
              <a:t>One option would be to pay no compensation unless the manager chooses </a:t>
            </a:r>
            <a:r>
              <a:rPr lang="en-US" i="1">
                <a:sym typeface="Symbol" pitchFamily="18" charset="2"/>
              </a:rPr>
              <a:t>a</a:t>
            </a:r>
            <a:r>
              <a:rPr lang="en-US">
                <a:sym typeface="Symbol" pitchFamily="18" charset="2"/>
              </a:rPr>
              <a:t>* and to pay an amount equal to </a:t>
            </a:r>
            <a:r>
              <a:rPr lang="en-US" i="1">
                <a:sym typeface="Symbol" pitchFamily="18" charset="2"/>
              </a:rPr>
              <a:t>c</a:t>
            </a:r>
            <a:r>
              <a:rPr lang="en-US">
                <a:sym typeface="Symbol" pitchFamily="18" charset="2"/>
              </a:rPr>
              <a:t>(</a:t>
            </a:r>
            <a:r>
              <a:rPr lang="en-US" i="1">
                <a:sym typeface="Symbol" pitchFamily="18" charset="2"/>
              </a:rPr>
              <a:t>a</a:t>
            </a:r>
            <a:r>
              <a:rPr lang="en-US">
                <a:sym typeface="Symbol" pitchFamily="18" charset="2"/>
              </a:rPr>
              <a:t>*) + </a:t>
            </a:r>
            <a:r>
              <a:rPr lang="en-US" i="1">
                <a:sym typeface="Symbol" pitchFamily="18" charset="2"/>
              </a:rPr>
              <a:t>c</a:t>
            </a:r>
            <a:r>
              <a:rPr lang="en-US" baseline="-25000">
                <a:sym typeface="Symbol" pitchFamily="18" charset="2"/>
              </a:rPr>
              <a:t>0</a:t>
            </a:r>
            <a:r>
              <a:rPr lang="en-US">
                <a:sym typeface="Symbol" pitchFamily="18" charset="2"/>
              </a:rPr>
              <a:t> if </a:t>
            </a:r>
            <a:r>
              <a:rPr lang="en-US" i="1">
                <a:sym typeface="Symbol" pitchFamily="18" charset="2"/>
              </a:rPr>
              <a:t>a</a:t>
            </a:r>
            <a:r>
              <a:rPr lang="en-US">
                <a:sym typeface="Symbol" pitchFamily="18" charset="2"/>
              </a:rPr>
              <a:t>* is chosen</a:t>
            </a:r>
          </a:p>
          <a:p>
            <a:r>
              <a:rPr lang="en-US">
                <a:sym typeface="Symbol" pitchFamily="18" charset="2"/>
              </a:rPr>
              <a:t>Another possible scheme is </a:t>
            </a:r>
            <a:r>
              <a:rPr lang="en-US" i="1">
                <a:sym typeface="Symbol" pitchFamily="18" charset="2"/>
              </a:rPr>
              <a:t>s</a:t>
            </a:r>
            <a:r>
              <a:rPr lang="en-US">
                <a:sym typeface="Symbol" pitchFamily="18" charset="2"/>
              </a:rPr>
              <a:t>(</a:t>
            </a:r>
            <a:r>
              <a:rPr lang="en-US" i="1">
                <a:sym typeface="Symbol" pitchFamily="18" charset="2"/>
              </a:rPr>
              <a:t>a</a:t>
            </a:r>
            <a:r>
              <a:rPr lang="en-US">
                <a:sym typeface="Symbol" pitchFamily="18" charset="2"/>
              </a:rPr>
              <a:t>) = (</a:t>
            </a:r>
            <a:r>
              <a:rPr lang="en-US" i="1">
                <a:sym typeface="Symbol" pitchFamily="18" charset="2"/>
              </a:rPr>
              <a:t>a</a:t>
            </a:r>
            <a:r>
              <a:rPr lang="en-US">
                <a:sym typeface="Symbol" pitchFamily="18" charset="2"/>
              </a:rPr>
              <a:t>) – </a:t>
            </a:r>
            <a:r>
              <a:rPr lang="en-US" i="1">
                <a:sym typeface="Symbol" pitchFamily="18" charset="2"/>
              </a:rPr>
              <a:t>f</a:t>
            </a:r>
            <a:r>
              <a:rPr lang="en-US">
                <a:sym typeface="Symbol" pitchFamily="18" charset="2"/>
              </a:rPr>
              <a:t>, where </a:t>
            </a:r>
            <a:r>
              <a:rPr lang="en-US" i="1">
                <a:sym typeface="Symbol" pitchFamily="18" charset="2"/>
              </a:rPr>
              <a:t>f</a:t>
            </a:r>
            <a:r>
              <a:rPr lang="en-US">
                <a:sym typeface="Symbol" pitchFamily="18" charset="2"/>
              </a:rPr>
              <a:t> = (</a:t>
            </a:r>
            <a:r>
              <a:rPr lang="en-US" i="1">
                <a:sym typeface="Symbol" pitchFamily="18" charset="2"/>
              </a:rPr>
              <a:t>a</a:t>
            </a:r>
            <a:r>
              <a:rPr lang="en-US">
                <a:sym typeface="Symbol" pitchFamily="18" charset="2"/>
              </a:rPr>
              <a:t>) – </a:t>
            </a:r>
            <a:r>
              <a:rPr lang="en-US" i="1">
                <a:sym typeface="Symbol" pitchFamily="18" charset="2"/>
              </a:rPr>
              <a:t>c</a:t>
            </a:r>
            <a:r>
              <a:rPr lang="en-US">
                <a:sym typeface="Symbol" pitchFamily="18" charset="2"/>
              </a:rPr>
              <a:t>(</a:t>
            </a:r>
            <a:r>
              <a:rPr lang="en-US" i="1">
                <a:sym typeface="Symbol" pitchFamily="18" charset="2"/>
              </a:rPr>
              <a:t>a</a:t>
            </a:r>
            <a:r>
              <a:rPr lang="en-US">
                <a:sym typeface="Symbol" pitchFamily="18" charset="2"/>
              </a:rPr>
              <a:t>*) – </a:t>
            </a:r>
            <a:r>
              <a:rPr lang="en-US" i="1">
                <a:sym typeface="Symbol" pitchFamily="18" charset="2"/>
              </a:rPr>
              <a:t>c</a:t>
            </a:r>
            <a:r>
              <a:rPr lang="en-US" baseline="-25000">
                <a:sym typeface="Symbol" pitchFamily="18" charset="2"/>
              </a:rPr>
              <a:t>0</a:t>
            </a:r>
          </a:p>
          <a:p>
            <a:pPr lvl="1"/>
            <a:r>
              <a:rPr lang="en-US">
                <a:sym typeface="Symbol" pitchFamily="18" charset="2"/>
              </a:rPr>
              <a:t>with this compensation package, the manager’s income is maximized by setting </a:t>
            </a:r>
            <a:r>
              <a:rPr lang="en-US" i="1">
                <a:sym typeface="Symbol" pitchFamily="18" charset="2"/>
              </a:rPr>
              <a:t>s</a:t>
            </a:r>
            <a:r>
              <a:rPr lang="en-US">
                <a:sym typeface="Symbol" pitchFamily="18" charset="2"/>
              </a:rPr>
              <a:t>(</a:t>
            </a:r>
            <a:r>
              <a:rPr lang="en-US" i="1">
                <a:sym typeface="Symbol" pitchFamily="18" charset="2"/>
              </a:rPr>
              <a:t>a</a:t>
            </a:r>
            <a:r>
              <a:rPr lang="en-US">
                <a:sym typeface="Symbol" pitchFamily="18" charset="2"/>
              </a:rPr>
              <a:t>)/</a:t>
            </a:r>
            <a:r>
              <a:rPr lang="en-US" i="1">
                <a:sym typeface="Symbol" pitchFamily="18" charset="2"/>
              </a:rPr>
              <a:t>a</a:t>
            </a:r>
            <a:r>
              <a:rPr lang="en-US">
                <a:sym typeface="Symbol" pitchFamily="18" charset="2"/>
              </a:rPr>
              <a:t> = /</a:t>
            </a:r>
            <a:r>
              <a:rPr lang="en-US" i="1">
                <a:sym typeface="Symbol" pitchFamily="18" charset="2"/>
              </a:rPr>
              <a:t>a</a:t>
            </a:r>
            <a:r>
              <a:rPr lang="en-US">
                <a:sym typeface="Symbol" pitchFamily="18" charset="2"/>
              </a:rPr>
              <a:t> = 0</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305073D-DB94-4127-88EA-E3983B2F0131}" type="slidenum">
              <a:rPr lang="en-US"/>
              <a:pPr/>
              <a:t>5</a:t>
            </a:fld>
            <a:endParaRPr lang="en-US"/>
          </a:p>
        </p:txBody>
      </p:sp>
      <p:sp>
        <p:nvSpPr>
          <p:cNvPr id="460802" name="Rectangle 2"/>
          <p:cNvSpPr>
            <a:spLocks noGrp="1" noChangeArrowheads="1"/>
          </p:cNvSpPr>
          <p:nvPr>
            <p:ph type="title"/>
          </p:nvPr>
        </p:nvSpPr>
        <p:spPr>
          <a:xfrm>
            <a:off x="685800" y="838200"/>
            <a:ext cx="7772400" cy="838200"/>
          </a:xfrm>
        </p:spPr>
        <p:txBody>
          <a:bodyPr/>
          <a:lstStyle/>
          <a:p>
            <a:r>
              <a:rPr lang="en-US"/>
              <a:t>The Value of Information</a:t>
            </a:r>
          </a:p>
        </p:txBody>
      </p:sp>
      <p:sp>
        <p:nvSpPr>
          <p:cNvPr id="460803" name="Rectangle 3"/>
          <p:cNvSpPr>
            <a:spLocks noGrp="1" noChangeArrowheads="1"/>
          </p:cNvSpPr>
          <p:nvPr>
            <p:ph type="body" idx="1"/>
          </p:nvPr>
        </p:nvSpPr>
        <p:spPr>
          <a:xfrm>
            <a:off x="609600" y="1828800"/>
            <a:ext cx="8001000" cy="4267200"/>
          </a:xfrm>
        </p:spPr>
        <p:txBody>
          <a:bodyPr/>
          <a:lstStyle/>
          <a:p>
            <a:r>
              <a:rPr lang="en-US"/>
              <a:t>Assume an individual forms subjective opinions about the probabilities of two states of the world</a:t>
            </a:r>
          </a:p>
          <a:p>
            <a:pPr lvl="1">
              <a:lnSpc>
                <a:spcPct val="110000"/>
              </a:lnSpc>
            </a:pPr>
            <a:r>
              <a:rPr lang="en-US"/>
              <a:t>“good times” (probability = </a:t>
            </a:r>
            <a:r>
              <a:rPr lang="en-US">
                <a:sym typeface="Symbol" pitchFamily="18" charset="2"/>
              </a:rPr>
              <a:t></a:t>
            </a:r>
            <a:r>
              <a:rPr lang="en-US" i="1" baseline="-25000">
                <a:sym typeface="Symbol" pitchFamily="18" charset="2"/>
              </a:rPr>
              <a:t>g</a:t>
            </a:r>
            <a:r>
              <a:rPr lang="en-US">
                <a:sym typeface="Symbol" pitchFamily="18" charset="2"/>
              </a:rPr>
              <a:t>) </a:t>
            </a:r>
            <a:r>
              <a:rPr lang="en-US"/>
              <a:t>and “bad times” (probability = </a:t>
            </a:r>
            <a:r>
              <a:rPr lang="en-US">
                <a:sym typeface="Symbol" pitchFamily="18" charset="2"/>
              </a:rPr>
              <a:t></a:t>
            </a:r>
            <a:r>
              <a:rPr lang="en-US" i="1" baseline="-25000">
                <a:sym typeface="Symbol" pitchFamily="18" charset="2"/>
              </a:rPr>
              <a:t>b</a:t>
            </a:r>
            <a:r>
              <a:rPr lang="en-US">
                <a:sym typeface="Symbol" pitchFamily="18" charset="2"/>
              </a:rPr>
              <a:t>)</a:t>
            </a:r>
          </a:p>
          <a:p>
            <a:r>
              <a:rPr lang="en-US">
                <a:sym typeface="Symbol" pitchFamily="18" charset="2"/>
              </a:rPr>
              <a:t>Information is valuable because it helps the individual revise his estimates of these probabilities</a:t>
            </a:r>
            <a:endParaRPr lang="en-US" i="1" baseline="-25000">
              <a:sym typeface="Symbol" pitchFamily="18" charset="2"/>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9993094-5345-418C-8F95-381618F020A1}" type="slidenum">
              <a:rPr lang="en-US"/>
              <a:pPr/>
              <a:t>50</a:t>
            </a:fld>
            <a:endParaRPr lang="en-US"/>
          </a:p>
        </p:txBody>
      </p:sp>
      <p:sp>
        <p:nvSpPr>
          <p:cNvPr id="518146" name="Rectangle 2"/>
          <p:cNvSpPr>
            <a:spLocks noGrp="1" noChangeArrowheads="1"/>
          </p:cNvSpPr>
          <p:nvPr>
            <p:ph type="title"/>
          </p:nvPr>
        </p:nvSpPr>
        <p:spPr>
          <a:xfrm>
            <a:off x="533400" y="838200"/>
            <a:ext cx="8153400" cy="1143000"/>
          </a:xfrm>
        </p:spPr>
        <p:txBody>
          <a:bodyPr/>
          <a:lstStyle/>
          <a:p>
            <a:pPr>
              <a:lnSpc>
                <a:spcPct val="90000"/>
              </a:lnSpc>
            </a:pPr>
            <a:r>
              <a:rPr lang="en-US"/>
              <a:t>The Owner-Manager Relationship</a:t>
            </a:r>
          </a:p>
        </p:txBody>
      </p:sp>
      <p:sp>
        <p:nvSpPr>
          <p:cNvPr id="518147" name="Rectangle 3"/>
          <p:cNvSpPr>
            <a:spLocks noGrp="1" noChangeArrowheads="1"/>
          </p:cNvSpPr>
          <p:nvPr>
            <p:ph type="body" idx="1"/>
          </p:nvPr>
        </p:nvSpPr>
        <p:spPr>
          <a:xfrm>
            <a:off x="685800" y="1981200"/>
            <a:ext cx="8305800" cy="4648200"/>
          </a:xfrm>
        </p:spPr>
        <p:txBody>
          <a:bodyPr/>
          <a:lstStyle/>
          <a:p>
            <a:r>
              <a:rPr lang="en-US">
                <a:sym typeface="Symbol" pitchFamily="18" charset="2"/>
              </a:rPr>
              <a:t>The manager will choose </a:t>
            </a:r>
            <a:r>
              <a:rPr lang="en-US" i="1">
                <a:sym typeface="Symbol" pitchFamily="18" charset="2"/>
              </a:rPr>
              <a:t>a</a:t>
            </a:r>
            <a:r>
              <a:rPr lang="en-US">
                <a:sym typeface="Symbol" pitchFamily="18" charset="2"/>
              </a:rPr>
              <a:t>* and receive an income that just covers costs</a:t>
            </a:r>
          </a:p>
          <a:p>
            <a:pPr algn="ctr">
              <a:lnSpc>
                <a:spcPct val="130000"/>
              </a:lnSpc>
              <a:buFontTx/>
              <a:buNone/>
            </a:pPr>
            <a:r>
              <a:rPr lang="en-US" sz="2800" i="1">
                <a:solidFill>
                  <a:srgbClr val="3B4F89"/>
                </a:solidFill>
                <a:latin typeface="Verdana" pitchFamily="34" charset="0"/>
                <a:sym typeface="Symbol" pitchFamily="18" charset="2"/>
              </a:rPr>
              <a:t>I</a:t>
            </a:r>
            <a:r>
              <a:rPr lang="en-US" sz="2800" i="1" baseline="30000">
                <a:solidFill>
                  <a:srgbClr val="3B4F89"/>
                </a:solidFill>
                <a:sym typeface="Symbol" pitchFamily="18" charset="2"/>
              </a:rPr>
              <a:t>M</a:t>
            </a:r>
            <a:r>
              <a:rPr lang="en-US" sz="2800">
                <a:solidFill>
                  <a:srgbClr val="3B4F89"/>
                </a:solidFill>
                <a:sym typeface="Symbol" pitchFamily="18" charset="2"/>
              </a:rPr>
              <a:t> = </a:t>
            </a:r>
            <a:r>
              <a:rPr lang="en-US" sz="2800" i="1">
                <a:solidFill>
                  <a:srgbClr val="3B4F89"/>
                </a:solidFill>
                <a:sym typeface="Symbol" pitchFamily="18" charset="2"/>
              </a:rPr>
              <a:t>s</a:t>
            </a:r>
            <a:r>
              <a:rPr lang="en-US" sz="2800">
                <a:solidFill>
                  <a:srgbClr val="3B4F89"/>
                </a:solidFill>
                <a:sym typeface="Symbol" pitchFamily="18" charset="2"/>
              </a:rPr>
              <a:t>(</a:t>
            </a:r>
            <a:r>
              <a:rPr lang="en-US" sz="2800" i="1">
                <a:solidFill>
                  <a:srgbClr val="3B4F89"/>
                </a:solidFill>
                <a:sym typeface="Symbol" pitchFamily="18" charset="2"/>
              </a:rPr>
              <a:t>a</a:t>
            </a:r>
            <a:r>
              <a:rPr lang="en-US" sz="2800">
                <a:solidFill>
                  <a:srgbClr val="3B4F89"/>
                </a:solidFill>
                <a:sym typeface="Symbol" pitchFamily="18" charset="2"/>
              </a:rPr>
              <a:t>*) – </a:t>
            </a:r>
            <a:r>
              <a:rPr lang="en-US" sz="2800" i="1">
                <a:solidFill>
                  <a:srgbClr val="3B4F89"/>
                </a:solidFill>
                <a:sym typeface="Symbol" pitchFamily="18" charset="2"/>
              </a:rPr>
              <a:t>c</a:t>
            </a:r>
            <a:r>
              <a:rPr lang="en-US" sz="2800">
                <a:solidFill>
                  <a:srgbClr val="3B4F89"/>
                </a:solidFill>
                <a:sym typeface="Symbol" pitchFamily="18" charset="2"/>
              </a:rPr>
              <a:t>(</a:t>
            </a:r>
            <a:r>
              <a:rPr lang="en-US" sz="2800" i="1">
                <a:solidFill>
                  <a:srgbClr val="3B4F89"/>
                </a:solidFill>
                <a:sym typeface="Symbol" pitchFamily="18" charset="2"/>
              </a:rPr>
              <a:t>a</a:t>
            </a:r>
            <a:r>
              <a:rPr lang="en-US" sz="2800">
                <a:solidFill>
                  <a:srgbClr val="3B4F89"/>
                </a:solidFill>
                <a:sym typeface="Symbol" pitchFamily="18" charset="2"/>
              </a:rPr>
              <a:t>*) – </a:t>
            </a:r>
            <a:r>
              <a:rPr lang="en-US" sz="2800" i="1">
                <a:solidFill>
                  <a:srgbClr val="3B4F89"/>
                </a:solidFill>
                <a:sym typeface="Symbol" pitchFamily="18" charset="2"/>
              </a:rPr>
              <a:t>c</a:t>
            </a:r>
            <a:r>
              <a:rPr lang="en-US" sz="2800" baseline="-25000">
                <a:solidFill>
                  <a:srgbClr val="3B4F89"/>
                </a:solidFill>
                <a:sym typeface="Symbol" pitchFamily="18" charset="2"/>
              </a:rPr>
              <a:t>0</a:t>
            </a:r>
            <a:r>
              <a:rPr lang="en-US" sz="2800">
                <a:solidFill>
                  <a:srgbClr val="3B4F89"/>
                </a:solidFill>
                <a:sym typeface="Symbol" pitchFamily="18" charset="2"/>
              </a:rPr>
              <a:t> = (</a:t>
            </a:r>
            <a:r>
              <a:rPr lang="en-US" sz="2800" i="1">
                <a:solidFill>
                  <a:srgbClr val="3B4F89"/>
                </a:solidFill>
                <a:sym typeface="Symbol" pitchFamily="18" charset="2"/>
              </a:rPr>
              <a:t>a</a:t>
            </a:r>
            <a:r>
              <a:rPr lang="en-US" sz="2800">
                <a:solidFill>
                  <a:srgbClr val="3B4F89"/>
                </a:solidFill>
                <a:sym typeface="Symbol" pitchFamily="18" charset="2"/>
              </a:rPr>
              <a:t>*) – </a:t>
            </a:r>
            <a:r>
              <a:rPr lang="en-US" sz="2800" i="1">
                <a:solidFill>
                  <a:srgbClr val="3B4F89"/>
                </a:solidFill>
                <a:sym typeface="Symbol" pitchFamily="18" charset="2"/>
              </a:rPr>
              <a:t>f</a:t>
            </a:r>
            <a:r>
              <a:rPr lang="en-US" sz="2800">
                <a:solidFill>
                  <a:srgbClr val="3B4F89"/>
                </a:solidFill>
                <a:sym typeface="Symbol" pitchFamily="18" charset="2"/>
              </a:rPr>
              <a:t> – </a:t>
            </a:r>
            <a:r>
              <a:rPr lang="en-US" sz="2800" i="1">
                <a:solidFill>
                  <a:srgbClr val="3B4F89"/>
                </a:solidFill>
                <a:sym typeface="Symbol" pitchFamily="18" charset="2"/>
              </a:rPr>
              <a:t>c</a:t>
            </a:r>
            <a:r>
              <a:rPr lang="en-US" sz="2800">
                <a:solidFill>
                  <a:srgbClr val="3B4F89"/>
                </a:solidFill>
                <a:sym typeface="Symbol" pitchFamily="18" charset="2"/>
              </a:rPr>
              <a:t>(</a:t>
            </a:r>
            <a:r>
              <a:rPr lang="en-US" sz="2800" i="1">
                <a:solidFill>
                  <a:srgbClr val="3B4F89"/>
                </a:solidFill>
                <a:sym typeface="Symbol" pitchFamily="18" charset="2"/>
              </a:rPr>
              <a:t>a</a:t>
            </a:r>
            <a:r>
              <a:rPr lang="en-US" sz="2800">
                <a:solidFill>
                  <a:srgbClr val="3B4F89"/>
                </a:solidFill>
                <a:sym typeface="Symbol" pitchFamily="18" charset="2"/>
              </a:rPr>
              <a:t>*) – </a:t>
            </a:r>
            <a:r>
              <a:rPr lang="en-US" sz="2800" i="1">
                <a:solidFill>
                  <a:srgbClr val="3B4F89"/>
                </a:solidFill>
                <a:sym typeface="Symbol" pitchFamily="18" charset="2"/>
              </a:rPr>
              <a:t>c</a:t>
            </a:r>
            <a:r>
              <a:rPr lang="en-US" sz="2800" baseline="-25000">
                <a:solidFill>
                  <a:srgbClr val="3B4F89"/>
                </a:solidFill>
                <a:sym typeface="Symbol" pitchFamily="18" charset="2"/>
              </a:rPr>
              <a:t>0</a:t>
            </a:r>
            <a:r>
              <a:rPr lang="en-US" sz="2800">
                <a:solidFill>
                  <a:srgbClr val="3B4F89"/>
                </a:solidFill>
                <a:sym typeface="Symbol" pitchFamily="18" charset="2"/>
              </a:rPr>
              <a:t> = 0</a:t>
            </a:r>
          </a:p>
          <a:p>
            <a:r>
              <a:rPr lang="en-US">
                <a:sym typeface="Symbol" pitchFamily="18" charset="2"/>
              </a:rPr>
              <a:t>This compensation plan makes the agent the “residual claimant” to the firm’s profits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24E2E54-BDF9-47BF-BB42-85C317F35858}" type="slidenum">
              <a:rPr lang="en-US"/>
              <a:pPr/>
              <a:t>51</a:t>
            </a:fld>
            <a:endParaRPr lang="en-US"/>
          </a:p>
        </p:txBody>
      </p:sp>
      <p:sp>
        <p:nvSpPr>
          <p:cNvPr id="519170" name="Rectangle 2"/>
          <p:cNvSpPr>
            <a:spLocks noGrp="1" noChangeArrowheads="1"/>
          </p:cNvSpPr>
          <p:nvPr>
            <p:ph type="title"/>
          </p:nvPr>
        </p:nvSpPr>
        <p:spPr>
          <a:xfrm>
            <a:off x="533400" y="838200"/>
            <a:ext cx="8153400" cy="838200"/>
          </a:xfrm>
        </p:spPr>
        <p:txBody>
          <a:bodyPr/>
          <a:lstStyle/>
          <a:p>
            <a:pPr>
              <a:lnSpc>
                <a:spcPct val="90000"/>
              </a:lnSpc>
            </a:pPr>
            <a:r>
              <a:rPr lang="en-US"/>
              <a:t>Asymmetric Information</a:t>
            </a:r>
          </a:p>
        </p:txBody>
      </p:sp>
      <p:sp>
        <p:nvSpPr>
          <p:cNvPr id="519171" name="Rectangle 3"/>
          <p:cNvSpPr>
            <a:spLocks noGrp="1" noChangeArrowheads="1"/>
          </p:cNvSpPr>
          <p:nvPr>
            <p:ph type="body" idx="1"/>
          </p:nvPr>
        </p:nvSpPr>
        <p:spPr>
          <a:xfrm>
            <a:off x="685800" y="1752600"/>
            <a:ext cx="8001000" cy="4876800"/>
          </a:xfrm>
        </p:spPr>
        <p:txBody>
          <a:bodyPr/>
          <a:lstStyle/>
          <a:p>
            <a:r>
              <a:rPr lang="en-US">
                <a:sym typeface="Symbol" pitchFamily="18" charset="2"/>
              </a:rPr>
              <a:t>Models of the principal-agent relationship have introduced asymmetric information into this problem in two ways</a:t>
            </a:r>
          </a:p>
          <a:p>
            <a:pPr lvl="1"/>
            <a:r>
              <a:rPr lang="en-US">
                <a:sym typeface="Symbol" pitchFamily="18" charset="2"/>
              </a:rPr>
              <a:t>it is assumed that a manager’s action is not directly observed and cannot be perfectly inferred from the firm’s profits</a:t>
            </a:r>
          </a:p>
          <a:p>
            <a:pPr lvl="2"/>
            <a:r>
              <a:rPr lang="en-US">
                <a:sym typeface="Symbol" pitchFamily="18" charset="2"/>
              </a:rPr>
              <a:t>referred to as “hidden action”</a:t>
            </a:r>
          </a:p>
          <a:p>
            <a:pPr lvl="1"/>
            <a:r>
              <a:rPr lang="en-US">
                <a:sym typeface="Symbol" pitchFamily="18" charset="2"/>
              </a:rPr>
              <a:t>the agent-manager’s objective function is not directly observed</a:t>
            </a:r>
          </a:p>
          <a:p>
            <a:pPr lvl="2"/>
            <a:r>
              <a:rPr lang="en-US">
                <a:sym typeface="Symbol" pitchFamily="18" charset="2"/>
              </a:rPr>
              <a:t>referred to as “hidden information”</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C9DD608-F562-44B6-83C6-8A41CE1B9E9A}" type="slidenum">
              <a:rPr lang="en-US"/>
              <a:pPr/>
              <a:t>52</a:t>
            </a:fld>
            <a:endParaRPr lang="en-US"/>
          </a:p>
        </p:txBody>
      </p:sp>
      <p:sp>
        <p:nvSpPr>
          <p:cNvPr id="520194" name="Rectangle 2"/>
          <p:cNvSpPr>
            <a:spLocks noGrp="1" noChangeArrowheads="1"/>
          </p:cNvSpPr>
          <p:nvPr>
            <p:ph type="title"/>
          </p:nvPr>
        </p:nvSpPr>
        <p:spPr>
          <a:xfrm>
            <a:off x="533400" y="838200"/>
            <a:ext cx="8153400" cy="838200"/>
          </a:xfrm>
        </p:spPr>
        <p:txBody>
          <a:bodyPr/>
          <a:lstStyle/>
          <a:p>
            <a:pPr>
              <a:lnSpc>
                <a:spcPct val="90000"/>
              </a:lnSpc>
            </a:pPr>
            <a:r>
              <a:rPr lang="en-US"/>
              <a:t>Hidden Action</a:t>
            </a:r>
          </a:p>
        </p:txBody>
      </p:sp>
      <p:sp>
        <p:nvSpPr>
          <p:cNvPr id="520195" name="Rectangle 3"/>
          <p:cNvSpPr>
            <a:spLocks noGrp="1" noChangeArrowheads="1"/>
          </p:cNvSpPr>
          <p:nvPr>
            <p:ph type="body" idx="1"/>
          </p:nvPr>
        </p:nvSpPr>
        <p:spPr>
          <a:xfrm>
            <a:off x="685800" y="1752600"/>
            <a:ext cx="8001000" cy="4876800"/>
          </a:xfrm>
        </p:spPr>
        <p:txBody>
          <a:bodyPr/>
          <a:lstStyle/>
          <a:p>
            <a:r>
              <a:rPr lang="en-US">
                <a:sym typeface="Symbol" pitchFamily="18" charset="2"/>
              </a:rPr>
              <a:t>The primary reason that the manager’s action may be hidden is that profits depend on random factors that cannot be observed by the firm’s owner</a:t>
            </a:r>
          </a:p>
          <a:p>
            <a:r>
              <a:rPr lang="en-US">
                <a:sym typeface="Symbol" pitchFamily="18" charset="2"/>
              </a:rPr>
              <a:t>Suppose that profits depend on both the manager’s action and on a random variable (</a:t>
            </a:r>
            <a:r>
              <a:rPr lang="en-US" i="1">
                <a:sym typeface="Symbol" pitchFamily="18" charset="2"/>
              </a:rPr>
              <a:t>u</a:t>
            </a:r>
            <a:r>
              <a:rPr lang="en-US">
                <a:sym typeface="Symbol" pitchFamily="18" charset="2"/>
              </a:rPr>
              <a:t>)</a:t>
            </a:r>
          </a:p>
          <a:p>
            <a:pPr algn="ctr">
              <a:lnSpc>
                <a:spcPct val="120000"/>
              </a:lnSpc>
              <a:buFontTx/>
              <a:buNone/>
            </a:pPr>
            <a:r>
              <a:rPr lang="en-US" sz="2800">
                <a:solidFill>
                  <a:srgbClr val="3B4F89"/>
                </a:solidFill>
                <a:sym typeface="Symbol" pitchFamily="18" charset="2"/>
              </a:rPr>
              <a:t>(</a:t>
            </a:r>
            <a:r>
              <a:rPr lang="en-US" sz="2800" i="1">
                <a:solidFill>
                  <a:srgbClr val="3B4F89"/>
                </a:solidFill>
                <a:sym typeface="Symbol" pitchFamily="18" charset="2"/>
              </a:rPr>
              <a:t>a</a:t>
            </a:r>
            <a:r>
              <a:rPr lang="en-US" sz="2800">
                <a:solidFill>
                  <a:srgbClr val="3B4F89"/>
                </a:solidFill>
                <a:sym typeface="Symbol" pitchFamily="18" charset="2"/>
              </a:rPr>
              <a:t>) = ’(</a:t>
            </a:r>
            <a:r>
              <a:rPr lang="en-US" sz="2800" i="1">
                <a:solidFill>
                  <a:srgbClr val="3B4F89"/>
                </a:solidFill>
                <a:sym typeface="Symbol" pitchFamily="18" charset="2"/>
              </a:rPr>
              <a:t>a</a:t>
            </a:r>
            <a:r>
              <a:rPr lang="en-US" sz="2800">
                <a:solidFill>
                  <a:srgbClr val="3B4F89"/>
                </a:solidFill>
                <a:sym typeface="Symbol" pitchFamily="18" charset="2"/>
              </a:rPr>
              <a:t>) + </a:t>
            </a:r>
            <a:r>
              <a:rPr lang="en-US" sz="2800" i="1">
                <a:solidFill>
                  <a:srgbClr val="3B4F89"/>
                </a:solidFill>
                <a:sym typeface="Symbol" pitchFamily="18" charset="2"/>
              </a:rPr>
              <a:t>u</a:t>
            </a:r>
          </a:p>
          <a:p>
            <a:pPr>
              <a:lnSpc>
                <a:spcPct val="120000"/>
              </a:lnSpc>
              <a:buFontTx/>
              <a:buNone/>
            </a:pPr>
            <a:r>
              <a:rPr lang="en-US">
                <a:sym typeface="Symbol" pitchFamily="18" charset="2"/>
              </a:rPr>
              <a:t>   where ’ represents expected profits</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98770F6-C4C3-4775-AC13-F2E233FCAED6}" type="slidenum">
              <a:rPr lang="en-US"/>
              <a:pPr/>
              <a:t>53</a:t>
            </a:fld>
            <a:endParaRPr lang="en-US"/>
          </a:p>
        </p:txBody>
      </p:sp>
      <p:sp>
        <p:nvSpPr>
          <p:cNvPr id="521218" name="Rectangle 2"/>
          <p:cNvSpPr>
            <a:spLocks noGrp="1" noChangeArrowheads="1"/>
          </p:cNvSpPr>
          <p:nvPr>
            <p:ph type="title"/>
          </p:nvPr>
        </p:nvSpPr>
        <p:spPr>
          <a:xfrm>
            <a:off x="533400" y="838200"/>
            <a:ext cx="8153400" cy="838200"/>
          </a:xfrm>
        </p:spPr>
        <p:txBody>
          <a:bodyPr/>
          <a:lstStyle/>
          <a:p>
            <a:pPr>
              <a:lnSpc>
                <a:spcPct val="90000"/>
              </a:lnSpc>
            </a:pPr>
            <a:r>
              <a:rPr lang="en-US"/>
              <a:t>Hidden Action</a:t>
            </a:r>
          </a:p>
        </p:txBody>
      </p:sp>
      <p:sp>
        <p:nvSpPr>
          <p:cNvPr id="521219" name="Rectangle 3"/>
          <p:cNvSpPr>
            <a:spLocks noGrp="1" noChangeArrowheads="1"/>
          </p:cNvSpPr>
          <p:nvPr>
            <p:ph type="body" idx="1"/>
          </p:nvPr>
        </p:nvSpPr>
        <p:spPr>
          <a:xfrm>
            <a:off x="685800" y="1752600"/>
            <a:ext cx="8001000" cy="4876800"/>
          </a:xfrm>
        </p:spPr>
        <p:txBody>
          <a:bodyPr/>
          <a:lstStyle/>
          <a:p>
            <a:r>
              <a:rPr lang="en-US">
                <a:sym typeface="Symbol" pitchFamily="18" charset="2"/>
              </a:rPr>
              <a:t>Because owners observe only  and not ’, they can only use actual profits in their compensation function</a:t>
            </a:r>
          </a:p>
          <a:p>
            <a:pPr lvl="1"/>
            <a:r>
              <a:rPr lang="en-US">
                <a:sym typeface="Symbol" pitchFamily="18" charset="2"/>
              </a:rPr>
              <a:t>a risk averse manager will be concerned that actual profits will turn out badly and may decline the job</a:t>
            </a:r>
          </a:p>
          <a:p>
            <a:r>
              <a:rPr lang="en-US">
                <a:sym typeface="Symbol" pitchFamily="18" charset="2"/>
              </a:rPr>
              <a:t>The owner might need to design a compensation scheme that allows for profit-sharing</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5582673-D2B2-4643-B614-4D7D1E5E59E1}" type="slidenum">
              <a:rPr lang="en-US"/>
              <a:pPr/>
              <a:t>54</a:t>
            </a:fld>
            <a:endParaRPr lang="en-US"/>
          </a:p>
        </p:txBody>
      </p:sp>
      <p:sp>
        <p:nvSpPr>
          <p:cNvPr id="522242" name="Rectangle 2"/>
          <p:cNvSpPr>
            <a:spLocks noGrp="1" noChangeArrowheads="1"/>
          </p:cNvSpPr>
          <p:nvPr>
            <p:ph type="title"/>
          </p:nvPr>
        </p:nvSpPr>
        <p:spPr>
          <a:xfrm>
            <a:off x="533400" y="838200"/>
            <a:ext cx="8153400" cy="838200"/>
          </a:xfrm>
        </p:spPr>
        <p:txBody>
          <a:bodyPr/>
          <a:lstStyle/>
          <a:p>
            <a:pPr>
              <a:lnSpc>
                <a:spcPct val="90000"/>
              </a:lnSpc>
            </a:pPr>
            <a:r>
              <a:rPr lang="en-US"/>
              <a:t>Hidden Information</a:t>
            </a:r>
          </a:p>
        </p:txBody>
      </p:sp>
      <p:sp>
        <p:nvSpPr>
          <p:cNvPr id="522243" name="Rectangle 3"/>
          <p:cNvSpPr>
            <a:spLocks noGrp="1" noChangeArrowheads="1"/>
          </p:cNvSpPr>
          <p:nvPr>
            <p:ph type="body" idx="1"/>
          </p:nvPr>
        </p:nvSpPr>
        <p:spPr>
          <a:xfrm>
            <a:off x="685800" y="1752600"/>
            <a:ext cx="8001000" cy="4876800"/>
          </a:xfrm>
        </p:spPr>
        <p:txBody>
          <a:bodyPr/>
          <a:lstStyle/>
          <a:p>
            <a:r>
              <a:rPr lang="en-US">
                <a:sym typeface="Symbol" pitchFamily="18" charset="2"/>
              </a:rPr>
              <a:t>When the principal does not know the incentive structure of the agent, the incentive scheme must be designed using some initial assumptions about the agent’s motivation</a:t>
            </a:r>
          </a:p>
          <a:p>
            <a:pPr lvl="1"/>
            <a:r>
              <a:rPr lang="en-US">
                <a:sym typeface="Symbol" pitchFamily="18" charset="2"/>
              </a:rPr>
              <a:t>will be adapted as new information becomes available</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C2BA8A1-18FA-4B03-8953-F6CD1DC34DA4}" type="slidenum">
              <a:rPr lang="en-US"/>
              <a:pPr/>
              <a:t>55</a:t>
            </a:fld>
            <a:endParaRPr lang="en-US"/>
          </a:p>
        </p:txBody>
      </p:sp>
      <p:sp>
        <p:nvSpPr>
          <p:cNvPr id="456706" name="Rectangle 2"/>
          <p:cNvSpPr>
            <a:spLocks noGrp="1" noChangeArrowheads="1"/>
          </p:cNvSpPr>
          <p:nvPr>
            <p:ph type="title"/>
          </p:nvPr>
        </p:nvSpPr>
        <p:spPr>
          <a:xfrm>
            <a:off x="685800" y="838200"/>
            <a:ext cx="7772400" cy="731838"/>
          </a:xfrm>
        </p:spPr>
        <p:txBody>
          <a:bodyPr/>
          <a:lstStyle/>
          <a:p>
            <a:r>
              <a:rPr lang="en-US"/>
              <a:t>Important Points to Note:</a:t>
            </a:r>
          </a:p>
        </p:txBody>
      </p:sp>
      <p:sp>
        <p:nvSpPr>
          <p:cNvPr id="456707" name="Rectangle 3"/>
          <p:cNvSpPr>
            <a:spLocks noGrp="1" noChangeArrowheads="1"/>
          </p:cNvSpPr>
          <p:nvPr>
            <p:ph type="body" idx="1"/>
          </p:nvPr>
        </p:nvSpPr>
        <p:spPr>
          <a:xfrm>
            <a:off x="838200" y="1828800"/>
            <a:ext cx="7467600" cy="4648200"/>
          </a:xfrm>
        </p:spPr>
        <p:txBody>
          <a:bodyPr/>
          <a:lstStyle/>
          <a:p>
            <a:r>
              <a:rPr lang="en-US">
                <a:sym typeface="Symbol" pitchFamily="18" charset="2"/>
              </a:rPr>
              <a:t>Information is valuable because it permits individuals to increase the expected utility of their decisions</a:t>
            </a:r>
          </a:p>
          <a:p>
            <a:pPr lvl="1"/>
            <a:r>
              <a:rPr lang="en-US">
                <a:sym typeface="Symbol" pitchFamily="18" charset="2"/>
              </a:rPr>
              <a:t>individuals might be willing to pay something to acquire additional information</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4AB6E63-BC90-4431-A613-13279337942A}" type="slidenum">
              <a:rPr lang="en-US"/>
              <a:pPr/>
              <a:t>56</a:t>
            </a:fld>
            <a:endParaRPr lang="en-US"/>
          </a:p>
        </p:txBody>
      </p:sp>
      <p:sp>
        <p:nvSpPr>
          <p:cNvPr id="523266" name="Rectangle 2"/>
          <p:cNvSpPr>
            <a:spLocks noGrp="1" noChangeArrowheads="1"/>
          </p:cNvSpPr>
          <p:nvPr>
            <p:ph type="title"/>
          </p:nvPr>
        </p:nvSpPr>
        <p:spPr>
          <a:xfrm>
            <a:off x="685800" y="838200"/>
            <a:ext cx="7772400" cy="731838"/>
          </a:xfrm>
        </p:spPr>
        <p:txBody>
          <a:bodyPr/>
          <a:lstStyle/>
          <a:p>
            <a:r>
              <a:rPr lang="en-US"/>
              <a:t>Important Points to Note:</a:t>
            </a:r>
          </a:p>
        </p:txBody>
      </p:sp>
      <p:sp>
        <p:nvSpPr>
          <p:cNvPr id="523267" name="Rectangle 3"/>
          <p:cNvSpPr>
            <a:spLocks noGrp="1" noChangeArrowheads="1"/>
          </p:cNvSpPr>
          <p:nvPr>
            <p:ph type="body" idx="1"/>
          </p:nvPr>
        </p:nvSpPr>
        <p:spPr>
          <a:xfrm>
            <a:off x="914400" y="1828800"/>
            <a:ext cx="7315200" cy="4648200"/>
          </a:xfrm>
        </p:spPr>
        <p:txBody>
          <a:bodyPr/>
          <a:lstStyle/>
          <a:p>
            <a:r>
              <a:rPr lang="en-US">
                <a:sym typeface="Symbol" pitchFamily="18" charset="2"/>
              </a:rPr>
              <a:t>Information has a number of special properties that suggest that inefficiencies associated with imperfect and asymmetric information may be quite prevalent</a:t>
            </a:r>
          </a:p>
          <a:p>
            <a:pPr lvl="1"/>
            <a:r>
              <a:rPr lang="en-US">
                <a:sym typeface="Symbol" pitchFamily="18" charset="2"/>
              </a:rPr>
              <a:t>differing costs of acquisition</a:t>
            </a:r>
          </a:p>
          <a:p>
            <a:pPr lvl="1"/>
            <a:r>
              <a:rPr lang="en-US">
                <a:sym typeface="Symbol" pitchFamily="18" charset="2"/>
              </a:rPr>
              <a:t>some aspects of a public good</a:t>
            </a:r>
          </a:p>
          <a:p>
            <a:endParaRPr lang="en-US">
              <a:sym typeface="Symbol" pitchFamily="18" charset="2"/>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8557665-1F2D-49DB-8BEF-363AF874BC67}" type="slidenum">
              <a:rPr lang="en-US"/>
              <a:pPr/>
              <a:t>57</a:t>
            </a:fld>
            <a:endParaRPr lang="en-US"/>
          </a:p>
        </p:txBody>
      </p:sp>
      <p:sp>
        <p:nvSpPr>
          <p:cNvPr id="498690" name="Rectangle 2"/>
          <p:cNvSpPr>
            <a:spLocks noGrp="1" noChangeArrowheads="1"/>
          </p:cNvSpPr>
          <p:nvPr>
            <p:ph type="title"/>
          </p:nvPr>
        </p:nvSpPr>
        <p:spPr>
          <a:xfrm>
            <a:off x="685800" y="838200"/>
            <a:ext cx="7772400" cy="731838"/>
          </a:xfrm>
        </p:spPr>
        <p:txBody>
          <a:bodyPr/>
          <a:lstStyle/>
          <a:p>
            <a:r>
              <a:rPr lang="en-US"/>
              <a:t>Important Points to Note:</a:t>
            </a:r>
          </a:p>
        </p:txBody>
      </p:sp>
      <p:sp>
        <p:nvSpPr>
          <p:cNvPr id="498691" name="Rectangle 3"/>
          <p:cNvSpPr>
            <a:spLocks noGrp="1" noChangeArrowheads="1"/>
          </p:cNvSpPr>
          <p:nvPr>
            <p:ph type="body" idx="1"/>
          </p:nvPr>
        </p:nvSpPr>
        <p:spPr>
          <a:xfrm>
            <a:off x="914400" y="1828800"/>
            <a:ext cx="7391400" cy="4648200"/>
          </a:xfrm>
        </p:spPr>
        <p:txBody>
          <a:bodyPr/>
          <a:lstStyle/>
          <a:p>
            <a:r>
              <a:rPr lang="en-US">
                <a:sym typeface="Symbol" pitchFamily="18" charset="2"/>
              </a:rPr>
              <a:t>The presence of asymmetric information may affect a variety of market outcomes, many of which are illustrated in the context of insurance theory</a:t>
            </a:r>
          </a:p>
          <a:p>
            <a:pPr lvl="1"/>
            <a:r>
              <a:rPr lang="en-US">
                <a:sym typeface="Symbol" pitchFamily="18" charset="2"/>
              </a:rPr>
              <a:t>insurers may have less information about potential risks than do insurance purchasers</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3E5E5F3-87D1-4798-88DC-3AD79C20A8B0}" type="slidenum">
              <a:rPr lang="en-US"/>
              <a:pPr/>
              <a:t>58</a:t>
            </a:fld>
            <a:endParaRPr lang="en-US"/>
          </a:p>
        </p:txBody>
      </p:sp>
      <p:sp>
        <p:nvSpPr>
          <p:cNvPr id="524290" name="Rectangle 2"/>
          <p:cNvSpPr>
            <a:spLocks noGrp="1" noChangeArrowheads="1"/>
          </p:cNvSpPr>
          <p:nvPr>
            <p:ph type="title"/>
          </p:nvPr>
        </p:nvSpPr>
        <p:spPr>
          <a:xfrm>
            <a:off x="685800" y="838200"/>
            <a:ext cx="7772400" cy="731838"/>
          </a:xfrm>
        </p:spPr>
        <p:txBody>
          <a:bodyPr/>
          <a:lstStyle/>
          <a:p>
            <a:r>
              <a:rPr lang="en-US"/>
              <a:t>Important Points to Note:</a:t>
            </a:r>
          </a:p>
        </p:txBody>
      </p:sp>
      <p:sp>
        <p:nvSpPr>
          <p:cNvPr id="524291" name="Rectangle 3"/>
          <p:cNvSpPr>
            <a:spLocks noGrp="1" noChangeArrowheads="1"/>
          </p:cNvSpPr>
          <p:nvPr>
            <p:ph type="body" idx="1"/>
          </p:nvPr>
        </p:nvSpPr>
        <p:spPr>
          <a:xfrm>
            <a:off x="762000" y="1828800"/>
            <a:ext cx="7620000" cy="4648200"/>
          </a:xfrm>
        </p:spPr>
        <p:txBody>
          <a:bodyPr/>
          <a:lstStyle/>
          <a:p>
            <a:r>
              <a:rPr lang="en-US">
                <a:sym typeface="Symbol" pitchFamily="18" charset="2"/>
              </a:rPr>
              <a:t>If insurers are unable to monitor the behavior of insured individuals accurately, moral hazard may arise</a:t>
            </a:r>
          </a:p>
          <a:p>
            <a:pPr lvl="1"/>
            <a:r>
              <a:rPr lang="en-US">
                <a:sym typeface="Symbol" pitchFamily="18" charset="2"/>
              </a:rPr>
              <a:t>being insured will affect the willingness to make precautionary expenditures</a:t>
            </a:r>
          </a:p>
          <a:p>
            <a:pPr lvl="1"/>
            <a:r>
              <a:rPr lang="en-US">
                <a:sym typeface="Symbol" pitchFamily="18" charset="2"/>
              </a:rPr>
              <a:t>such behavioral effects can arise in any contractual situation in which monitoring costs are high</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4B31879-90B7-463B-BD3A-BBD3C55B4EE3}" type="slidenum">
              <a:rPr lang="en-US"/>
              <a:pPr/>
              <a:t>59</a:t>
            </a:fld>
            <a:endParaRPr lang="en-US"/>
          </a:p>
        </p:txBody>
      </p:sp>
      <p:sp>
        <p:nvSpPr>
          <p:cNvPr id="499714" name="Rectangle 2"/>
          <p:cNvSpPr>
            <a:spLocks noGrp="1" noChangeArrowheads="1"/>
          </p:cNvSpPr>
          <p:nvPr>
            <p:ph type="title"/>
          </p:nvPr>
        </p:nvSpPr>
        <p:spPr>
          <a:xfrm>
            <a:off x="685800" y="838200"/>
            <a:ext cx="7772400" cy="731838"/>
          </a:xfrm>
        </p:spPr>
        <p:txBody>
          <a:bodyPr/>
          <a:lstStyle/>
          <a:p>
            <a:r>
              <a:rPr lang="en-US"/>
              <a:t>Important Points to Note:</a:t>
            </a:r>
          </a:p>
        </p:txBody>
      </p:sp>
      <p:sp>
        <p:nvSpPr>
          <p:cNvPr id="499715" name="Rectangle 3"/>
          <p:cNvSpPr>
            <a:spLocks noGrp="1" noChangeArrowheads="1"/>
          </p:cNvSpPr>
          <p:nvPr>
            <p:ph type="body" idx="1"/>
          </p:nvPr>
        </p:nvSpPr>
        <p:spPr>
          <a:xfrm>
            <a:off x="838200" y="1828800"/>
            <a:ext cx="7543800" cy="4648200"/>
          </a:xfrm>
        </p:spPr>
        <p:txBody>
          <a:bodyPr/>
          <a:lstStyle/>
          <a:p>
            <a:r>
              <a:rPr lang="en-US">
                <a:sym typeface="Symbol" pitchFamily="18" charset="2"/>
              </a:rPr>
              <a:t>Informational asymmetries can also lead to adverse selection in insurance markets</a:t>
            </a:r>
          </a:p>
          <a:p>
            <a:pPr lvl="1"/>
            <a:r>
              <a:rPr lang="en-US">
                <a:sym typeface="Symbol" pitchFamily="18" charset="2"/>
              </a:rPr>
              <a:t>the resulting equilibria may often be inefficient because low-risk individuals will be worse off than in the full information case</a:t>
            </a:r>
          </a:p>
          <a:p>
            <a:pPr lvl="1"/>
            <a:r>
              <a:rPr lang="en-US">
                <a:sym typeface="Symbol" pitchFamily="18" charset="2"/>
              </a:rPr>
              <a:t>market signaling may be able to reduce these inefficiencies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CA4713B-65E4-4C85-B496-1B9DD0AB4009}" type="slidenum">
              <a:rPr lang="en-US"/>
              <a:pPr/>
              <a:t>6</a:t>
            </a:fld>
            <a:endParaRPr lang="en-US"/>
          </a:p>
        </p:txBody>
      </p:sp>
      <p:sp>
        <p:nvSpPr>
          <p:cNvPr id="461826" name="Rectangle 2"/>
          <p:cNvSpPr>
            <a:spLocks noGrp="1" noChangeArrowheads="1"/>
          </p:cNvSpPr>
          <p:nvPr>
            <p:ph type="title"/>
          </p:nvPr>
        </p:nvSpPr>
        <p:spPr>
          <a:xfrm>
            <a:off x="685800" y="838200"/>
            <a:ext cx="7772400" cy="838200"/>
          </a:xfrm>
        </p:spPr>
        <p:txBody>
          <a:bodyPr/>
          <a:lstStyle/>
          <a:p>
            <a:r>
              <a:rPr lang="en-US"/>
              <a:t>The Value of Information</a:t>
            </a:r>
          </a:p>
        </p:txBody>
      </p:sp>
      <p:sp>
        <p:nvSpPr>
          <p:cNvPr id="461827" name="Rectangle 3"/>
          <p:cNvSpPr>
            <a:spLocks noGrp="1" noChangeArrowheads="1"/>
          </p:cNvSpPr>
          <p:nvPr>
            <p:ph type="body" idx="1"/>
          </p:nvPr>
        </p:nvSpPr>
        <p:spPr>
          <a:xfrm>
            <a:off x="609600" y="1981200"/>
            <a:ext cx="8001000" cy="2438400"/>
          </a:xfrm>
        </p:spPr>
        <p:txBody>
          <a:bodyPr/>
          <a:lstStyle/>
          <a:p>
            <a:r>
              <a:rPr lang="en-US"/>
              <a:t>Assume that information can be measured by the number of “messages” (</a:t>
            </a:r>
            <a:r>
              <a:rPr lang="en-US" i="1"/>
              <a:t>m</a:t>
            </a:r>
            <a:r>
              <a:rPr lang="en-US"/>
              <a:t>) purchased</a:t>
            </a:r>
          </a:p>
          <a:p>
            <a:pPr lvl="1"/>
            <a:r>
              <a:rPr lang="en-US">
                <a:sym typeface="Symbol" pitchFamily="18" charset="2"/>
              </a:rPr>
              <a:t></a:t>
            </a:r>
            <a:r>
              <a:rPr lang="en-US" i="1" baseline="-25000">
                <a:sym typeface="Symbol" pitchFamily="18" charset="2"/>
              </a:rPr>
              <a:t>g</a:t>
            </a:r>
            <a:r>
              <a:rPr lang="en-US">
                <a:sym typeface="Symbol" pitchFamily="18" charset="2"/>
              </a:rPr>
              <a:t> and </a:t>
            </a:r>
            <a:r>
              <a:rPr lang="en-US" i="1" baseline="-25000">
                <a:sym typeface="Symbol" pitchFamily="18" charset="2"/>
              </a:rPr>
              <a:t>b</a:t>
            </a:r>
            <a:r>
              <a:rPr lang="en-US">
                <a:sym typeface="Symbol" pitchFamily="18" charset="2"/>
              </a:rPr>
              <a:t> will be functions of </a:t>
            </a:r>
            <a:r>
              <a:rPr lang="en-US" i="1">
                <a:sym typeface="Symbol" pitchFamily="18" charset="2"/>
              </a:rPr>
              <a:t>m</a:t>
            </a:r>
            <a:endParaRPr lang="en-US">
              <a:sym typeface="Symbol" pitchFamily="18" charset="2"/>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A188030-3ADD-4C37-AFF7-68DDBDFC3505}" type="slidenum">
              <a:rPr lang="en-US"/>
              <a:pPr/>
              <a:t>60</a:t>
            </a:fld>
            <a:endParaRPr lang="en-US"/>
          </a:p>
        </p:txBody>
      </p:sp>
      <p:sp>
        <p:nvSpPr>
          <p:cNvPr id="525314" name="Rectangle 2"/>
          <p:cNvSpPr>
            <a:spLocks noGrp="1" noChangeArrowheads="1"/>
          </p:cNvSpPr>
          <p:nvPr>
            <p:ph type="title"/>
          </p:nvPr>
        </p:nvSpPr>
        <p:spPr>
          <a:xfrm>
            <a:off x="685800" y="838200"/>
            <a:ext cx="7772400" cy="731838"/>
          </a:xfrm>
        </p:spPr>
        <p:txBody>
          <a:bodyPr/>
          <a:lstStyle/>
          <a:p>
            <a:r>
              <a:rPr lang="en-US"/>
              <a:t>Important Points to Note:</a:t>
            </a:r>
          </a:p>
        </p:txBody>
      </p:sp>
      <p:sp>
        <p:nvSpPr>
          <p:cNvPr id="525315" name="Rectangle 3"/>
          <p:cNvSpPr>
            <a:spLocks noGrp="1" noChangeArrowheads="1"/>
          </p:cNvSpPr>
          <p:nvPr>
            <p:ph type="body" idx="1"/>
          </p:nvPr>
        </p:nvSpPr>
        <p:spPr>
          <a:xfrm>
            <a:off x="838200" y="1828800"/>
            <a:ext cx="7543800" cy="4648200"/>
          </a:xfrm>
        </p:spPr>
        <p:txBody>
          <a:bodyPr/>
          <a:lstStyle/>
          <a:p>
            <a:r>
              <a:rPr lang="en-US">
                <a:sym typeface="Symbol" pitchFamily="18" charset="2"/>
              </a:rPr>
              <a:t>Asymmetric information may also cause some (principal) economic actors to hire others (agents) to make decisions for them</a:t>
            </a:r>
          </a:p>
          <a:p>
            <a:pPr lvl="1"/>
            <a:r>
              <a:rPr lang="en-US">
                <a:sym typeface="Symbol" pitchFamily="18" charset="2"/>
              </a:rPr>
              <a:t>providing the correct incentives to the agent is a difficult problem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3D9FA6F-AB06-47BD-A683-CEFC34A3C060}" type="slidenum">
              <a:rPr lang="en-US"/>
              <a:pPr/>
              <a:t>7</a:t>
            </a:fld>
            <a:endParaRPr lang="en-US"/>
          </a:p>
        </p:txBody>
      </p:sp>
      <p:sp>
        <p:nvSpPr>
          <p:cNvPr id="462850" name="Rectangle 2"/>
          <p:cNvSpPr>
            <a:spLocks noGrp="1" noChangeArrowheads="1"/>
          </p:cNvSpPr>
          <p:nvPr>
            <p:ph type="title"/>
          </p:nvPr>
        </p:nvSpPr>
        <p:spPr>
          <a:xfrm>
            <a:off x="685800" y="838200"/>
            <a:ext cx="7772400" cy="838200"/>
          </a:xfrm>
        </p:spPr>
        <p:txBody>
          <a:bodyPr/>
          <a:lstStyle/>
          <a:p>
            <a:r>
              <a:rPr lang="en-US"/>
              <a:t>The Value of Information</a:t>
            </a:r>
          </a:p>
        </p:txBody>
      </p:sp>
      <p:sp>
        <p:nvSpPr>
          <p:cNvPr id="462851" name="Rectangle 3"/>
          <p:cNvSpPr>
            <a:spLocks noGrp="1" noChangeArrowheads="1"/>
          </p:cNvSpPr>
          <p:nvPr>
            <p:ph type="body" idx="1"/>
          </p:nvPr>
        </p:nvSpPr>
        <p:spPr>
          <a:xfrm>
            <a:off x="609600" y="1905000"/>
            <a:ext cx="8001000" cy="4572000"/>
          </a:xfrm>
        </p:spPr>
        <p:txBody>
          <a:bodyPr/>
          <a:lstStyle/>
          <a:p>
            <a:r>
              <a:rPr lang="en-US">
                <a:sym typeface="Symbol" pitchFamily="18" charset="2"/>
              </a:rPr>
              <a:t>The individual’s goal will be to maximize</a:t>
            </a:r>
          </a:p>
          <a:p>
            <a:pPr algn="ctr">
              <a:lnSpc>
                <a:spcPct val="110000"/>
              </a:lnSpc>
              <a:buFontTx/>
              <a:buNone/>
            </a:pPr>
            <a:r>
              <a:rPr lang="en-US" sz="2800" i="1">
                <a:solidFill>
                  <a:srgbClr val="3B4F89"/>
                </a:solidFill>
                <a:sym typeface="Symbol" pitchFamily="18" charset="2"/>
              </a:rPr>
              <a:t>E</a:t>
            </a:r>
            <a:r>
              <a:rPr lang="en-US" sz="2800">
                <a:solidFill>
                  <a:srgbClr val="3B4F89"/>
                </a:solidFill>
                <a:sym typeface="Symbol" pitchFamily="18" charset="2"/>
              </a:rPr>
              <a:t>(</a:t>
            </a:r>
            <a:r>
              <a:rPr lang="en-US" sz="2800" i="1">
                <a:solidFill>
                  <a:srgbClr val="3B4F89"/>
                </a:solidFill>
                <a:sym typeface="Symbol" pitchFamily="18" charset="2"/>
              </a:rPr>
              <a:t>U) = </a:t>
            </a:r>
            <a:r>
              <a:rPr lang="en-US" sz="2800">
                <a:solidFill>
                  <a:srgbClr val="3B4F89"/>
                </a:solidFill>
                <a:sym typeface="Symbol" pitchFamily="18" charset="2"/>
              </a:rPr>
              <a:t></a:t>
            </a:r>
            <a:r>
              <a:rPr lang="en-US" sz="2800" i="1" baseline="-25000">
                <a:solidFill>
                  <a:srgbClr val="3B4F89"/>
                </a:solidFill>
                <a:sym typeface="Symbol" pitchFamily="18" charset="2"/>
              </a:rPr>
              <a:t>g</a:t>
            </a:r>
            <a:r>
              <a:rPr lang="en-US" sz="2800" i="1">
                <a:solidFill>
                  <a:srgbClr val="3B4F89"/>
                </a:solidFill>
                <a:sym typeface="Symbol" pitchFamily="18" charset="2"/>
              </a:rPr>
              <a:t>U</a:t>
            </a:r>
            <a:r>
              <a:rPr lang="en-US" sz="2800">
                <a:solidFill>
                  <a:srgbClr val="3B4F89"/>
                </a:solidFill>
                <a:sym typeface="Symbol" pitchFamily="18" charset="2"/>
              </a:rPr>
              <a:t>(</a:t>
            </a:r>
            <a:r>
              <a:rPr lang="en-US" sz="2800" i="1">
                <a:solidFill>
                  <a:srgbClr val="3B4F89"/>
                </a:solidFill>
                <a:sym typeface="Symbol" pitchFamily="18" charset="2"/>
              </a:rPr>
              <a:t>W</a:t>
            </a:r>
            <a:r>
              <a:rPr lang="en-US" sz="2800" i="1" baseline="-25000">
                <a:solidFill>
                  <a:srgbClr val="3B4F89"/>
                </a:solidFill>
                <a:sym typeface="Symbol" pitchFamily="18" charset="2"/>
              </a:rPr>
              <a:t>g</a:t>
            </a:r>
            <a:r>
              <a:rPr lang="en-US" sz="2800">
                <a:solidFill>
                  <a:srgbClr val="3B4F89"/>
                </a:solidFill>
                <a:sym typeface="Symbol" pitchFamily="18" charset="2"/>
              </a:rPr>
              <a:t>) + </a:t>
            </a:r>
            <a:r>
              <a:rPr lang="en-US" sz="2800" i="1" baseline="-25000">
                <a:solidFill>
                  <a:srgbClr val="3B4F89"/>
                </a:solidFill>
                <a:sym typeface="Symbol" pitchFamily="18" charset="2"/>
              </a:rPr>
              <a:t>b</a:t>
            </a:r>
            <a:r>
              <a:rPr lang="en-US" sz="2800" i="1">
                <a:solidFill>
                  <a:srgbClr val="3B4F89"/>
                </a:solidFill>
                <a:sym typeface="Symbol" pitchFamily="18" charset="2"/>
              </a:rPr>
              <a:t>U</a:t>
            </a:r>
            <a:r>
              <a:rPr lang="en-US" sz="2800">
                <a:solidFill>
                  <a:srgbClr val="3B4F89"/>
                </a:solidFill>
                <a:sym typeface="Symbol" pitchFamily="18" charset="2"/>
              </a:rPr>
              <a:t>(</a:t>
            </a:r>
            <a:r>
              <a:rPr lang="en-US" sz="2800" i="1">
                <a:solidFill>
                  <a:srgbClr val="3B4F89"/>
                </a:solidFill>
                <a:sym typeface="Symbol" pitchFamily="18" charset="2"/>
              </a:rPr>
              <a:t>W</a:t>
            </a:r>
            <a:r>
              <a:rPr lang="en-US" sz="2800" i="1" baseline="-25000">
                <a:solidFill>
                  <a:srgbClr val="3B4F89"/>
                </a:solidFill>
                <a:sym typeface="Symbol" pitchFamily="18" charset="2"/>
              </a:rPr>
              <a:t>b</a:t>
            </a:r>
            <a:r>
              <a:rPr lang="en-US" sz="2800">
                <a:solidFill>
                  <a:srgbClr val="3B4F89"/>
                </a:solidFill>
                <a:sym typeface="Symbol" pitchFamily="18" charset="2"/>
              </a:rPr>
              <a:t>)</a:t>
            </a:r>
            <a:endParaRPr lang="en-US">
              <a:solidFill>
                <a:srgbClr val="3B4F89"/>
              </a:solidFill>
              <a:sym typeface="Symbol" pitchFamily="18" charset="2"/>
            </a:endParaRPr>
          </a:p>
          <a:p>
            <a:pPr>
              <a:buFontTx/>
              <a:buNone/>
            </a:pPr>
            <a:r>
              <a:rPr lang="en-US">
                <a:sym typeface="Symbol" pitchFamily="18" charset="2"/>
              </a:rPr>
              <a:t>   subject to</a:t>
            </a:r>
          </a:p>
          <a:p>
            <a:pPr algn="ctr">
              <a:lnSpc>
                <a:spcPct val="110000"/>
              </a:lnSpc>
              <a:buFontTx/>
              <a:buNone/>
            </a:pPr>
            <a:r>
              <a:rPr lang="en-US" sz="2800" i="1">
                <a:solidFill>
                  <a:srgbClr val="3B4F89"/>
                </a:solidFill>
                <a:latin typeface="Verdana" pitchFamily="34" charset="0"/>
                <a:sym typeface="Symbol" pitchFamily="18" charset="2"/>
              </a:rPr>
              <a:t>I</a:t>
            </a:r>
            <a:r>
              <a:rPr lang="en-US" sz="2800">
                <a:solidFill>
                  <a:srgbClr val="3B4F89"/>
                </a:solidFill>
                <a:sym typeface="Symbol" pitchFamily="18" charset="2"/>
              </a:rPr>
              <a:t> = </a:t>
            </a:r>
            <a:r>
              <a:rPr lang="en-US" sz="2800" i="1">
                <a:solidFill>
                  <a:srgbClr val="3B4F89"/>
                </a:solidFill>
                <a:sym typeface="Symbol" pitchFamily="18" charset="2"/>
              </a:rPr>
              <a:t>p</a:t>
            </a:r>
            <a:r>
              <a:rPr lang="en-US" sz="2800" i="1" baseline="-25000">
                <a:solidFill>
                  <a:srgbClr val="3B4F89"/>
                </a:solidFill>
                <a:sym typeface="Symbol" pitchFamily="18" charset="2"/>
              </a:rPr>
              <a:t>g</a:t>
            </a:r>
            <a:r>
              <a:rPr lang="en-US" sz="2800" i="1">
                <a:solidFill>
                  <a:srgbClr val="3B4F89"/>
                </a:solidFill>
                <a:sym typeface="Symbol" pitchFamily="18" charset="2"/>
              </a:rPr>
              <a:t>W</a:t>
            </a:r>
            <a:r>
              <a:rPr lang="en-US" sz="2800" i="1" baseline="-25000">
                <a:solidFill>
                  <a:srgbClr val="3B4F89"/>
                </a:solidFill>
                <a:sym typeface="Symbol" pitchFamily="18" charset="2"/>
              </a:rPr>
              <a:t>g</a:t>
            </a:r>
            <a:r>
              <a:rPr lang="en-US" sz="2800">
                <a:solidFill>
                  <a:srgbClr val="3B4F89"/>
                </a:solidFill>
                <a:sym typeface="Symbol" pitchFamily="18" charset="2"/>
              </a:rPr>
              <a:t> + </a:t>
            </a:r>
            <a:r>
              <a:rPr lang="en-US" sz="2800" i="1">
                <a:solidFill>
                  <a:srgbClr val="3B4F89"/>
                </a:solidFill>
                <a:sym typeface="Symbol" pitchFamily="18" charset="2"/>
              </a:rPr>
              <a:t>p</a:t>
            </a:r>
            <a:r>
              <a:rPr lang="en-US" sz="2800" i="1" baseline="-25000">
                <a:solidFill>
                  <a:srgbClr val="3B4F89"/>
                </a:solidFill>
                <a:sym typeface="Symbol" pitchFamily="18" charset="2"/>
              </a:rPr>
              <a:t>b</a:t>
            </a:r>
            <a:r>
              <a:rPr lang="en-US" sz="2800" i="1">
                <a:solidFill>
                  <a:srgbClr val="3B4F89"/>
                </a:solidFill>
                <a:sym typeface="Symbol" pitchFamily="18" charset="2"/>
              </a:rPr>
              <a:t>W</a:t>
            </a:r>
            <a:r>
              <a:rPr lang="en-US" sz="2800" i="1" baseline="-25000">
                <a:solidFill>
                  <a:srgbClr val="3B4F89"/>
                </a:solidFill>
                <a:sym typeface="Symbol" pitchFamily="18" charset="2"/>
              </a:rPr>
              <a:t>b</a:t>
            </a:r>
            <a:r>
              <a:rPr lang="en-US" sz="2800">
                <a:solidFill>
                  <a:srgbClr val="3B4F89"/>
                </a:solidFill>
                <a:sym typeface="Symbol" pitchFamily="18" charset="2"/>
              </a:rPr>
              <a:t> + </a:t>
            </a:r>
            <a:r>
              <a:rPr lang="en-US" sz="2800" i="1">
                <a:solidFill>
                  <a:srgbClr val="3B4F89"/>
                </a:solidFill>
                <a:sym typeface="Symbol" pitchFamily="18" charset="2"/>
              </a:rPr>
              <a:t>p</a:t>
            </a:r>
            <a:r>
              <a:rPr lang="en-US" sz="2800" i="1" baseline="-25000">
                <a:solidFill>
                  <a:srgbClr val="3B4F89"/>
                </a:solidFill>
                <a:sym typeface="Symbol" pitchFamily="18" charset="2"/>
              </a:rPr>
              <a:t>m</a:t>
            </a:r>
            <a:r>
              <a:rPr lang="en-US" sz="2800" i="1">
                <a:solidFill>
                  <a:srgbClr val="3B4F89"/>
                </a:solidFill>
                <a:sym typeface="Symbol" pitchFamily="18" charset="2"/>
              </a:rPr>
              <a:t>m</a:t>
            </a:r>
            <a:endParaRPr lang="en-US" i="1" baseline="-25000">
              <a:solidFill>
                <a:srgbClr val="3B4F89"/>
              </a:solidFill>
              <a:sym typeface="Symbol" pitchFamily="18" charset="2"/>
            </a:endParaRPr>
          </a:p>
          <a:p>
            <a:pPr>
              <a:lnSpc>
                <a:spcPct val="130000"/>
              </a:lnSpc>
            </a:pPr>
            <a:r>
              <a:rPr lang="en-US">
                <a:sym typeface="Symbol" pitchFamily="18" charset="2"/>
              </a:rPr>
              <a:t>We need to set up the Lagrangian</a:t>
            </a:r>
          </a:p>
          <a:p>
            <a:pPr algn="ctr">
              <a:lnSpc>
                <a:spcPct val="140000"/>
              </a:lnSpc>
              <a:buFontTx/>
              <a:buNone/>
            </a:pPr>
            <a:r>
              <a:rPr lang="en-US" sz="2800" b="1">
                <a:solidFill>
                  <a:srgbClr val="3B4F89"/>
                </a:solidFill>
                <a:sym typeface="Symbol" pitchFamily="18" charset="2"/>
              </a:rPr>
              <a:t>L</a:t>
            </a:r>
            <a:r>
              <a:rPr lang="en-US" sz="2800">
                <a:solidFill>
                  <a:srgbClr val="3B4F89"/>
                </a:solidFill>
                <a:sym typeface="Symbol" pitchFamily="18" charset="2"/>
              </a:rPr>
              <a:t> = </a:t>
            </a:r>
            <a:r>
              <a:rPr lang="en-US" sz="2800" i="1" baseline="-25000">
                <a:solidFill>
                  <a:srgbClr val="3B4F89"/>
                </a:solidFill>
                <a:sym typeface="Symbol" pitchFamily="18" charset="2"/>
              </a:rPr>
              <a:t>g</a:t>
            </a:r>
            <a:r>
              <a:rPr lang="en-US" sz="2800" i="1">
                <a:solidFill>
                  <a:srgbClr val="3B4F89"/>
                </a:solidFill>
                <a:sym typeface="Symbol" pitchFamily="18" charset="2"/>
              </a:rPr>
              <a:t>U</a:t>
            </a:r>
            <a:r>
              <a:rPr lang="en-US" sz="2800">
                <a:solidFill>
                  <a:srgbClr val="3B4F89"/>
                </a:solidFill>
                <a:sym typeface="Symbol" pitchFamily="18" charset="2"/>
              </a:rPr>
              <a:t>(</a:t>
            </a:r>
            <a:r>
              <a:rPr lang="en-US" sz="2800" i="1">
                <a:solidFill>
                  <a:srgbClr val="3B4F89"/>
                </a:solidFill>
                <a:sym typeface="Symbol" pitchFamily="18" charset="2"/>
              </a:rPr>
              <a:t>W</a:t>
            </a:r>
            <a:r>
              <a:rPr lang="en-US" sz="2800" i="1" baseline="-25000">
                <a:solidFill>
                  <a:srgbClr val="3B4F89"/>
                </a:solidFill>
                <a:sym typeface="Symbol" pitchFamily="18" charset="2"/>
              </a:rPr>
              <a:t>g</a:t>
            </a:r>
            <a:r>
              <a:rPr lang="en-US" sz="2800">
                <a:solidFill>
                  <a:srgbClr val="3B4F89"/>
                </a:solidFill>
                <a:sym typeface="Symbol" pitchFamily="18" charset="2"/>
              </a:rPr>
              <a:t>) + </a:t>
            </a:r>
            <a:r>
              <a:rPr lang="en-US" sz="2800" i="1" baseline="-25000">
                <a:solidFill>
                  <a:srgbClr val="3B4F89"/>
                </a:solidFill>
                <a:sym typeface="Symbol" pitchFamily="18" charset="2"/>
              </a:rPr>
              <a:t>b</a:t>
            </a:r>
            <a:r>
              <a:rPr lang="en-US" sz="2800" i="1">
                <a:solidFill>
                  <a:srgbClr val="3B4F89"/>
                </a:solidFill>
                <a:sym typeface="Symbol" pitchFamily="18" charset="2"/>
              </a:rPr>
              <a:t>U</a:t>
            </a:r>
            <a:r>
              <a:rPr lang="en-US" sz="2800">
                <a:solidFill>
                  <a:srgbClr val="3B4F89"/>
                </a:solidFill>
                <a:sym typeface="Symbol" pitchFamily="18" charset="2"/>
              </a:rPr>
              <a:t>(</a:t>
            </a:r>
            <a:r>
              <a:rPr lang="en-US" sz="2800" i="1">
                <a:solidFill>
                  <a:srgbClr val="3B4F89"/>
                </a:solidFill>
                <a:sym typeface="Symbol" pitchFamily="18" charset="2"/>
              </a:rPr>
              <a:t>W</a:t>
            </a:r>
            <a:r>
              <a:rPr lang="en-US" sz="2800" i="1" baseline="-25000">
                <a:solidFill>
                  <a:srgbClr val="3B4F89"/>
                </a:solidFill>
                <a:sym typeface="Symbol" pitchFamily="18" charset="2"/>
              </a:rPr>
              <a:t>b</a:t>
            </a:r>
            <a:r>
              <a:rPr lang="en-US" sz="2800">
                <a:solidFill>
                  <a:srgbClr val="3B4F89"/>
                </a:solidFill>
                <a:sym typeface="Symbol" pitchFamily="18" charset="2"/>
              </a:rPr>
              <a:t>) + (</a:t>
            </a:r>
            <a:r>
              <a:rPr lang="en-US" sz="2800" i="1">
                <a:solidFill>
                  <a:srgbClr val="3B4F89"/>
                </a:solidFill>
                <a:latin typeface="Verdana" pitchFamily="34" charset="0"/>
                <a:sym typeface="Symbol" pitchFamily="18" charset="2"/>
              </a:rPr>
              <a:t>I-</a:t>
            </a:r>
            <a:r>
              <a:rPr lang="en-US" sz="2800" i="1">
                <a:solidFill>
                  <a:srgbClr val="3B4F89"/>
                </a:solidFill>
                <a:sym typeface="Symbol" pitchFamily="18" charset="2"/>
              </a:rPr>
              <a:t>p</a:t>
            </a:r>
            <a:r>
              <a:rPr lang="en-US" sz="2800" i="1" baseline="-25000">
                <a:solidFill>
                  <a:srgbClr val="3B4F89"/>
                </a:solidFill>
                <a:sym typeface="Symbol" pitchFamily="18" charset="2"/>
              </a:rPr>
              <a:t>g</a:t>
            </a:r>
            <a:r>
              <a:rPr lang="en-US" sz="2800" i="1">
                <a:solidFill>
                  <a:srgbClr val="3B4F89"/>
                </a:solidFill>
                <a:sym typeface="Symbol" pitchFamily="18" charset="2"/>
              </a:rPr>
              <a:t>W</a:t>
            </a:r>
            <a:r>
              <a:rPr lang="en-US" sz="2800" i="1" baseline="-25000">
                <a:solidFill>
                  <a:srgbClr val="3B4F89"/>
                </a:solidFill>
                <a:sym typeface="Symbol" pitchFamily="18" charset="2"/>
              </a:rPr>
              <a:t>g</a:t>
            </a:r>
            <a:r>
              <a:rPr lang="en-US" sz="2800" i="1">
                <a:solidFill>
                  <a:srgbClr val="3B4F89"/>
                </a:solidFill>
                <a:sym typeface="Symbol" pitchFamily="18" charset="2"/>
              </a:rPr>
              <a:t>-p</a:t>
            </a:r>
            <a:r>
              <a:rPr lang="en-US" sz="2800" i="1" baseline="-25000">
                <a:solidFill>
                  <a:srgbClr val="3B4F89"/>
                </a:solidFill>
                <a:sym typeface="Symbol" pitchFamily="18" charset="2"/>
              </a:rPr>
              <a:t>b</a:t>
            </a:r>
            <a:r>
              <a:rPr lang="en-US" sz="2800" i="1">
                <a:solidFill>
                  <a:srgbClr val="3B4F89"/>
                </a:solidFill>
                <a:sym typeface="Symbol" pitchFamily="18" charset="2"/>
              </a:rPr>
              <a:t>W</a:t>
            </a:r>
            <a:r>
              <a:rPr lang="en-US" sz="2800" i="1" baseline="-25000">
                <a:solidFill>
                  <a:srgbClr val="3B4F89"/>
                </a:solidFill>
                <a:sym typeface="Symbol" pitchFamily="18" charset="2"/>
              </a:rPr>
              <a:t>b</a:t>
            </a:r>
            <a:r>
              <a:rPr lang="en-US" sz="2800">
                <a:solidFill>
                  <a:srgbClr val="3B4F89"/>
                </a:solidFill>
                <a:sym typeface="Symbol" pitchFamily="18" charset="2"/>
              </a:rPr>
              <a:t>-</a:t>
            </a:r>
            <a:r>
              <a:rPr lang="en-US" sz="2800" i="1">
                <a:solidFill>
                  <a:srgbClr val="3B4F89"/>
                </a:solidFill>
                <a:sym typeface="Symbol" pitchFamily="18" charset="2"/>
              </a:rPr>
              <a:t>p</a:t>
            </a:r>
            <a:r>
              <a:rPr lang="en-US" sz="2800" i="1" baseline="-25000">
                <a:solidFill>
                  <a:srgbClr val="3B4F89"/>
                </a:solidFill>
                <a:sym typeface="Symbol" pitchFamily="18" charset="2"/>
              </a:rPr>
              <a:t>m</a:t>
            </a:r>
            <a:r>
              <a:rPr lang="en-US" sz="2800" i="1">
                <a:solidFill>
                  <a:srgbClr val="3B4F89"/>
                </a:solidFill>
                <a:sym typeface="Symbol" pitchFamily="18" charset="2"/>
              </a:rPr>
              <a:t>m</a:t>
            </a:r>
            <a:r>
              <a:rPr lang="en-US" sz="2800">
                <a:solidFill>
                  <a:srgbClr val="3B4F89"/>
                </a:solidFill>
                <a:sym typeface="Symbol" pitchFamily="18" charset="2"/>
              </a:rPr>
              <a:t>)</a:t>
            </a:r>
            <a:endParaRPr lang="en-US" sz="2800" i="1">
              <a:solidFill>
                <a:srgbClr val="3B4F89"/>
              </a:solidFill>
              <a:sym typeface="Symbol" pitchFamily="18" charset="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C1BD1D2E-98FE-4771-A8E3-F5C418A85BF9}" type="slidenum">
              <a:rPr lang="en-US"/>
              <a:pPr/>
              <a:t>8</a:t>
            </a:fld>
            <a:endParaRPr lang="en-US"/>
          </a:p>
        </p:txBody>
      </p:sp>
      <p:sp>
        <p:nvSpPr>
          <p:cNvPr id="463874" name="Rectangle 2"/>
          <p:cNvSpPr>
            <a:spLocks noGrp="1" noChangeArrowheads="1"/>
          </p:cNvSpPr>
          <p:nvPr>
            <p:ph type="title"/>
          </p:nvPr>
        </p:nvSpPr>
        <p:spPr>
          <a:xfrm>
            <a:off x="685800" y="838200"/>
            <a:ext cx="7772400" cy="762000"/>
          </a:xfrm>
        </p:spPr>
        <p:txBody>
          <a:bodyPr/>
          <a:lstStyle/>
          <a:p>
            <a:r>
              <a:rPr lang="en-US"/>
              <a:t>The Value of Information</a:t>
            </a:r>
          </a:p>
        </p:txBody>
      </p:sp>
      <p:sp>
        <p:nvSpPr>
          <p:cNvPr id="463875" name="Rectangle 3"/>
          <p:cNvSpPr>
            <a:spLocks noGrp="1" noChangeArrowheads="1"/>
          </p:cNvSpPr>
          <p:nvPr>
            <p:ph type="body" idx="1"/>
          </p:nvPr>
        </p:nvSpPr>
        <p:spPr>
          <a:xfrm>
            <a:off x="685800" y="1752600"/>
            <a:ext cx="7772400" cy="1143000"/>
          </a:xfrm>
        </p:spPr>
        <p:txBody>
          <a:bodyPr/>
          <a:lstStyle/>
          <a:p>
            <a:r>
              <a:rPr lang="en-US"/>
              <a:t>First-order conditions for a constrained maximum are:</a:t>
            </a:r>
          </a:p>
        </p:txBody>
      </p:sp>
      <p:graphicFrame>
        <p:nvGraphicFramePr>
          <p:cNvPr id="463876" name="Object 4"/>
          <p:cNvGraphicFramePr>
            <a:graphicFrameLocks noChangeAspect="1"/>
          </p:cNvGraphicFramePr>
          <p:nvPr/>
        </p:nvGraphicFramePr>
        <p:xfrm>
          <a:off x="2590800" y="2971800"/>
          <a:ext cx="3962400" cy="995363"/>
        </p:xfrm>
        <a:graphic>
          <a:graphicData uri="http://schemas.openxmlformats.org/presentationml/2006/ole">
            <p:oleObj spid="_x0000_s463876" name="Equation" r:id="rId3" imgW="1765080" imgH="444240" progId="Equation.3">
              <p:embed/>
            </p:oleObj>
          </a:graphicData>
        </a:graphic>
      </p:graphicFrame>
      <p:graphicFrame>
        <p:nvGraphicFramePr>
          <p:cNvPr id="463877" name="Object 5"/>
          <p:cNvGraphicFramePr>
            <a:graphicFrameLocks noChangeAspect="1"/>
          </p:cNvGraphicFramePr>
          <p:nvPr/>
        </p:nvGraphicFramePr>
        <p:xfrm>
          <a:off x="2590800" y="4191000"/>
          <a:ext cx="3905250" cy="966788"/>
        </p:xfrm>
        <a:graphic>
          <a:graphicData uri="http://schemas.openxmlformats.org/presentationml/2006/ole">
            <p:oleObj spid="_x0000_s463877" name="Equation" r:id="rId4" imgW="1739880" imgH="431640" progId="Equation.3">
              <p:embed/>
            </p:oleObj>
          </a:graphicData>
        </a:graphic>
      </p:graphicFrame>
      <p:graphicFrame>
        <p:nvGraphicFramePr>
          <p:cNvPr id="463879" name="Object 7"/>
          <p:cNvGraphicFramePr>
            <a:graphicFrameLocks noChangeAspect="1"/>
          </p:cNvGraphicFramePr>
          <p:nvPr/>
        </p:nvGraphicFramePr>
        <p:xfrm>
          <a:off x="2209800" y="5486400"/>
          <a:ext cx="4846638" cy="881063"/>
        </p:xfrm>
        <a:graphic>
          <a:graphicData uri="http://schemas.openxmlformats.org/presentationml/2006/ole">
            <p:oleObj spid="_x0000_s463879" name="Equation" r:id="rId5" imgW="2158920" imgH="39348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63876"/>
                                        </p:tgtEl>
                                        <p:attrNameLst>
                                          <p:attrName>style.visibility</p:attrName>
                                        </p:attrNameLst>
                                      </p:cBhvr>
                                      <p:to>
                                        <p:strVal val="visible"/>
                                      </p:to>
                                    </p:set>
                                    <p:animEffect transition="in" filter="wipe(left)">
                                      <p:cBhvr>
                                        <p:cTn id="7" dur="500"/>
                                        <p:tgtEl>
                                          <p:spTgt spid="46387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63877"/>
                                        </p:tgtEl>
                                        <p:attrNameLst>
                                          <p:attrName>style.visibility</p:attrName>
                                        </p:attrNameLst>
                                      </p:cBhvr>
                                      <p:to>
                                        <p:strVal val="visible"/>
                                      </p:to>
                                    </p:set>
                                    <p:animEffect transition="in" filter="wipe(left)">
                                      <p:cBhvr>
                                        <p:cTn id="12" dur="500"/>
                                        <p:tgtEl>
                                          <p:spTgt spid="46387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63879"/>
                                        </p:tgtEl>
                                        <p:attrNameLst>
                                          <p:attrName>style.visibility</p:attrName>
                                        </p:attrNameLst>
                                      </p:cBhvr>
                                      <p:to>
                                        <p:strVal val="visible"/>
                                      </p:to>
                                    </p:set>
                                    <p:animEffect transition="in" filter="wipe(left)">
                                      <p:cBhvr>
                                        <p:cTn id="17" dur="500"/>
                                        <p:tgtEl>
                                          <p:spTgt spid="4638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62C5D46-290A-477D-B78F-D74CC2A50568}" type="slidenum">
              <a:rPr lang="en-US"/>
              <a:pPr/>
              <a:t>9</a:t>
            </a:fld>
            <a:endParaRPr lang="en-US"/>
          </a:p>
        </p:txBody>
      </p:sp>
      <p:sp>
        <p:nvSpPr>
          <p:cNvPr id="464898" name="Rectangle 2"/>
          <p:cNvSpPr>
            <a:spLocks noGrp="1" noChangeArrowheads="1"/>
          </p:cNvSpPr>
          <p:nvPr>
            <p:ph type="title"/>
          </p:nvPr>
        </p:nvSpPr>
        <p:spPr>
          <a:xfrm>
            <a:off x="685800" y="838200"/>
            <a:ext cx="7772400" cy="762000"/>
          </a:xfrm>
        </p:spPr>
        <p:txBody>
          <a:bodyPr/>
          <a:lstStyle/>
          <a:p>
            <a:r>
              <a:rPr lang="en-US"/>
              <a:t>The Value of Information</a:t>
            </a:r>
          </a:p>
        </p:txBody>
      </p:sp>
      <p:sp>
        <p:nvSpPr>
          <p:cNvPr id="464899" name="Rectangle 3"/>
          <p:cNvSpPr>
            <a:spLocks noGrp="1" noChangeArrowheads="1"/>
          </p:cNvSpPr>
          <p:nvPr>
            <p:ph type="body" idx="1"/>
          </p:nvPr>
        </p:nvSpPr>
        <p:spPr>
          <a:xfrm>
            <a:off x="685800" y="1676400"/>
            <a:ext cx="7772400" cy="1066800"/>
          </a:xfrm>
        </p:spPr>
        <p:txBody>
          <a:bodyPr/>
          <a:lstStyle/>
          <a:p>
            <a:r>
              <a:rPr lang="en-US"/>
              <a:t>First-order conditions for a constrained maximum are:</a:t>
            </a:r>
          </a:p>
        </p:txBody>
      </p:sp>
      <p:graphicFrame>
        <p:nvGraphicFramePr>
          <p:cNvPr id="464902" name="Object 6"/>
          <p:cNvGraphicFramePr>
            <a:graphicFrameLocks noChangeAspect="1"/>
          </p:cNvGraphicFramePr>
          <p:nvPr/>
        </p:nvGraphicFramePr>
        <p:xfrm>
          <a:off x="1676400" y="3048000"/>
          <a:ext cx="5872163" cy="2740025"/>
        </p:xfrm>
        <a:graphic>
          <a:graphicData uri="http://schemas.openxmlformats.org/presentationml/2006/ole">
            <p:oleObj spid="_x0000_s464902" name="Equation" r:id="rId3" imgW="2616120" imgH="121896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64902"/>
                                        </p:tgtEl>
                                        <p:attrNameLst>
                                          <p:attrName>style.visibility</p:attrName>
                                        </p:attrNameLst>
                                      </p:cBhvr>
                                      <p:to>
                                        <p:strVal val="visible"/>
                                      </p:to>
                                    </p:set>
                                    <p:animEffect transition="in" filter="wipe(left)">
                                      <p:cBhvr>
                                        <p:cTn id="7" dur="500"/>
                                        <p:tgtEl>
                                          <p:spTgt spid="4649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7572"/>
            </a:solidFill>
            <a:effectLst/>
            <a:latin typeface="Arial"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7572"/>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4668</TotalTime>
  <Words>2852</Words>
  <Application>Microsoft PowerPoint</Application>
  <PresentationFormat>On-screen Show (4:3)</PresentationFormat>
  <Paragraphs>406</Paragraphs>
  <Slides>60</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6" baseType="lpstr">
      <vt:lpstr>Times New Roman</vt:lpstr>
      <vt:lpstr>Arial</vt:lpstr>
      <vt:lpstr>Symbol</vt:lpstr>
      <vt:lpstr>Verdana</vt:lpstr>
      <vt:lpstr>Default Design</vt:lpstr>
      <vt:lpstr>Microsoft Equation 3.0</vt:lpstr>
      <vt:lpstr>Chapter 9</vt:lpstr>
      <vt:lpstr>Properties of Information</vt:lpstr>
      <vt:lpstr>Properties of Information</vt:lpstr>
      <vt:lpstr>The Value of Information</vt:lpstr>
      <vt:lpstr>The Value of Information</vt:lpstr>
      <vt:lpstr>The Value of Information</vt:lpstr>
      <vt:lpstr>The Value of Information</vt:lpstr>
      <vt:lpstr>The Value of Information</vt:lpstr>
      <vt:lpstr>The Value of Information</vt:lpstr>
      <vt:lpstr>The Value of Information</vt:lpstr>
      <vt:lpstr>Asymmetry of Information</vt:lpstr>
      <vt:lpstr>Information and Insurance</vt:lpstr>
      <vt:lpstr>Moral Hazard</vt:lpstr>
      <vt:lpstr>Moral Hazard</vt:lpstr>
      <vt:lpstr>Moral Hazard</vt:lpstr>
      <vt:lpstr>Moral Hazard</vt:lpstr>
      <vt:lpstr>Behavior with Insurance and Perfect Monitoring</vt:lpstr>
      <vt:lpstr>Behavior with Insurance and Perfect Monitoring</vt:lpstr>
      <vt:lpstr>Behavior with Insurance and Perfect Monitoring</vt:lpstr>
      <vt:lpstr>Moral Hazard</vt:lpstr>
      <vt:lpstr>Moral Hazard</vt:lpstr>
      <vt:lpstr>Adverse Selection</vt:lpstr>
      <vt:lpstr>Adverse Selection</vt:lpstr>
      <vt:lpstr>Adverse Selection</vt:lpstr>
      <vt:lpstr>Adverse Selection</vt:lpstr>
      <vt:lpstr>Adverse Selection</vt:lpstr>
      <vt:lpstr>Adverse Selection</vt:lpstr>
      <vt:lpstr>Adverse Selection</vt:lpstr>
      <vt:lpstr>Adverse Selection</vt:lpstr>
      <vt:lpstr>Adverse Selection</vt:lpstr>
      <vt:lpstr>Adverse Selection</vt:lpstr>
      <vt:lpstr>Adverse Selection</vt:lpstr>
      <vt:lpstr>Adverse Selection</vt:lpstr>
      <vt:lpstr>The Principal-Agent Relationship</vt:lpstr>
      <vt:lpstr>The Principal-Agent Relationship</vt:lpstr>
      <vt:lpstr>The Principal-Agent Relationship</vt:lpstr>
      <vt:lpstr>The Principal-Agent Relationship</vt:lpstr>
      <vt:lpstr>The Principal-Agent Relationship</vt:lpstr>
      <vt:lpstr>The Principal-Agent Relationship</vt:lpstr>
      <vt:lpstr>The Principal-Agent Relationship</vt:lpstr>
      <vt:lpstr>The Principal-Agent Relationship</vt:lpstr>
      <vt:lpstr>The Principal-Agent Relationship</vt:lpstr>
      <vt:lpstr>Using the Corporate Jet</vt:lpstr>
      <vt:lpstr>Using the Corporate Jet</vt:lpstr>
      <vt:lpstr>Using the Corporate Jet</vt:lpstr>
      <vt:lpstr>Using the Corporate Jet</vt:lpstr>
      <vt:lpstr>The Owner-Manager Relationship</vt:lpstr>
      <vt:lpstr>The Owner-Manager Relationship</vt:lpstr>
      <vt:lpstr>The Owner-Manager Relationship</vt:lpstr>
      <vt:lpstr>The Owner-Manager Relationship</vt:lpstr>
      <vt:lpstr>Asymmetric Information</vt:lpstr>
      <vt:lpstr>Hidden Action</vt:lpstr>
      <vt:lpstr>Hidden Action</vt:lpstr>
      <vt:lpstr>Hidden Information</vt:lpstr>
      <vt:lpstr>Important Points to Note:</vt:lpstr>
      <vt:lpstr>Important Points to Note:</vt:lpstr>
      <vt:lpstr>Important Points to Note:</vt:lpstr>
      <vt:lpstr>Important Points to Note:</vt:lpstr>
      <vt:lpstr>Important Points to Note:</vt:lpstr>
      <vt:lpstr>Important Points to Note: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MICROECONOMIC THEORY</dc:title>
  <dc:creator>Eastern Illinois University</dc:creator>
  <cp:lastModifiedBy>PERSONAL</cp:lastModifiedBy>
  <cp:revision>1176</cp:revision>
  <cp:lastPrinted>2003-12-07T01:30:56Z</cp:lastPrinted>
  <dcterms:created xsi:type="dcterms:W3CDTF">2003-12-04T02:16:42Z</dcterms:created>
  <dcterms:modified xsi:type="dcterms:W3CDTF">2011-12-21T05:52:54Z</dcterms:modified>
</cp:coreProperties>
</file>