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56" r:id="rId2"/>
    <p:sldId id="257" r:id="rId3"/>
    <p:sldId id="259" r:id="rId4"/>
    <p:sldId id="260" r:id="rId5"/>
    <p:sldId id="261" r:id="rId6"/>
    <p:sldId id="262" r:id="rId7"/>
    <p:sldId id="263" r:id="rId8"/>
    <p:sldId id="264" r:id="rId9"/>
    <p:sldId id="265"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7" r:id="rId28"/>
    <p:sldId id="26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4" d="100"/>
          <a:sy n="34" d="100"/>
        </p:scale>
        <p:origin x="-8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F9554B4-01F1-4527-831E-D72B3FAEDD35}" type="datetimeFigureOut">
              <a:rPr lang="id-ID"/>
              <a:pPr>
                <a:defRPr/>
              </a:pPr>
              <a:t>12/06/2012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C75A5D0-D538-40C2-961C-B282D823BD49}"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9B2F66-41EF-4D79-8CB0-6DF843AD5B5A}" type="slidenum">
              <a:rPr lang="id-ID" smtClean="0"/>
              <a:pPr/>
              <a:t>9</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id-ID"/>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id-ID"/>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id-ID"/>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id-ID"/>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id-ID"/>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id-ID"/>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id-ID"/>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id-ID"/>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id-ID"/>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id-ID"/>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id-ID"/>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id-ID"/>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id-ID"/>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id-ID"/>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id-ID"/>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id-ID"/>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id-ID"/>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id-ID"/>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id-ID"/>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id-ID"/>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id-ID"/>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id-ID"/>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id-ID"/>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id-ID"/>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id-ID"/>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id-ID"/>
          </a:p>
        </p:txBody>
      </p:sp>
      <p:sp>
        <p:nvSpPr>
          <p:cNvPr id="1536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53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16641CD8-8AC2-4F3A-8A52-0594691CFA8B}"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6C3C45D-F9BC-4FDE-A428-1490D8DCDE7D}"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1EC25A8-405F-45C3-B1D2-C84A3BD4391A}"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67784" y="260692"/>
            <a:ext cx="8229600" cy="1143341"/>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1089"/>
            <a:ext cx="4013200" cy="45241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quarter" idx="2"/>
          </p:nvPr>
        </p:nvSpPr>
        <p:spPr>
          <a:xfrm>
            <a:off x="4673600" y="1601090"/>
            <a:ext cx="4013200" cy="21635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Content Placeholder 4"/>
          <p:cNvSpPr>
            <a:spLocks noGrp="1"/>
          </p:cNvSpPr>
          <p:nvPr>
            <p:ph sz="quarter" idx="3"/>
          </p:nvPr>
        </p:nvSpPr>
        <p:spPr>
          <a:xfrm>
            <a:off x="4673600" y="3961671"/>
            <a:ext cx="4013200" cy="21635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Rectangle 4"/>
          <p:cNvSpPr>
            <a:spLocks noGrp="1" noChangeArrowheads="1"/>
          </p:cNvSpPr>
          <p:nvPr>
            <p:ph type="dt" sz="half" idx="10"/>
          </p:nvPr>
        </p:nvSpPr>
        <p:spPr/>
        <p:txBody>
          <a:bodyPr/>
          <a:lstStyle>
            <a:lvl1pPr>
              <a:defRPr/>
            </a:lvl1pPr>
          </a:lstStyle>
          <a:p>
            <a:pPr>
              <a:defRPr/>
            </a:pPr>
            <a:r>
              <a:rPr lang="en-US"/>
              <a:t>Studi Kelayakan Bisnis</a:t>
            </a:r>
          </a:p>
          <a:p>
            <a:pPr>
              <a:defRPr/>
            </a:pPr>
            <a:r>
              <a:rPr lang="en-US"/>
              <a:t>Ati Harmoni</a:t>
            </a:r>
          </a:p>
        </p:txBody>
      </p:sp>
      <p:sp>
        <p:nvSpPr>
          <p:cNvPr id="7" name="Rectangle 5"/>
          <p:cNvSpPr>
            <a:spLocks noGrp="1" noChangeArrowheads="1"/>
          </p:cNvSpPr>
          <p:nvPr>
            <p:ph type="ftr" sz="quarter" idx="11"/>
          </p:nvPr>
        </p:nvSpPr>
        <p:spPr/>
        <p:txBody>
          <a:bodyPr/>
          <a:lstStyle>
            <a:lvl1pPr>
              <a:defRPr/>
            </a:lvl1pPr>
          </a:lstStyle>
          <a:p>
            <a:pPr>
              <a:defRPr/>
            </a:pPr>
            <a:endParaRPr lang="id-ID"/>
          </a:p>
        </p:txBody>
      </p:sp>
      <p:sp>
        <p:nvSpPr>
          <p:cNvPr id="8" name="Rectangle 6"/>
          <p:cNvSpPr>
            <a:spLocks noGrp="1" noChangeArrowheads="1"/>
          </p:cNvSpPr>
          <p:nvPr>
            <p:ph type="sldNum" sz="quarter" idx="12"/>
          </p:nvPr>
        </p:nvSpPr>
        <p:spPr/>
        <p:txBody>
          <a:bodyPr/>
          <a:lstStyle>
            <a:lvl1pPr>
              <a:defRPr/>
            </a:lvl1pPr>
          </a:lstStyle>
          <a:p>
            <a:pPr>
              <a:defRPr/>
            </a:pPr>
            <a:fld id="{04C3FD67-7B90-45B0-886A-E2817110AB4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784" y="260692"/>
            <a:ext cx="8229600" cy="1143341"/>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1089"/>
            <a:ext cx="4013200" cy="45241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73600" y="1601089"/>
            <a:ext cx="4013200" cy="45241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
          <p:cNvSpPr>
            <a:spLocks noGrp="1" noChangeArrowheads="1"/>
          </p:cNvSpPr>
          <p:nvPr>
            <p:ph type="dt" sz="half" idx="10"/>
          </p:nvPr>
        </p:nvSpPr>
        <p:spPr/>
        <p:txBody>
          <a:bodyPr/>
          <a:lstStyle>
            <a:lvl1pPr>
              <a:defRPr/>
            </a:lvl1pPr>
          </a:lstStyle>
          <a:p>
            <a:pPr>
              <a:defRPr/>
            </a:pPr>
            <a:r>
              <a:rPr lang="en-US"/>
              <a:t>Studi Kelayakan Bisnis</a:t>
            </a:r>
          </a:p>
          <a:p>
            <a:pPr>
              <a:defRPr/>
            </a:pPr>
            <a:r>
              <a:rPr lang="en-US"/>
              <a:t>Ati Harmoni</a:t>
            </a:r>
          </a:p>
        </p:txBody>
      </p:sp>
      <p:sp>
        <p:nvSpPr>
          <p:cNvPr id="6" name="Rectangle 5"/>
          <p:cNvSpPr>
            <a:spLocks noGrp="1" noChangeArrowheads="1"/>
          </p:cNvSpPr>
          <p:nvPr>
            <p:ph type="ftr" sz="quarter" idx="11"/>
          </p:nvPr>
        </p:nvSpPr>
        <p:spPr/>
        <p:txBody>
          <a:bodyPr/>
          <a:lstStyle>
            <a:lvl1pPr>
              <a:defRPr/>
            </a:lvl1pPr>
          </a:lstStyle>
          <a:p>
            <a:pPr>
              <a:defRPr/>
            </a:pPr>
            <a:endParaRPr lang="id-ID"/>
          </a:p>
        </p:txBody>
      </p:sp>
      <p:sp>
        <p:nvSpPr>
          <p:cNvPr id="7" name="Rectangle 6"/>
          <p:cNvSpPr>
            <a:spLocks noGrp="1" noChangeArrowheads="1"/>
          </p:cNvSpPr>
          <p:nvPr>
            <p:ph type="sldNum" sz="quarter" idx="12"/>
          </p:nvPr>
        </p:nvSpPr>
        <p:spPr/>
        <p:txBody>
          <a:bodyPr/>
          <a:lstStyle>
            <a:lvl1pPr>
              <a:defRPr/>
            </a:lvl1pPr>
          </a:lstStyle>
          <a:p>
            <a:pPr>
              <a:defRPr/>
            </a:pPr>
            <a:fld id="{46355AE5-60CD-4BA4-89FC-FE6765061C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0E5626E-0DD1-4E44-A533-5E463548FCFB}"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D778FFA0-7425-440F-A83B-D7A96C3CF41F}"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E51588E-0FD7-4F4C-8CE4-72D08D8A1D63}"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5C76FBB5-F38F-4A8D-902E-67F091FFFD4A}"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0AAD883A-44C1-4D4D-86F6-4F39D64B7D38}"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A2DBABCD-66DA-435D-8FE6-FF91218F9C8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0FC311E-4C3E-404D-9962-19AF9651A570}"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B47B7A5A-0294-44FA-823A-058C49227A84}"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id-ID"/>
          </a:p>
        </p:txBody>
      </p:sp>
      <p:sp>
        <p:nvSpPr>
          <p:cNvPr id="15363"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5364"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34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ltLang="en-US"/>
          </a:p>
        </p:txBody>
      </p:sp>
      <p:sp>
        <p:nvSpPr>
          <p:cNvPr id="1434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ltLang="en-US"/>
          </a:p>
        </p:txBody>
      </p:sp>
      <p:sp>
        <p:nvSpPr>
          <p:cNvPr id="1434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FD2623DE-5D04-4CFB-97F7-2B4C0683794B}" type="slidenum">
              <a:rPr lang="en-US" altLang="en-US"/>
              <a:pPr>
                <a:defRPr/>
              </a:pPr>
              <a:t>‹#›</a:t>
            </a:fld>
            <a:endParaRPr lang="en-US" altLang="en-US"/>
          </a:p>
        </p:txBody>
      </p:sp>
      <p:grpSp>
        <p:nvGrpSpPr>
          <p:cNvPr id="15368" name="Group 8"/>
          <p:cNvGrpSpPr>
            <a:grpSpLocks/>
          </p:cNvGrpSpPr>
          <p:nvPr/>
        </p:nvGrpSpPr>
        <p:grpSpPr bwMode="auto">
          <a:xfrm>
            <a:off x="8153400" y="152400"/>
            <a:ext cx="792163" cy="1295400"/>
            <a:chOff x="5136" y="960"/>
            <a:chExt cx="528" cy="864"/>
          </a:xfrm>
        </p:grpSpPr>
        <p:sp>
          <p:nvSpPr>
            <p:cNvPr id="1434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id-ID"/>
            </a:p>
          </p:txBody>
        </p:sp>
        <p:sp>
          <p:nvSpPr>
            <p:cNvPr id="1434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id-ID"/>
            </a:p>
          </p:txBody>
        </p:sp>
        <p:sp>
          <p:nvSpPr>
            <p:cNvPr id="14347" name="Oval 11"/>
            <p:cNvSpPr>
              <a:spLocks noChangeArrowheads="1"/>
            </p:cNvSpPr>
            <p:nvPr/>
          </p:nvSpPr>
          <p:spPr bwMode="auto">
            <a:xfrm>
              <a:off x="5360" y="960"/>
              <a:ext cx="77" cy="80"/>
            </a:xfrm>
            <a:prstGeom prst="ellipse">
              <a:avLst/>
            </a:prstGeom>
            <a:solidFill>
              <a:schemeClr val="tx2"/>
            </a:solidFill>
            <a:ln w="9525">
              <a:noFill/>
              <a:round/>
              <a:headEnd/>
              <a:tailEnd/>
            </a:ln>
            <a:effectLst/>
          </p:spPr>
          <p:txBody>
            <a:bodyPr wrap="none" anchor="ctr"/>
            <a:lstStyle/>
            <a:p>
              <a:pPr>
                <a:defRPr/>
              </a:pPr>
              <a:endParaRPr lang="id-ID"/>
            </a:p>
          </p:txBody>
        </p:sp>
        <p:sp>
          <p:nvSpPr>
            <p:cNvPr id="14348"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id-ID"/>
            </a:p>
          </p:txBody>
        </p:sp>
        <p:sp>
          <p:nvSpPr>
            <p:cNvPr id="14349"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id-ID"/>
            </a:p>
          </p:txBody>
        </p:sp>
        <p:sp>
          <p:nvSpPr>
            <p:cNvPr id="14350" name="Oval 14"/>
            <p:cNvSpPr>
              <a:spLocks noChangeArrowheads="1"/>
            </p:cNvSpPr>
            <p:nvPr/>
          </p:nvSpPr>
          <p:spPr bwMode="auto">
            <a:xfrm>
              <a:off x="5360" y="1072"/>
              <a:ext cx="77" cy="77"/>
            </a:xfrm>
            <a:prstGeom prst="ellipse">
              <a:avLst/>
            </a:prstGeom>
            <a:solidFill>
              <a:schemeClr val="tx2"/>
            </a:solidFill>
            <a:ln w="9525">
              <a:noFill/>
              <a:round/>
              <a:headEnd/>
              <a:tailEnd/>
            </a:ln>
            <a:effectLst/>
          </p:spPr>
          <p:txBody>
            <a:bodyPr wrap="none" anchor="ctr"/>
            <a:lstStyle/>
            <a:p>
              <a:pPr>
                <a:defRPr/>
              </a:pPr>
              <a:endParaRPr lang="id-ID"/>
            </a:p>
          </p:txBody>
        </p:sp>
        <p:sp>
          <p:nvSpPr>
            <p:cNvPr id="14351" name="Oval 15"/>
            <p:cNvSpPr>
              <a:spLocks noChangeArrowheads="1"/>
            </p:cNvSpPr>
            <p:nvPr/>
          </p:nvSpPr>
          <p:spPr bwMode="auto">
            <a:xfrm>
              <a:off x="5472" y="1072"/>
              <a:ext cx="77" cy="77"/>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52" name="Oval 16"/>
            <p:cNvSpPr>
              <a:spLocks noChangeArrowheads="1"/>
            </p:cNvSpPr>
            <p:nvPr/>
          </p:nvSpPr>
          <p:spPr bwMode="auto">
            <a:xfrm>
              <a:off x="5136" y="1184"/>
              <a:ext cx="80" cy="77"/>
            </a:xfrm>
            <a:prstGeom prst="ellipse">
              <a:avLst/>
            </a:prstGeom>
            <a:solidFill>
              <a:schemeClr val="tx2"/>
            </a:solidFill>
            <a:ln w="9525">
              <a:noFill/>
              <a:round/>
              <a:headEnd/>
              <a:tailEnd/>
            </a:ln>
            <a:effectLst/>
          </p:spPr>
          <p:txBody>
            <a:bodyPr wrap="none" anchor="ctr"/>
            <a:lstStyle/>
            <a:p>
              <a:pPr>
                <a:defRPr/>
              </a:pPr>
              <a:endParaRPr lang="id-ID"/>
            </a:p>
          </p:txBody>
        </p:sp>
        <p:sp>
          <p:nvSpPr>
            <p:cNvPr id="14353" name="Oval 17"/>
            <p:cNvSpPr>
              <a:spLocks noChangeArrowheads="1"/>
            </p:cNvSpPr>
            <p:nvPr/>
          </p:nvSpPr>
          <p:spPr bwMode="auto">
            <a:xfrm>
              <a:off x="5248" y="1184"/>
              <a:ext cx="79" cy="77"/>
            </a:xfrm>
            <a:prstGeom prst="ellipse">
              <a:avLst/>
            </a:prstGeom>
            <a:solidFill>
              <a:schemeClr val="tx2"/>
            </a:solidFill>
            <a:ln w="9525">
              <a:noFill/>
              <a:round/>
              <a:headEnd/>
              <a:tailEnd/>
            </a:ln>
            <a:effectLst/>
          </p:spPr>
          <p:txBody>
            <a:bodyPr wrap="none" anchor="ctr"/>
            <a:lstStyle/>
            <a:p>
              <a:pPr>
                <a:defRPr/>
              </a:pPr>
              <a:endParaRPr lang="id-ID"/>
            </a:p>
          </p:txBody>
        </p:sp>
        <p:sp>
          <p:nvSpPr>
            <p:cNvPr id="14354" name="Oval 18"/>
            <p:cNvSpPr>
              <a:spLocks noChangeArrowheads="1"/>
            </p:cNvSpPr>
            <p:nvPr/>
          </p:nvSpPr>
          <p:spPr bwMode="auto">
            <a:xfrm>
              <a:off x="5360" y="1184"/>
              <a:ext cx="77" cy="77"/>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55" name="Oval 19"/>
            <p:cNvSpPr>
              <a:spLocks noChangeArrowheads="1"/>
            </p:cNvSpPr>
            <p:nvPr/>
          </p:nvSpPr>
          <p:spPr bwMode="auto">
            <a:xfrm>
              <a:off x="5472" y="1184"/>
              <a:ext cx="77" cy="77"/>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56" name="Oval 20"/>
            <p:cNvSpPr>
              <a:spLocks noChangeArrowheads="1"/>
            </p:cNvSpPr>
            <p:nvPr/>
          </p:nvSpPr>
          <p:spPr bwMode="auto">
            <a:xfrm>
              <a:off x="5584" y="1184"/>
              <a:ext cx="80" cy="77"/>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5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id-ID"/>
            </a:p>
          </p:txBody>
        </p:sp>
        <p:sp>
          <p:nvSpPr>
            <p:cNvPr id="1435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59" name="Oval 23"/>
            <p:cNvSpPr>
              <a:spLocks noChangeArrowheads="1"/>
            </p:cNvSpPr>
            <p:nvPr/>
          </p:nvSpPr>
          <p:spPr bwMode="auto">
            <a:xfrm>
              <a:off x="5360" y="1296"/>
              <a:ext cx="77" cy="80"/>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60" name="Oval 24"/>
            <p:cNvSpPr>
              <a:spLocks noChangeArrowheads="1"/>
            </p:cNvSpPr>
            <p:nvPr/>
          </p:nvSpPr>
          <p:spPr bwMode="auto">
            <a:xfrm>
              <a:off x="5472" y="1296"/>
              <a:ext cx="77" cy="80"/>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6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6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63" name="Oval 27"/>
            <p:cNvSpPr>
              <a:spLocks noChangeArrowheads="1"/>
            </p:cNvSpPr>
            <p:nvPr/>
          </p:nvSpPr>
          <p:spPr bwMode="auto">
            <a:xfrm>
              <a:off x="5360" y="1408"/>
              <a:ext cx="77" cy="80"/>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64" name="Oval 28"/>
            <p:cNvSpPr>
              <a:spLocks noChangeArrowheads="1"/>
            </p:cNvSpPr>
            <p:nvPr/>
          </p:nvSpPr>
          <p:spPr bwMode="auto">
            <a:xfrm>
              <a:off x="5472" y="1408"/>
              <a:ext cx="77" cy="80"/>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6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id-ID"/>
            </a:p>
          </p:txBody>
        </p:sp>
        <p:sp>
          <p:nvSpPr>
            <p:cNvPr id="1436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id-ID"/>
            </a:p>
          </p:txBody>
        </p:sp>
        <p:sp>
          <p:nvSpPr>
            <p:cNvPr id="1436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68" name="Oval 32"/>
            <p:cNvSpPr>
              <a:spLocks noChangeArrowheads="1"/>
            </p:cNvSpPr>
            <p:nvPr/>
          </p:nvSpPr>
          <p:spPr bwMode="auto">
            <a:xfrm>
              <a:off x="5360" y="1520"/>
              <a:ext cx="77" cy="79"/>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69" name="Oval 33"/>
            <p:cNvSpPr>
              <a:spLocks noChangeArrowheads="1"/>
            </p:cNvSpPr>
            <p:nvPr/>
          </p:nvSpPr>
          <p:spPr bwMode="auto">
            <a:xfrm>
              <a:off x="5472" y="1520"/>
              <a:ext cx="77" cy="79"/>
            </a:xfrm>
            <a:prstGeom prst="ellipse">
              <a:avLst/>
            </a:prstGeom>
            <a:solidFill>
              <a:schemeClr val="folHlink"/>
            </a:solidFill>
            <a:ln w="9525">
              <a:noFill/>
              <a:round/>
              <a:headEnd/>
              <a:tailEnd/>
            </a:ln>
            <a:effectLst/>
          </p:spPr>
          <p:txBody>
            <a:bodyPr wrap="none" anchor="ctr"/>
            <a:lstStyle/>
            <a:p>
              <a:pPr>
                <a:defRPr/>
              </a:pPr>
              <a:endParaRPr lang="id-ID"/>
            </a:p>
          </p:txBody>
        </p:sp>
        <p:sp>
          <p:nvSpPr>
            <p:cNvPr id="14370" name="Oval 34"/>
            <p:cNvSpPr>
              <a:spLocks noChangeArrowheads="1"/>
            </p:cNvSpPr>
            <p:nvPr/>
          </p:nvSpPr>
          <p:spPr bwMode="auto">
            <a:xfrm>
              <a:off x="5136" y="1632"/>
              <a:ext cx="80" cy="77"/>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71" name="Oval 35"/>
            <p:cNvSpPr>
              <a:spLocks noChangeArrowheads="1"/>
            </p:cNvSpPr>
            <p:nvPr/>
          </p:nvSpPr>
          <p:spPr bwMode="auto">
            <a:xfrm>
              <a:off x="5248" y="1632"/>
              <a:ext cx="79" cy="77"/>
            </a:xfrm>
            <a:prstGeom prst="ellipse">
              <a:avLst/>
            </a:prstGeom>
            <a:solidFill>
              <a:schemeClr val="accent1"/>
            </a:solidFill>
            <a:ln w="9525">
              <a:noFill/>
              <a:round/>
              <a:headEnd/>
              <a:tailEnd/>
            </a:ln>
            <a:effectLst/>
          </p:spPr>
          <p:txBody>
            <a:bodyPr wrap="none" anchor="ctr"/>
            <a:lstStyle/>
            <a:p>
              <a:pPr>
                <a:defRPr/>
              </a:pPr>
              <a:endParaRPr lang="id-ID"/>
            </a:p>
          </p:txBody>
        </p:sp>
        <p:sp>
          <p:nvSpPr>
            <p:cNvPr id="14372" name="Oval 36"/>
            <p:cNvSpPr>
              <a:spLocks noChangeArrowheads="1"/>
            </p:cNvSpPr>
            <p:nvPr/>
          </p:nvSpPr>
          <p:spPr bwMode="auto">
            <a:xfrm>
              <a:off x="5360" y="1632"/>
              <a:ext cx="77" cy="77"/>
            </a:xfrm>
            <a:prstGeom prst="ellipse">
              <a:avLst/>
            </a:prstGeom>
            <a:solidFill>
              <a:schemeClr val="folHlink"/>
            </a:solidFill>
            <a:ln w="9525">
              <a:noFill/>
              <a:round/>
              <a:headEnd/>
              <a:tailEnd/>
            </a:ln>
            <a:effectLst/>
          </p:spPr>
          <p:txBody>
            <a:bodyPr wrap="none" anchor="ctr"/>
            <a:lstStyle/>
            <a:p>
              <a:pPr>
                <a:defRPr/>
              </a:pPr>
              <a:endParaRPr lang="id-ID"/>
            </a:p>
          </p:txBody>
        </p:sp>
        <p:sp>
          <p:nvSpPr>
            <p:cNvPr id="14373" name="Oval 37"/>
            <p:cNvSpPr>
              <a:spLocks noChangeArrowheads="1"/>
            </p:cNvSpPr>
            <p:nvPr/>
          </p:nvSpPr>
          <p:spPr bwMode="auto">
            <a:xfrm>
              <a:off x="5472" y="1632"/>
              <a:ext cx="77" cy="77"/>
            </a:xfrm>
            <a:prstGeom prst="ellipse">
              <a:avLst/>
            </a:prstGeom>
            <a:solidFill>
              <a:schemeClr val="folHlink"/>
            </a:solidFill>
            <a:ln w="9525">
              <a:noFill/>
              <a:round/>
              <a:headEnd/>
              <a:tailEnd/>
            </a:ln>
            <a:effectLst/>
          </p:spPr>
          <p:txBody>
            <a:bodyPr wrap="none" anchor="ctr"/>
            <a:lstStyle/>
            <a:p>
              <a:pPr>
                <a:defRPr/>
              </a:pPr>
              <a:endParaRPr lang="id-ID"/>
            </a:p>
          </p:txBody>
        </p:sp>
        <p:sp>
          <p:nvSpPr>
            <p:cNvPr id="1437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id-ID"/>
            </a:p>
          </p:txBody>
        </p:sp>
        <p:sp>
          <p:nvSpPr>
            <p:cNvPr id="14375" name="Oval 39"/>
            <p:cNvSpPr>
              <a:spLocks noChangeArrowheads="1"/>
            </p:cNvSpPr>
            <p:nvPr/>
          </p:nvSpPr>
          <p:spPr bwMode="auto">
            <a:xfrm>
              <a:off x="5472" y="1744"/>
              <a:ext cx="77" cy="80"/>
            </a:xfrm>
            <a:prstGeom prst="ellipse">
              <a:avLst/>
            </a:prstGeom>
            <a:solidFill>
              <a:schemeClr val="folHlink"/>
            </a:solidFill>
            <a:ln w="9525">
              <a:noFill/>
              <a:round/>
              <a:headEnd/>
              <a:tailEnd/>
            </a:ln>
            <a:effectLst/>
          </p:spPr>
          <p:txBody>
            <a:bodyPr wrap="none" anchor="ctr"/>
            <a:lstStyle/>
            <a:p>
              <a:pPr>
                <a:defRPr/>
              </a:pPr>
              <a:endParaRPr lang="id-ID"/>
            </a:p>
          </p:txBody>
        </p:sp>
      </p:grpSp>
    </p:spTree>
  </p:cSld>
  <p:clrMap bg1="lt1" tx1="dk1" bg2="lt2" tx2="dk2" accent1="accent1" accent2="accent2" accent3="accent3" accent4="accent4" accent5="accent5" accent6="accent6" hlink="hlink" folHlink="folHlink"/>
  <p:sldLayoutIdLst>
    <p:sldLayoutId id="2147483704"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5" r:id="rId12"/>
    <p:sldLayoutId id="2147483706" r:id="rId13"/>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10.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oleObject19.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12.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2.xml"/><Relationship Id="rId1" Type="http://schemas.openxmlformats.org/officeDocument/2006/relationships/vmlDrawing" Target="../drawings/vmlDrawing14.vml"/><Relationship Id="rId4" Type="http://schemas.openxmlformats.org/officeDocument/2006/relationships/oleObject" Target="../embeddings/oleObject23.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pPr eaLnBrk="1" hangingPunct="1"/>
            <a:r>
              <a:rPr lang="en-US" smtClean="0"/>
              <a:t>KRITERIA INVESTASI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Date Placeholder 5"/>
          <p:cNvSpPr>
            <a:spLocks noGrp="1"/>
          </p:cNvSpPr>
          <p:nvPr>
            <p:ph type="dt" sz="quarter" idx="10"/>
          </p:nvPr>
        </p:nvSpPr>
        <p:spPr>
          <a:noFill/>
        </p:spPr>
        <p:txBody>
          <a:bodyPr/>
          <a:lstStyle/>
          <a:p>
            <a:r>
              <a:rPr lang="en-US" smtClean="0"/>
              <a:t>Studi Kelayakan Bisnis</a:t>
            </a:r>
          </a:p>
          <a:p>
            <a:r>
              <a:rPr lang="en-US" smtClean="0"/>
              <a:t>Ati Harmoni</a:t>
            </a:r>
          </a:p>
        </p:txBody>
      </p:sp>
      <p:sp>
        <p:nvSpPr>
          <p:cNvPr id="5126" name="Slide Number Placeholder 7"/>
          <p:cNvSpPr>
            <a:spLocks noGrp="1"/>
          </p:cNvSpPr>
          <p:nvPr>
            <p:ph type="sldNum" sz="quarter" idx="12"/>
          </p:nvPr>
        </p:nvSpPr>
        <p:spPr>
          <a:noFill/>
        </p:spPr>
        <p:txBody>
          <a:bodyPr/>
          <a:lstStyle/>
          <a:p>
            <a:fld id="{04CF7699-270B-4821-A4E1-63B0041F26C2}" type="slidenum">
              <a:rPr lang="en-US" smtClean="0"/>
              <a:pPr/>
              <a:t>10</a:t>
            </a:fld>
            <a:endParaRPr lang="en-US" smtClean="0"/>
          </a:p>
        </p:txBody>
      </p:sp>
      <p:sp>
        <p:nvSpPr>
          <p:cNvPr id="5127"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5128" name="Rectangle 3"/>
          <p:cNvSpPr>
            <a:spLocks noGrp="1" noChangeArrowheads="1"/>
          </p:cNvSpPr>
          <p:nvPr>
            <p:ph type="body" sz="half" idx="1"/>
          </p:nvPr>
        </p:nvSpPr>
        <p:spPr>
          <a:xfrm>
            <a:off x="457200" y="1601788"/>
            <a:ext cx="8218488" cy="4522787"/>
          </a:xfrm>
        </p:spPr>
        <p:txBody>
          <a:bodyPr/>
          <a:lstStyle/>
          <a:p>
            <a:pPr marL="609600" indent="-609600" eaLnBrk="1" hangingPunct="1">
              <a:buFont typeface="Wingdings" pitchFamily="2" charset="2"/>
              <a:buNone/>
            </a:pPr>
            <a:r>
              <a:rPr lang="en-US" sz="2000" b="1" smtClean="0"/>
              <a:t>PERHITUNGAN KRITERIA INVESTASI</a:t>
            </a:r>
          </a:p>
          <a:p>
            <a:pPr marL="609600" indent="-609600" eaLnBrk="1" hangingPunct="1">
              <a:buFontTx/>
              <a:buAutoNum type="arabicPeriod"/>
            </a:pPr>
            <a:r>
              <a:rPr lang="en-US" sz="2000" b="1" smtClean="0"/>
              <a:t>Net Present Value (NPV)</a:t>
            </a:r>
          </a:p>
          <a:p>
            <a:pPr marL="609600" indent="-609600" eaLnBrk="1" hangingPunct="1">
              <a:buFont typeface="Wingdings" pitchFamily="2" charset="2"/>
              <a:buNone/>
            </a:pPr>
            <a:r>
              <a:rPr lang="en-US" sz="1800" smtClean="0"/>
              <a:t>	NPV merupakan net benefit yang telah didiskon dengan menggunakan social opportunity cost of capital sebagai diskon faktor.</a:t>
            </a:r>
          </a:p>
          <a:p>
            <a:pPr marL="609600" indent="-609600" eaLnBrk="1" hangingPunct="1">
              <a:buFont typeface="Wingdings" pitchFamily="2" charset="2"/>
              <a:buNone/>
            </a:pPr>
            <a:r>
              <a:rPr lang="en-US" sz="1800" smtClean="0"/>
              <a:t>	Rumus:</a:t>
            </a:r>
          </a:p>
          <a:p>
            <a:pPr marL="609600" indent="-609600" eaLnBrk="1" hangingPunct="1">
              <a:buFont typeface="Wingdings" pitchFamily="2" charset="2"/>
              <a:buNone/>
            </a:pPr>
            <a:r>
              <a:rPr lang="en-US" sz="1800" smtClean="0"/>
              <a:t>	</a:t>
            </a:r>
          </a:p>
        </p:txBody>
      </p:sp>
      <p:graphicFrame>
        <p:nvGraphicFramePr>
          <p:cNvPr id="5122" name="Object 4"/>
          <p:cNvGraphicFramePr>
            <a:graphicFrameLocks noChangeAspect="1"/>
          </p:cNvGraphicFramePr>
          <p:nvPr>
            <p:ph sz="quarter" idx="2"/>
          </p:nvPr>
        </p:nvGraphicFramePr>
        <p:xfrm>
          <a:off x="1331913" y="3213100"/>
          <a:ext cx="2952750" cy="2732088"/>
        </p:xfrm>
        <a:graphic>
          <a:graphicData uri="http://schemas.openxmlformats.org/presentationml/2006/ole">
            <p:oleObj spid="_x0000_s5122" name="Equation" r:id="rId3" imgW="1714320" imgH="1790640" progId="Equation.3">
              <p:embed/>
            </p:oleObj>
          </a:graphicData>
        </a:graphic>
      </p:graphicFrame>
      <p:sp>
        <p:nvSpPr>
          <p:cNvPr id="5129" name="Text Box 6"/>
          <p:cNvSpPr txBox="1">
            <a:spLocks noChangeArrowheads="1"/>
          </p:cNvSpPr>
          <p:nvPr/>
        </p:nvSpPr>
        <p:spPr bwMode="auto">
          <a:xfrm>
            <a:off x="4697413" y="3502025"/>
            <a:ext cx="4038600" cy="2016125"/>
          </a:xfrm>
          <a:prstGeom prst="rect">
            <a:avLst/>
          </a:prstGeom>
          <a:noFill/>
          <a:ln w="9525">
            <a:noFill/>
            <a:miter lim="800000"/>
            <a:headEnd/>
            <a:tailEnd/>
          </a:ln>
        </p:spPr>
        <p:txBody>
          <a:bodyPr wrap="none" lIns="91433" tIns="45717" rIns="91433" bIns="45717">
            <a:spAutoFit/>
          </a:bodyPr>
          <a:lstStyle/>
          <a:p>
            <a:r>
              <a:rPr lang="en-US"/>
              <a:t>Dimana:</a:t>
            </a:r>
          </a:p>
          <a:p>
            <a:r>
              <a:rPr lang="en-US"/>
              <a:t>NB = Net benefit = Benefit – Cost</a:t>
            </a:r>
          </a:p>
          <a:p>
            <a:r>
              <a:rPr lang="en-US"/>
              <a:t>C   = Biaya investasi + Biaya operasi</a:t>
            </a:r>
          </a:p>
          <a:p>
            <a:r>
              <a:rPr lang="en-US"/>
              <a:t>      = Benefit yang telah didiskon</a:t>
            </a:r>
          </a:p>
          <a:p>
            <a:r>
              <a:rPr lang="en-US"/>
              <a:t>      = Cost yang telah didiskon</a:t>
            </a:r>
          </a:p>
          <a:p>
            <a:r>
              <a:rPr lang="en-US"/>
              <a:t>i     = diskon faktor</a:t>
            </a:r>
          </a:p>
          <a:p>
            <a:r>
              <a:rPr lang="en-US"/>
              <a:t>n    = tahun (waktu</a:t>
            </a:r>
          </a:p>
        </p:txBody>
      </p:sp>
      <p:graphicFrame>
        <p:nvGraphicFramePr>
          <p:cNvPr id="5123" name="Object 7"/>
          <p:cNvGraphicFramePr>
            <a:graphicFrameLocks noChangeAspect="1"/>
          </p:cNvGraphicFramePr>
          <p:nvPr>
            <p:ph sz="quarter" idx="3"/>
          </p:nvPr>
        </p:nvGraphicFramePr>
        <p:xfrm>
          <a:off x="4787900" y="4368800"/>
          <a:ext cx="215900" cy="277813"/>
        </p:xfrm>
        <a:graphic>
          <a:graphicData uri="http://schemas.openxmlformats.org/presentationml/2006/ole">
            <p:oleObj spid="_x0000_s5123" name="Equation" r:id="rId4" imgW="152280" imgH="203040" progId="Equation.3">
              <p:embed/>
            </p:oleObj>
          </a:graphicData>
        </a:graphic>
      </p:graphicFrame>
      <p:graphicFrame>
        <p:nvGraphicFramePr>
          <p:cNvPr id="5124" name="Object 9"/>
          <p:cNvGraphicFramePr>
            <a:graphicFrameLocks noChangeAspect="1"/>
          </p:cNvGraphicFramePr>
          <p:nvPr/>
        </p:nvGraphicFramePr>
        <p:xfrm>
          <a:off x="4799013" y="4594225"/>
          <a:ext cx="209550" cy="287338"/>
        </p:xfrm>
        <a:graphic>
          <a:graphicData uri="http://schemas.openxmlformats.org/presentationml/2006/ole">
            <p:oleObj spid="_x0000_s5124" name="Equation" r:id="rId5" imgW="152280" imgH="21564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7"/>
          <p:cNvSpPr>
            <a:spLocks noGrp="1"/>
          </p:cNvSpPr>
          <p:nvPr>
            <p:ph type="sldNum" sz="quarter" idx="12"/>
          </p:nvPr>
        </p:nvSpPr>
        <p:spPr>
          <a:noFill/>
        </p:spPr>
        <p:txBody>
          <a:bodyPr/>
          <a:lstStyle/>
          <a:p>
            <a:fld id="{263352DE-338B-47C0-A9C1-85117675843B}" type="slidenum">
              <a:rPr lang="en-US" smtClean="0"/>
              <a:pPr/>
              <a:t>11</a:t>
            </a:fld>
            <a:endParaRPr lang="en-US" smtClean="0"/>
          </a:p>
        </p:txBody>
      </p:sp>
      <p:sp>
        <p:nvSpPr>
          <p:cNvPr id="23555"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3556" name="Rectangle 3"/>
          <p:cNvSpPr>
            <a:spLocks noGrp="1" noChangeArrowheads="1"/>
          </p:cNvSpPr>
          <p:nvPr>
            <p:ph type="body" sz="half" idx="1"/>
          </p:nvPr>
        </p:nvSpPr>
        <p:spPr>
          <a:xfrm>
            <a:off x="252413" y="1412875"/>
            <a:ext cx="8642350" cy="4711700"/>
          </a:xfrm>
        </p:spPr>
        <p:txBody>
          <a:bodyPr/>
          <a:lstStyle/>
          <a:p>
            <a:pPr marL="609600" indent="-609600" eaLnBrk="1" hangingPunct="1">
              <a:buFont typeface="Wingdings" pitchFamily="2" charset="2"/>
              <a:buNone/>
            </a:pPr>
            <a:r>
              <a:rPr lang="en-US" sz="1800" smtClean="0"/>
              <a:t>	Kriteria:</a:t>
            </a:r>
          </a:p>
          <a:p>
            <a:pPr marL="609600" indent="-609600" eaLnBrk="1" hangingPunct="1">
              <a:buFont typeface="Wingdings" pitchFamily="2" charset="2"/>
              <a:buNone/>
            </a:pPr>
            <a:r>
              <a:rPr lang="en-US" sz="1800" smtClean="0"/>
              <a:t>	NPV &gt; 0 (nol) </a:t>
            </a:r>
            <a:r>
              <a:rPr lang="en-US" sz="1800" smtClean="0">
                <a:cs typeface="Arial" charset="0"/>
              </a:rPr>
              <a:t>→ usaha/proyek layak (feasible) untuk dilaksanakan</a:t>
            </a:r>
          </a:p>
          <a:p>
            <a:pPr marL="609600" indent="-609600" eaLnBrk="1" hangingPunct="1">
              <a:buFont typeface="Wingdings" pitchFamily="2" charset="2"/>
              <a:buNone/>
            </a:pPr>
            <a:r>
              <a:rPr lang="en-US" sz="1800" smtClean="0">
                <a:cs typeface="Arial" charset="0"/>
              </a:rPr>
              <a:t>	NPV &lt; 0 (nol) → usaha/proyek tidak layak (feasible) untuk dilaksanakan</a:t>
            </a:r>
          </a:p>
          <a:p>
            <a:pPr marL="609600" indent="-609600" eaLnBrk="1" hangingPunct="1">
              <a:buFont typeface="Wingdings" pitchFamily="2" charset="2"/>
              <a:buNone/>
            </a:pPr>
            <a:r>
              <a:rPr lang="en-US" sz="1800" smtClean="0">
                <a:cs typeface="Arial" charset="0"/>
              </a:rPr>
              <a:t>	NPV = 0 (nol) → usaha/proyek berada dalam keadaan BEP dimana </a:t>
            </a:r>
          </a:p>
          <a:p>
            <a:pPr marL="609600" indent="-609600" eaLnBrk="1" hangingPunct="1">
              <a:buFont typeface="Wingdings" pitchFamily="2" charset="2"/>
              <a:buNone/>
            </a:pPr>
            <a:r>
              <a:rPr lang="en-US" sz="1800" smtClean="0">
                <a:cs typeface="Arial" charset="0"/>
              </a:rPr>
              <a:t>			        TR=TC dalam bentuk present value.</a:t>
            </a:r>
          </a:p>
          <a:p>
            <a:pPr marL="609600" indent="-609600" eaLnBrk="1" hangingPunct="1">
              <a:buFont typeface="Wingdings" pitchFamily="2" charset="2"/>
              <a:buNone/>
            </a:pPr>
            <a:r>
              <a:rPr lang="en-US" sz="1800" smtClean="0"/>
              <a:t>	</a:t>
            </a:r>
          </a:p>
          <a:p>
            <a:pPr marL="609600" indent="-609600" eaLnBrk="1" hangingPunct="1">
              <a:buFont typeface="Wingdings" pitchFamily="2" charset="2"/>
              <a:buNone/>
            </a:pPr>
            <a:r>
              <a:rPr lang="en-US" sz="1800" smtClean="0"/>
              <a:t>	Untuk menghitung NPV diperlukan data tentang perkiraan biaya investasi, biaya operasi, dan pemeliharaan serta perkiraan benefit dari proyek yang direncanakan.</a:t>
            </a:r>
          </a:p>
          <a:p>
            <a:pPr marL="609600" indent="-609600" eaLnBrk="1" hangingPunct="1">
              <a:buFont typeface="Wingdings" pitchFamily="2" charset="2"/>
              <a:buNone/>
            </a:pPr>
            <a:endParaRPr lang="en-US"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7"/>
          <p:cNvSpPr>
            <a:spLocks noGrp="1"/>
          </p:cNvSpPr>
          <p:nvPr>
            <p:ph type="sldNum" sz="quarter" idx="12"/>
          </p:nvPr>
        </p:nvSpPr>
        <p:spPr>
          <a:noFill/>
        </p:spPr>
        <p:txBody>
          <a:bodyPr/>
          <a:lstStyle/>
          <a:p>
            <a:fld id="{BAF45533-E44F-42D5-8FDB-DFEF76CF5BDF}" type="slidenum">
              <a:rPr lang="en-US" smtClean="0"/>
              <a:pPr/>
              <a:t>12</a:t>
            </a:fld>
            <a:endParaRPr lang="en-US" smtClean="0"/>
          </a:p>
        </p:txBody>
      </p:sp>
      <p:sp>
        <p:nvSpPr>
          <p:cNvPr id="24579"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4580" name="Rectangle 3"/>
          <p:cNvSpPr>
            <a:spLocks noGrp="1" noChangeArrowheads="1"/>
          </p:cNvSpPr>
          <p:nvPr>
            <p:ph type="body" sz="half" idx="1"/>
          </p:nvPr>
        </p:nvSpPr>
        <p:spPr>
          <a:xfrm>
            <a:off x="252413" y="1412875"/>
            <a:ext cx="8642350" cy="4711700"/>
          </a:xfrm>
        </p:spPr>
        <p:txBody>
          <a:bodyPr/>
          <a:lstStyle/>
          <a:p>
            <a:pPr marL="609600" indent="-609600" eaLnBrk="1" hangingPunct="1">
              <a:buFont typeface="Wingdings" pitchFamily="2" charset="2"/>
              <a:buNone/>
            </a:pPr>
            <a:r>
              <a:rPr lang="en-US" sz="1800" smtClean="0"/>
              <a:t>Contoh 1: </a:t>
            </a:r>
          </a:p>
          <a:p>
            <a:pPr marL="609600" indent="-609600" eaLnBrk="1" hangingPunct="1">
              <a:buFont typeface="Wingdings" pitchFamily="2" charset="2"/>
              <a:buNone/>
            </a:pPr>
            <a:r>
              <a:rPr lang="en-US" sz="1800" smtClean="0"/>
              <a:t>	Berdasarkan hasil penelitian yang dilakukan untuk membangun industri pengolahan hasil pertanian, diketahui:</a:t>
            </a:r>
          </a:p>
          <a:p>
            <a:pPr marL="609600" indent="-609600" eaLnBrk="1" hangingPunct="1">
              <a:buFont typeface="Wingdings" pitchFamily="2" charset="2"/>
              <a:buNone/>
            </a:pPr>
            <a:r>
              <a:rPr lang="en-US" sz="1800" smtClean="0"/>
              <a:t>	Dana investasi: Rp. 35.000.000,- dialokasikan selama 2 tahun, yaitu tahun persiapan Rp. 20.000.000,- dan tahun pertama Rp. 15.000.000,-. Kegiatan pabrik dimulai setelah tahun ke-2 dari pengembangan kontruksi. </a:t>
            </a:r>
          </a:p>
          <a:p>
            <a:pPr marL="609600" indent="-609600" eaLnBrk="1" hangingPunct="1">
              <a:buFont typeface="Wingdings" pitchFamily="2" charset="2"/>
              <a:buNone/>
            </a:pPr>
            <a:r>
              <a:rPr lang="en-US" sz="1800" smtClean="0"/>
              <a:t>	Jumlah biaya operasi dan pemeliharaan berdasarkan rekapitulasi dari berbagai biaya pada tahun kedua sebesar Rp 5.000.000,- per tahun dan untuk tahun-tahun berikutnya seperti pada tabel 1. </a:t>
            </a:r>
          </a:p>
          <a:p>
            <a:pPr marL="609600" indent="-609600" eaLnBrk="1" hangingPunct="1">
              <a:buFont typeface="Wingdings" pitchFamily="2" charset="2"/>
              <a:buNone/>
            </a:pPr>
            <a:r>
              <a:rPr lang="en-US" sz="1800" smtClean="0"/>
              <a:t>	Benefit dari kegiatan industri ini adalah jumlah produksi dari pengolahan hasil-hasil pertanian. Kegiatan produksi dimulai pada tahun kedua dengan jumlah penghasilan Rp 10.000.000,- sedang tahun-tahun berikutnya seperti terlihat pada tabel 1. Berdasarkan data di atas, apakah rencana pembukaan industri yang mengolah hasil pertanian tersebut layak untuk dkembangkan bila dilihat dari segi NPV dengan diskon faktor sebesar 18%?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6"/>
          <p:cNvSpPr>
            <a:spLocks noGrp="1"/>
          </p:cNvSpPr>
          <p:nvPr>
            <p:ph type="sldNum" sz="quarter" idx="12"/>
          </p:nvPr>
        </p:nvSpPr>
        <p:spPr>
          <a:noFill/>
        </p:spPr>
        <p:txBody>
          <a:bodyPr/>
          <a:lstStyle/>
          <a:p>
            <a:fld id="{85C98F12-C531-420E-8707-E89CA2CC672E}" type="slidenum">
              <a:rPr lang="en-US" smtClean="0"/>
              <a:pPr/>
              <a:t>13</a:t>
            </a:fld>
            <a:endParaRPr lang="en-US" smtClean="0"/>
          </a:p>
        </p:txBody>
      </p:sp>
      <p:sp>
        <p:nvSpPr>
          <p:cNvPr id="25603"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5604" name="Rectangle 3"/>
          <p:cNvSpPr>
            <a:spLocks noGrp="1" noChangeArrowheads="1"/>
          </p:cNvSpPr>
          <p:nvPr>
            <p:ph type="body" sz="half" idx="1"/>
          </p:nvPr>
        </p:nvSpPr>
        <p:spPr>
          <a:xfrm>
            <a:off x="457200" y="1412875"/>
            <a:ext cx="8147050" cy="4711700"/>
          </a:xfrm>
        </p:spPr>
        <p:txBody>
          <a:bodyPr/>
          <a:lstStyle/>
          <a:p>
            <a:pPr marL="609600" indent="-609600" eaLnBrk="1" hangingPunct="1">
              <a:buFont typeface="Wingdings" pitchFamily="2" charset="2"/>
              <a:buNone/>
            </a:pPr>
            <a:r>
              <a:rPr lang="en-US" sz="1800" smtClean="0"/>
              <a:t>Tabel 1: Persiapan Perhitungan NPV                                    </a:t>
            </a:r>
            <a:r>
              <a:rPr lang="en-US" sz="1400" smtClean="0"/>
              <a:t>(dalam Rp.000,-)</a:t>
            </a:r>
            <a:endParaRPr lang="en-US" sz="1800" smtClean="0"/>
          </a:p>
          <a:p>
            <a:pPr marL="609600" indent="-609600" eaLnBrk="1" hangingPunct="1">
              <a:buFont typeface="Wingdings" pitchFamily="2" charset="2"/>
              <a:buNone/>
            </a:pPr>
            <a:endParaRPr lang="en-US" sz="1800" smtClean="0"/>
          </a:p>
        </p:txBody>
      </p:sp>
      <p:graphicFrame>
        <p:nvGraphicFramePr>
          <p:cNvPr id="48473" name="Group 345"/>
          <p:cNvGraphicFramePr>
            <a:graphicFrameLocks noGrp="1"/>
          </p:cNvGraphicFramePr>
          <p:nvPr>
            <p:ph sz="half" idx="2"/>
          </p:nvPr>
        </p:nvGraphicFramePr>
        <p:xfrm>
          <a:off x="684213" y="1844675"/>
          <a:ext cx="7777162" cy="4648200"/>
        </p:xfrm>
        <a:graphic>
          <a:graphicData uri="http://schemas.openxmlformats.org/drawingml/2006/table">
            <a:tbl>
              <a:tblPr/>
              <a:tblGrid>
                <a:gridCol w="654049"/>
                <a:gridCol w="1291167"/>
                <a:gridCol w="971551"/>
                <a:gridCol w="973667"/>
                <a:gridCol w="969433"/>
                <a:gridCol w="975783"/>
                <a:gridCol w="969433"/>
                <a:gridCol w="971551"/>
              </a:tblGrid>
              <a:tr h="525486">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err="1" smtClean="0">
                          <a:ln>
                            <a:noFill/>
                          </a:ln>
                          <a:solidFill>
                            <a:schemeClr val="tx1"/>
                          </a:solidFill>
                          <a:effectLst/>
                          <a:latin typeface="Arial" charset="0"/>
                        </a:rPr>
                        <a:t>Thn</a:t>
                      </a:r>
                      <a:endParaRPr kumimoji="0" lang="en-US" sz="1300" b="0" i="0" u="none" strike="noStrike" cap="none" normalizeH="0" baseline="0" dirty="0" smtClean="0">
                        <a:ln>
                          <a:noFill/>
                        </a:ln>
                        <a:solidFill>
                          <a:schemeClr val="tx1"/>
                        </a:solidFill>
                        <a:effectLst/>
                        <a:latin typeface="Arial" charset="0"/>
                      </a:endParaRP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Investasi </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Biaya Operasi</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Total Cost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Net 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D.F.</a:t>
                      </a:r>
                    </a:p>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Present Value</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0,8475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-12,713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0,7182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3,591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0,6086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3,652</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0,5158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4,126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71">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0,4371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4,371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71">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0,3704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5,186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0,3139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5,336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0,2660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5,586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535">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9</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36.000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26.000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0,2255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5,863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620">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32.000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0,1911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6,115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38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marL="92659" marR="92659" marT="44929" marB="44929"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NPV</a:t>
                      </a:r>
                    </a:p>
                  </a:txBody>
                  <a:tcPr marL="92659" marR="92659" marT="44929" marB="44929"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11.115,73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4"/>
          <p:cNvSpPr>
            <a:spLocks noGrp="1"/>
          </p:cNvSpPr>
          <p:nvPr>
            <p:ph type="dt" sz="quarter" idx="10"/>
          </p:nvPr>
        </p:nvSpPr>
        <p:spPr>
          <a:noFill/>
        </p:spPr>
        <p:txBody>
          <a:bodyPr/>
          <a:lstStyle/>
          <a:p>
            <a:r>
              <a:rPr lang="en-US" smtClean="0"/>
              <a:t>Studi Kelayakan Bisnis</a:t>
            </a:r>
          </a:p>
          <a:p>
            <a:r>
              <a:rPr lang="en-US" smtClean="0"/>
              <a:t>Ati Harmoni</a:t>
            </a:r>
          </a:p>
        </p:txBody>
      </p:sp>
      <p:sp>
        <p:nvSpPr>
          <p:cNvPr id="6148" name="Slide Number Placeholder 6"/>
          <p:cNvSpPr>
            <a:spLocks noGrp="1"/>
          </p:cNvSpPr>
          <p:nvPr>
            <p:ph type="sldNum" sz="quarter" idx="12"/>
          </p:nvPr>
        </p:nvSpPr>
        <p:spPr>
          <a:noFill/>
        </p:spPr>
        <p:txBody>
          <a:bodyPr/>
          <a:lstStyle/>
          <a:p>
            <a:fld id="{86AE98E4-1EA7-4483-A4C5-9B6DA4DCEB67}" type="slidenum">
              <a:rPr lang="en-US" smtClean="0"/>
              <a:pPr/>
              <a:t>14</a:t>
            </a:fld>
            <a:endParaRPr lang="en-US" smtClean="0"/>
          </a:p>
        </p:txBody>
      </p:sp>
      <p:sp>
        <p:nvSpPr>
          <p:cNvPr id="6149"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6150" name="Rectangle 3"/>
          <p:cNvSpPr>
            <a:spLocks noGrp="1" noChangeArrowheads="1"/>
          </p:cNvSpPr>
          <p:nvPr>
            <p:ph type="body" sz="half" idx="1"/>
          </p:nvPr>
        </p:nvSpPr>
        <p:spPr>
          <a:xfrm>
            <a:off x="457200" y="1601788"/>
            <a:ext cx="8218488" cy="4522787"/>
          </a:xfrm>
        </p:spPr>
        <p:txBody>
          <a:bodyPr/>
          <a:lstStyle/>
          <a:p>
            <a:pPr marL="609600" indent="-609600" eaLnBrk="1" hangingPunct="1">
              <a:lnSpc>
                <a:spcPct val="90000"/>
              </a:lnSpc>
              <a:buFont typeface="Wingdings" pitchFamily="2" charset="2"/>
              <a:buNone/>
            </a:pPr>
            <a:r>
              <a:rPr lang="en-US" sz="2000" smtClean="0"/>
              <a:t>Dari keterangan dan tabel yang diberikan maka:</a:t>
            </a:r>
            <a:r>
              <a:rPr lang="en-US" sz="2800" smtClean="0"/>
              <a:t> </a:t>
            </a:r>
          </a:p>
          <a:p>
            <a:pPr marL="609600" indent="-609600" eaLnBrk="1" hangingPunct="1">
              <a:lnSpc>
                <a:spcPct val="90000"/>
              </a:lnSpc>
              <a:buFont typeface="Wingdings" pitchFamily="2" charset="2"/>
              <a:buNone/>
            </a:pPr>
            <a:r>
              <a:rPr lang="en-US" sz="2800" smtClean="0"/>
              <a:t>	</a:t>
            </a:r>
          </a:p>
          <a:p>
            <a:pPr marL="609600" indent="-609600" eaLnBrk="1" hangingPunct="1">
              <a:lnSpc>
                <a:spcPct val="90000"/>
              </a:lnSpc>
              <a:buFont typeface="Wingdings" pitchFamily="2" charset="2"/>
              <a:buNone/>
            </a:pPr>
            <a:endParaRPr lang="en-US" sz="2800" smtClean="0"/>
          </a:p>
          <a:p>
            <a:pPr marL="609600" indent="-609600" eaLnBrk="1" hangingPunct="1">
              <a:lnSpc>
                <a:spcPct val="90000"/>
              </a:lnSpc>
              <a:buFont typeface="Wingdings" pitchFamily="2" charset="2"/>
              <a:buNone/>
            </a:pPr>
            <a:endParaRPr lang="en-US" sz="1400" smtClean="0"/>
          </a:p>
          <a:p>
            <a:pPr marL="609600" indent="-609600" eaLnBrk="1" hangingPunct="1">
              <a:lnSpc>
                <a:spcPct val="90000"/>
              </a:lnSpc>
              <a:buFont typeface="Wingdings" pitchFamily="2" charset="2"/>
              <a:buNone/>
            </a:pPr>
            <a:r>
              <a:rPr lang="en-US" sz="2000" smtClean="0"/>
              <a:t>Hasil menunjukkan bahwa NPV &gt; 0, ini berarti gagasan usaha (proyek) layak diusahakan.</a:t>
            </a:r>
          </a:p>
          <a:p>
            <a:pPr marL="609600" indent="-609600" eaLnBrk="1" hangingPunct="1">
              <a:lnSpc>
                <a:spcPct val="90000"/>
              </a:lnSpc>
              <a:buFont typeface="Wingdings" pitchFamily="2" charset="2"/>
              <a:buNone/>
            </a:pPr>
            <a:r>
              <a:rPr lang="en-US" sz="2000" smtClean="0"/>
              <a:t>Catatan:</a:t>
            </a:r>
          </a:p>
          <a:p>
            <a:pPr marL="609600" indent="-609600" eaLnBrk="1" hangingPunct="1">
              <a:lnSpc>
                <a:spcPct val="90000"/>
              </a:lnSpc>
            </a:pPr>
            <a:r>
              <a:rPr lang="en-US" sz="2000" smtClean="0"/>
              <a:t>Perkiraan cash in flow dan cash out flow yang menyangkut proyeksi harus mendapat perhatian</a:t>
            </a:r>
          </a:p>
          <a:p>
            <a:pPr marL="609600" indent="-609600" eaLnBrk="1" hangingPunct="1">
              <a:lnSpc>
                <a:spcPct val="90000"/>
              </a:lnSpc>
            </a:pPr>
            <a:r>
              <a:rPr lang="en-US" sz="2000" smtClean="0"/>
              <a:t>Perkiraan benefit harus diperhitungkan dengan menggunakan berbagai variabel (perkembangan trend, potensi pasar, perkembangan proyek sejenis di masa datang, perubahan teknologi, perubahan selera konsumen).</a:t>
            </a:r>
          </a:p>
        </p:txBody>
      </p:sp>
      <p:graphicFrame>
        <p:nvGraphicFramePr>
          <p:cNvPr id="6146" name="Object 4"/>
          <p:cNvGraphicFramePr>
            <a:graphicFrameLocks noChangeAspect="1"/>
          </p:cNvGraphicFramePr>
          <p:nvPr>
            <p:ph sz="half" idx="2"/>
          </p:nvPr>
        </p:nvGraphicFramePr>
        <p:xfrm>
          <a:off x="684213" y="2078038"/>
          <a:ext cx="2371725" cy="1054100"/>
        </p:xfrm>
        <a:graphic>
          <a:graphicData uri="http://schemas.openxmlformats.org/presentationml/2006/ole">
            <p:oleObj spid="_x0000_s6146" name="Equation" r:id="rId3" imgW="1384200" imgH="63468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4"/>
          <p:cNvSpPr>
            <a:spLocks noGrp="1"/>
          </p:cNvSpPr>
          <p:nvPr>
            <p:ph type="dt" sz="quarter" idx="10"/>
          </p:nvPr>
        </p:nvSpPr>
        <p:spPr>
          <a:noFill/>
        </p:spPr>
        <p:txBody>
          <a:bodyPr/>
          <a:lstStyle/>
          <a:p>
            <a:r>
              <a:rPr lang="en-US" smtClean="0"/>
              <a:t>Studi Kelayakan Bisnis</a:t>
            </a:r>
          </a:p>
          <a:p>
            <a:r>
              <a:rPr lang="en-US" smtClean="0"/>
              <a:t>Ati Harmoni</a:t>
            </a:r>
          </a:p>
        </p:txBody>
      </p:sp>
      <p:sp>
        <p:nvSpPr>
          <p:cNvPr id="26627" name="Slide Number Placeholder 6"/>
          <p:cNvSpPr>
            <a:spLocks noGrp="1"/>
          </p:cNvSpPr>
          <p:nvPr>
            <p:ph type="sldNum" sz="quarter" idx="12"/>
          </p:nvPr>
        </p:nvSpPr>
        <p:spPr>
          <a:noFill/>
        </p:spPr>
        <p:txBody>
          <a:bodyPr/>
          <a:lstStyle/>
          <a:p>
            <a:fld id="{198307D1-EADC-4634-B415-EFFEEE7579B3}" type="slidenum">
              <a:rPr lang="en-US" smtClean="0"/>
              <a:pPr/>
              <a:t>15</a:t>
            </a:fld>
            <a:endParaRPr lang="en-US" smtClean="0"/>
          </a:p>
        </p:txBody>
      </p:sp>
      <p:sp>
        <p:nvSpPr>
          <p:cNvPr id="26628"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6629" name="Rectangle 3"/>
          <p:cNvSpPr>
            <a:spLocks noGrp="1" noChangeArrowheads="1"/>
          </p:cNvSpPr>
          <p:nvPr>
            <p:ph type="body" sz="half" idx="1"/>
          </p:nvPr>
        </p:nvSpPr>
        <p:spPr>
          <a:xfrm>
            <a:off x="457200" y="1196975"/>
            <a:ext cx="8437563" cy="4784725"/>
          </a:xfrm>
        </p:spPr>
        <p:txBody>
          <a:bodyPr/>
          <a:lstStyle/>
          <a:p>
            <a:pPr marL="609600" indent="-609600" eaLnBrk="1" hangingPunct="1">
              <a:buFont typeface="Wingdings" pitchFamily="2" charset="2"/>
              <a:buNone/>
            </a:pPr>
            <a:r>
              <a:rPr lang="en-US" sz="1800" smtClean="0"/>
              <a:t>Tabel 2: Persiapan Perhitungan NPV                                    </a:t>
            </a:r>
            <a:r>
              <a:rPr lang="en-US" sz="1400" smtClean="0"/>
              <a:t>(dalam Rp.000,-)</a:t>
            </a:r>
            <a:endParaRPr lang="en-US" sz="1800" smtClean="0"/>
          </a:p>
          <a:p>
            <a:pPr marL="609600" indent="-609600" eaLnBrk="1" hangingPunct="1">
              <a:buFont typeface="Wingdings" pitchFamily="2" charset="2"/>
              <a:buNone/>
            </a:pPr>
            <a:endParaRPr lang="en-US" sz="1800" smtClean="0"/>
          </a:p>
        </p:txBody>
      </p:sp>
      <p:graphicFrame>
        <p:nvGraphicFramePr>
          <p:cNvPr id="78246" name="Group 422"/>
          <p:cNvGraphicFramePr>
            <a:graphicFrameLocks noGrp="1"/>
          </p:cNvGraphicFramePr>
          <p:nvPr>
            <p:ph sz="half" idx="2"/>
          </p:nvPr>
        </p:nvGraphicFramePr>
        <p:xfrm>
          <a:off x="684213" y="1627188"/>
          <a:ext cx="7994650" cy="4630737"/>
        </p:xfrm>
        <a:graphic>
          <a:graphicData uri="http://schemas.openxmlformats.org/drawingml/2006/table">
            <a:tbl>
              <a:tblPr/>
              <a:tblGrid>
                <a:gridCol w="575733"/>
                <a:gridCol w="935567"/>
                <a:gridCol w="1009649"/>
                <a:gridCol w="935567"/>
                <a:gridCol w="937684"/>
                <a:gridCol w="935567"/>
                <a:gridCol w="889000"/>
                <a:gridCol w="886883"/>
                <a:gridCol w="889000"/>
              </a:tblGrid>
              <a:tr h="566736">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Thn</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Investasi </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Biaya Operasi</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Total Cost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Net 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D.F.</a:t>
                      </a:r>
                    </a:p>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B</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C</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0,8475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12.713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0,7182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7.182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3.591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0,6086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7.304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3.652</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0,5158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7.221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3.095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0,4371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7.431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3.060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0,3704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7.778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2.593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0,3139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7.848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2.511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0,2660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7.980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2.394</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0,2255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8.118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2.255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32.000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0,1911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8.217</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2.102</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693">
                <a:tc gridSpan="7">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NPV</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69.080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57.966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4"/>
          <p:cNvSpPr>
            <a:spLocks noGrp="1"/>
          </p:cNvSpPr>
          <p:nvPr>
            <p:ph type="dt" sz="quarter" idx="10"/>
          </p:nvPr>
        </p:nvSpPr>
        <p:spPr>
          <a:noFill/>
        </p:spPr>
        <p:txBody>
          <a:bodyPr/>
          <a:lstStyle/>
          <a:p>
            <a:r>
              <a:rPr lang="en-US" smtClean="0"/>
              <a:t>Studi Kelayakan Bisnis</a:t>
            </a:r>
          </a:p>
          <a:p>
            <a:r>
              <a:rPr lang="en-US" smtClean="0"/>
              <a:t>Ati Harmoni</a:t>
            </a:r>
          </a:p>
        </p:txBody>
      </p:sp>
      <p:sp>
        <p:nvSpPr>
          <p:cNvPr id="7172" name="Slide Number Placeholder 6"/>
          <p:cNvSpPr>
            <a:spLocks noGrp="1"/>
          </p:cNvSpPr>
          <p:nvPr>
            <p:ph type="sldNum" sz="quarter" idx="12"/>
          </p:nvPr>
        </p:nvSpPr>
        <p:spPr>
          <a:noFill/>
        </p:spPr>
        <p:txBody>
          <a:bodyPr/>
          <a:lstStyle/>
          <a:p>
            <a:fld id="{F2165F14-6120-4C24-8335-3087AFDE5487}" type="slidenum">
              <a:rPr lang="en-US" smtClean="0"/>
              <a:pPr/>
              <a:t>16</a:t>
            </a:fld>
            <a:endParaRPr lang="en-US" smtClean="0"/>
          </a:p>
        </p:txBody>
      </p:sp>
      <p:sp>
        <p:nvSpPr>
          <p:cNvPr id="7173"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7174" name="Rectangle 3"/>
          <p:cNvSpPr>
            <a:spLocks noGrp="1" noChangeArrowheads="1"/>
          </p:cNvSpPr>
          <p:nvPr>
            <p:ph type="body" sz="half" idx="1"/>
          </p:nvPr>
        </p:nvSpPr>
        <p:spPr>
          <a:xfrm>
            <a:off x="457200" y="1601788"/>
            <a:ext cx="8218488" cy="4522787"/>
          </a:xfrm>
        </p:spPr>
        <p:txBody>
          <a:bodyPr/>
          <a:lstStyle/>
          <a:p>
            <a:pPr marL="609600" indent="-609600" eaLnBrk="1" hangingPunct="1">
              <a:buFont typeface="Wingdings" pitchFamily="2" charset="2"/>
              <a:buNone/>
            </a:pPr>
            <a:r>
              <a:rPr lang="en-US" sz="2000" smtClean="0"/>
              <a:t>	Dengan menggunakan rumus yang lain, NPV dapat juga dihitung dengan bantuan Tabel 2 berikut. Pada tabel tersebut cost dan benefit langsung dikalikan dengan DF: </a:t>
            </a:r>
          </a:p>
          <a:p>
            <a:pPr marL="609600" indent="-609600" eaLnBrk="1" hangingPunct="1">
              <a:buFont typeface="Wingdings" pitchFamily="2" charset="2"/>
              <a:buNone/>
            </a:pPr>
            <a:r>
              <a:rPr lang="en-US" sz="2000" smtClean="0"/>
              <a:t>	</a:t>
            </a:r>
          </a:p>
          <a:p>
            <a:pPr marL="609600" indent="-609600" eaLnBrk="1" hangingPunct="1">
              <a:buFont typeface="Wingdings" pitchFamily="2" charset="2"/>
              <a:buNone/>
            </a:pPr>
            <a:endParaRPr lang="en-US" sz="2000" smtClean="0"/>
          </a:p>
          <a:p>
            <a:pPr marL="609600" indent="-609600" eaLnBrk="1" hangingPunct="1">
              <a:buFont typeface="Wingdings" pitchFamily="2" charset="2"/>
              <a:buNone/>
            </a:pPr>
            <a:endParaRPr lang="en-US" sz="2000" smtClean="0"/>
          </a:p>
          <a:p>
            <a:pPr marL="609600" indent="-609600" eaLnBrk="1" hangingPunct="1">
              <a:buFont typeface="Wingdings" pitchFamily="2" charset="2"/>
              <a:buNone/>
            </a:pPr>
            <a:endParaRPr lang="en-US" sz="2000" smtClean="0"/>
          </a:p>
          <a:p>
            <a:pPr marL="609600" indent="-609600" eaLnBrk="1" hangingPunct="1">
              <a:buFont typeface="Wingdings" pitchFamily="2" charset="2"/>
              <a:buNone/>
            </a:pPr>
            <a:r>
              <a:rPr lang="en-US" sz="2000" smtClean="0"/>
              <a:t>	</a:t>
            </a:r>
          </a:p>
          <a:p>
            <a:pPr marL="609600" indent="-609600" eaLnBrk="1" hangingPunct="1">
              <a:buFont typeface="Wingdings" pitchFamily="2" charset="2"/>
              <a:buNone/>
            </a:pPr>
            <a:r>
              <a:rPr lang="en-US" sz="2000" smtClean="0"/>
              <a:t>	Hasil menunjukkan bahwa NPV &gt; 0, ini berarti gagasan usaha (proyek) layak diusahakan.</a:t>
            </a:r>
          </a:p>
        </p:txBody>
      </p:sp>
      <p:graphicFrame>
        <p:nvGraphicFramePr>
          <p:cNvPr id="7170" name="Object 4"/>
          <p:cNvGraphicFramePr>
            <a:graphicFrameLocks noChangeAspect="1"/>
          </p:cNvGraphicFramePr>
          <p:nvPr>
            <p:ph sz="half" idx="2"/>
          </p:nvPr>
        </p:nvGraphicFramePr>
        <p:xfrm>
          <a:off x="1122363" y="2687638"/>
          <a:ext cx="3305175" cy="1393825"/>
        </p:xfrm>
        <a:graphic>
          <a:graphicData uri="http://schemas.openxmlformats.org/presentationml/2006/ole">
            <p:oleObj spid="_x0000_s7170" name="Equation" r:id="rId3" imgW="2044440" imgH="88884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5"/>
          <p:cNvSpPr>
            <a:spLocks noGrp="1"/>
          </p:cNvSpPr>
          <p:nvPr>
            <p:ph type="dt" sz="quarter" idx="10"/>
          </p:nvPr>
        </p:nvSpPr>
        <p:spPr>
          <a:noFill/>
        </p:spPr>
        <p:txBody>
          <a:bodyPr/>
          <a:lstStyle/>
          <a:p>
            <a:r>
              <a:rPr lang="en-US" smtClean="0"/>
              <a:t>Studi Kelayakan Bisnis</a:t>
            </a:r>
          </a:p>
          <a:p>
            <a:r>
              <a:rPr lang="en-US" smtClean="0"/>
              <a:t>Ati Harmoni</a:t>
            </a:r>
          </a:p>
        </p:txBody>
      </p:sp>
      <p:sp>
        <p:nvSpPr>
          <p:cNvPr id="27651" name="Slide Number Placeholder 7"/>
          <p:cNvSpPr>
            <a:spLocks noGrp="1"/>
          </p:cNvSpPr>
          <p:nvPr>
            <p:ph type="sldNum" sz="quarter" idx="12"/>
          </p:nvPr>
        </p:nvSpPr>
        <p:spPr>
          <a:noFill/>
        </p:spPr>
        <p:txBody>
          <a:bodyPr/>
          <a:lstStyle/>
          <a:p>
            <a:fld id="{545D36C9-2A16-4BF0-B9A8-4096023331A2}" type="slidenum">
              <a:rPr lang="en-US" smtClean="0"/>
              <a:pPr/>
              <a:t>17</a:t>
            </a:fld>
            <a:endParaRPr lang="en-US" smtClean="0"/>
          </a:p>
        </p:txBody>
      </p:sp>
      <p:sp>
        <p:nvSpPr>
          <p:cNvPr id="27652"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7653" name="Rectangle 3"/>
          <p:cNvSpPr>
            <a:spLocks noGrp="1" noChangeArrowheads="1"/>
          </p:cNvSpPr>
          <p:nvPr>
            <p:ph type="body" sz="half" idx="1"/>
          </p:nvPr>
        </p:nvSpPr>
        <p:spPr>
          <a:xfrm>
            <a:off x="252413" y="1412875"/>
            <a:ext cx="8642350" cy="4711700"/>
          </a:xfrm>
        </p:spPr>
        <p:txBody>
          <a:bodyPr/>
          <a:lstStyle/>
          <a:p>
            <a:pPr marL="609600" indent="-609600" eaLnBrk="1" hangingPunct="1">
              <a:buFont typeface="Wingdings" pitchFamily="2" charset="2"/>
              <a:buNone/>
            </a:pPr>
            <a:r>
              <a:rPr lang="en-US" sz="2000" smtClean="0"/>
              <a:t>   Contoh 2:</a:t>
            </a:r>
            <a:r>
              <a:rPr lang="en-US" sz="2800" smtClean="0"/>
              <a:t> </a:t>
            </a:r>
          </a:p>
          <a:p>
            <a:pPr marL="609600" indent="-609600" eaLnBrk="1" hangingPunct="1">
              <a:buFont typeface="Wingdings" pitchFamily="2" charset="2"/>
              <a:buNone/>
            </a:pPr>
            <a:r>
              <a:rPr lang="en-US" sz="2800" smtClean="0"/>
              <a:t>	</a:t>
            </a:r>
            <a:r>
              <a:rPr lang="en-US" sz="2000" smtClean="0"/>
              <a:t>Pimpinan perusahaan akan mengganti mesin lama dengan mesin baru karena mesin lama tidak ekonomis lagi, baik secara teknis maupun ekonomis. Untuk mengganti mesin lama dibutuhkan dana investasi sebesar Rp 75.000.000,-. Mesin baru mempunyai umur ekonomis selama 5 tahun dengan salvage value berdasarkan pengalaman pada akhir tahun kelima sebesar Rp. 15.000.000,-. Berdasarkan pengalaman pengusaha, cash in flows setiap tahun diperkirakan sebesar Rp 20.000.000,- dengan biaya modal 18% per tahun. Apakah penggantian mesin ini layak untuk dilakukan apabila dilihat dari PV dan NPV?</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7"/>
          <p:cNvSpPr>
            <a:spLocks noGrp="1"/>
          </p:cNvSpPr>
          <p:nvPr>
            <p:ph type="sldNum" sz="quarter" idx="12"/>
          </p:nvPr>
        </p:nvSpPr>
        <p:spPr>
          <a:noFill/>
        </p:spPr>
        <p:txBody>
          <a:bodyPr/>
          <a:lstStyle/>
          <a:p>
            <a:fld id="{39CE8D9C-1F20-4E97-8892-864397E02BD2}" type="slidenum">
              <a:rPr lang="en-US" smtClean="0"/>
              <a:pPr/>
              <a:t>18</a:t>
            </a:fld>
            <a:endParaRPr lang="en-US" smtClean="0"/>
          </a:p>
        </p:txBody>
      </p:sp>
      <p:sp>
        <p:nvSpPr>
          <p:cNvPr id="8197"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8198" name="Rectangle 3"/>
          <p:cNvSpPr>
            <a:spLocks noGrp="1" noChangeArrowheads="1"/>
          </p:cNvSpPr>
          <p:nvPr>
            <p:ph type="body" sz="half" idx="1"/>
          </p:nvPr>
        </p:nvSpPr>
        <p:spPr>
          <a:xfrm>
            <a:off x="457200" y="1601788"/>
            <a:ext cx="4038600" cy="4522787"/>
          </a:xfrm>
        </p:spPr>
        <p:txBody>
          <a:bodyPr/>
          <a:lstStyle/>
          <a:p>
            <a:pPr marL="609600" indent="-609600" eaLnBrk="1" hangingPunct="1">
              <a:buFont typeface="Wingdings" pitchFamily="2" charset="2"/>
              <a:buNone/>
            </a:pPr>
            <a:r>
              <a:rPr lang="en-US" sz="2000" smtClean="0"/>
              <a:t>   </a:t>
            </a:r>
          </a:p>
        </p:txBody>
      </p:sp>
      <p:graphicFrame>
        <p:nvGraphicFramePr>
          <p:cNvPr id="8194" name="Object 4"/>
          <p:cNvGraphicFramePr>
            <a:graphicFrameLocks noChangeAspect="1"/>
          </p:cNvGraphicFramePr>
          <p:nvPr>
            <p:ph sz="quarter" idx="2"/>
          </p:nvPr>
        </p:nvGraphicFramePr>
        <p:xfrm>
          <a:off x="684213" y="1477963"/>
          <a:ext cx="2663825" cy="674687"/>
        </p:xfrm>
        <a:graphic>
          <a:graphicData uri="http://schemas.openxmlformats.org/presentationml/2006/ole">
            <p:oleObj spid="_x0000_s8194" name="Equation" r:id="rId3" imgW="1650960" imgH="431640" progId="Equation.3">
              <p:embed/>
            </p:oleObj>
          </a:graphicData>
        </a:graphic>
      </p:graphicFrame>
      <p:sp>
        <p:nvSpPr>
          <p:cNvPr id="8199" name="Text Box 6"/>
          <p:cNvSpPr txBox="1">
            <a:spLocks noChangeArrowheads="1"/>
          </p:cNvSpPr>
          <p:nvPr/>
        </p:nvSpPr>
        <p:spPr bwMode="auto">
          <a:xfrm>
            <a:off x="3636963" y="1508125"/>
            <a:ext cx="3749675" cy="1570038"/>
          </a:xfrm>
          <a:prstGeom prst="rect">
            <a:avLst/>
          </a:prstGeom>
          <a:noFill/>
          <a:ln w="9525">
            <a:noFill/>
            <a:miter lim="800000"/>
            <a:headEnd/>
            <a:tailEnd/>
          </a:ln>
        </p:spPr>
        <p:txBody>
          <a:bodyPr wrap="none" lIns="91433" tIns="45717" rIns="91433" bIns="45717">
            <a:spAutoFit/>
          </a:bodyPr>
          <a:lstStyle/>
          <a:p>
            <a:r>
              <a:rPr lang="en-US" sz="1600"/>
              <a:t>Di mana: PV = Present value</a:t>
            </a:r>
          </a:p>
          <a:p>
            <a:r>
              <a:rPr lang="en-US" sz="1600"/>
              <a:t>	CF = Cash flow</a:t>
            </a:r>
          </a:p>
          <a:p>
            <a:r>
              <a:rPr lang="en-US" sz="1600"/>
              <a:t>	n = periode waktu tahun ke n</a:t>
            </a:r>
          </a:p>
          <a:p>
            <a:r>
              <a:rPr lang="en-US" sz="1600"/>
              <a:t>	m = periode waktu</a:t>
            </a:r>
          </a:p>
          <a:p>
            <a:r>
              <a:rPr lang="en-US" sz="1600"/>
              <a:t>	r = tingkat bunga</a:t>
            </a:r>
          </a:p>
          <a:p>
            <a:r>
              <a:rPr lang="en-US" sz="1600"/>
              <a:t>	Sv = salvage value</a:t>
            </a:r>
          </a:p>
        </p:txBody>
      </p:sp>
      <p:sp>
        <p:nvSpPr>
          <p:cNvPr id="8200" name="Text Box 7"/>
          <p:cNvSpPr txBox="1">
            <a:spLocks noChangeArrowheads="1"/>
          </p:cNvSpPr>
          <p:nvPr/>
        </p:nvSpPr>
        <p:spPr bwMode="auto">
          <a:xfrm>
            <a:off x="665163" y="3305175"/>
            <a:ext cx="184150" cy="366713"/>
          </a:xfrm>
          <a:prstGeom prst="rect">
            <a:avLst/>
          </a:prstGeom>
          <a:noFill/>
          <a:ln w="9525">
            <a:noFill/>
            <a:miter lim="800000"/>
            <a:headEnd/>
            <a:tailEnd/>
          </a:ln>
        </p:spPr>
        <p:txBody>
          <a:bodyPr wrap="none" lIns="91433" tIns="45717" rIns="91433" bIns="45717">
            <a:spAutoFit/>
          </a:bodyPr>
          <a:lstStyle/>
          <a:p>
            <a:endParaRPr lang="id-ID"/>
          </a:p>
        </p:txBody>
      </p:sp>
      <p:graphicFrame>
        <p:nvGraphicFramePr>
          <p:cNvPr id="8195" name="Object 8"/>
          <p:cNvGraphicFramePr>
            <a:graphicFrameLocks noChangeAspect="1"/>
          </p:cNvGraphicFramePr>
          <p:nvPr>
            <p:ph sz="quarter" idx="3"/>
          </p:nvPr>
        </p:nvGraphicFramePr>
        <p:xfrm>
          <a:off x="611188" y="3160713"/>
          <a:ext cx="7273925" cy="1209675"/>
        </p:xfrm>
        <a:graphic>
          <a:graphicData uri="http://schemas.openxmlformats.org/presentationml/2006/ole">
            <p:oleObj spid="_x0000_s8195" name="Equation" r:id="rId4" imgW="4965480" imgH="850680" progId="Equation.3">
              <p:embed/>
            </p:oleObj>
          </a:graphicData>
        </a:graphic>
      </p:graphicFrame>
      <p:sp>
        <p:nvSpPr>
          <p:cNvPr id="8201" name="Text Box 10"/>
          <p:cNvSpPr txBox="1">
            <a:spLocks noChangeArrowheads="1"/>
          </p:cNvSpPr>
          <p:nvPr/>
        </p:nvSpPr>
        <p:spPr bwMode="auto">
          <a:xfrm>
            <a:off x="539750" y="4438650"/>
            <a:ext cx="8280400" cy="1814513"/>
          </a:xfrm>
          <a:prstGeom prst="rect">
            <a:avLst/>
          </a:prstGeom>
          <a:noFill/>
          <a:ln w="9525">
            <a:noFill/>
            <a:miter lim="800000"/>
            <a:headEnd/>
            <a:tailEnd/>
          </a:ln>
        </p:spPr>
        <p:txBody>
          <a:bodyPr lIns="91433" tIns="45717" rIns="91433" bIns="45717">
            <a:spAutoFit/>
          </a:bodyPr>
          <a:lstStyle/>
          <a:p>
            <a:r>
              <a:rPr lang="en-US" sz="1600"/>
              <a:t>Berdasarkan pada hasil perhitungan di atas, pembelian mesin baru dengan harga</a:t>
            </a:r>
          </a:p>
          <a:p>
            <a:r>
              <a:rPr lang="en-US" sz="1600"/>
              <a:t>Rp 75.000.000,- ternyata tidak feasible karena PV lebih kecil dari original outlays</a:t>
            </a:r>
          </a:p>
          <a:p>
            <a:r>
              <a:rPr lang="en-US" sz="1600"/>
              <a:t>atau original cost (harga beli).</a:t>
            </a:r>
          </a:p>
          <a:p>
            <a:endParaRPr lang="en-US" sz="1600"/>
          </a:p>
          <a:p>
            <a:r>
              <a:rPr lang="en-US" sz="1600"/>
              <a:t>NPV = PV – OO = 69.100.059 – 75.000.000 = - 5.899.941, dimana OO=original outlays</a:t>
            </a:r>
          </a:p>
          <a:p>
            <a:r>
              <a:rPr lang="en-US" sz="1600"/>
              <a:t>Berdasarkan perhitungan NPV diperoleh nilai negatif, maka pembelian mesin pun tidak feasible.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6"/>
          <p:cNvSpPr>
            <a:spLocks noGrp="1"/>
          </p:cNvSpPr>
          <p:nvPr>
            <p:ph type="sldNum" sz="quarter" idx="12"/>
          </p:nvPr>
        </p:nvSpPr>
        <p:spPr>
          <a:noFill/>
        </p:spPr>
        <p:txBody>
          <a:bodyPr/>
          <a:lstStyle/>
          <a:p>
            <a:fld id="{078AEDAA-9B85-4478-9ADA-297D912093A7}" type="slidenum">
              <a:rPr lang="en-US" smtClean="0"/>
              <a:pPr/>
              <a:t>19</a:t>
            </a:fld>
            <a:endParaRPr lang="en-US" smtClean="0"/>
          </a:p>
        </p:txBody>
      </p:sp>
      <p:sp>
        <p:nvSpPr>
          <p:cNvPr id="9220"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9221" name="Rectangle 3"/>
          <p:cNvSpPr>
            <a:spLocks noGrp="1" noChangeArrowheads="1"/>
          </p:cNvSpPr>
          <p:nvPr>
            <p:ph type="body" sz="half" idx="1"/>
          </p:nvPr>
        </p:nvSpPr>
        <p:spPr>
          <a:xfrm>
            <a:off x="457200" y="1484313"/>
            <a:ext cx="8291513" cy="4640262"/>
          </a:xfrm>
        </p:spPr>
        <p:txBody>
          <a:bodyPr/>
          <a:lstStyle/>
          <a:p>
            <a:pPr marL="609600" indent="-609600" eaLnBrk="1" hangingPunct="1">
              <a:lnSpc>
                <a:spcPct val="80000"/>
              </a:lnSpc>
              <a:buFont typeface="Wingdings" pitchFamily="2" charset="2"/>
              <a:buNone/>
            </a:pPr>
            <a:r>
              <a:rPr lang="en-US" sz="2000" b="1" smtClean="0"/>
              <a:t>2. Internal Rate of Return (IRR)</a:t>
            </a:r>
          </a:p>
          <a:p>
            <a:pPr marL="609600" indent="-609600" eaLnBrk="1" hangingPunct="1">
              <a:lnSpc>
                <a:spcPct val="80000"/>
              </a:lnSpc>
              <a:buFont typeface="Wingdings" pitchFamily="2" charset="2"/>
              <a:buNone/>
            </a:pPr>
            <a:r>
              <a:rPr lang="en-US" sz="1800" smtClean="0"/>
              <a:t>	IRR adalah suatu tingkat discount rate yang menghasilkan NPV = 0 (nol). </a:t>
            </a:r>
          </a:p>
          <a:p>
            <a:pPr marL="609600" indent="-609600" eaLnBrk="1" hangingPunct="1">
              <a:lnSpc>
                <a:spcPct val="80000"/>
              </a:lnSpc>
              <a:buFont typeface="Wingdings" pitchFamily="2" charset="2"/>
              <a:buNone/>
            </a:pPr>
            <a:r>
              <a:rPr lang="en-US" sz="1800" smtClean="0"/>
              <a:t>	Jika IRR &gt; SOCC maka proyek dikatakan layak</a:t>
            </a:r>
          </a:p>
          <a:p>
            <a:pPr marL="609600" indent="-609600" eaLnBrk="1" hangingPunct="1">
              <a:lnSpc>
                <a:spcPct val="80000"/>
              </a:lnSpc>
              <a:buFont typeface="Wingdings" pitchFamily="2" charset="2"/>
              <a:buNone/>
            </a:pPr>
            <a:r>
              <a:rPr lang="en-US" sz="1800" smtClean="0"/>
              <a:t>		  IRR = SOCC berarti proyek pada BEP</a:t>
            </a:r>
          </a:p>
          <a:p>
            <a:pPr marL="609600" indent="-609600" eaLnBrk="1" hangingPunct="1">
              <a:lnSpc>
                <a:spcPct val="80000"/>
              </a:lnSpc>
              <a:buFont typeface="Wingdings" pitchFamily="2" charset="2"/>
              <a:buNone/>
            </a:pPr>
            <a:r>
              <a:rPr lang="en-US" sz="1800" smtClean="0"/>
              <a:t>		  IRR &lt; SOCC dikatakan bahwa proyek tidak layak. </a:t>
            </a:r>
          </a:p>
          <a:p>
            <a:pPr marL="609600" indent="-609600" eaLnBrk="1" hangingPunct="1">
              <a:lnSpc>
                <a:spcPct val="80000"/>
              </a:lnSpc>
              <a:buFont typeface="Wingdings" pitchFamily="2" charset="2"/>
              <a:buNone/>
            </a:pPr>
            <a:r>
              <a:rPr lang="en-US" sz="800" smtClean="0"/>
              <a:t>	</a:t>
            </a:r>
          </a:p>
          <a:p>
            <a:pPr marL="609600" indent="-609600" eaLnBrk="1" hangingPunct="1">
              <a:lnSpc>
                <a:spcPct val="80000"/>
              </a:lnSpc>
              <a:buFont typeface="Wingdings" pitchFamily="2" charset="2"/>
              <a:buNone/>
            </a:pPr>
            <a:r>
              <a:rPr lang="en-US" sz="1800" smtClean="0"/>
              <a:t>	Untuk menentukan besarnya nilai IRR harus dihitung dulu NPV</a:t>
            </a:r>
            <a:r>
              <a:rPr lang="en-US" sz="1800" baseline="-25000" smtClean="0"/>
              <a:t>1 </a:t>
            </a:r>
            <a:r>
              <a:rPr lang="en-US" sz="1800" smtClean="0"/>
              <a:t>dan NPV</a:t>
            </a:r>
            <a:r>
              <a:rPr lang="en-US" sz="1800" baseline="-25000" smtClean="0"/>
              <a:t>2 </a:t>
            </a:r>
            <a:r>
              <a:rPr lang="en-US" sz="1800" smtClean="0"/>
              <a:t>dengan cara coba-coba. Jika NPV</a:t>
            </a:r>
            <a:r>
              <a:rPr lang="en-US" sz="1800" baseline="-25000" smtClean="0"/>
              <a:t>1</a:t>
            </a:r>
            <a:r>
              <a:rPr lang="en-US" sz="1800" smtClean="0"/>
              <a:t> bernilai positif maka discount factor kedua harus lebih besar dari SOCC, dan sebaliknya.</a:t>
            </a:r>
          </a:p>
          <a:p>
            <a:pPr marL="609600" indent="-609600" eaLnBrk="1" hangingPunct="1">
              <a:lnSpc>
                <a:spcPct val="80000"/>
              </a:lnSpc>
              <a:buFont typeface="Wingdings" pitchFamily="2" charset="2"/>
              <a:buNone/>
            </a:pPr>
            <a:endParaRPr lang="en-US" sz="800" smtClean="0"/>
          </a:p>
          <a:p>
            <a:pPr marL="609600" indent="-609600" eaLnBrk="1" hangingPunct="1">
              <a:lnSpc>
                <a:spcPct val="80000"/>
              </a:lnSpc>
              <a:buFont typeface="Wingdings" pitchFamily="2" charset="2"/>
              <a:buNone/>
            </a:pPr>
            <a:r>
              <a:rPr lang="en-US" sz="1800" smtClean="0"/>
              <a:t>	Dari percobaan tersebut maka IRR berada antara nilai NPV positif dan NPV negatif yaitu pada NPV = 0. </a:t>
            </a:r>
          </a:p>
          <a:p>
            <a:pPr marL="609600" indent="-609600" eaLnBrk="1" hangingPunct="1">
              <a:lnSpc>
                <a:spcPct val="80000"/>
              </a:lnSpc>
              <a:buFont typeface="Wingdings" pitchFamily="2" charset="2"/>
              <a:buNone/>
            </a:pPr>
            <a:endParaRPr lang="en-US" sz="1800" smtClean="0"/>
          </a:p>
          <a:p>
            <a:pPr marL="609600" indent="-609600" eaLnBrk="1" hangingPunct="1">
              <a:lnSpc>
                <a:spcPct val="80000"/>
              </a:lnSpc>
              <a:buFont typeface="Wingdings" pitchFamily="2" charset="2"/>
              <a:buNone/>
            </a:pPr>
            <a:r>
              <a:rPr lang="en-US" sz="1800" smtClean="0"/>
              <a:t>	Rumus:</a:t>
            </a:r>
          </a:p>
          <a:p>
            <a:pPr marL="609600" indent="-609600" eaLnBrk="1" hangingPunct="1">
              <a:lnSpc>
                <a:spcPct val="80000"/>
              </a:lnSpc>
              <a:buFont typeface="Wingdings" pitchFamily="2" charset="2"/>
              <a:buNone/>
            </a:pPr>
            <a:endParaRPr lang="en-US" sz="1800" baseline="-25000" smtClean="0"/>
          </a:p>
          <a:p>
            <a:pPr marL="609600" indent="-609600" eaLnBrk="1" hangingPunct="1">
              <a:lnSpc>
                <a:spcPct val="80000"/>
              </a:lnSpc>
              <a:buFont typeface="Wingdings" pitchFamily="2" charset="2"/>
              <a:buNone/>
            </a:pPr>
            <a:r>
              <a:rPr lang="en-US" sz="1800" baseline="-25000" smtClean="0"/>
              <a:t>	</a:t>
            </a:r>
          </a:p>
          <a:p>
            <a:pPr marL="609600" indent="-609600" eaLnBrk="1" hangingPunct="1">
              <a:lnSpc>
                <a:spcPct val="80000"/>
              </a:lnSpc>
              <a:buFont typeface="Wingdings" pitchFamily="2" charset="2"/>
              <a:buNone/>
            </a:pPr>
            <a:r>
              <a:rPr lang="en-US" sz="1800" smtClean="0"/>
              <a:t>	</a:t>
            </a:r>
          </a:p>
          <a:p>
            <a:pPr marL="609600" indent="-609600" eaLnBrk="1" hangingPunct="1">
              <a:lnSpc>
                <a:spcPct val="80000"/>
              </a:lnSpc>
              <a:buFont typeface="Wingdings" pitchFamily="2" charset="2"/>
              <a:buNone/>
            </a:pPr>
            <a:r>
              <a:rPr lang="en-US" sz="1800" smtClean="0"/>
              <a:t>	dimana: i</a:t>
            </a:r>
            <a:r>
              <a:rPr lang="en-US" sz="1800" baseline="-25000" smtClean="0"/>
              <a:t>1</a:t>
            </a:r>
            <a:r>
              <a:rPr lang="en-US" sz="1800" smtClean="0"/>
              <a:t> = tingkat discount rate yang menghasilkan NPV</a:t>
            </a:r>
            <a:r>
              <a:rPr lang="en-US" sz="1800" baseline="-25000" smtClean="0"/>
              <a:t>1</a:t>
            </a:r>
            <a:endParaRPr lang="en-US" sz="1800" smtClean="0"/>
          </a:p>
          <a:p>
            <a:pPr marL="609600" indent="-609600" eaLnBrk="1" hangingPunct="1">
              <a:lnSpc>
                <a:spcPct val="80000"/>
              </a:lnSpc>
              <a:buFont typeface="Wingdings" pitchFamily="2" charset="2"/>
              <a:buNone/>
            </a:pPr>
            <a:r>
              <a:rPr lang="en-US" sz="1800" smtClean="0"/>
              <a:t>		         i</a:t>
            </a:r>
            <a:r>
              <a:rPr lang="en-US" sz="1800" baseline="-25000" smtClean="0"/>
              <a:t>2</a:t>
            </a:r>
            <a:r>
              <a:rPr lang="en-US" sz="1800" smtClean="0"/>
              <a:t> = tingkat discount rate yang menghasilkan NPV</a:t>
            </a:r>
            <a:r>
              <a:rPr lang="en-US" sz="1800" baseline="-25000" smtClean="0"/>
              <a:t>2</a:t>
            </a:r>
          </a:p>
        </p:txBody>
      </p:sp>
      <p:graphicFrame>
        <p:nvGraphicFramePr>
          <p:cNvPr id="9218" name="Object 10"/>
          <p:cNvGraphicFramePr>
            <a:graphicFrameLocks noChangeAspect="1"/>
          </p:cNvGraphicFramePr>
          <p:nvPr>
            <p:ph sz="half" idx="2"/>
          </p:nvPr>
        </p:nvGraphicFramePr>
        <p:xfrm>
          <a:off x="2262188" y="4546600"/>
          <a:ext cx="3463925" cy="708025"/>
        </p:xfrm>
        <a:graphic>
          <a:graphicData uri="http://schemas.openxmlformats.org/presentationml/2006/ole">
            <p:oleObj spid="_x0000_s9218" name="Equation" r:id="rId3" imgW="2044440" imgH="43164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95288" y="692150"/>
            <a:ext cx="4572000" cy="641350"/>
          </a:xfrm>
          <a:prstGeom prst="rect">
            <a:avLst/>
          </a:prstGeom>
          <a:noFill/>
          <a:ln w="9525">
            <a:noFill/>
            <a:miter lim="800000"/>
            <a:headEnd/>
            <a:tailEnd/>
          </a:ln>
        </p:spPr>
        <p:txBody>
          <a:bodyPr>
            <a:spAutoFit/>
          </a:bodyPr>
          <a:lstStyle/>
          <a:p>
            <a:pPr algn="ctr"/>
            <a:r>
              <a:rPr lang="en-US" sz="3600">
                <a:solidFill>
                  <a:srgbClr val="000066"/>
                </a:solidFill>
                <a:latin typeface="Book Antiqua" pitchFamily="18" charset="0"/>
                <a:ea typeface="Batang" pitchFamily="18" charset="-127"/>
              </a:rPr>
              <a:t>Kriteria Investasi</a:t>
            </a:r>
          </a:p>
        </p:txBody>
      </p:sp>
      <p:sp>
        <p:nvSpPr>
          <p:cNvPr id="20483" name="Rectangle 3"/>
          <p:cNvSpPr>
            <a:spLocks noChangeArrowheads="1"/>
          </p:cNvSpPr>
          <p:nvPr/>
        </p:nvSpPr>
        <p:spPr bwMode="auto">
          <a:xfrm>
            <a:off x="755650" y="2324100"/>
            <a:ext cx="8064500" cy="1465263"/>
          </a:xfrm>
          <a:prstGeom prst="rect">
            <a:avLst/>
          </a:prstGeom>
          <a:noFill/>
          <a:ln w="12699">
            <a:noFill/>
            <a:miter lim="800000"/>
            <a:headEnd type="none" w="sm" len="sm"/>
            <a:tailEnd type="none" w="sm" len="sm"/>
          </a:ln>
        </p:spPr>
        <p:txBody>
          <a:bodyPr anchor="ctr">
            <a:spAutoFit/>
          </a:bodyPr>
          <a:lstStyle/>
          <a:p>
            <a:r>
              <a:rPr lang="en-US" b="1" i="1">
                <a:latin typeface="Palatino Linotype" pitchFamily="18" charset="0"/>
              </a:rPr>
              <a:t>Net Present Value </a:t>
            </a:r>
            <a:r>
              <a:rPr lang="en-US">
                <a:latin typeface="Palatino Linotype" pitchFamily="18" charset="0"/>
              </a:rPr>
              <a:t>(NPV) sering diterjemahkan sebagai nilai bersih sekarang. NPV dari suatu proyek atau gagasan usaha merupakan nilai sekarang (</a:t>
            </a:r>
            <a:r>
              <a:rPr lang="en-US" b="1" i="1">
                <a:latin typeface="Palatino Linotype" pitchFamily="18" charset="0"/>
              </a:rPr>
              <a:t>present value</a:t>
            </a:r>
            <a:r>
              <a:rPr lang="en-US">
                <a:latin typeface="Palatino Linotype" pitchFamily="18" charset="0"/>
              </a:rPr>
              <a:t>) dari selisih antara </a:t>
            </a:r>
            <a:r>
              <a:rPr lang="en-US" b="1" i="1">
                <a:latin typeface="Palatino Linotype" pitchFamily="18" charset="0"/>
              </a:rPr>
              <a:t>benefit</a:t>
            </a:r>
            <a:r>
              <a:rPr lang="en-US">
                <a:latin typeface="Palatino Linotype" pitchFamily="18" charset="0"/>
              </a:rPr>
              <a:t> (manfaat) dengan </a:t>
            </a:r>
            <a:r>
              <a:rPr lang="en-US" b="1" i="1">
                <a:latin typeface="Palatino Linotype" pitchFamily="18" charset="0"/>
              </a:rPr>
              <a:t>cost</a:t>
            </a:r>
            <a:r>
              <a:rPr lang="en-US">
                <a:latin typeface="Palatino Linotype" pitchFamily="18" charset="0"/>
              </a:rPr>
              <a:t> (biaya) pada </a:t>
            </a:r>
            <a:r>
              <a:rPr lang="en-US" b="1" i="1">
                <a:latin typeface="Palatino Linotype" pitchFamily="18" charset="0"/>
              </a:rPr>
              <a:t>discount rate </a:t>
            </a:r>
            <a:r>
              <a:rPr lang="en-US">
                <a:latin typeface="Palatino Linotype" pitchFamily="18" charset="0"/>
              </a:rPr>
              <a:t> tertentu. NPV merupakan kelebihan </a:t>
            </a:r>
            <a:r>
              <a:rPr lang="en-US" b="1" i="1">
                <a:latin typeface="Palatino Linotype" pitchFamily="18" charset="0"/>
              </a:rPr>
              <a:t>benefit</a:t>
            </a:r>
            <a:r>
              <a:rPr lang="en-US">
                <a:latin typeface="Palatino Linotype" pitchFamily="18" charset="0"/>
              </a:rPr>
              <a:t> (manfaat) dibandingkan dengan </a:t>
            </a:r>
            <a:r>
              <a:rPr lang="en-US" b="1" i="1">
                <a:latin typeface="Palatino Linotype" pitchFamily="18" charset="0"/>
              </a:rPr>
              <a:t>cost</a:t>
            </a:r>
            <a:r>
              <a:rPr lang="en-US">
                <a:latin typeface="Palatino Linotype" pitchFamily="18" charset="0"/>
              </a:rPr>
              <a:t> /biaya (A. Choliq dkk, 1994). </a:t>
            </a:r>
          </a:p>
        </p:txBody>
      </p:sp>
      <p:sp>
        <p:nvSpPr>
          <p:cNvPr id="20484" name="Rectangle 4"/>
          <p:cNvSpPr>
            <a:spLocks noChangeArrowheads="1"/>
          </p:cNvSpPr>
          <p:nvPr/>
        </p:nvSpPr>
        <p:spPr bwMode="auto">
          <a:xfrm>
            <a:off x="684213" y="4124325"/>
            <a:ext cx="7921625" cy="1465263"/>
          </a:xfrm>
          <a:prstGeom prst="rect">
            <a:avLst/>
          </a:prstGeom>
          <a:noFill/>
          <a:ln w="12699">
            <a:noFill/>
            <a:miter lim="800000"/>
            <a:headEnd type="none" w="sm" len="sm"/>
            <a:tailEnd type="none" w="sm" len="sm"/>
          </a:ln>
        </p:spPr>
        <p:txBody>
          <a:bodyPr anchor="ctr">
            <a:spAutoFit/>
          </a:bodyPr>
          <a:lstStyle/>
          <a:p>
            <a:r>
              <a:rPr lang="en-US">
                <a:latin typeface="Palatino Linotype" pitchFamily="18" charset="0"/>
              </a:rPr>
              <a:t>Jika manfaat dinilai sekarang lebih besar daripada biaya dinilai sekarang, berarti proyek atau gagasan usaha tersebut layak atau menguntungkan. Dengan perkataan lain, apabila NPV &gt; 0 berarti proyek / gagasan usaha tersebut menguntungkan atau layak untuk diusahakan. Adapun cara perhitungan NPV tersebut adalah sebagai berikut : </a:t>
            </a:r>
          </a:p>
        </p:txBody>
      </p:sp>
      <p:sp>
        <p:nvSpPr>
          <p:cNvPr id="20485" name="Text Box 5"/>
          <p:cNvSpPr txBox="1">
            <a:spLocks noChangeArrowheads="1"/>
          </p:cNvSpPr>
          <p:nvPr/>
        </p:nvSpPr>
        <p:spPr bwMode="auto">
          <a:xfrm>
            <a:off x="323850" y="1484313"/>
            <a:ext cx="5472113" cy="579437"/>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Net Present Value (NPV)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6"/>
          <p:cNvSpPr>
            <a:spLocks noGrp="1"/>
          </p:cNvSpPr>
          <p:nvPr>
            <p:ph type="sldNum" sz="quarter" idx="12"/>
          </p:nvPr>
        </p:nvSpPr>
        <p:spPr>
          <a:noFill/>
        </p:spPr>
        <p:txBody>
          <a:bodyPr/>
          <a:lstStyle/>
          <a:p>
            <a:fld id="{4BB4061B-5FED-42D2-B680-CB170088B47E}" type="slidenum">
              <a:rPr lang="en-US" smtClean="0"/>
              <a:pPr/>
              <a:t>20</a:t>
            </a:fld>
            <a:endParaRPr lang="en-US" smtClean="0"/>
          </a:p>
        </p:txBody>
      </p:sp>
      <p:sp>
        <p:nvSpPr>
          <p:cNvPr id="28675"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8676" name="Rectangle 3"/>
          <p:cNvSpPr>
            <a:spLocks noGrp="1" noChangeArrowheads="1"/>
          </p:cNvSpPr>
          <p:nvPr>
            <p:ph type="body" sz="half" idx="1"/>
          </p:nvPr>
        </p:nvSpPr>
        <p:spPr>
          <a:xfrm>
            <a:off x="468313" y="1268413"/>
            <a:ext cx="8147050" cy="4713287"/>
          </a:xfrm>
        </p:spPr>
        <p:txBody>
          <a:bodyPr/>
          <a:lstStyle/>
          <a:p>
            <a:pPr marL="609600" indent="-609600" eaLnBrk="1" hangingPunct="1">
              <a:buFont typeface="Wingdings" pitchFamily="2" charset="2"/>
              <a:buNone/>
            </a:pPr>
            <a:r>
              <a:rPr lang="en-US" sz="1800" smtClean="0"/>
              <a:t>Dari Contoh 1 dibuat Tabel 3 berikut:</a:t>
            </a:r>
          </a:p>
          <a:p>
            <a:pPr marL="609600" indent="-609600" eaLnBrk="1" hangingPunct="1">
              <a:buFont typeface="Wingdings" pitchFamily="2" charset="2"/>
              <a:buNone/>
            </a:pPr>
            <a:r>
              <a:rPr lang="en-US" sz="1800" smtClean="0"/>
              <a:t>Tabel 3: Persiapan Perhitungan IRR                                    </a:t>
            </a:r>
            <a:r>
              <a:rPr lang="en-US" sz="1400" smtClean="0"/>
              <a:t>(dalam Rp.000,-)</a:t>
            </a:r>
            <a:endParaRPr lang="en-US" sz="1800" smtClean="0"/>
          </a:p>
          <a:p>
            <a:pPr marL="609600" indent="-609600" eaLnBrk="1" hangingPunct="1">
              <a:buFont typeface="Wingdings" pitchFamily="2" charset="2"/>
              <a:buNone/>
            </a:pPr>
            <a:endParaRPr lang="en-US" sz="1800" smtClean="0"/>
          </a:p>
        </p:txBody>
      </p:sp>
      <p:graphicFrame>
        <p:nvGraphicFramePr>
          <p:cNvPr id="61588" name="Group 148"/>
          <p:cNvGraphicFramePr>
            <a:graphicFrameLocks noGrp="1"/>
          </p:cNvGraphicFramePr>
          <p:nvPr>
            <p:ph sz="half" idx="2"/>
          </p:nvPr>
        </p:nvGraphicFramePr>
        <p:xfrm>
          <a:off x="1833563" y="1989138"/>
          <a:ext cx="6122987" cy="4549775"/>
        </p:xfrm>
        <a:graphic>
          <a:graphicData uri="http://schemas.openxmlformats.org/drawingml/2006/table">
            <a:tbl>
              <a:tblPr/>
              <a:tblGrid>
                <a:gridCol w="726017"/>
                <a:gridCol w="1079500"/>
                <a:gridCol w="918633"/>
                <a:gridCol w="1242483"/>
                <a:gridCol w="1077384"/>
                <a:gridCol w="1079500"/>
              </a:tblGrid>
              <a:tr h="527539">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Thn</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Net 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D.F.</a:t>
                      </a:r>
                    </a:p>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Present Value</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D.F.</a:t>
                      </a:r>
                    </a:p>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24%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Present Value</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71">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0,8475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-12,713</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0,8065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-12,713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0,7182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3,591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0,6504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3,591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0,6086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3,652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0,5245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3,652</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0,5158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4,126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0,4230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4,126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0,4371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4,371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0,3411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4,371</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0,3704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5,186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0,2751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5,186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0,3139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5,336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0,2218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5,336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0,2660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5,586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0,1789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5,586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482">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9</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26.000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0,2255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5,863</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0,1443</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5,863</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620">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32.000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0,1911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6,115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0,1164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6,115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620">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marL="92659" marR="92659" marT="44929" marB="44929"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NPV</a:t>
                      </a:r>
                    </a:p>
                  </a:txBody>
                  <a:tcPr marL="92659" marR="92659" marT="44929" marB="44929"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11.115,73</a:t>
                      </a:r>
                    </a:p>
                  </a:txBody>
                  <a:tcPr marL="92659" marR="92659" marT="44929" marB="44929"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-48,94</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d-ID"/>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7"/>
          <p:cNvSpPr>
            <a:spLocks noGrp="1"/>
          </p:cNvSpPr>
          <p:nvPr>
            <p:ph type="sldNum" sz="quarter" idx="12"/>
          </p:nvPr>
        </p:nvSpPr>
        <p:spPr>
          <a:noFill/>
        </p:spPr>
        <p:txBody>
          <a:bodyPr/>
          <a:lstStyle/>
          <a:p>
            <a:fld id="{2CDBB1B5-C309-4AA9-A6FC-38F5B2B4734C}" type="slidenum">
              <a:rPr lang="en-US" smtClean="0"/>
              <a:pPr/>
              <a:t>21</a:t>
            </a:fld>
            <a:endParaRPr lang="en-US" smtClean="0"/>
          </a:p>
        </p:txBody>
      </p:sp>
      <p:sp>
        <p:nvSpPr>
          <p:cNvPr id="10244"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10245" name="Rectangle 3"/>
          <p:cNvSpPr>
            <a:spLocks noGrp="1" noChangeArrowheads="1"/>
          </p:cNvSpPr>
          <p:nvPr>
            <p:ph type="body" sz="half" idx="1"/>
          </p:nvPr>
        </p:nvSpPr>
        <p:spPr>
          <a:xfrm>
            <a:off x="457200" y="1412875"/>
            <a:ext cx="8147050" cy="4711700"/>
          </a:xfrm>
        </p:spPr>
        <p:txBody>
          <a:bodyPr/>
          <a:lstStyle/>
          <a:p>
            <a:pPr marL="609600" indent="-609600" eaLnBrk="1" hangingPunct="1">
              <a:buFont typeface="Wingdings" pitchFamily="2" charset="2"/>
              <a:buNone/>
            </a:pPr>
            <a:r>
              <a:rPr lang="en-US" sz="2800" smtClean="0"/>
              <a:t>	</a:t>
            </a: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2800" smtClean="0"/>
          </a:p>
          <a:p>
            <a:pPr marL="609600" indent="-609600" eaLnBrk="1" hangingPunct="1">
              <a:buFont typeface="Wingdings" pitchFamily="2" charset="2"/>
              <a:buNone/>
            </a:pPr>
            <a:r>
              <a:rPr lang="en-US" sz="2800" smtClean="0"/>
              <a:t>	</a:t>
            </a:r>
            <a:r>
              <a:rPr lang="en-US" sz="2000" smtClean="0"/>
              <a:t>Hasil perhitungan menunjukkan bahwa IRR 23,97% lebih besar dari SOCC sebesar 18%, berarti proyek tersebut layak untuk dikerjakan. </a:t>
            </a:r>
          </a:p>
          <a:p>
            <a:pPr marL="609600" indent="-609600" eaLnBrk="1" hangingPunct="1">
              <a:buFont typeface="Wingdings" pitchFamily="2" charset="2"/>
              <a:buNone/>
            </a:pPr>
            <a:endParaRPr lang="en-US" sz="2000" smtClean="0"/>
          </a:p>
          <a:p>
            <a:pPr marL="609600" indent="-609600" eaLnBrk="1" hangingPunct="1">
              <a:buFont typeface="Wingdings" pitchFamily="2" charset="2"/>
              <a:buNone/>
            </a:pPr>
            <a:r>
              <a:rPr lang="en-US" sz="2800" smtClean="0"/>
              <a:t>	</a:t>
            </a:r>
            <a:endParaRPr lang="en-US" sz="2800" baseline="-25000" smtClean="0"/>
          </a:p>
        </p:txBody>
      </p:sp>
      <p:graphicFrame>
        <p:nvGraphicFramePr>
          <p:cNvPr id="10242" name="Object 5"/>
          <p:cNvGraphicFramePr>
            <a:graphicFrameLocks noChangeAspect="1"/>
          </p:cNvGraphicFramePr>
          <p:nvPr>
            <p:ph sz="quarter" idx="3"/>
          </p:nvPr>
        </p:nvGraphicFramePr>
        <p:xfrm>
          <a:off x="1187450" y="1549400"/>
          <a:ext cx="3890963" cy="1708150"/>
        </p:xfrm>
        <a:graphic>
          <a:graphicData uri="http://schemas.openxmlformats.org/presentationml/2006/ole">
            <p:oleObj spid="_x0000_s10242" name="Equation" r:id="rId3" imgW="2412720" imgH="109188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7"/>
          <p:cNvSpPr>
            <a:spLocks noGrp="1"/>
          </p:cNvSpPr>
          <p:nvPr>
            <p:ph type="sldNum" sz="quarter" idx="12"/>
          </p:nvPr>
        </p:nvSpPr>
        <p:spPr>
          <a:noFill/>
        </p:spPr>
        <p:txBody>
          <a:bodyPr/>
          <a:lstStyle/>
          <a:p>
            <a:fld id="{75AFE93F-409F-4362-91CD-A159F5671D27}" type="slidenum">
              <a:rPr lang="en-US" smtClean="0"/>
              <a:pPr/>
              <a:t>22</a:t>
            </a:fld>
            <a:endParaRPr lang="en-US" smtClean="0"/>
          </a:p>
        </p:txBody>
      </p:sp>
      <p:sp>
        <p:nvSpPr>
          <p:cNvPr id="11269"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11270" name="Rectangle 3"/>
          <p:cNvSpPr>
            <a:spLocks noGrp="1" noChangeArrowheads="1"/>
          </p:cNvSpPr>
          <p:nvPr>
            <p:ph type="body" sz="half" idx="1"/>
          </p:nvPr>
        </p:nvSpPr>
        <p:spPr>
          <a:xfrm>
            <a:off x="457200" y="1601788"/>
            <a:ext cx="4038600" cy="4522787"/>
          </a:xfrm>
        </p:spPr>
        <p:txBody>
          <a:bodyPr/>
          <a:lstStyle/>
          <a:p>
            <a:pPr marL="609600" indent="-609600" eaLnBrk="1" hangingPunct="1">
              <a:buFont typeface="Wingdings" pitchFamily="2" charset="2"/>
              <a:buNone/>
            </a:pPr>
            <a:r>
              <a:rPr lang="en-US" sz="2000" smtClean="0"/>
              <a:t>   </a:t>
            </a:r>
          </a:p>
        </p:txBody>
      </p:sp>
      <p:graphicFrame>
        <p:nvGraphicFramePr>
          <p:cNvPr id="11266" name="Object 7"/>
          <p:cNvGraphicFramePr>
            <a:graphicFrameLocks noChangeAspect="1"/>
          </p:cNvGraphicFramePr>
          <p:nvPr>
            <p:ph sz="quarter" idx="3"/>
          </p:nvPr>
        </p:nvGraphicFramePr>
        <p:xfrm>
          <a:off x="900113" y="2757488"/>
          <a:ext cx="7056437" cy="1157287"/>
        </p:xfrm>
        <a:graphic>
          <a:graphicData uri="http://schemas.openxmlformats.org/presentationml/2006/ole">
            <p:oleObj spid="_x0000_s11266" name="Equation" r:id="rId3" imgW="5029200" imgH="850680" progId="Equation.3">
              <p:embed/>
            </p:oleObj>
          </a:graphicData>
        </a:graphic>
      </p:graphicFrame>
      <p:sp>
        <p:nvSpPr>
          <p:cNvPr id="11271" name="Text Box 5"/>
          <p:cNvSpPr txBox="1">
            <a:spLocks noChangeArrowheads="1"/>
          </p:cNvSpPr>
          <p:nvPr/>
        </p:nvSpPr>
        <p:spPr bwMode="auto">
          <a:xfrm>
            <a:off x="684213" y="1268413"/>
            <a:ext cx="7920037" cy="1570037"/>
          </a:xfrm>
          <a:prstGeom prst="rect">
            <a:avLst/>
          </a:prstGeom>
          <a:noFill/>
          <a:ln w="9525">
            <a:noFill/>
            <a:miter lim="800000"/>
            <a:headEnd/>
            <a:tailEnd/>
          </a:ln>
        </p:spPr>
        <p:txBody>
          <a:bodyPr lIns="91433" tIns="45717" rIns="91433" bIns="45717">
            <a:spAutoFit/>
          </a:bodyPr>
          <a:lstStyle/>
          <a:p>
            <a:r>
              <a:rPr lang="en-US" sz="1600"/>
              <a:t>Dari Contoh 2, IRR merupakan tingkat bunga yang menyamakan antara harga beli aset (Original outlays) dengan present value. Jadi untuk mendapatkan nilai PV=OO harus dicari dengan menggunakan dua tingkat bunga. Tingkat bunga I menghasilkan PV &lt; OO dan tingkat bunga II menghasilkan PV &gt; OO.</a:t>
            </a:r>
          </a:p>
          <a:p>
            <a:r>
              <a:rPr lang="en-US" sz="1600"/>
              <a:t>PV I dengan DF=18% menghasilkan Rp.69.100.059,- dan PV II dengan DF=14% adalah:</a:t>
            </a:r>
          </a:p>
        </p:txBody>
      </p:sp>
      <p:sp>
        <p:nvSpPr>
          <p:cNvPr id="11272" name="Text Box 6"/>
          <p:cNvSpPr txBox="1">
            <a:spLocks noChangeArrowheads="1"/>
          </p:cNvSpPr>
          <p:nvPr/>
        </p:nvSpPr>
        <p:spPr bwMode="auto">
          <a:xfrm>
            <a:off x="665163" y="3305175"/>
            <a:ext cx="184150" cy="366713"/>
          </a:xfrm>
          <a:prstGeom prst="rect">
            <a:avLst/>
          </a:prstGeom>
          <a:noFill/>
          <a:ln w="9525">
            <a:noFill/>
            <a:miter lim="800000"/>
            <a:headEnd/>
            <a:tailEnd/>
          </a:ln>
        </p:spPr>
        <p:txBody>
          <a:bodyPr wrap="none" lIns="91433" tIns="45717" rIns="91433" bIns="45717">
            <a:spAutoFit/>
          </a:bodyPr>
          <a:lstStyle/>
          <a:p>
            <a:endParaRPr lang="id-ID"/>
          </a:p>
        </p:txBody>
      </p:sp>
      <p:sp>
        <p:nvSpPr>
          <p:cNvPr id="11273" name="Text Box 8"/>
          <p:cNvSpPr txBox="1">
            <a:spLocks noChangeArrowheads="1"/>
          </p:cNvSpPr>
          <p:nvPr/>
        </p:nvSpPr>
        <p:spPr bwMode="auto">
          <a:xfrm>
            <a:off x="539750" y="4005263"/>
            <a:ext cx="8280400" cy="584200"/>
          </a:xfrm>
          <a:prstGeom prst="rect">
            <a:avLst/>
          </a:prstGeom>
          <a:noFill/>
          <a:ln w="9525">
            <a:noFill/>
            <a:miter lim="800000"/>
            <a:headEnd/>
            <a:tailEnd/>
          </a:ln>
        </p:spPr>
        <p:txBody>
          <a:bodyPr lIns="91433" tIns="45717" rIns="91433" bIns="45717">
            <a:spAutoFit/>
          </a:bodyPr>
          <a:lstStyle/>
          <a:p>
            <a:r>
              <a:rPr lang="en-US" sz="1600"/>
              <a:t>Berdasarkan pada hasil perhitungan di atas, maka:</a:t>
            </a:r>
          </a:p>
          <a:p>
            <a:endParaRPr lang="en-US" sz="1600"/>
          </a:p>
        </p:txBody>
      </p:sp>
      <p:graphicFrame>
        <p:nvGraphicFramePr>
          <p:cNvPr id="11267" name="Object 10"/>
          <p:cNvGraphicFramePr>
            <a:graphicFrameLocks noChangeAspect="1"/>
          </p:cNvGraphicFramePr>
          <p:nvPr>
            <p:ph sz="quarter" idx="2"/>
          </p:nvPr>
        </p:nvGraphicFramePr>
        <p:xfrm>
          <a:off x="900113" y="4365625"/>
          <a:ext cx="5041900" cy="1873250"/>
        </p:xfrm>
        <a:graphic>
          <a:graphicData uri="http://schemas.openxmlformats.org/presentationml/2006/ole">
            <p:oleObj spid="_x0000_s11267" name="Equation" r:id="rId4" imgW="3949560" imgH="1473120" progId="Equation.3">
              <p:embed/>
            </p:oleObj>
          </a:graphicData>
        </a:graphic>
      </p:graphicFrame>
      <p:sp>
        <p:nvSpPr>
          <p:cNvPr id="11274" name="Text Box 12"/>
          <p:cNvSpPr txBox="1">
            <a:spLocks noChangeArrowheads="1"/>
          </p:cNvSpPr>
          <p:nvPr/>
        </p:nvSpPr>
        <p:spPr bwMode="auto">
          <a:xfrm>
            <a:off x="6135688" y="4845050"/>
            <a:ext cx="2930525" cy="1477963"/>
          </a:xfrm>
          <a:prstGeom prst="rect">
            <a:avLst/>
          </a:prstGeom>
          <a:noFill/>
          <a:ln w="9525">
            <a:solidFill>
              <a:schemeClr val="tx1"/>
            </a:solidFill>
            <a:miter lim="800000"/>
            <a:headEnd/>
            <a:tailEnd/>
          </a:ln>
        </p:spPr>
        <p:txBody>
          <a:bodyPr wrap="none" lIns="91433" tIns="45717" rIns="91433" bIns="45717">
            <a:spAutoFit/>
          </a:bodyPr>
          <a:lstStyle/>
          <a:p>
            <a:r>
              <a:rPr lang="en-US"/>
              <a:t>IRR=14,79% lebih kecil</a:t>
            </a:r>
          </a:p>
          <a:p>
            <a:r>
              <a:rPr lang="en-US"/>
              <a:t>dari tingkat bunga yang</a:t>
            </a:r>
          </a:p>
          <a:p>
            <a:r>
              <a:rPr lang="en-US"/>
              <a:t>berlaku (DF) yi 18%</a:t>
            </a:r>
          </a:p>
          <a:p>
            <a:r>
              <a:rPr lang="en-US"/>
              <a:t>berarti penggantian mesin</a:t>
            </a:r>
          </a:p>
          <a:p>
            <a:r>
              <a:rPr lang="en-US"/>
              <a:t>tidak layak.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6"/>
          <p:cNvSpPr>
            <a:spLocks noGrp="1"/>
          </p:cNvSpPr>
          <p:nvPr>
            <p:ph type="sldNum" sz="quarter" idx="12"/>
          </p:nvPr>
        </p:nvSpPr>
        <p:spPr>
          <a:noFill/>
        </p:spPr>
        <p:txBody>
          <a:bodyPr/>
          <a:lstStyle/>
          <a:p>
            <a:fld id="{E293AFC9-1AD7-47A4-9FDC-1D147AAF6DE0}" type="slidenum">
              <a:rPr lang="en-US" smtClean="0"/>
              <a:pPr/>
              <a:t>23</a:t>
            </a:fld>
            <a:endParaRPr lang="en-US" smtClean="0"/>
          </a:p>
        </p:txBody>
      </p:sp>
      <p:sp>
        <p:nvSpPr>
          <p:cNvPr id="12292"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12293" name="Rectangle 3"/>
          <p:cNvSpPr>
            <a:spLocks noGrp="1" noChangeArrowheads="1"/>
          </p:cNvSpPr>
          <p:nvPr>
            <p:ph type="body" sz="half" idx="1"/>
          </p:nvPr>
        </p:nvSpPr>
        <p:spPr>
          <a:xfrm>
            <a:off x="457200" y="1484313"/>
            <a:ext cx="8291513" cy="4640262"/>
          </a:xfrm>
        </p:spPr>
        <p:txBody>
          <a:bodyPr/>
          <a:lstStyle/>
          <a:p>
            <a:pPr marL="609600" indent="-609600" eaLnBrk="1" hangingPunct="1">
              <a:buFont typeface="Wingdings" pitchFamily="2" charset="2"/>
              <a:buNone/>
            </a:pPr>
            <a:r>
              <a:rPr lang="en-US" sz="2000" b="1" smtClean="0"/>
              <a:t>3. Net Benefit Cost Ratio (Net B/C)</a:t>
            </a:r>
          </a:p>
          <a:p>
            <a:pPr marL="609600" indent="-609600" eaLnBrk="1" hangingPunct="1">
              <a:buFont typeface="Wingdings" pitchFamily="2" charset="2"/>
              <a:buNone/>
            </a:pPr>
            <a:r>
              <a:rPr lang="en-US" sz="2400" smtClean="0"/>
              <a:t>	</a:t>
            </a:r>
            <a:r>
              <a:rPr lang="en-US" sz="2000" smtClean="0"/>
              <a:t>Net B/C adalah perbandingan antara net benefit yang telah didiskon positif (+) dengan net benefit yang telah didiskon negatif.</a:t>
            </a:r>
          </a:p>
          <a:p>
            <a:pPr marL="609600" indent="-609600" eaLnBrk="1" hangingPunct="1">
              <a:buFont typeface="Wingdings" pitchFamily="2" charset="2"/>
              <a:buNone/>
            </a:pPr>
            <a:r>
              <a:rPr lang="en-US" sz="2000" smtClean="0"/>
              <a:t>	Rumus:</a:t>
            </a:r>
          </a:p>
          <a:p>
            <a:pPr marL="609600" indent="-609600" eaLnBrk="1" hangingPunct="1">
              <a:buFont typeface="Wingdings" pitchFamily="2" charset="2"/>
              <a:buNone/>
            </a:pPr>
            <a:endParaRPr lang="en-US" sz="2400" baseline="-25000" smtClean="0"/>
          </a:p>
          <a:p>
            <a:pPr marL="609600" indent="-609600" eaLnBrk="1" hangingPunct="1">
              <a:buFont typeface="Wingdings" pitchFamily="2" charset="2"/>
              <a:buNone/>
            </a:pPr>
            <a:r>
              <a:rPr lang="en-US" sz="2400" baseline="-25000" smtClean="0"/>
              <a:t>	</a:t>
            </a:r>
          </a:p>
          <a:p>
            <a:pPr marL="609600" indent="-609600" eaLnBrk="1" hangingPunct="1">
              <a:buFont typeface="Wingdings" pitchFamily="2" charset="2"/>
              <a:buNone/>
            </a:pPr>
            <a:r>
              <a:rPr lang="en-US" sz="2400" smtClean="0"/>
              <a:t>	</a:t>
            </a:r>
          </a:p>
          <a:p>
            <a:pPr marL="609600" indent="-609600" eaLnBrk="1" hangingPunct="1">
              <a:buFont typeface="Wingdings" pitchFamily="2" charset="2"/>
              <a:buNone/>
            </a:pPr>
            <a:r>
              <a:rPr lang="en-US" sz="2400" smtClean="0"/>
              <a:t>	</a:t>
            </a:r>
            <a:r>
              <a:rPr lang="en-US" sz="2000" smtClean="0"/>
              <a:t>Jika: Net B/C &gt; 1 (satu) berarti proyek (usaha) layak dikerjakan</a:t>
            </a:r>
          </a:p>
          <a:p>
            <a:pPr marL="609600" indent="-609600" eaLnBrk="1" hangingPunct="1">
              <a:buFont typeface="Wingdings" pitchFamily="2" charset="2"/>
              <a:buNone/>
            </a:pPr>
            <a:r>
              <a:rPr lang="en-US" sz="2000" smtClean="0"/>
              <a:t>		    Net B/C &lt; 1 (satu) berarti proyek tidak layak dikerjakan	    Net B/C = 1 (satu) berarti cash in flows = cash out flows			(BEP) atau TR=TC	</a:t>
            </a:r>
          </a:p>
          <a:p>
            <a:pPr marL="609600" indent="-609600" eaLnBrk="1" hangingPunct="1">
              <a:buFont typeface="Wingdings" pitchFamily="2" charset="2"/>
              <a:buNone/>
            </a:pPr>
            <a:r>
              <a:rPr lang="en-US" sz="2400" smtClean="0"/>
              <a:t>		         </a:t>
            </a:r>
            <a:endParaRPr lang="en-US" sz="2400" baseline="-25000" smtClean="0"/>
          </a:p>
        </p:txBody>
      </p:sp>
      <p:graphicFrame>
        <p:nvGraphicFramePr>
          <p:cNvPr id="12290" name="Object 4"/>
          <p:cNvGraphicFramePr>
            <a:graphicFrameLocks noChangeAspect="1"/>
          </p:cNvGraphicFramePr>
          <p:nvPr>
            <p:ph sz="half" idx="2"/>
          </p:nvPr>
        </p:nvGraphicFramePr>
        <p:xfrm>
          <a:off x="2125663" y="2727325"/>
          <a:ext cx="2230437" cy="1309688"/>
        </p:xfrm>
        <a:graphic>
          <a:graphicData uri="http://schemas.openxmlformats.org/presentationml/2006/ole">
            <p:oleObj spid="_x0000_s12290" name="Equation" r:id="rId3" imgW="1384200" imgH="83808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6"/>
          <p:cNvSpPr>
            <a:spLocks noGrp="1"/>
          </p:cNvSpPr>
          <p:nvPr>
            <p:ph type="sldNum" sz="quarter" idx="12"/>
          </p:nvPr>
        </p:nvSpPr>
        <p:spPr>
          <a:noFill/>
        </p:spPr>
        <p:txBody>
          <a:bodyPr/>
          <a:lstStyle/>
          <a:p>
            <a:fld id="{7610B504-4F7A-453C-B142-4FDEB0400220}" type="slidenum">
              <a:rPr lang="en-US" smtClean="0"/>
              <a:pPr/>
              <a:t>24</a:t>
            </a:fld>
            <a:endParaRPr lang="en-US" smtClean="0"/>
          </a:p>
        </p:txBody>
      </p:sp>
      <p:sp>
        <p:nvSpPr>
          <p:cNvPr id="29699"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29700" name="Rectangle 3"/>
          <p:cNvSpPr>
            <a:spLocks noGrp="1" noChangeArrowheads="1"/>
          </p:cNvSpPr>
          <p:nvPr>
            <p:ph type="body" sz="half" idx="1"/>
          </p:nvPr>
        </p:nvSpPr>
        <p:spPr>
          <a:xfrm>
            <a:off x="468313" y="1268413"/>
            <a:ext cx="8147050" cy="4713287"/>
          </a:xfrm>
        </p:spPr>
        <p:txBody>
          <a:bodyPr/>
          <a:lstStyle/>
          <a:p>
            <a:pPr marL="609600" indent="-609600" eaLnBrk="1" hangingPunct="1">
              <a:buFont typeface="Wingdings" pitchFamily="2" charset="2"/>
              <a:buNone/>
            </a:pPr>
            <a:r>
              <a:rPr lang="en-US" sz="1800" smtClean="0"/>
              <a:t>Dari </a:t>
            </a:r>
            <a:r>
              <a:rPr lang="en-US" sz="1800" b="1" smtClean="0"/>
              <a:t>Contoh 1</a:t>
            </a:r>
            <a:r>
              <a:rPr lang="en-US" sz="1800" smtClean="0"/>
              <a:t> dibuat Tabel 4 berikut:</a:t>
            </a:r>
          </a:p>
          <a:p>
            <a:pPr marL="609600" indent="-609600" eaLnBrk="1" hangingPunct="1">
              <a:buFont typeface="Wingdings" pitchFamily="2" charset="2"/>
              <a:buNone/>
            </a:pPr>
            <a:r>
              <a:rPr lang="en-US" sz="1800" smtClean="0"/>
              <a:t>Tabel 4: Jumlah benefit dan persiapan Perhitungan Net B/C Proyek                                   						</a:t>
            </a:r>
          </a:p>
        </p:txBody>
      </p:sp>
      <p:graphicFrame>
        <p:nvGraphicFramePr>
          <p:cNvPr id="66672" name="Group 112"/>
          <p:cNvGraphicFramePr>
            <a:graphicFrameLocks noGrp="1"/>
          </p:cNvGraphicFramePr>
          <p:nvPr>
            <p:ph sz="half" idx="2"/>
          </p:nvPr>
        </p:nvGraphicFramePr>
        <p:xfrm>
          <a:off x="1979613" y="2060575"/>
          <a:ext cx="4970462" cy="4243388"/>
        </p:xfrm>
        <a:graphic>
          <a:graphicData uri="http://schemas.openxmlformats.org/drawingml/2006/table">
            <a:tbl>
              <a:tblPr/>
              <a:tblGrid>
                <a:gridCol w="505883"/>
                <a:gridCol w="1583267"/>
                <a:gridCol w="1327151"/>
                <a:gridCol w="1553633"/>
              </a:tblGrid>
              <a:tr h="527539">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Thn</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Net Benefit</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D.F.</a:t>
                      </a:r>
                    </a:p>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Present Value</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71">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-20.000.000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0,847458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-12,713.870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0,718218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3,590.920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0,608631</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3,651.785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0,515789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4,126.312</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0,437109</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4,371.090</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14.000.000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0,370432</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5,186.048</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323">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17.000.000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0,313925</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5,336.725</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377">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8</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21.000.000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0,266038</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5,586.798</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482">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9</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26.000.000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0,225456</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5,861.856</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620">
                <a:tc>
                  <a:txBody>
                    <a:bodyPr/>
                    <a:lstStyle/>
                    <a:p>
                      <a:pPr marL="0" marR="0" lvl="0" indent="0" algn="l"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10</a:t>
                      </a:r>
                    </a:p>
                  </a:txBody>
                  <a:tcPr marL="92659" marR="92659" marT="44929" marB="449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32.000.000</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0,191064</a:t>
                      </a:r>
                    </a:p>
                  </a:txBody>
                  <a:tcPr marL="92659" marR="92659" marT="44929" marB="449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695325"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6,114.048</a:t>
                      </a:r>
                    </a:p>
                  </a:txBody>
                  <a:tcPr marL="92659" marR="92659" marT="44929" marB="449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5"/>
          <p:cNvSpPr>
            <a:spLocks noGrp="1"/>
          </p:cNvSpPr>
          <p:nvPr>
            <p:ph type="dt" sz="quarter" idx="10"/>
          </p:nvPr>
        </p:nvSpPr>
        <p:spPr>
          <a:noFill/>
        </p:spPr>
        <p:txBody>
          <a:bodyPr/>
          <a:lstStyle/>
          <a:p>
            <a:r>
              <a:rPr lang="en-US" smtClean="0"/>
              <a:t>Studi Kelayakan Bisnis</a:t>
            </a:r>
          </a:p>
          <a:p>
            <a:r>
              <a:rPr lang="en-US" smtClean="0"/>
              <a:t>Ati Harmoni</a:t>
            </a:r>
          </a:p>
        </p:txBody>
      </p:sp>
      <p:sp>
        <p:nvSpPr>
          <p:cNvPr id="13316" name="Slide Number Placeholder 7"/>
          <p:cNvSpPr>
            <a:spLocks noGrp="1"/>
          </p:cNvSpPr>
          <p:nvPr>
            <p:ph type="sldNum" sz="quarter" idx="12"/>
          </p:nvPr>
        </p:nvSpPr>
        <p:spPr>
          <a:noFill/>
        </p:spPr>
        <p:txBody>
          <a:bodyPr/>
          <a:lstStyle/>
          <a:p>
            <a:fld id="{D399E87C-67C8-48AD-A207-C99EB69BDD4B}" type="slidenum">
              <a:rPr lang="en-US" smtClean="0"/>
              <a:pPr/>
              <a:t>25</a:t>
            </a:fld>
            <a:endParaRPr lang="en-US" smtClean="0"/>
          </a:p>
        </p:txBody>
      </p:sp>
      <p:sp>
        <p:nvSpPr>
          <p:cNvPr id="13317"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13318" name="Rectangle 3"/>
          <p:cNvSpPr>
            <a:spLocks noGrp="1" noChangeArrowheads="1"/>
          </p:cNvSpPr>
          <p:nvPr>
            <p:ph type="body" sz="half" idx="1"/>
          </p:nvPr>
        </p:nvSpPr>
        <p:spPr>
          <a:xfrm>
            <a:off x="457200" y="1412875"/>
            <a:ext cx="8147050" cy="4711700"/>
          </a:xfrm>
        </p:spPr>
        <p:txBody>
          <a:bodyPr/>
          <a:lstStyle/>
          <a:p>
            <a:pPr marL="609600" indent="-609600" eaLnBrk="1" hangingPunct="1">
              <a:buFont typeface="Wingdings" pitchFamily="2" charset="2"/>
              <a:buNone/>
            </a:pPr>
            <a:r>
              <a:rPr lang="en-US" sz="2800" smtClean="0"/>
              <a:t>	</a:t>
            </a: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1200" smtClean="0"/>
          </a:p>
          <a:p>
            <a:pPr marL="609600" indent="-609600" eaLnBrk="1" hangingPunct="1">
              <a:buFont typeface="Wingdings" pitchFamily="2" charset="2"/>
              <a:buNone/>
            </a:pPr>
            <a:endParaRPr lang="en-US" sz="2800" smtClean="0"/>
          </a:p>
          <a:p>
            <a:pPr marL="609600" indent="-609600" eaLnBrk="1" hangingPunct="1">
              <a:buFont typeface="Wingdings" pitchFamily="2" charset="2"/>
              <a:buNone/>
            </a:pPr>
            <a:r>
              <a:rPr lang="en-US" sz="2800" smtClean="0"/>
              <a:t>	</a:t>
            </a:r>
            <a:r>
              <a:rPr lang="en-US" sz="2000" smtClean="0"/>
              <a:t>Hasil perhitungan menunjukkan bahwa Net B/C &gt; 1, berarti proyek tersebut layak untuk dikerjakan. </a:t>
            </a:r>
          </a:p>
          <a:p>
            <a:pPr marL="609600" indent="-609600" eaLnBrk="1" hangingPunct="1">
              <a:buFont typeface="Wingdings" pitchFamily="2" charset="2"/>
              <a:buNone/>
            </a:pPr>
            <a:endParaRPr lang="en-US" sz="2000" smtClean="0"/>
          </a:p>
          <a:p>
            <a:pPr marL="609600" indent="-609600" eaLnBrk="1" hangingPunct="1">
              <a:buFont typeface="Wingdings" pitchFamily="2" charset="2"/>
              <a:buNone/>
            </a:pPr>
            <a:r>
              <a:rPr lang="en-US" sz="2800" smtClean="0"/>
              <a:t>	</a:t>
            </a:r>
            <a:endParaRPr lang="en-US" sz="2800" baseline="-25000" smtClean="0"/>
          </a:p>
        </p:txBody>
      </p:sp>
      <p:graphicFrame>
        <p:nvGraphicFramePr>
          <p:cNvPr id="13314" name="Object 4"/>
          <p:cNvGraphicFramePr>
            <a:graphicFrameLocks noChangeAspect="1"/>
          </p:cNvGraphicFramePr>
          <p:nvPr>
            <p:ph sz="quarter" idx="3"/>
          </p:nvPr>
        </p:nvGraphicFramePr>
        <p:xfrm>
          <a:off x="1547813" y="1444625"/>
          <a:ext cx="3600450" cy="2190750"/>
        </p:xfrm>
        <a:graphic>
          <a:graphicData uri="http://schemas.openxmlformats.org/presentationml/2006/ole">
            <p:oleObj spid="_x0000_s13314" name="Equation" r:id="rId3" imgW="2349360" imgH="1473120" progId="Equation.3">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Date Placeholder 5"/>
          <p:cNvSpPr>
            <a:spLocks noGrp="1"/>
          </p:cNvSpPr>
          <p:nvPr>
            <p:ph type="dt" sz="quarter" idx="10"/>
          </p:nvPr>
        </p:nvSpPr>
        <p:spPr>
          <a:noFill/>
        </p:spPr>
        <p:txBody>
          <a:bodyPr/>
          <a:lstStyle/>
          <a:p>
            <a:r>
              <a:rPr lang="en-US" smtClean="0"/>
              <a:t>Studi Kelayakan Bisnis</a:t>
            </a:r>
          </a:p>
          <a:p>
            <a:r>
              <a:rPr lang="en-US" smtClean="0"/>
              <a:t>Ati Harmoni</a:t>
            </a:r>
          </a:p>
        </p:txBody>
      </p:sp>
      <p:sp>
        <p:nvSpPr>
          <p:cNvPr id="14341" name="Slide Number Placeholder 7"/>
          <p:cNvSpPr>
            <a:spLocks noGrp="1"/>
          </p:cNvSpPr>
          <p:nvPr>
            <p:ph type="sldNum" sz="quarter" idx="12"/>
          </p:nvPr>
        </p:nvSpPr>
        <p:spPr>
          <a:noFill/>
        </p:spPr>
        <p:txBody>
          <a:bodyPr/>
          <a:lstStyle/>
          <a:p>
            <a:fld id="{19C5289C-FC78-40BF-A33B-01B34EAE9930}" type="slidenum">
              <a:rPr lang="en-US" smtClean="0"/>
              <a:pPr/>
              <a:t>26</a:t>
            </a:fld>
            <a:endParaRPr lang="en-US" smtClean="0"/>
          </a:p>
        </p:txBody>
      </p:sp>
      <p:sp>
        <p:nvSpPr>
          <p:cNvPr id="14342" name="Rectangle 2"/>
          <p:cNvSpPr>
            <a:spLocks noGrp="1" noChangeArrowheads="1"/>
          </p:cNvSpPr>
          <p:nvPr>
            <p:ph type="title"/>
          </p:nvPr>
        </p:nvSpPr>
        <p:spPr>
          <a:xfrm>
            <a:off x="468313" y="260350"/>
            <a:ext cx="8229600" cy="1143000"/>
          </a:xfrm>
        </p:spPr>
        <p:txBody>
          <a:bodyPr/>
          <a:lstStyle/>
          <a:p>
            <a:pPr eaLnBrk="1" hangingPunct="1"/>
            <a:r>
              <a:rPr lang="en-US" sz="1800" smtClean="0"/>
              <a:t>Analisis Kriteria Investasi</a:t>
            </a:r>
          </a:p>
        </p:txBody>
      </p:sp>
      <p:sp>
        <p:nvSpPr>
          <p:cNvPr id="14343" name="Rectangle 3"/>
          <p:cNvSpPr>
            <a:spLocks noGrp="1" noChangeArrowheads="1"/>
          </p:cNvSpPr>
          <p:nvPr>
            <p:ph type="body" sz="half" idx="1"/>
          </p:nvPr>
        </p:nvSpPr>
        <p:spPr>
          <a:xfrm>
            <a:off x="457200" y="1343025"/>
            <a:ext cx="7931150" cy="4781550"/>
          </a:xfrm>
        </p:spPr>
        <p:txBody>
          <a:bodyPr/>
          <a:lstStyle/>
          <a:p>
            <a:pPr marL="609600" indent="-609600" eaLnBrk="1" hangingPunct="1">
              <a:lnSpc>
                <a:spcPct val="90000"/>
              </a:lnSpc>
              <a:buFont typeface="Wingdings" pitchFamily="2" charset="2"/>
              <a:buNone/>
            </a:pPr>
            <a:r>
              <a:rPr lang="en-US" sz="1800" b="1" smtClean="0"/>
              <a:t>4. Gross Benefit Cost Ratio (Gross B/C)</a:t>
            </a:r>
          </a:p>
          <a:p>
            <a:pPr marL="609600" indent="-609600" eaLnBrk="1" hangingPunct="1">
              <a:lnSpc>
                <a:spcPct val="90000"/>
              </a:lnSpc>
              <a:buFont typeface="Wingdings" pitchFamily="2" charset="2"/>
              <a:buNone/>
            </a:pPr>
            <a:r>
              <a:rPr lang="en-US" sz="2000" smtClean="0"/>
              <a:t>	Gross</a:t>
            </a:r>
            <a:r>
              <a:rPr lang="en-US" sz="1800" smtClean="0"/>
              <a:t> B/C adalah perbandingan antara benefit kotor yang telah didiskon dengan cost secara keseluruhan yang telah didiskon.</a:t>
            </a:r>
          </a:p>
          <a:p>
            <a:pPr marL="609600" indent="-609600" eaLnBrk="1" hangingPunct="1">
              <a:lnSpc>
                <a:spcPct val="90000"/>
              </a:lnSpc>
              <a:buFont typeface="Wingdings" pitchFamily="2" charset="2"/>
              <a:buNone/>
            </a:pPr>
            <a:r>
              <a:rPr lang="en-US" sz="1800" smtClean="0"/>
              <a:t>	Rumus:</a:t>
            </a:r>
          </a:p>
          <a:p>
            <a:pPr marL="609600" indent="-609600" eaLnBrk="1" hangingPunct="1">
              <a:lnSpc>
                <a:spcPct val="90000"/>
              </a:lnSpc>
              <a:buFont typeface="Wingdings" pitchFamily="2" charset="2"/>
              <a:buNone/>
            </a:pPr>
            <a:endParaRPr lang="en-US" sz="2000" baseline="-25000" smtClean="0"/>
          </a:p>
          <a:p>
            <a:pPr marL="609600" indent="-609600" eaLnBrk="1" hangingPunct="1">
              <a:lnSpc>
                <a:spcPct val="90000"/>
              </a:lnSpc>
              <a:buFont typeface="Wingdings" pitchFamily="2" charset="2"/>
              <a:buNone/>
            </a:pPr>
            <a:r>
              <a:rPr lang="en-US" sz="2000" baseline="-25000" smtClean="0"/>
              <a:t>	</a:t>
            </a:r>
          </a:p>
          <a:p>
            <a:pPr marL="609600" indent="-609600" eaLnBrk="1" hangingPunct="1">
              <a:lnSpc>
                <a:spcPct val="90000"/>
              </a:lnSpc>
              <a:buFont typeface="Wingdings" pitchFamily="2" charset="2"/>
              <a:buNone/>
            </a:pPr>
            <a:r>
              <a:rPr lang="en-US" sz="2000" smtClean="0"/>
              <a:t>	</a:t>
            </a:r>
          </a:p>
          <a:p>
            <a:pPr marL="609600" indent="-609600" eaLnBrk="1" hangingPunct="1">
              <a:lnSpc>
                <a:spcPct val="90000"/>
              </a:lnSpc>
              <a:buFont typeface="Wingdings" pitchFamily="2" charset="2"/>
              <a:buNone/>
            </a:pPr>
            <a:r>
              <a:rPr lang="en-US" sz="2000" smtClean="0"/>
              <a:t>	</a:t>
            </a:r>
          </a:p>
          <a:p>
            <a:pPr marL="609600" indent="-609600" eaLnBrk="1" hangingPunct="1">
              <a:lnSpc>
                <a:spcPct val="90000"/>
              </a:lnSpc>
              <a:buFont typeface="Wingdings" pitchFamily="2" charset="2"/>
              <a:buNone/>
            </a:pPr>
            <a:r>
              <a:rPr lang="en-US" sz="1800" smtClean="0"/>
              <a:t>	Jika: Gross B/C &gt; 1 (satu) berarti proyek (usaha) layak dikerjakan</a:t>
            </a:r>
          </a:p>
          <a:p>
            <a:pPr marL="609600" indent="-609600" eaLnBrk="1" hangingPunct="1">
              <a:lnSpc>
                <a:spcPct val="90000"/>
              </a:lnSpc>
              <a:buFont typeface="Wingdings" pitchFamily="2" charset="2"/>
              <a:buNone/>
            </a:pPr>
            <a:r>
              <a:rPr lang="en-US" sz="1800" smtClean="0"/>
              <a:t>		    Gross B/C &lt; 1 (satu) berarti proyek tidak layak dikerjakan	    Gross B/C = 1 (satu) berarti proyek dalam keadaan BEP.</a:t>
            </a:r>
          </a:p>
          <a:p>
            <a:pPr marL="609600" indent="-609600" eaLnBrk="1" hangingPunct="1">
              <a:lnSpc>
                <a:spcPct val="90000"/>
              </a:lnSpc>
              <a:buFont typeface="Wingdings" pitchFamily="2" charset="2"/>
              <a:buNone/>
            </a:pPr>
            <a:endParaRPr lang="en-US" sz="1800" smtClean="0"/>
          </a:p>
          <a:p>
            <a:pPr marL="609600" indent="-609600" eaLnBrk="1" hangingPunct="1">
              <a:lnSpc>
                <a:spcPct val="90000"/>
              </a:lnSpc>
              <a:buFont typeface="Wingdings" pitchFamily="2" charset="2"/>
              <a:buNone/>
            </a:pPr>
            <a:r>
              <a:rPr lang="en-US" sz="1800" smtClean="0"/>
              <a:t>	Dari contoh 1 (tabel 2), Gross B/C dapat dihitung sbb:</a:t>
            </a:r>
          </a:p>
          <a:p>
            <a:pPr marL="609600" indent="-609600" eaLnBrk="1" hangingPunct="1">
              <a:lnSpc>
                <a:spcPct val="90000"/>
              </a:lnSpc>
              <a:buFont typeface="Wingdings" pitchFamily="2" charset="2"/>
              <a:buNone/>
            </a:pPr>
            <a:r>
              <a:rPr lang="en-US" sz="1800" smtClean="0"/>
              <a:t>		</a:t>
            </a:r>
          </a:p>
          <a:p>
            <a:pPr marL="609600" indent="-609600" eaLnBrk="1" hangingPunct="1">
              <a:lnSpc>
                <a:spcPct val="90000"/>
              </a:lnSpc>
              <a:buFont typeface="Wingdings" pitchFamily="2" charset="2"/>
              <a:buNone/>
            </a:pPr>
            <a:r>
              <a:rPr lang="en-US" sz="2600" smtClean="0"/>
              <a:t>		         </a:t>
            </a:r>
            <a:endParaRPr lang="en-US" sz="2000" baseline="-25000" smtClean="0"/>
          </a:p>
        </p:txBody>
      </p:sp>
      <p:graphicFrame>
        <p:nvGraphicFramePr>
          <p:cNvPr id="14338" name="Object 4"/>
          <p:cNvGraphicFramePr>
            <a:graphicFrameLocks noChangeAspect="1"/>
          </p:cNvGraphicFramePr>
          <p:nvPr>
            <p:ph sz="quarter" idx="2"/>
          </p:nvPr>
        </p:nvGraphicFramePr>
        <p:xfrm>
          <a:off x="2051050" y="2292350"/>
          <a:ext cx="2652713" cy="1277938"/>
        </p:xfrm>
        <a:graphic>
          <a:graphicData uri="http://schemas.openxmlformats.org/presentationml/2006/ole">
            <p:oleObj spid="_x0000_s14338" name="Equation" r:id="rId3" imgW="1688760" imgH="838080" progId="Equation.3">
              <p:embed/>
            </p:oleObj>
          </a:graphicData>
        </a:graphic>
      </p:graphicFrame>
      <p:graphicFrame>
        <p:nvGraphicFramePr>
          <p:cNvPr id="14339" name="Object 5"/>
          <p:cNvGraphicFramePr>
            <a:graphicFrameLocks noChangeAspect="1"/>
          </p:cNvGraphicFramePr>
          <p:nvPr>
            <p:ph sz="quarter" idx="3"/>
          </p:nvPr>
        </p:nvGraphicFramePr>
        <p:xfrm>
          <a:off x="2082800" y="5084763"/>
          <a:ext cx="4144963" cy="660400"/>
        </p:xfrm>
        <a:graphic>
          <a:graphicData uri="http://schemas.openxmlformats.org/presentationml/2006/ole">
            <p:oleObj spid="_x0000_s14339" name="Equation" r:id="rId4" imgW="2463480" imgH="393480" progId="Equation.3">
              <p:embed/>
            </p:oleObj>
          </a:graphicData>
        </a:graphic>
      </p:graphicFrame>
      <p:sp>
        <p:nvSpPr>
          <p:cNvPr id="14344" name="Text Box 7"/>
          <p:cNvSpPr txBox="1">
            <a:spLocks noChangeArrowheads="1"/>
          </p:cNvSpPr>
          <p:nvPr/>
        </p:nvSpPr>
        <p:spPr bwMode="auto">
          <a:xfrm>
            <a:off x="1109663" y="5826125"/>
            <a:ext cx="5967412" cy="368300"/>
          </a:xfrm>
          <a:prstGeom prst="rect">
            <a:avLst/>
          </a:prstGeom>
          <a:noFill/>
          <a:ln w="9525">
            <a:noFill/>
            <a:miter lim="800000"/>
            <a:headEnd/>
            <a:tailEnd/>
          </a:ln>
        </p:spPr>
        <p:txBody>
          <a:bodyPr wrap="none" lIns="91433" tIns="45717" rIns="91433" bIns="45717">
            <a:spAutoFit/>
          </a:bodyPr>
          <a:lstStyle/>
          <a:p>
            <a:r>
              <a:rPr lang="en-US"/>
              <a:t>Gross B/C menunjukkan bahwa proyek layak dikerjakan.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68313" y="260350"/>
            <a:ext cx="8229600" cy="1143000"/>
          </a:xfrm>
        </p:spPr>
        <p:txBody>
          <a:bodyPr/>
          <a:lstStyle/>
          <a:p>
            <a:endParaRPr lang="id-ID" smtClean="0"/>
          </a:p>
        </p:txBody>
      </p:sp>
      <p:sp>
        <p:nvSpPr>
          <p:cNvPr id="30723" name="Text Placeholder 2"/>
          <p:cNvSpPr>
            <a:spLocks noGrp="1"/>
          </p:cNvSpPr>
          <p:nvPr>
            <p:ph type="body" sz="half" idx="1"/>
          </p:nvPr>
        </p:nvSpPr>
        <p:spPr>
          <a:xfrm>
            <a:off x="457200" y="1601788"/>
            <a:ext cx="4013200" cy="4522787"/>
          </a:xfrm>
        </p:spPr>
        <p:txBody>
          <a:bodyPr/>
          <a:lstStyle/>
          <a:p>
            <a:endParaRPr lang="id-ID" smtClean="0"/>
          </a:p>
        </p:txBody>
      </p:sp>
      <p:sp>
        <p:nvSpPr>
          <p:cNvPr id="30724" name="Content Placeholder 3"/>
          <p:cNvSpPr>
            <a:spLocks noGrp="1"/>
          </p:cNvSpPr>
          <p:nvPr>
            <p:ph sz="quarter" idx="2"/>
          </p:nvPr>
        </p:nvSpPr>
        <p:spPr>
          <a:xfrm>
            <a:off x="4673600" y="1601788"/>
            <a:ext cx="4013200" cy="2162175"/>
          </a:xfrm>
        </p:spPr>
        <p:txBody>
          <a:bodyPr/>
          <a:lstStyle/>
          <a:p>
            <a:endParaRPr lang="id-ID" smtClean="0"/>
          </a:p>
        </p:txBody>
      </p:sp>
      <p:sp>
        <p:nvSpPr>
          <p:cNvPr id="30725" name="Content Placeholder 4"/>
          <p:cNvSpPr>
            <a:spLocks noGrp="1"/>
          </p:cNvSpPr>
          <p:nvPr>
            <p:ph sz="quarter" idx="3"/>
          </p:nvPr>
        </p:nvSpPr>
        <p:spPr>
          <a:xfrm>
            <a:off x="4673600" y="3962400"/>
            <a:ext cx="4013200" cy="2162175"/>
          </a:xfrm>
        </p:spPr>
        <p:txBody>
          <a:bodyPr/>
          <a:lstStyle/>
          <a:p>
            <a:endParaRPr lang="id-ID"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8313" y="260350"/>
            <a:ext cx="8229600" cy="1143000"/>
          </a:xfrm>
        </p:spPr>
        <p:txBody>
          <a:bodyPr/>
          <a:lstStyle/>
          <a:p>
            <a:endParaRPr lang="id-ID" smtClean="0"/>
          </a:p>
        </p:txBody>
      </p:sp>
      <p:sp>
        <p:nvSpPr>
          <p:cNvPr id="31747" name="Text Placeholder 2"/>
          <p:cNvSpPr>
            <a:spLocks noGrp="1"/>
          </p:cNvSpPr>
          <p:nvPr>
            <p:ph type="body" sz="half" idx="1"/>
          </p:nvPr>
        </p:nvSpPr>
        <p:spPr>
          <a:xfrm>
            <a:off x="457200" y="1601788"/>
            <a:ext cx="4013200" cy="4522787"/>
          </a:xfrm>
        </p:spPr>
        <p:txBody>
          <a:bodyPr/>
          <a:lstStyle/>
          <a:p>
            <a:endParaRPr lang="id-ID" smtClean="0"/>
          </a:p>
        </p:txBody>
      </p:sp>
      <p:sp>
        <p:nvSpPr>
          <p:cNvPr id="31748" name="Content Placeholder 3"/>
          <p:cNvSpPr>
            <a:spLocks noGrp="1"/>
          </p:cNvSpPr>
          <p:nvPr>
            <p:ph sz="quarter" idx="2"/>
          </p:nvPr>
        </p:nvSpPr>
        <p:spPr>
          <a:xfrm>
            <a:off x="4673600" y="1601788"/>
            <a:ext cx="4013200" cy="2162175"/>
          </a:xfrm>
        </p:spPr>
        <p:txBody>
          <a:bodyPr/>
          <a:lstStyle/>
          <a:p>
            <a:endParaRPr lang="id-ID" smtClean="0"/>
          </a:p>
        </p:txBody>
      </p:sp>
      <p:sp>
        <p:nvSpPr>
          <p:cNvPr id="31749" name="Content Placeholder 4"/>
          <p:cNvSpPr>
            <a:spLocks noGrp="1"/>
          </p:cNvSpPr>
          <p:nvPr>
            <p:ph sz="quarter" idx="3"/>
          </p:nvPr>
        </p:nvSpPr>
        <p:spPr>
          <a:xfrm>
            <a:off x="4673600" y="3962400"/>
            <a:ext cx="4013200" cy="2162175"/>
          </a:xfrm>
        </p:spPr>
        <p:txBody>
          <a:bodyPr/>
          <a:lstStyle/>
          <a:p>
            <a:endParaRPr lang="id-ID"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835150" y="2349500"/>
          <a:ext cx="4679950" cy="1797050"/>
        </p:xfrm>
        <a:graphic>
          <a:graphicData uri="http://schemas.openxmlformats.org/presentationml/2006/ole">
            <p:oleObj spid="_x0000_s1026" name="Equation" r:id="rId3" imgW="1143000" imgH="431800" progId="Equation.3">
              <p:embed/>
            </p:oleObj>
          </a:graphicData>
        </a:graphic>
      </p:graphicFrame>
      <p:sp>
        <p:nvSpPr>
          <p:cNvPr id="1027" name="Rectangle 3"/>
          <p:cNvSpPr>
            <a:spLocks noChangeArrowheads="1"/>
          </p:cNvSpPr>
          <p:nvPr/>
        </p:nvSpPr>
        <p:spPr bwMode="auto">
          <a:xfrm>
            <a:off x="0" y="2743200"/>
            <a:ext cx="9144000" cy="0"/>
          </a:xfrm>
          <a:prstGeom prst="rect">
            <a:avLst/>
          </a:prstGeom>
          <a:noFill/>
          <a:ln w="12699">
            <a:noFill/>
            <a:miter lim="800000"/>
            <a:headEnd type="none" w="sm" len="sm"/>
            <a:tailEnd type="none" w="sm" len="sm"/>
          </a:ln>
        </p:spPr>
        <p:txBody>
          <a:bodyPr wrap="none" anchor="ctr">
            <a:spAutoFit/>
          </a:bodyPr>
          <a:lstStyle/>
          <a:p>
            <a:endParaRPr lang="id-ID"/>
          </a:p>
        </p:txBody>
      </p:sp>
      <p:sp>
        <p:nvSpPr>
          <p:cNvPr id="1028" name="Rectangle 4"/>
          <p:cNvSpPr>
            <a:spLocks noChangeArrowheads="1"/>
          </p:cNvSpPr>
          <p:nvPr/>
        </p:nvSpPr>
        <p:spPr bwMode="auto">
          <a:xfrm>
            <a:off x="0" y="2743200"/>
            <a:ext cx="9144000" cy="0"/>
          </a:xfrm>
          <a:prstGeom prst="rect">
            <a:avLst/>
          </a:prstGeom>
          <a:noFill/>
          <a:ln w="12699">
            <a:noFill/>
            <a:miter lim="800000"/>
            <a:headEnd type="none" w="sm" len="sm"/>
            <a:tailEnd type="none" w="sm" len="sm"/>
          </a:ln>
        </p:spPr>
        <p:txBody>
          <a:bodyPr wrap="none" anchor="ctr">
            <a:spAutoFit/>
          </a:bodyPr>
          <a:lstStyle/>
          <a:p>
            <a:endParaRPr lang="id-ID"/>
          </a:p>
        </p:txBody>
      </p:sp>
      <p:sp>
        <p:nvSpPr>
          <p:cNvPr id="1029" name="Rectangle 5"/>
          <p:cNvSpPr>
            <a:spLocks noChangeArrowheads="1"/>
          </p:cNvSpPr>
          <p:nvPr/>
        </p:nvSpPr>
        <p:spPr bwMode="auto">
          <a:xfrm>
            <a:off x="1476375" y="4941888"/>
            <a:ext cx="5400675" cy="396875"/>
          </a:xfrm>
          <a:prstGeom prst="rect">
            <a:avLst/>
          </a:prstGeom>
          <a:noFill/>
          <a:ln w="12699">
            <a:noFill/>
            <a:miter lim="800000"/>
            <a:headEnd type="none" w="sm" len="sm"/>
            <a:tailEnd type="none" w="sm" len="sm"/>
          </a:ln>
        </p:spPr>
        <p:txBody>
          <a:bodyPr anchor="ctr">
            <a:spAutoFit/>
          </a:bodyPr>
          <a:lstStyle/>
          <a:p>
            <a:pPr algn="ctr"/>
            <a:r>
              <a:rPr lang="en-US" sz="2000" b="1">
                <a:latin typeface="Palatino Linotype" pitchFamily="18" charset="0"/>
                <a:cs typeface="Times New Roman" pitchFamily="18" charset="0"/>
              </a:rPr>
              <a:t>NPV = (manfaat bersih) x (</a:t>
            </a:r>
            <a:r>
              <a:rPr lang="en-US" sz="2000" b="1" i="1">
                <a:latin typeface="Palatino Linotype" pitchFamily="18" charset="0"/>
                <a:cs typeface="Times New Roman" pitchFamily="18" charset="0"/>
              </a:rPr>
              <a:t>Discount Factor</a:t>
            </a:r>
            <a:r>
              <a:rPr lang="en-US" sz="2000" b="1">
                <a:latin typeface="Palatino Linotype" pitchFamily="18" charset="0"/>
                <a:cs typeface="Times New Roman" pitchFamily="18" charset="0"/>
              </a:rPr>
              <a:t>)</a:t>
            </a:r>
            <a:endParaRPr lang="en-US" sz="2000">
              <a:latin typeface="Palatino Linotype" pitchFamily="18" charset="0"/>
            </a:endParaRPr>
          </a:p>
        </p:txBody>
      </p:sp>
      <p:sp>
        <p:nvSpPr>
          <p:cNvPr id="1030" name="Text Box 6"/>
          <p:cNvSpPr txBox="1">
            <a:spLocks noChangeArrowheads="1"/>
          </p:cNvSpPr>
          <p:nvPr/>
        </p:nvSpPr>
        <p:spPr bwMode="auto">
          <a:xfrm>
            <a:off x="468313" y="836613"/>
            <a:ext cx="5472112" cy="579437"/>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Net Present Value (NPV)</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2"/>
          <p:cNvSpPr txBox="1">
            <a:spLocks noChangeArrowheads="1"/>
          </p:cNvSpPr>
          <p:nvPr/>
        </p:nvSpPr>
        <p:spPr bwMode="auto">
          <a:xfrm>
            <a:off x="468313" y="836613"/>
            <a:ext cx="6191250" cy="579437"/>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Net Benefit Cost Ratio (Net B/C)</a:t>
            </a:r>
          </a:p>
        </p:txBody>
      </p:sp>
      <p:sp>
        <p:nvSpPr>
          <p:cNvPr id="2054" name="Rectangle 3"/>
          <p:cNvSpPr>
            <a:spLocks noChangeArrowheads="1"/>
          </p:cNvSpPr>
          <p:nvPr/>
        </p:nvSpPr>
        <p:spPr bwMode="auto">
          <a:xfrm>
            <a:off x="468313" y="1646238"/>
            <a:ext cx="8064500" cy="1558925"/>
          </a:xfrm>
          <a:prstGeom prst="rect">
            <a:avLst/>
          </a:prstGeom>
          <a:noFill/>
          <a:ln w="12699">
            <a:noFill/>
            <a:miter lim="800000"/>
            <a:headEnd type="none" w="sm" len="sm"/>
            <a:tailEnd type="none" w="sm" len="sm"/>
          </a:ln>
        </p:spPr>
        <p:txBody>
          <a:bodyPr anchor="ctr">
            <a:spAutoFit/>
          </a:bodyPr>
          <a:lstStyle/>
          <a:p>
            <a:r>
              <a:rPr lang="en-US" sz="1600">
                <a:latin typeface="Palatino Linotype" pitchFamily="18" charset="0"/>
              </a:rPr>
              <a:t>Net B/C adalah perbandingan antara jumlah NPV positif dengan jumlah NPV negatif. Net B/C ini menunjukkan gambaran berapa kali lipat manfaat (</a:t>
            </a:r>
            <a:r>
              <a:rPr lang="en-US" sz="1600" b="1" i="1">
                <a:latin typeface="Palatino Linotype" pitchFamily="18" charset="0"/>
              </a:rPr>
              <a:t>benefit</a:t>
            </a:r>
            <a:r>
              <a:rPr lang="en-US" sz="1600">
                <a:latin typeface="Palatino Linotype" pitchFamily="18" charset="0"/>
              </a:rPr>
              <a:t>) yang kita peroleh dari biaya (</a:t>
            </a:r>
            <a:r>
              <a:rPr lang="en-US" sz="1600" b="1" i="1">
                <a:latin typeface="Palatino Linotype" pitchFamily="18" charset="0"/>
              </a:rPr>
              <a:t>cost</a:t>
            </a:r>
            <a:r>
              <a:rPr lang="en-US" sz="1600">
                <a:latin typeface="Palatino Linotype" pitchFamily="18" charset="0"/>
              </a:rPr>
              <a:t>) yang kita keluarkan. Apabila net B/C &gt; 1, maka proyek atau gagasan usaha yang akan didirikan layak untuk dilaksanakan. Demikian pula sebaliknya, apabila net B/C &lt; 1, maka proyek atau gagasan usaha yang akan didirikan tidak layak untuk dilaksanakan. </a:t>
            </a:r>
          </a:p>
        </p:txBody>
      </p:sp>
      <p:sp>
        <p:nvSpPr>
          <p:cNvPr id="2055" name="Rectangle 4"/>
          <p:cNvSpPr>
            <a:spLocks noChangeArrowheads="1"/>
          </p:cNvSpPr>
          <p:nvPr/>
        </p:nvSpPr>
        <p:spPr bwMode="auto">
          <a:xfrm>
            <a:off x="0" y="3148013"/>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2050" name="Object 5"/>
          <p:cNvGraphicFramePr>
            <a:graphicFrameLocks noChangeAspect="1"/>
          </p:cNvGraphicFramePr>
          <p:nvPr/>
        </p:nvGraphicFramePr>
        <p:xfrm>
          <a:off x="468313" y="3573463"/>
          <a:ext cx="3300412" cy="831850"/>
        </p:xfrm>
        <a:graphic>
          <a:graphicData uri="http://schemas.openxmlformats.org/presentationml/2006/ole">
            <p:oleObj spid="_x0000_s2050" name="Equation" r:id="rId3" imgW="1764534" imgH="444307" progId="Equation.3">
              <p:embed/>
            </p:oleObj>
          </a:graphicData>
        </a:graphic>
      </p:graphicFrame>
      <p:sp>
        <p:nvSpPr>
          <p:cNvPr id="2056" name="Rectangle 6"/>
          <p:cNvSpPr>
            <a:spLocks noChangeArrowheads="1"/>
          </p:cNvSpPr>
          <p:nvPr/>
        </p:nvSpPr>
        <p:spPr bwMode="auto">
          <a:xfrm>
            <a:off x="0" y="3148013"/>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2051" name="Object 7"/>
          <p:cNvGraphicFramePr>
            <a:graphicFrameLocks noChangeAspect="1"/>
          </p:cNvGraphicFramePr>
          <p:nvPr/>
        </p:nvGraphicFramePr>
        <p:xfrm>
          <a:off x="4140200" y="3573463"/>
          <a:ext cx="4640263" cy="831850"/>
        </p:xfrm>
        <a:graphic>
          <a:graphicData uri="http://schemas.openxmlformats.org/presentationml/2006/ole">
            <p:oleObj spid="_x0000_s2051" name="Equation" r:id="rId4" imgW="2489200" imgH="444500" progId="Equation.3">
              <p:embed/>
            </p:oleObj>
          </a:graphicData>
        </a:graphic>
      </p:graphicFrame>
      <p:sp>
        <p:nvSpPr>
          <p:cNvPr id="2057" name="Rectangle 8"/>
          <p:cNvSpPr>
            <a:spLocks noChangeArrowheads="1"/>
          </p:cNvSpPr>
          <p:nvPr/>
        </p:nvSpPr>
        <p:spPr bwMode="auto">
          <a:xfrm>
            <a:off x="0" y="3209925"/>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2052" name="Object 9"/>
          <p:cNvGraphicFramePr>
            <a:graphicFrameLocks noChangeAspect="1"/>
          </p:cNvGraphicFramePr>
          <p:nvPr/>
        </p:nvGraphicFramePr>
        <p:xfrm>
          <a:off x="2916238" y="4797425"/>
          <a:ext cx="3311525" cy="1112838"/>
        </p:xfrm>
        <a:graphic>
          <a:graphicData uri="http://schemas.openxmlformats.org/presentationml/2006/ole">
            <p:oleObj spid="_x0000_s2052" name="Equation" r:id="rId5" imgW="1219200" imgH="4191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2"/>
          <p:cNvSpPr txBox="1">
            <a:spLocks noChangeArrowheads="1"/>
          </p:cNvSpPr>
          <p:nvPr/>
        </p:nvSpPr>
        <p:spPr bwMode="auto">
          <a:xfrm>
            <a:off x="250825" y="765175"/>
            <a:ext cx="6983413" cy="579438"/>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Gross Benefit Cost Ratio (Gross B/C)</a:t>
            </a:r>
          </a:p>
        </p:txBody>
      </p:sp>
      <p:sp>
        <p:nvSpPr>
          <p:cNvPr id="3078" name="Rectangle 3"/>
          <p:cNvSpPr>
            <a:spLocks noChangeArrowheads="1"/>
          </p:cNvSpPr>
          <p:nvPr/>
        </p:nvSpPr>
        <p:spPr bwMode="auto">
          <a:xfrm>
            <a:off x="684213" y="1516063"/>
            <a:ext cx="7416800" cy="1190625"/>
          </a:xfrm>
          <a:prstGeom prst="rect">
            <a:avLst/>
          </a:prstGeom>
          <a:noFill/>
          <a:ln w="12699">
            <a:noFill/>
            <a:miter lim="800000"/>
            <a:headEnd type="none" w="sm" len="sm"/>
            <a:tailEnd type="none" w="sm" len="sm"/>
          </a:ln>
        </p:spPr>
        <p:txBody>
          <a:bodyPr anchor="ctr">
            <a:spAutoFit/>
          </a:bodyPr>
          <a:lstStyle/>
          <a:p>
            <a:r>
              <a:rPr lang="en-US">
                <a:latin typeface="Palatino Linotype" pitchFamily="18" charset="0"/>
              </a:rPr>
              <a:t>Gross B/C merupakan perbandingan antara Present Value Benefit dengan Present Value Cost. Apabila Gross B/C &gt; 1, proyek layak untuk dilaksanakan. Sebaliknya Gross B/C &lt; 1, proyek tidak layak untuk dilaksanakan </a:t>
            </a:r>
          </a:p>
        </p:txBody>
      </p:sp>
      <p:sp>
        <p:nvSpPr>
          <p:cNvPr id="3079" name="Rectangle 4"/>
          <p:cNvSpPr>
            <a:spLocks noChangeArrowheads="1"/>
          </p:cNvSpPr>
          <p:nvPr/>
        </p:nvSpPr>
        <p:spPr bwMode="auto">
          <a:xfrm>
            <a:off x="0" y="3009900"/>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3074" name="Object 5"/>
          <p:cNvGraphicFramePr>
            <a:graphicFrameLocks noChangeAspect="1"/>
          </p:cNvGraphicFramePr>
          <p:nvPr/>
        </p:nvGraphicFramePr>
        <p:xfrm>
          <a:off x="900113" y="2889250"/>
          <a:ext cx="2563812" cy="1455738"/>
        </p:xfrm>
        <a:graphic>
          <a:graphicData uri="http://schemas.openxmlformats.org/presentationml/2006/ole">
            <p:oleObj spid="_x0000_s3074" name="Equation" r:id="rId3" imgW="1473200" imgH="838200" progId="Equation.3">
              <p:embed/>
            </p:oleObj>
          </a:graphicData>
        </a:graphic>
      </p:graphicFrame>
      <p:sp>
        <p:nvSpPr>
          <p:cNvPr id="3080" name="Rectangle 6"/>
          <p:cNvSpPr>
            <a:spLocks noChangeArrowheads="1"/>
          </p:cNvSpPr>
          <p:nvPr/>
        </p:nvSpPr>
        <p:spPr bwMode="auto">
          <a:xfrm>
            <a:off x="0" y="3009900"/>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3075" name="Object 7"/>
          <p:cNvGraphicFramePr>
            <a:graphicFrameLocks noChangeAspect="1"/>
          </p:cNvGraphicFramePr>
          <p:nvPr/>
        </p:nvGraphicFramePr>
        <p:xfrm>
          <a:off x="5148263" y="2887663"/>
          <a:ext cx="2663825" cy="1455737"/>
        </p:xfrm>
        <a:graphic>
          <a:graphicData uri="http://schemas.openxmlformats.org/presentationml/2006/ole">
            <p:oleObj spid="_x0000_s3075" name="Equation" r:id="rId4" imgW="1536700" imgH="838200" progId="Equation.3">
              <p:embed/>
            </p:oleObj>
          </a:graphicData>
        </a:graphic>
      </p:graphicFrame>
      <p:sp>
        <p:nvSpPr>
          <p:cNvPr id="3081" name="Rectangle 8"/>
          <p:cNvSpPr>
            <a:spLocks noChangeArrowheads="1"/>
          </p:cNvSpPr>
          <p:nvPr/>
        </p:nvSpPr>
        <p:spPr bwMode="auto">
          <a:xfrm>
            <a:off x="0" y="3009900"/>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3076" name="Object 9"/>
          <p:cNvGraphicFramePr>
            <a:graphicFrameLocks noChangeAspect="1"/>
          </p:cNvGraphicFramePr>
          <p:nvPr/>
        </p:nvGraphicFramePr>
        <p:xfrm>
          <a:off x="2843213" y="4508500"/>
          <a:ext cx="3240087" cy="1827213"/>
        </p:xfrm>
        <a:graphic>
          <a:graphicData uri="http://schemas.openxmlformats.org/presentationml/2006/ole">
            <p:oleObj spid="_x0000_s3076" name="Equation" r:id="rId5" imgW="1485900" imgH="8382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95288" y="692150"/>
            <a:ext cx="6478587" cy="579438"/>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Internal Rate of Return (IRR)</a:t>
            </a:r>
          </a:p>
        </p:txBody>
      </p:sp>
      <p:sp>
        <p:nvSpPr>
          <p:cNvPr id="21507" name="Rectangle 3"/>
          <p:cNvSpPr>
            <a:spLocks noChangeArrowheads="1"/>
          </p:cNvSpPr>
          <p:nvPr/>
        </p:nvSpPr>
        <p:spPr bwMode="auto">
          <a:xfrm>
            <a:off x="395288" y="1412875"/>
            <a:ext cx="8135937" cy="1739900"/>
          </a:xfrm>
          <a:prstGeom prst="rect">
            <a:avLst/>
          </a:prstGeom>
          <a:noFill/>
          <a:ln w="12699">
            <a:noFill/>
            <a:miter lim="800000"/>
            <a:headEnd type="none" w="sm" len="sm"/>
            <a:tailEnd type="none" w="sm" len="sm"/>
          </a:ln>
        </p:spPr>
        <p:txBody>
          <a:bodyPr anchor="ctr">
            <a:spAutoFit/>
          </a:bodyPr>
          <a:lstStyle/>
          <a:p>
            <a:r>
              <a:rPr lang="en-US">
                <a:latin typeface="Palatino Linotype" pitchFamily="18" charset="0"/>
              </a:rPr>
              <a:t>Tujuan perhitungan IRR adalah untuk mengetahui persentase keuntungan dari suatu proyek tiap-tiap tahun. Selain itu, IRR juga merupakan alat ukur kemampuan proyek dalam mengembalikan bunga pinjaman. Pada dasarnya IRR menunjukkan tingkat bunga yang menghasilkan NPV sama dengan Nol. Dengan demikian untuk mencari IRR kita harus menaikkan </a:t>
            </a:r>
            <a:r>
              <a:rPr lang="en-US" b="1" i="1">
                <a:latin typeface="Palatino Linotype" pitchFamily="18" charset="0"/>
              </a:rPr>
              <a:t>discount factor </a:t>
            </a:r>
            <a:r>
              <a:rPr lang="en-US">
                <a:latin typeface="Palatino Linotype" pitchFamily="18" charset="0"/>
              </a:rPr>
              <a:t>(DF) sehingga tercapai nilai NPV sama dengan nol. </a:t>
            </a:r>
          </a:p>
        </p:txBody>
      </p:sp>
      <p:sp>
        <p:nvSpPr>
          <p:cNvPr id="21508" name="Rectangle 4"/>
          <p:cNvSpPr>
            <a:spLocks noChangeArrowheads="1"/>
          </p:cNvSpPr>
          <p:nvPr/>
        </p:nvSpPr>
        <p:spPr bwMode="auto">
          <a:xfrm>
            <a:off x="395288" y="3213100"/>
            <a:ext cx="8207375" cy="641350"/>
          </a:xfrm>
          <a:prstGeom prst="rect">
            <a:avLst/>
          </a:prstGeom>
          <a:noFill/>
          <a:ln w="12699">
            <a:noFill/>
            <a:miter lim="800000"/>
            <a:headEnd type="none" w="sm" len="sm"/>
            <a:tailEnd type="none" w="sm" len="sm"/>
          </a:ln>
        </p:spPr>
        <p:txBody>
          <a:bodyPr anchor="ctr">
            <a:spAutoFit/>
          </a:bodyPr>
          <a:lstStyle/>
          <a:p>
            <a:r>
              <a:rPr lang="en-US">
                <a:latin typeface="Palatino Linotype" pitchFamily="18" charset="0"/>
              </a:rPr>
              <a:t>Berdasarkan hal-hal tersebut di atas, maka langkah-langkah perhitungan IRR adalah sebagai berikut </a:t>
            </a:r>
          </a:p>
        </p:txBody>
      </p:sp>
      <p:sp>
        <p:nvSpPr>
          <p:cNvPr id="21509" name="Rectangle 5"/>
          <p:cNvSpPr>
            <a:spLocks noChangeArrowheads="1"/>
          </p:cNvSpPr>
          <p:nvPr/>
        </p:nvSpPr>
        <p:spPr bwMode="auto">
          <a:xfrm>
            <a:off x="395288" y="3933825"/>
            <a:ext cx="8135937" cy="1739900"/>
          </a:xfrm>
          <a:prstGeom prst="rect">
            <a:avLst/>
          </a:prstGeom>
          <a:noFill/>
          <a:ln w="12699">
            <a:noFill/>
            <a:miter lim="800000"/>
            <a:headEnd type="none" w="sm" len="sm"/>
            <a:tailEnd type="none" w="sm" len="sm"/>
          </a:ln>
        </p:spPr>
        <p:txBody>
          <a:bodyPr anchor="ctr">
            <a:spAutoFit/>
          </a:bodyPr>
          <a:lstStyle/>
          <a:p>
            <a:pPr marL="236538" indent="-236538" eaLnBrk="0" hangingPunct="0">
              <a:tabLst>
                <a:tab pos="228600" algn="l"/>
              </a:tabLst>
            </a:pPr>
            <a:r>
              <a:rPr lang="en-US">
                <a:latin typeface="Palatino Linotype" pitchFamily="18" charset="0"/>
              </a:rPr>
              <a:t>1. Terlebih dahulu disiapkan tabel </a:t>
            </a:r>
            <a:r>
              <a:rPr lang="en-US" b="1" i="1">
                <a:latin typeface="Palatino Linotype" pitchFamily="18" charset="0"/>
              </a:rPr>
              <a:t> cash flow</a:t>
            </a:r>
            <a:r>
              <a:rPr lang="en-US">
                <a:latin typeface="Palatino Linotype" pitchFamily="18" charset="0"/>
              </a:rPr>
              <a:t> dari proyek atau gagasan usaha.</a:t>
            </a:r>
          </a:p>
          <a:p>
            <a:pPr marL="236538" indent="-236538" eaLnBrk="0" hangingPunct="0">
              <a:tabLst>
                <a:tab pos="228600" algn="l"/>
              </a:tabLst>
            </a:pPr>
            <a:r>
              <a:rPr lang="en-US">
                <a:latin typeface="Palatino Linotype" pitchFamily="18" charset="0"/>
              </a:rPr>
              <a:t>2. Memilih </a:t>
            </a:r>
            <a:r>
              <a:rPr lang="en-US" b="1" i="1">
                <a:latin typeface="Palatino Linotype" pitchFamily="18" charset="0"/>
              </a:rPr>
              <a:t> discount factor</a:t>
            </a:r>
            <a:r>
              <a:rPr lang="en-US">
                <a:latin typeface="Palatino Linotype" pitchFamily="18" charset="0"/>
              </a:rPr>
              <a:t> tertentu untuk mencapai NPV = 0</a:t>
            </a:r>
          </a:p>
          <a:p>
            <a:pPr marL="236538" indent="-236538" eaLnBrk="0" hangingPunct="0">
              <a:tabLst>
                <a:tab pos="228600" algn="l"/>
              </a:tabLst>
            </a:pPr>
            <a:r>
              <a:rPr lang="en-US">
                <a:latin typeface="Palatino Linotype" pitchFamily="18" charset="0"/>
              </a:rPr>
              <a:t>3. Pada </a:t>
            </a:r>
            <a:r>
              <a:rPr lang="en-US" b="1" i="1">
                <a:latin typeface="Palatino Linotype" pitchFamily="18" charset="0"/>
              </a:rPr>
              <a:t>discount factor</a:t>
            </a:r>
            <a:r>
              <a:rPr lang="en-US">
                <a:latin typeface="Palatino Linotype" pitchFamily="18" charset="0"/>
              </a:rPr>
              <a:t> pemilihan pertama dihitung besarnya NPV</a:t>
            </a:r>
          </a:p>
          <a:p>
            <a:pPr marL="236538" indent="-236538" eaLnBrk="0" hangingPunct="0">
              <a:tabLst>
                <a:tab pos="228600" algn="l"/>
              </a:tabLst>
            </a:pPr>
            <a:r>
              <a:rPr lang="en-US">
                <a:latin typeface="Palatino Linotype" pitchFamily="18" charset="0"/>
              </a:rPr>
              <a:t>4. Jika NPV yang diperoleh masih positif, sedangkan yang diharapkan NPV = 0 maka kita pilih </a:t>
            </a:r>
            <a:r>
              <a:rPr lang="en-US" b="1" i="1">
                <a:latin typeface="Palatino Linotype" pitchFamily="18" charset="0"/>
              </a:rPr>
              <a:t>discount factor</a:t>
            </a:r>
            <a:r>
              <a:rPr lang="en-US">
                <a:latin typeface="Palatino Linotype" pitchFamily="18" charset="0"/>
              </a:rPr>
              <a:t> yang ke dua dengan harapan akan memperoleh NPV = 0</a:t>
            </a:r>
          </a:p>
        </p:txBody>
      </p:sp>
      <p:sp>
        <p:nvSpPr>
          <p:cNvPr id="21510" name="Rectangle 6"/>
          <p:cNvSpPr>
            <a:spLocks noChangeArrowheads="1"/>
          </p:cNvSpPr>
          <p:nvPr/>
        </p:nvSpPr>
        <p:spPr bwMode="auto">
          <a:xfrm>
            <a:off x="395288" y="5603875"/>
            <a:ext cx="7705725" cy="641350"/>
          </a:xfrm>
          <a:prstGeom prst="rect">
            <a:avLst/>
          </a:prstGeom>
          <a:noFill/>
          <a:ln w="12699">
            <a:noFill/>
            <a:miter lim="800000"/>
            <a:headEnd type="none" w="sm" len="sm"/>
            <a:tailEnd type="none" w="sm" len="sm"/>
          </a:ln>
        </p:spPr>
        <p:txBody>
          <a:bodyPr anchor="ctr">
            <a:spAutoFit/>
          </a:bodyPr>
          <a:lstStyle/>
          <a:p>
            <a:pPr marL="236538" indent="-236538" eaLnBrk="0" hangingPunct="0">
              <a:tabLst>
                <a:tab pos="228600" algn="l"/>
              </a:tabLst>
            </a:pPr>
            <a:r>
              <a:rPr lang="en-US">
                <a:latin typeface="Palatino Linotype" pitchFamily="18" charset="0"/>
              </a:rPr>
              <a:t>5. Misalnya dengan DF pada pemilihan yang ke dua dan seterusnya sampai memperoleh NPV yang negatif ( NPV &lt; 0 )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395288" y="1341438"/>
            <a:ext cx="7705725" cy="1190625"/>
          </a:xfrm>
          <a:prstGeom prst="rect">
            <a:avLst/>
          </a:prstGeom>
          <a:noFill/>
          <a:ln w="12699">
            <a:noFill/>
            <a:miter lim="800000"/>
            <a:headEnd type="none" w="sm" len="sm"/>
            <a:tailEnd type="none" w="sm" len="sm"/>
          </a:ln>
        </p:spPr>
        <p:txBody>
          <a:bodyPr anchor="ctr">
            <a:spAutoFit/>
          </a:bodyPr>
          <a:lstStyle/>
          <a:p>
            <a:pPr marL="236538" indent="-236538" eaLnBrk="0" hangingPunct="0">
              <a:tabLst>
                <a:tab pos="228600" algn="l"/>
              </a:tabLst>
            </a:pPr>
            <a:r>
              <a:rPr lang="en-US">
                <a:latin typeface="Palatino Linotype" pitchFamily="18" charset="0"/>
              </a:rPr>
              <a:t>6. Karena NPV yang kita peroleh positif dan negatif, maka kita harus membuat interpolasi antara DF di mana NPV positif dengan DF di mana NPV sama dengan negatif agar tercapai NPV = 0.</a:t>
            </a:r>
          </a:p>
          <a:p>
            <a:pPr marL="236538" indent="-236538" eaLnBrk="0" hangingPunct="0">
              <a:tabLst>
                <a:tab pos="228600" algn="l"/>
              </a:tabLst>
            </a:pPr>
            <a:r>
              <a:rPr lang="en-US">
                <a:latin typeface="Palatino Linotype" pitchFamily="18" charset="0"/>
              </a:rPr>
              <a:t>7. Untuk mendapatkan nilai IRR digunakan rumus interpolasi </a:t>
            </a:r>
          </a:p>
        </p:txBody>
      </p:sp>
      <p:sp>
        <p:nvSpPr>
          <p:cNvPr id="4100" name="Text Box 3"/>
          <p:cNvSpPr txBox="1">
            <a:spLocks noChangeArrowheads="1"/>
          </p:cNvSpPr>
          <p:nvPr/>
        </p:nvSpPr>
        <p:spPr bwMode="auto">
          <a:xfrm>
            <a:off x="395288" y="692150"/>
            <a:ext cx="6478587" cy="579438"/>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Internal Rate of Return (IRR)</a:t>
            </a:r>
          </a:p>
        </p:txBody>
      </p:sp>
      <p:sp>
        <p:nvSpPr>
          <p:cNvPr id="4101" name="Rectangle 4"/>
          <p:cNvSpPr>
            <a:spLocks noChangeArrowheads="1"/>
          </p:cNvSpPr>
          <p:nvPr/>
        </p:nvSpPr>
        <p:spPr bwMode="auto">
          <a:xfrm>
            <a:off x="0" y="3219450"/>
            <a:ext cx="9144000" cy="0"/>
          </a:xfrm>
          <a:prstGeom prst="rect">
            <a:avLst/>
          </a:prstGeom>
          <a:noFill/>
          <a:ln w="12699">
            <a:noFill/>
            <a:miter lim="800000"/>
            <a:headEnd type="none" w="sm" len="sm"/>
            <a:tailEnd type="none" w="sm" len="sm"/>
          </a:ln>
        </p:spPr>
        <p:txBody>
          <a:bodyPr wrap="none" anchor="ctr">
            <a:spAutoFit/>
          </a:bodyPr>
          <a:lstStyle/>
          <a:p>
            <a:endParaRPr lang="id-ID"/>
          </a:p>
        </p:txBody>
      </p:sp>
      <p:graphicFrame>
        <p:nvGraphicFramePr>
          <p:cNvPr id="4098" name="Object 5"/>
          <p:cNvGraphicFramePr>
            <a:graphicFrameLocks noChangeAspect="1"/>
          </p:cNvGraphicFramePr>
          <p:nvPr/>
        </p:nvGraphicFramePr>
        <p:xfrm>
          <a:off x="1979613" y="2852738"/>
          <a:ext cx="4751387" cy="874712"/>
        </p:xfrm>
        <a:graphic>
          <a:graphicData uri="http://schemas.openxmlformats.org/presentationml/2006/ole">
            <p:oleObj spid="_x0000_s4098" name="Equation" r:id="rId3" imgW="2273300" imgH="419100" progId="Equation.3">
              <p:embed/>
            </p:oleObj>
          </a:graphicData>
        </a:graphic>
      </p:graphicFrame>
      <p:sp>
        <p:nvSpPr>
          <p:cNvPr id="4102" name="Rectangle 6"/>
          <p:cNvSpPr>
            <a:spLocks noChangeArrowheads="1"/>
          </p:cNvSpPr>
          <p:nvPr/>
        </p:nvSpPr>
        <p:spPr bwMode="auto">
          <a:xfrm>
            <a:off x="395288" y="4016375"/>
            <a:ext cx="7275512" cy="825500"/>
          </a:xfrm>
          <a:prstGeom prst="rect">
            <a:avLst/>
          </a:prstGeom>
          <a:noFill/>
          <a:ln w="12699">
            <a:noFill/>
            <a:miter lim="800000"/>
            <a:headEnd type="none" w="sm" len="sm"/>
            <a:tailEnd type="none" w="sm" len="sm"/>
          </a:ln>
        </p:spPr>
        <p:txBody>
          <a:bodyPr wrap="none" anchor="ctr">
            <a:spAutoFit/>
          </a:bodyPr>
          <a:lstStyle/>
          <a:p>
            <a:pPr eaLnBrk="0" hangingPunct="0"/>
            <a:r>
              <a:rPr lang="en-US" sz="1600">
                <a:solidFill>
                  <a:srgbClr val="0000CC"/>
                </a:solidFill>
                <a:latin typeface="Palatino Linotype" pitchFamily="18" charset="0"/>
              </a:rPr>
              <a:t>Keterangan    :  </a:t>
            </a:r>
          </a:p>
          <a:p>
            <a:pPr eaLnBrk="0" hangingPunct="0"/>
            <a:r>
              <a:rPr lang="en-US" sz="1600">
                <a:solidFill>
                  <a:srgbClr val="0000CC"/>
                </a:solidFill>
                <a:latin typeface="Palatino Linotype" pitchFamily="18" charset="0"/>
              </a:rPr>
              <a:t>i1 = </a:t>
            </a:r>
            <a:r>
              <a:rPr lang="en-US" sz="1600" b="1" i="1">
                <a:solidFill>
                  <a:srgbClr val="0000CC"/>
                </a:solidFill>
                <a:latin typeface="Palatino Linotype" pitchFamily="18" charset="0"/>
              </a:rPr>
              <a:t>Discount Factor </a:t>
            </a:r>
            <a:r>
              <a:rPr lang="en-US" sz="1600">
                <a:solidFill>
                  <a:srgbClr val="0000CC"/>
                </a:solidFill>
                <a:latin typeface="Palatino Linotype" pitchFamily="18" charset="0"/>
              </a:rPr>
              <a:t> (tingkat bunga) pertama di mana diperoleh  NPV positif.</a:t>
            </a:r>
          </a:p>
          <a:p>
            <a:pPr eaLnBrk="0" hangingPunct="0"/>
            <a:r>
              <a:rPr lang="en-US" sz="1600">
                <a:solidFill>
                  <a:srgbClr val="0000CC"/>
                </a:solidFill>
                <a:latin typeface="Palatino Linotype" pitchFamily="18" charset="0"/>
              </a:rPr>
              <a:t>i2  = </a:t>
            </a:r>
            <a:r>
              <a:rPr lang="en-US" sz="1600" b="1" i="1">
                <a:solidFill>
                  <a:srgbClr val="0000CC"/>
                </a:solidFill>
                <a:latin typeface="Palatino Linotype" pitchFamily="18" charset="0"/>
              </a:rPr>
              <a:t>Discount Factor </a:t>
            </a:r>
            <a:r>
              <a:rPr lang="en-US" sz="1600">
                <a:solidFill>
                  <a:srgbClr val="0000CC"/>
                </a:solidFill>
                <a:latin typeface="Palatino Linotype" pitchFamily="18" charset="0"/>
              </a:rPr>
              <a:t> (tingkat bunga) pertama di mana diperoleh NPV negatif </a:t>
            </a:r>
          </a:p>
        </p:txBody>
      </p:sp>
      <p:sp>
        <p:nvSpPr>
          <p:cNvPr id="4103" name="Rectangle 7"/>
          <p:cNvSpPr>
            <a:spLocks noChangeArrowheads="1"/>
          </p:cNvSpPr>
          <p:nvPr/>
        </p:nvSpPr>
        <p:spPr bwMode="auto">
          <a:xfrm>
            <a:off x="395288" y="5124450"/>
            <a:ext cx="7848600" cy="825500"/>
          </a:xfrm>
          <a:prstGeom prst="rect">
            <a:avLst/>
          </a:prstGeom>
          <a:noFill/>
          <a:ln w="12699">
            <a:noFill/>
            <a:miter lim="800000"/>
            <a:headEnd type="none" w="sm" len="sm"/>
            <a:tailEnd type="none" w="sm" len="sm"/>
          </a:ln>
        </p:spPr>
        <p:txBody>
          <a:bodyPr anchor="ctr">
            <a:spAutoFit/>
          </a:bodyPr>
          <a:lstStyle/>
          <a:p>
            <a:pPr marL="236538" indent="-236538"/>
            <a:r>
              <a:rPr lang="en-US" sz="1600">
                <a:latin typeface="Palatino Linotype" pitchFamily="18" charset="0"/>
              </a:rPr>
              <a:t>8. Hasil perhitungan IRR tersebut kemudian dibandingkan dengan tingkat  bunga bank yang berlaku, jika IRR hasil perhitungan &gt; bunga bank yang berlaku maka proyek atau gagasan usaha tersebut layak untuk diusahakan.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95288" y="692150"/>
            <a:ext cx="5400675" cy="579438"/>
          </a:xfrm>
          <a:prstGeom prst="rect">
            <a:avLst/>
          </a:prstGeom>
          <a:noFill/>
          <a:ln w="9525">
            <a:noFill/>
            <a:miter lim="800000"/>
            <a:headEnd/>
            <a:tailEnd/>
          </a:ln>
        </p:spPr>
        <p:txBody>
          <a:bodyPr>
            <a:spAutoFit/>
          </a:bodyPr>
          <a:lstStyle/>
          <a:p>
            <a:pPr algn="ctr"/>
            <a:r>
              <a:rPr lang="en-US" sz="3200">
                <a:solidFill>
                  <a:srgbClr val="FF0000"/>
                </a:solidFill>
                <a:latin typeface="Book Antiqua" pitchFamily="18" charset="0"/>
                <a:ea typeface="Batang" pitchFamily="18" charset="-127"/>
              </a:rPr>
              <a:t>Profitability Ratio (PR)</a:t>
            </a:r>
          </a:p>
        </p:txBody>
      </p:sp>
      <p:sp>
        <p:nvSpPr>
          <p:cNvPr id="22531" name="Rectangle 3"/>
          <p:cNvSpPr>
            <a:spLocks noChangeArrowheads="1"/>
          </p:cNvSpPr>
          <p:nvPr/>
        </p:nvSpPr>
        <p:spPr bwMode="auto">
          <a:xfrm>
            <a:off x="684213" y="2060575"/>
            <a:ext cx="7632700" cy="641350"/>
          </a:xfrm>
          <a:prstGeom prst="rect">
            <a:avLst/>
          </a:prstGeom>
          <a:noFill/>
          <a:ln w="12699">
            <a:noFill/>
            <a:miter lim="800000"/>
            <a:headEnd type="none" w="sm" len="sm"/>
            <a:tailEnd type="none" w="sm" len="sm"/>
          </a:ln>
        </p:spPr>
        <p:txBody>
          <a:bodyPr anchor="ctr">
            <a:spAutoFit/>
          </a:bodyPr>
          <a:lstStyle/>
          <a:p>
            <a:r>
              <a:rPr lang="en-US" i="1">
                <a:latin typeface="Palatino Linotype" pitchFamily="18" charset="0"/>
              </a:rPr>
              <a:t>Profitability Ratio</a:t>
            </a:r>
            <a:r>
              <a:rPr lang="en-US">
                <a:latin typeface="Palatino Linotype" pitchFamily="18" charset="0"/>
              </a:rPr>
              <a:t> adalah perbandingan antara Net Present Value di luar investasi dengan Present Value Investasi </a:t>
            </a:r>
          </a:p>
        </p:txBody>
      </p:sp>
      <p:sp>
        <p:nvSpPr>
          <p:cNvPr id="22532" name="Rectangle 4"/>
          <p:cNvSpPr>
            <a:spLocks noChangeArrowheads="1"/>
          </p:cNvSpPr>
          <p:nvPr/>
        </p:nvSpPr>
        <p:spPr bwMode="auto">
          <a:xfrm>
            <a:off x="3132138" y="3357563"/>
            <a:ext cx="2951162" cy="366712"/>
          </a:xfrm>
          <a:prstGeom prst="rect">
            <a:avLst/>
          </a:prstGeom>
          <a:noFill/>
          <a:ln w="12699">
            <a:noFill/>
            <a:miter lim="800000"/>
            <a:headEnd type="none" w="sm" len="sm"/>
            <a:tailEnd type="none" w="sm" len="sm"/>
          </a:ln>
        </p:spPr>
        <p:txBody>
          <a:bodyPr anchor="ctr">
            <a:spAutoFit/>
          </a:bodyPr>
          <a:lstStyle/>
          <a:p>
            <a:pPr indent="457200"/>
            <a:r>
              <a:rPr lang="en-US">
                <a:solidFill>
                  <a:srgbClr val="000000"/>
                </a:solidFill>
                <a:latin typeface="Palatino Linotype" pitchFamily="18" charset="0"/>
                <a:cs typeface="Times New Roman" pitchFamily="18" charset="0"/>
              </a:rPr>
              <a:t>   NPV diluar investasi</a:t>
            </a:r>
            <a:endParaRPr lang="en-US">
              <a:latin typeface="Palatino Linotype" pitchFamily="18" charset="0"/>
            </a:endParaRPr>
          </a:p>
        </p:txBody>
      </p:sp>
      <p:sp>
        <p:nvSpPr>
          <p:cNvPr id="22533" name="Line 5"/>
          <p:cNvSpPr>
            <a:spLocks noChangeShapeType="1"/>
          </p:cNvSpPr>
          <p:nvPr/>
        </p:nvSpPr>
        <p:spPr bwMode="auto">
          <a:xfrm>
            <a:off x="2987675" y="4005263"/>
            <a:ext cx="3384550" cy="0"/>
          </a:xfrm>
          <a:prstGeom prst="line">
            <a:avLst/>
          </a:prstGeom>
          <a:noFill/>
          <a:ln w="9525">
            <a:solidFill>
              <a:srgbClr val="000000"/>
            </a:solidFill>
            <a:round/>
            <a:headEnd/>
            <a:tailEnd/>
          </a:ln>
        </p:spPr>
        <p:txBody>
          <a:bodyPr/>
          <a:lstStyle/>
          <a:p>
            <a:endParaRPr lang="id-ID"/>
          </a:p>
        </p:txBody>
      </p:sp>
      <p:sp>
        <p:nvSpPr>
          <p:cNvPr id="22534" name="Rectangle 6"/>
          <p:cNvSpPr>
            <a:spLocks noChangeArrowheads="1"/>
          </p:cNvSpPr>
          <p:nvPr/>
        </p:nvSpPr>
        <p:spPr bwMode="auto">
          <a:xfrm>
            <a:off x="1547813" y="3789363"/>
            <a:ext cx="2303462" cy="366712"/>
          </a:xfrm>
          <a:prstGeom prst="rect">
            <a:avLst/>
          </a:prstGeom>
          <a:noFill/>
          <a:ln w="12699">
            <a:noFill/>
            <a:miter lim="800000"/>
            <a:headEnd type="none" w="sm" len="sm"/>
            <a:tailEnd type="none" w="sm" len="sm"/>
          </a:ln>
        </p:spPr>
        <p:txBody>
          <a:bodyPr anchor="ctr">
            <a:spAutoFit/>
          </a:bodyPr>
          <a:lstStyle/>
          <a:p>
            <a:pPr indent="457200"/>
            <a:r>
              <a:rPr lang="en-US">
                <a:solidFill>
                  <a:srgbClr val="000000"/>
                </a:solidFill>
                <a:latin typeface="Palatino Linotype" pitchFamily="18" charset="0"/>
                <a:cs typeface="Times New Roman" pitchFamily="18" charset="0"/>
              </a:rPr>
              <a:t>PR	=</a:t>
            </a:r>
            <a:endParaRPr lang="en-US">
              <a:latin typeface="Palatino Linotype" pitchFamily="18" charset="0"/>
            </a:endParaRPr>
          </a:p>
        </p:txBody>
      </p:sp>
      <p:sp>
        <p:nvSpPr>
          <p:cNvPr id="22535" name="Rectangle 7"/>
          <p:cNvSpPr>
            <a:spLocks noChangeArrowheads="1"/>
          </p:cNvSpPr>
          <p:nvPr/>
        </p:nvSpPr>
        <p:spPr bwMode="auto">
          <a:xfrm>
            <a:off x="3635375" y="4221163"/>
            <a:ext cx="2520950" cy="366712"/>
          </a:xfrm>
          <a:prstGeom prst="rect">
            <a:avLst/>
          </a:prstGeom>
          <a:noFill/>
          <a:ln w="12699">
            <a:noFill/>
            <a:miter lim="800000"/>
            <a:headEnd type="none" w="sm" len="sm"/>
            <a:tailEnd type="none" w="sm" len="sm"/>
          </a:ln>
        </p:spPr>
        <p:txBody>
          <a:bodyPr anchor="ctr">
            <a:spAutoFit/>
          </a:bodyPr>
          <a:lstStyle/>
          <a:p>
            <a:pPr indent="457200"/>
            <a:r>
              <a:rPr lang="en-US">
                <a:solidFill>
                  <a:srgbClr val="000000"/>
                </a:solidFill>
                <a:latin typeface="Palatino Linotype" pitchFamily="18" charset="0"/>
                <a:cs typeface="Times New Roman" pitchFamily="18" charset="0"/>
              </a:rPr>
              <a:t>PV Investasi</a:t>
            </a:r>
            <a:endParaRPr lang="en-US">
              <a:latin typeface="Palatino Linotyp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28</TotalTime>
  <Words>1388</Words>
  <Application>Microsoft PowerPoint</Application>
  <PresentationFormat>On-screen Show (4:3)</PresentationFormat>
  <Paragraphs>545</Paragraphs>
  <Slides>28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Wingdings</vt:lpstr>
      <vt:lpstr>Calibri</vt:lpstr>
      <vt:lpstr>Book Antiqua</vt:lpstr>
      <vt:lpstr>Batang</vt:lpstr>
      <vt:lpstr>Palatino Linotype</vt:lpstr>
      <vt:lpstr>Times New Roman</vt:lpstr>
      <vt:lpstr>Network</vt:lpstr>
      <vt:lpstr>Microsoft Equation 3.0</vt:lpstr>
      <vt:lpstr>KRITERIA INVESTASI</vt:lpstr>
      <vt:lpstr>Slide 2</vt:lpstr>
      <vt:lpstr>Slide 3</vt:lpstr>
      <vt:lpstr>Slide 4</vt:lpstr>
      <vt:lpstr>Slide 5</vt:lpstr>
      <vt:lpstr>Slide 6</vt:lpstr>
      <vt:lpstr>Slide 7</vt:lpstr>
      <vt:lpstr>Slide 8</vt:lpstr>
      <vt:lpstr>Slide 9</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Analisis Kriteria Investasi</vt:lpstr>
      <vt:lpstr>Slide 27</vt:lpstr>
      <vt:lpstr>Slide 28</vt:lpstr>
    </vt:vector>
  </TitlesOfParts>
  <Company>THE UNIVERSITY OF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KRITERIA INVESTASI</dc:title>
  <dc:creator>DIKA SUPYANDI</dc:creator>
  <cp:lastModifiedBy>PERSONAL</cp:lastModifiedBy>
  <cp:revision>5</cp:revision>
  <dcterms:created xsi:type="dcterms:W3CDTF">2008-09-21T04:25:44Z</dcterms:created>
  <dcterms:modified xsi:type="dcterms:W3CDTF">2012-06-12T15:20:11Z</dcterms:modified>
</cp:coreProperties>
</file>