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7FDB-555A-4F16-B281-075D7762475D}" type="datetimeFigureOut">
              <a:rPr lang="id-ID" smtClean="0"/>
              <a:pPr/>
              <a:t>13/05/2013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41C-24DD-407D-8E23-F21F478FCC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7FDB-555A-4F16-B281-075D7762475D}" type="datetimeFigureOut">
              <a:rPr lang="id-ID" smtClean="0"/>
              <a:pPr/>
              <a:t>13/05/2013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41C-24DD-407D-8E23-F21F478FCC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7FDB-555A-4F16-B281-075D7762475D}" type="datetimeFigureOut">
              <a:rPr lang="id-ID" smtClean="0"/>
              <a:pPr/>
              <a:t>13/05/2013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41C-24DD-407D-8E23-F21F478FCC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784" y="260692"/>
            <a:ext cx="8229600" cy="11433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1089"/>
            <a:ext cx="4013200" cy="45241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0" y="1601089"/>
            <a:ext cx="4013200" cy="45241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Studi Kelayakan Bisnis</a:t>
            </a:r>
          </a:p>
          <a:p>
            <a:pPr>
              <a:defRPr/>
            </a:pPr>
            <a:r>
              <a:rPr lang="en-US"/>
              <a:t>Ati Harmoni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55AE5-60CD-4BA4-89FC-FE6765061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784" y="260692"/>
            <a:ext cx="8229600" cy="11433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1089"/>
            <a:ext cx="4013200" cy="45241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3600" y="1601090"/>
            <a:ext cx="4013200" cy="21635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3600" y="3961671"/>
            <a:ext cx="4013200" cy="21635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Studi Kelayakan Bisnis</a:t>
            </a:r>
          </a:p>
          <a:p>
            <a:pPr>
              <a:defRPr/>
            </a:pPr>
            <a:r>
              <a:rPr lang="en-US"/>
              <a:t>Ati Harmoni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3FD67-7B90-45B0-886A-E2817110A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7FDB-555A-4F16-B281-075D7762475D}" type="datetimeFigureOut">
              <a:rPr lang="id-ID" smtClean="0"/>
              <a:pPr/>
              <a:t>13/05/2013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41C-24DD-407D-8E23-F21F478FCC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7FDB-555A-4F16-B281-075D7762475D}" type="datetimeFigureOut">
              <a:rPr lang="id-ID" smtClean="0"/>
              <a:pPr/>
              <a:t>13/05/2013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41C-24DD-407D-8E23-F21F478FCC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7FDB-555A-4F16-B281-075D7762475D}" type="datetimeFigureOut">
              <a:rPr lang="id-ID" smtClean="0"/>
              <a:pPr/>
              <a:t>13/05/2013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41C-24DD-407D-8E23-F21F478FCC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7FDB-555A-4F16-B281-075D7762475D}" type="datetimeFigureOut">
              <a:rPr lang="id-ID" smtClean="0"/>
              <a:pPr/>
              <a:t>13/05/2013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41C-24DD-407D-8E23-F21F478FCC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7FDB-555A-4F16-B281-075D7762475D}" type="datetimeFigureOut">
              <a:rPr lang="id-ID" smtClean="0"/>
              <a:pPr/>
              <a:t>13/05/2013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41C-24DD-407D-8E23-F21F478FCC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7FDB-555A-4F16-B281-075D7762475D}" type="datetimeFigureOut">
              <a:rPr lang="id-ID" smtClean="0"/>
              <a:pPr/>
              <a:t>13/05/2013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41C-24DD-407D-8E23-F21F478FCC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7FDB-555A-4F16-B281-075D7762475D}" type="datetimeFigureOut">
              <a:rPr lang="id-ID" smtClean="0"/>
              <a:pPr/>
              <a:t>13/05/2013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41C-24DD-407D-8E23-F21F478FCC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7FDB-555A-4F16-B281-075D7762475D}" type="datetimeFigureOut">
              <a:rPr lang="id-ID" smtClean="0"/>
              <a:pPr/>
              <a:t>13/05/2013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41C-24DD-407D-8E23-F21F478FCC5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D7FDB-555A-4F16-B281-075D7762475D}" type="datetimeFigureOut">
              <a:rPr lang="id-ID" smtClean="0"/>
              <a:pPr/>
              <a:t>13/05/2013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CE41C-24DD-407D-8E23-F21F478FCC5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357298"/>
            <a:ext cx="7772400" cy="1470025"/>
          </a:xfrm>
        </p:spPr>
        <p:txBody>
          <a:bodyPr/>
          <a:lstStyle/>
          <a:p>
            <a:r>
              <a:rPr lang="id-ID" dirty="0" smtClean="0"/>
              <a:t>NET B/C, GROSS B/C, PI</a:t>
            </a:r>
            <a:br>
              <a:rPr lang="id-ID" dirty="0" smtClean="0"/>
            </a:br>
            <a:r>
              <a:rPr lang="id-ID" dirty="0" smtClean="0"/>
              <a:t>BEP, PPB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09379-6B19-4C0D-9DD3-AF52FB120358}" type="slidenum">
              <a:rPr lang="en-US"/>
              <a:pPr/>
              <a:t>10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err="1"/>
              <a:t>Analisis</a:t>
            </a:r>
            <a:r>
              <a:rPr lang="en-US" sz="1800" dirty="0"/>
              <a:t> </a:t>
            </a:r>
            <a:r>
              <a:rPr lang="en-US" sz="1800" dirty="0" err="1"/>
              <a:t>Kriteria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endParaRPr lang="en-US" sz="18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1" y="1601089"/>
            <a:ext cx="8219017" cy="4524104"/>
          </a:xfrm>
        </p:spPr>
        <p:txBody>
          <a:bodyPr/>
          <a:lstStyle/>
          <a:p>
            <a:pPr marL="609893" indent="-609893">
              <a:buNone/>
            </a:pPr>
            <a:r>
              <a:rPr lang="en-US" sz="1800" dirty="0"/>
              <a:t>	Dari </a:t>
            </a:r>
            <a:r>
              <a:rPr lang="en-US" sz="1800" dirty="0" err="1"/>
              <a:t>Tabel</a:t>
            </a:r>
            <a:r>
              <a:rPr lang="en-US" sz="1800" dirty="0"/>
              <a:t> 5, PBP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dihitung</a:t>
            </a:r>
            <a:r>
              <a:rPr lang="en-US" sz="1800" dirty="0"/>
              <a:t> </a:t>
            </a:r>
            <a:r>
              <a:rPr lang="en-US" sz="1800" dirty="0" err="1"/>
              <a:t>sbb</a:t>
            </a:r>
            <a:r>
              <a:rPr lang="en-US" sz="1800" dirty="0"/>
              <a:t>:</a:t>
            </a:r>
          </a:p>
          <a:p>
            <a:pPr marL="609893" indent="-609893">
              <a:buNone/>
            </a:pPr>
            <a:r>
              <a:rPr lang="en-US" sz="1800" dirty="0"/>
              <a:t>	</a:t>
            </a:r>
          </a:p>
          <a:p>
            <a:pPr marL="609893" indent="-609893">
              <a:buNone/>
            </a:pPr>
            <a:endParaRPr lang="en-US" sz="1800" dirty="0"/>
          </a:p>
          <a:p>
            <a:pPr marL="609893" indent="-609893">
              <a:buNone/>
            </a:pPr>
            <a:endParaRPr lang="en-US" sz="1800" dirty="0"/>
          </a:p>
          <a:p>
            <a:pPr marL="609893" indent="-609893">
              <a:buNone/>
            </a:pPr>
            <a:r>
              <a:rPr lang="en-US" sz="1800" dirty="0"/>
              <a:t>	</a:t>
            </a:r>
          </a:p>
          <a:p>
            <a:pPr marL="609893" indent="-609893">
              <a:buNone/>
            </a:pPr>
            <a:r>
              <a:rPr lang="en-US" sz="1800" dirty="0"/>
              <a:t>	PBP = 5 </a:t>
            </a:r>
            <a:r>
              <a:rPr lang="en-US" sz="1800" dirty="0" err="1"/>
              <a:t>tahun</a:t>
            </a:r>
            <a:r>
              <a:rPr lang="en-US" sz="1800" dirty="0"/>
              <a:t> 5 </a:t>
            </a:r>
            <a:r>
              <a:rPr lang="en-US" sz="1800" dirty="0" err="1" smtClean="0"/>
              <a:t>bulan</a:t>
            </a:r>
            <a:endParaRPr lang="en-US" sz="1800" dirty="0"/>
          </a:p>
          <a:p>
            <a:pPr marL="609893" indent="-609893">
              <a:buNone/>
            </a:pPr>
            <a:endParaRPr lang="en-US" sz="1800" dirty="0"/>
          </a:p>
          <a:p>
            <a:pPr marL="609893" indent="-609893">
              <a:buNone/>
            </a:pPr>
            <a:r>
              <a:rPr lang="en-US" sz="1800" dirty="0"/>
              <a:t>	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nilai</a:t>
            </a:r>
            <a:r>
              <a:rPr lang="en-US" sz="1800" dirty="0"/>
              <a:t> T</a:t>
            </a:r>
            <a:r>
              <a:rPr lang="en-US" sz="1800" baseline="-25000" dirty="0"/>
              <a:t>p-1</a:t>
            </a:r>
            <a:r>
              <a:rPr lang="en-US" sz="1800" dirty="0"/>
              <a:t> </a:t>
            </a:r>
            <a:r>
              <a:rPr lang="en-US" sz="1800" dirty="0" err="1"/>
              <a:t>dihitung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kumulatif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nilai</a:t>
            </a:r>
            <a:r>
              <a:rPr lang="en-US" sz="1800" dirty="0"/>
              <a:t> benefit yang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didiskon</a:t>
            </a:r>
            <a:r>
              <a:rPr lang="en-US" sz="1800" dirty="0"/>
              <a:t> (7.182+7.303+7.221+7.431=29.137)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tahun</a:t>
            </a:r>
            <a:r>
              <a:rPr lang="en-US" sz="1800" dirty="0"/>
              <a:t> </a:t>
            </a:r>
            <a:r>
              <a:rPr lang="en-US" sz="1800" dirty="0" err="1"/>
              <a:t>kelima</a:t>
            </a:r>
            <a:r>
              <a:rPr lang="en-US" sz="1800" dirty="0"/>
              <a:t> </a:t>
            </a:r>
            <a:r>
              <a:rPr lang="en-US" sz="1800" dirty="0" err="1"/>
              <a:t>terdapat</a:t>
            </a:r>
            <a:r>
              <a:rPr lang="en-US" sz="1800" dirty="0"/>
              <a:t> </a:t>
            </a:r>
            <a:r>
              <a:rPr lang="en-US" sz="1800" dirty="0" err="1"/>
              <a:t>kumulatif</a:t>
            </a:r>
            <a:r>
              <a:rPr lang="en-US" sz="1800" dirty="0"/>
              <a:t> benefit </a:t>
            </a:r>
            <a:r>
              <a:rPr lang="en-US" sz="1800" dirty="0" err="1"/>
              <a:t>di</a:t>
            </a:r>
            <a:r>
              <a:rPr lang="en-US" sz="1800" dirty="0"/>
              <a:t> </a:t>
            </a:r>
            <a:r>
              <a:rPr lang="en-US" sz="1800" dirty="0" err="1"/>
              <a:t>bawah</a:t>
            </a:r>
            <a:r>
              <a:rPr lang="en-US" sz="1800" dirty="0"/>
              <a:t> </a:t>
            </a:r>
            <a:r>
              <a:rPr lang="en-US" sz="1800" dirty="0" err="1"/>
              <a:t>jumlah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r>
              <a:rPr lang="en-US" sz="1800" dirty="0"/>
              <a:t> yang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didiskon</a:t>
            </a:r>
            <a:r>
              <a:rPr lang="en-US" sz="1800" dirty="0"/>
              <a:t>.</a:t>
            </a:r>
          </a:p>
          <a:p>
            <a:pPr marL="609893" indent="-609893">
              <a:buNone/>
            </a:pPr>
            <a:r>
              <a:rPr lang="en-US" sz="1800" dirty="0"/>
              <a:t>	</a:t>
            </a:r>
            <a:r>
              <a:rPr lang="en-US" sz="1800" dirty="0" err="1"/>
              <a:t>Nilai</a:t>
            </a:r>
            <a:r>
              <a:rPr lang="en-US" sz="1800" dirty="0"/>
              <a:t> B</a:t>
            </a:r>
            <a:r>
              <a:rPr lang="en-US" sz="1800" baseline="-25000" dirty="0"/>
              <a:t>p</a:t>
            </a:r>
            <a:r>
              <a:rPr lang="en-US" sz="1800" dirty="0"/>
              <a:t> </a:t>
            </a:r>
            <a:r>
              <a:rPr lang="en-US" sz="1800" dirty="0" err="1"/>
              <a:t>yaitu</a:t>
            </a:r>
            <a:r>
              <a:rPr lang="en-US" sz="1800" dirty="0"/>
              <a:t> </a:t>
            </a:r>
            <a:r>
              <a:rPr lang="en-US" sz="1800" dirty="0" err="1"/>
              <a:t>jumlah</a:t>
            </a:r>
            <a:r>
              <a:rPr lang="en-US" sz="1800" dirty="0"/>
              <a:t> benefit </a:t>
            </a:r>
            <a:r>
              <a:rPr lang="en-US" sz="1800" dirty="0" err="1"/>
              <a:t>pada</a:t>
            </a:r>
            <a:r>
              <a:rPr lang="en-US" sz="1800" dirty="0"/>
              <a:t> PBP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sebesar</a:t>
            </a:r>
            <a:r>
              <a:rPr lang="en-US" sz="1800" dirty="0"/>
              <a:t> 7.778, </a:t>
            </a:r>
            <a:r>
              <a:rPr lang="en-US" sz="1800" dirty="0" err="1"/>
              <a:t>berarti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tahun</a:t>
            </a:r>
            <a:r>
              <a:rPr lang="en-US" sz="1800" dirty="0"/>
              <a:t> </a:t>
            </a:r>
            <a:r>
              <a:rPr lang="en-US" sz="1800" dirty="0" err="1"/>
              <a:t>keenam</a:t>
            </a:r>
            <a:r>
              <a:rPr lang="en-US" sz="1800" dirty="0"/>
              <a:t> </a:t>
            </a:r>
            <a:r>
              <a:rPr lang="en-US" sz="1800" dirty="0" err="1"/>
              <a:t>terdapat</a:t>
            </a:r>
            <a:r>
              <a:rPr lang="en-US" sz="1800" dirty="0"/>
              <a:t> </a:t>
            </a:r>
            <a:r>
              <a:rPr lang="en-US" sz="1800" dirty="0" err="1"/>
              <a:t>jumlah</a:t>
            </a:r>
            <a:r>
              <a:rPr lang="en-US" sz="1800" dirty="0"/>
              <a:t> </a:t>
            </a:r>
            <a:r>
              <a:rPr lang="en-US" sz="1800" dirty="0" err="1"/>
              <a:t>kumlatif</a:t>
            </a:r>
            <a:r>
              <a:rPr lang="en-US" sz="1800" dirty="0"/>
              <a:t> benefit </a:t>
            </a:r>
            <a:r>
              <a:rPr lang="en-US" sz="1800" dirty="0" err="1"/>
              <a:t>sama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jumlah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r>
              <a:rPr lang="en-US" sz="1800" dirty="0"/>
              <a:t>. </a:t>
            </a:r>
          </a:p>
        </p:txBody>
      </p:sp>
      <p:graphicFrame>
        <p:nvGraphicFramePr>
          <p:cNvPr id="7475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187451" y="2005468"/>
          <a:ext cx="2952749" cy="1032497"/>
        </p:xfrm>
        <a:graphic>
          <a:graphicData uri="http://schemas.openxmlformats.org/presentationml/2006/ole">
            <p:oleObj spid="_x0000_s7170" name="Equation" r:id="rId3" imgW="1688760" imgH="609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C122-BE34-48AB-A233-46B0D690E970}" type="slidenum">
              <a:rPr lang="en-US"/>
              <a:pPr/>
              <a:t>11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784" y="260693"/>
            <a:ext cx="8229600" cy="525101"/>
          </a:xfrm>
        </p:spPr>
        <p:txBody>
          <a:bodyPr/>
          <a:lstStyle/>
          <a:p>
            <a:r>
              <a:rPr lang="en-US" sz="1800" b="1" dirty="0" err="1"/>
              <a:t>Analisis</a:t>
            </a:r>
            <a:r>
              <a:rPr lang="en-US" sz="1800" b="1" dirty="0"/>
              <a:t> </a:t>
            </a:r>
            <a:r>
              <a:rPr lang="en-US" sz="1800" b="1" dirty="0" err="1"/>
              <a:t>Kriteria</a:t>
            </a:r>
            <a:r>
              <a:rPr lang="en-US" sz="1800" b="1" dirty="0"/>
              <a:t> </a:t>
            </a:r>
            <a:r>
              <a:rPr lang="en-US" sz="1800" b="1" dirty="0" err="1"/>
              <a:t>Investasi</a:t>
            </a:r>
            <a:endParaRPr lang="en-US" sz="1800" b="1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928670"/>
            <a:ext cx="8219017" cy="4524104"/>
          </a:xfrm>
        </p:spPr>
        <p:txBody>
          <a:bodyPr/>
          <a:lstStyle/>
          <a:p>
            <a:pPr marL="609893" indent="-609893">
              <a:buNone/>
            </a:pPr>
            <a:r>
              <a:rPr lang="en-US" sz="2000" b="1" dirty="0"/>
              <a:t>2. Break Even Point (BEP)</a:t>
            </a:r>
          </a:p>
          <a:p>
            <a:pPr marL="609893" indent="-609893">
              <a:buNone/>
            </a:pPr>
            <a:r>
              <a:rPr lang="en-US" sz="1800" dirty="0"/>
              <a:t>	BEP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titik</a:t>
            </a:r>
            <a:r>
              <a:rPr lang="en-US" sz="1800" dirty="0"/>
              <a:t> </a:t>
            </a:r>
            <a:r>
              <a:rPr lang="en-US" sz="1800" dirty="0" err="1"/>
              <a:t>pulang</a:t>
            </a:r>
            <a:r>
              <a:rPr lang="en-US" sz="1800" dirty="0"/>
              <a:t> </a:t>
            </a:r>
            <a:r>
              <a:rPr lang="en-US" sz="1800" dirty="0" err="1"/>
              <a:t>pokok</a:t>
            </a:r>
            <a:r>
              <a:rPr lang="en-US" sz="1800" dirty="0"/>
              <a:t> </a:t>
            </a:r>
            <a:r>
              <a:rPr lang="en-US" sz="1800" dirty="0" err="1"/>
              <a:t>dimana</a:t>
            </a:r>
            <a:r>
              <a:rPr lang="en-US" sz="1800" dirty="0"/>
              <a:t> TR=TC.</a:t>
            </a:r>
          </a:p>
          <a:p>
            <a:pPr marL="609893" indent="-609893">
              <a:buNone/>
            </a:pPr>
            <a:r>
              <a:rPr lang="en-US" sz="1800" dirty="0"/>
              <a:t>	</a:t>
            </a:r>
            <a:r>
              <a:rPr lang="en-US" sz="1800" dirty="0" err="1"/>
              <a:t>Terjadinya</a:t>
            </a:r>
            <a:r>
              <a:rPr lang="en-US" sz="1800" dirty="0"/>
              <a:t> BEP </a:t>
            </a:r>
            <a:r>
              <a:rPr lang="en-US" sz="1800" dirty="0" err="1"/>
              <a:t>tergantung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lama </a:t>
            </a:r>
            <a:r>
              <a:rPr lang="en-US" sz="1800" dirty="0" err="1"/>
              <a:t>arus</a:t>
            </a:r>
            <a:r>
              <a:rPr lang="en-US" sz="1800" dirty="0"/>
              <a:t> </a:t>
            </a:r>
            <a:r>
              <a:rPr lang="en-US" sz="1800" dirty="0" err="1"/>
              <a:t>penerimaan</a:t>
            </a:r>
            <a:r>
              <a:rPr lang="en-US" sz="1800" dirty="0"/>
              <a:t> </a:t>
            </a:r>
            <a:r>
              <a:rPr lang="en-US" sz="1800" dirty="0" err="1"/>
              <a:t>sebuah</a:t>
            </a:r>
            <a:r>
              <a:rPr lang="en-US" sz="1800" dirty="0"/>
              <a:t> </a:t>
            </a:r>
            <a:r>
              <a:rPr lang="en-US" sz="1800" dirty="0" err="1"/>
              <a:t>proyek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menutupi</a:t>
            </a:r>
            <a:r>
              <a:rPr lang="en-US" sz="1800" dirty="0"/>
              <a:t> </a:t>
            </a:r>
            <a:r>
              <a:rPr lang="en-US" sz="1800" dirty="0" err="1"/>
              <a:t>segala</a:t>
            </a:r>
            <a:r>
              <a:rPr lang="en-US" sz="1800" dirty="0"/>
              <a:t>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operasi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pemeliharaan</a:t>
            </a:r>
            <a:r>
              <a:rPr lang="en-US" sz="1800" dirty="0"/>
              <a:t> </a:t>
            </a:r>
            <a:r>
              <a:rPr lang="en-US" sz="1800" dirty="0" err="1"/>
              <a:t>serta</a:t>
            </a:r>
            <a:r>
              <a:rPr lang="en-US" sz="1800" dirty="0"/>
              <a:t> </a:t>
            </a:r>
            <a:r>
              <a:rPr lang="en-US" sz="1800" dirty="0" err="1"/>
              <a:t>biaya</a:t>
            </a:r>
            <a:r>
              <a:rPr lang="en-US" sz="1800" dirty="0"/>
              <a:t> modal </a:t>
            </a:r>
            <a:r>
              <a:rPr lang="en-US" sz="1800" dirty="0" err="1"/>
              <a:t>lainnya</a:t>
            </a:r>
            <a:r>
              <a:rPr lang="en-US" sz="1800" dirty="0"/>
              <a:t>.</a:t>
            </a:r>
          </a:p>
          <a:p>
            <a:pPr marL="609893" indent="-609893">
              <a:buNone/>
            </a:pPr>
            <a:r>
              <a:rPr lang="en-US" sz="1800" dirty="0"/>
              <a:t>	</a:t>
            </a:r>
            <a:r>
              <a:rPr lang="en-US" sz="1800" dirty="0" err="1"/>
              <a:t>Selama</a:t>
            </a:r>
            <a:r>
              <a:rPr lang="en-US" sz="1800" dirty="0"/>
              <a:t> </a:t>
            </a:r>
            <a:r>
              <a:rPr lang="en-US" sz="1800" dirty="0" err="1"/>
              <a:t>perusahaan</a:t>
            </a:r>
            <a:r>
              <a:rPr lang="en-US" sz="1800" dirty="0"/>
              <a:t> </a:t>
            </a:r>
            <a:r>
              <a:rPr lang="en-US" sz="1800" dirty="0" err="1"/>
              <a:t>masih</a:t>
            </a:r>
            <a:r>
              <a:rPr lang="en-US" sz="1800" dirty="0"/>
              <a:t> </a:t>
            </a:r>
            <a:r>
              <a:rPr lang="en-US" sz="1800" dirty="0" err="1"/>
              <a:t>berada</a:t>
            </a:r>
            <a:r>
              <a:rPr lang="en-US" sz="1800" dirty="0"/>
              <a:t> </a:t>
            </a:r>
            <a:r>
              <a:rPr lang="en-US" sz="1800" dirty="0" err="1"/>
              <a:t>di</a:t>
            </a:r>
            <a:r>
              <a:rPr lang="en-US" sz="1800" dirty="0"/>
              <a:t> </a:t>
            </a:r>
            <a:r>
              <a:rPr lang="en-US" sz="1800" dirty="0" err="1"/>
              <a:t>bawah</a:t>
            </a:r>
            <a:r>
              <a:rPr lang="en-US" sz="1800" dirty="0"/>
              <a:t> BEP, </a:t>
            </a:r>
            <a:r>
              <a:rPr lang="en-US" sz="1800" dirty="0" err="1"/>
              <a:t>selama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 </a:t>
            </a:r>
            <a:r>
              <a:rPr lang="en-US" sz="1800" dirty="0" err="1"/>
              <a:t>perusahaan</a:t>
            </a:r>
            <a:r>
              <a:rPr lang="en-US" sz="1800" dirty="0"/>
              <a:t> </a:t>
            </a:r>
            <a:r>
              <a:rPr lang="en-US" sz="1800" dirty="0" err="1"/>
              <a:t>masih</a:t>
            </a:r>
            <a:r>
              <a:rPr lang="en-US" sz="1800" dirty="0"/>
              <a:t> </a:t>
            </a:r>
            <a:r>
              <a:rPr lang="en-US" sz="1800" dirty="0" err="1"/>
              <a:t>menderita</a:t>
            </a:r>
            <a:r>
              <a:rPr lang="en-US" sz="1800" dirty="0"/>
              <a:t> </a:t>
            </a:r>
            <a:r>
              <a:rPr lang="en-US" sz="1800" dirty="0" err="1"/>
              <a:t>kerugian</a:t>
            </a:r>
            <a:r>
              <a:rPr lang="en-US" sz="1800" dirty="0"/>
              <a:t>. </a:t>
            </a:r>
            <a:r>
              <a:rPr lang="en-US" sz="1800" dirty="0" err="1"/>
              <a:t>Semakin</a:t>
            </a:r>
            <a:r>
              <a:rPr lang="en-US" sz="1800" dirty="0"/>
              <a:t> lama </a:t>
            </a:r>
            <a:r>
              <a:rPr lang="en-US" sz="1800" dirty="0" err="1"/>
              <a:t>perusahaan</a:t>
            </a:r>
            <a:r>
              <a:rPr lang="en-US" sz="1800" dirty="0"/>
              <a:t> </a:t>
            </a:r>
            <a:r>
              <a:rPr lang="en-US" sz="1800" dirty="0" err="1"/>
              <a:t>mencapai</a:t>
            </a:r>
            <a:r>
              <a:rPr lang="en-US" sz="1800" dirty="0"/>
              <a:t> BEP, </a:t>
            </a:r>
            <a:r>
              <a:rPr lang="en-US" sz="1800" dirty="0" err="1"/>
              <a:t>semakin</a:t>
            </a:r>
            <a:r>
              <a:rPr lang="en-US" sz="1800" dirty="0"/>
              <a:t> </a:t>
            </a:r>
            <a:r>
              <a:rPr lang="en-US" sz="1800" dirty="0" err="1"/>
              <a:t>besar</a:t>
            </a:r>
            <a:r>
              <a:rPr lang="en-US" sz="1800" dirty="0"/>
              <a:t> </a:t>
            </a:r>
            <a:r>
              <a:rPr lang="en-US" sz="1800" dirty="0" err="1"/>
              <a:t>saldo</a:t>
            </a:r>
            <a:r>
              <a:rPr lang="en-US" sz="1800" dirty="0"/>
              <a:t> </a:t>
            </a:r>
            <a:r>
              <a:rPr lang="en-US" sz="1800" dirty="0" err="1"/>
              <a:t>rugi</a:t>
            </a:r>
            <a:r>
              <a:rPr lang="en-US" sz="1800" dirty="0"/>
              <a:t>.  </a:t>
            </a:r>
          </a:p>
          <a:p>
            <a:pPr marL="609893" indent="-609893">
              <a:buNone/>
            </a:pPr>
            <a:r>
              <a:rPr lang="en-US" sz="1800" dirty="0"/>
              <a:t>	</a:t>
            </a:r>
            <a:r>
              <a:rPr lang="en-US" sz="1800" dirty="0" err="1"/>
              <a:t>Rumus</a:t>
            </a:r>
            <a:r>
              <a:rPr lang="en-US" sz="1800" dirty="0"/>
              <a:t>:</a:t>
            </a:r>
          </a:p>
          <a:p>
            <a:pPr marL="609893" indent="-609893">
              <a:buNone/>
            </a:pPr>
            <a:r>
              <a:rPr lang="en-US" sz="1800" dirty="0"/>
              <a:t>	</a:t>
            </a:r>
          </a:p>
        </p:txBody>
      </p:sp>
      <p:graphicFrame>
        <p:nvGraphicFramePr>
          <p:cNvPr id="7578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142976" y="3786190"/>
          <a:ext cx="2952749" cy="1011971"/>
        </p:xfrm>
        <a:graphic>
          <a:graphicData uri="http://schemas.openxmlformats.org/presentationml/2006/ole">
            <p:oleObj spid="_x0000_s8194" name="Equation" r:id="rId3" imgW="1904760" imgH="672840" progId="Equation.3">
              <p:embed/>
            </p:oleObj>
          </a:graphicData>
        </a:graphic>
      </p:graphicFrame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4500033" y="4222361"/>
            <a:ext cx="4167345" cy="2031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3" tIns="45717" rIns="91433" bIns="45717">
            <a:spAutoFit/>
          </a:bodyPr>
          <a:lstStyle/>
          <a:p>
            <a:pPr defTabSz="914839"/>
            <a:r>
              <a:rPr lang="en-US" dirty="0" err="1"/>
              <a:t>Dimana</a:t>
            </a:r>
            <a:r>
              <a:rPr lang="en-US" dirty="0"/>
              <a:t>:</a:t>
            </a:r>
          </a:p>
          <a:p>
            <a:pPr defTabSz="914839"/>
            <a:r>
              <a:rPr lang="en-US" dirty="0"/>
              <a:t>BEP = Break Even Point</a:t>
            </a:r>
          </a:p>
          <a:p>
            <a:pPr defTabSz="914839"/>
            <a:r>
              <a:rPr lang="en-US" dirty="0"/>
              <a:t>T</a:t>
            </a:r>
            <a:r>
              <a:rPr lang="en-US" baseline="-25000" dirty="0"/>
              <a:t>p-1</a:t>
            </a:r>
            <a:r>
              <a:rPr lang="en-US" dirty="0"/>
              <a:t>  =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BEP</a:t>
            </a:r>
          </a:p>
          <a:p>
            <a:pPr defTabSz="914839"/>
            <a:r>
              <a:rPr lang="en-US" dirty="0" err="1"/>
              <a:t>TC</a:t>
            </a:r>
            <a:r>
              <a:rPr lang="en-US" baseline="-25000" dirty="0" err="1"/>
              <a:t>i</a:t>
            </a:r>
            <a:r>
              <a:rPr lang="en-US" dirty="0"/>
              <a:t>  = </a:t>
            </a:r>
            <a:r>
              <a:rPr lang="en-US" dirty="0" err="1"/>
              <a:t>Jumlah</a:t>
            </a:r>
            <a:r>
              <a:rPr lang="en-US" dirty="0"/>
              <a:t> total cost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didiskon</a:t>
            </a:r>
            <a:endParaRPr lang="en-US" dirty="0"/>
          </a:p>
          <a:p>
            <a:pPr defTabSz="914839"/>
            <a:r>
              <a:rPr lang="en-US" dirty="0"/>
              <a:t>B</a:t>
            </a:r>
            <a:r>
              <a:rPr lang="en-US" baseline="-25000" dirty="0"/>
              <a:t>icp-1</a:t>
            </a:r>
            <a:r>
              <a:rPr lang="en-US" dirty="0"/>
              <a:t> = </a:t>
            </a:r>
            <a:r>
              <a:rPr lang="en-US" dirty="0" err="1"/>
              <a:t>Jumlah</a:t>
            </a:r>
            <a:r>
              <a:rPr lang="en-US" dirty="0"/>
              <a:t> benefit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didiskon</a:t>
            </a:r>
            <a:endParaRPr lang="en-US" dirty="0"/>
          </a:p>
          <a:p>
            <a:pPr defTabSz="914839"/>
            <a:r>
              <a:rPr lang="en-US" dirty="0"/>
              <a:t>            </a:t>
            </a:r>
            <a:r>
              <a:rPr lang="en-US" dirty="0" err="1"/>
              <a:t>sebelum</a:t>
            </a:r>
            <a:r>
              <a:rPr lang="en-US" dirty="0"/>
              <a:t> BEP</a:t>
            </a:r>
          </a:p>
          <a:p>
            <a:pPr defTabSz="914839"/>
            <a:r>
              <a:rPr lang="en-US" dirty="0"/>
              <a:t>B</a:t>
            </a:r>
            <a:r>
              <a:rPr lang="en-US" baseline="-25000" dirty="0"/>
              <a:t>p</a:t>
            </a:r>
            <a:r>
              <a:rPr lang="en-US" dirty="0"/>
              <a:t>     = </a:t>
            </a:r>
            <a:r>
              <a:rPr lang="en-US" dirty="0" err="1"/>
              <a:t>Jumlah</a:t>
            </a:r>
            <a:r>
              <a:rPr lang="en-US" dirty="0"/>
              <a:t> benefit </a:t>
            </a:r>
            <a:r>
              <a:rPr lang="en-US" dirty="0" err="1"/>
              <a:t>pada</a:t>
            </a:r>
            <a:r>
              <a:rPr lang="en-US" dirty="0"/>
              <a:t> BEP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B452-34E6-4AAD-A056-DD7AFF7738DD}" type="slidenum">
              <a:rPr lang="en-US"/>
              <a:pPr/>
              <a:t>12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err="1"/>
              <a:t>Analisis</a:t>
            </a:r>
            <a:r>
              <a:rPr lang="en-US" sz="1800" dirty="0"/>
              <a:t> </a:t>
            </a:r>
            <a:r>
              <a:rPr lang="en-US" sz="1800" dirty="0" err="1"/>
              <a:t>Kriteria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endParaRPr lang="en-US" sz="1800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1" y="1342452"/>
            <a:ext cx="8437033" cy="5039327"/>
          </a:xfrm>
        </p:spPr>
        <p:txBody>
          <a:bodyPr/>
          <a:lstStyle/>
          <a:p>
            <a:pPr marL="609893" indent="-609893">
              <a:lnSpc>
                <a:spcPct val="80000"/>
              </a:lnSpc>
              <a:buNone/>
            </a:pPr>
            <a:r>
              <a:rPr lang="en-US" sz="1400" dirty="0"/>
              <a:t>	</a:t>
            </a:r>
            <a:r>
              <a:rPr lang="en-US" sz="2000" dirty="0"/>
              <a:t>Dari </a:t>
            </a:r>
            <a:r>
              <a:rPr lang="en-US" sz="2000" dirty="0" err="1"/>
              <a:t>Tabel</a:t>
            </a:r>
            <a:r>
              <a:rPr lang="en-US" sz="2000" dirty="0"/>
              <a:t> 2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Tabel</a:t>
            </a:r>
            <a:r>
              <a:rPr lang="en-US" sz="2000" dirty="0"/>
              <a:t> 5, BEP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dihitung</a:t>
            </a:r>
            <a:r>
              <a:rPr lang="en-US" sz="2000" dirty="0"/>
              <a:t> </a:t>
            </a:r>
            <a:r>
              <a:rPr lang="en-US" sz="2000" dirty="0" err="1"/>
              <a:t>sbb</a:t>
            </a:r>
            <a:r>
              <a:rPr lang="en-US" sz="2000" dirty="0"/>
              <a:t>:</a:t>
            </a:r>
          </a:p>
          <a:p>
            <a:pPr marL="609893" indent="-609893">
              <a:lnSpc>
                <a:spcPct val="80000"/>
              </a:lnSpc>
              <a:buNone/>
            </a:pPr>
            <a:r>
              <a:rPr lang="en-US" sz="2000" dirty="0"/>
              <a:t>	</a:t>
            </a:r>
          </a:p>
          <a:p>
            <a:pPr marL="609893" indent="-609893">
              <a:lnSpc>
                <a:spcPct val="80000"/>
              </a:lnSpc>
              <a:buNone/>
            </a:pPr>
            <a:endParaRPr lang="en-US" sz="2000" dirty="0"/>
          </a:p>
          <a:p>
            <a:pPr marL="609893" indent="-609893">
              <a:lnSpc>
                <a:spcPct val="80000"/>
              </a:lnSpc>
              <a:buNone/>
            </a:pPr>
            <a:endParaRPr lang="en-US" sz="2000" dirty="0"/>
          </a:p>
          <a:p>
            <a:pPr marL="609893" indent="-609893">
              <a:lnSpc>
                <a:spcPct val="80000"/>
              </a:lnSpc>
              <a:buNone/>
            </a:pPr>
            <a:r>
              <a:rPr lang="en-US" sz="2000" dirty="0"/>
              <a:t>	</a:t>
            </a:r>
          </a:p>
          <a:p>
            <a:pPr marL="609893" indent="-609893">
              <a:lnSpc>
                <a:spcPct val="80000"/>
              </a:lnSpc>
              <a:buNone/>
            </a:pPr>
            <a:r>
              <a:rPr lang="en-US" sz="800" dirty="0"/>
              <a:t>	</a:t>
            </a:r>
          </a:p>
          <a:p>
            <a:pPr marL="609893" indent="-609893">
              <a:lnSpc>
                <a:spcPct val="80000"/>
              </a:lnSpc>
              <a:buNone/>
            </a:pPr>
            <a:r>
              <a:rPr lang="en-US" sz="2000" dirty="0"/>
              <a:t>	BEP = 8 </a:t>
            </a:r>
            <a:r>
              <a:rPr lang="en-US" sz="2000" dirty="0" err="1"/>
              <a:t>tahun</a:t>
            </a:r>
            <a:r>
              <a:rPr lang="en-US" sz="2000" dirty="0"/>
              <a:t> 7 </a:t>
            </a:r>
            <a:r>
              <a:rPr lang="en-US" sz="2000" dirty="0" err="1" smtClean="0"/>
              <a:t>bulan</a:t>
            </a:r>
            <a:endParaRPr lang="en-US" sz="2000" dirty="0"/>
          </a:p>
          <a:p>
            <a:pPr marL="609893" indent="-609893">
              <a:lnSpc>
                <a:spcPct val="80000"/>
              </a:lnSpc>
              <a:buNone/>
            </a:pPr>
            <a:endParaRPr lang="en-US" sz="2000" dirty="0"/>
          </a:p>
          <a:p>
            <a:pPr marL="609893" indent="-609893">
              <a:lnSpc>
                <a:spcPct val="80000"/>
              </a:lnSpc>
              <a:buNone/>
            </a:pPr>
            <a:r>
              <a:rPr lang="en-US" sz="2000" dirty="0"/>
              <a:t>	</a:t>
            </a:r>
            <a:r>
              <a:rPr lang="en-US" sz="2000" dirty="0" err="1"/>
              <a:t>Dilihat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produksi</a:t>
            </a:r>
            <a:r>
              <a:rPr lang="en-US" sz="2000" dirty="0"/>
              <a:t>:</a:t>
            </a:r>
          </a:p>
          <a:p>
            <a:pPr marL="609893" indent="-609893">
              <a:lnSpc>
                <a:spcPct val="80000"/>
              </a:lnSpc>
              <a:buNone/>
            </a:pPr>
            <a:r>
              <a:rPr lang="en-US" sz="2000" dirty="0"/>
              <a:t>		TR = p x q </a:t>
            </a:r>
            <a:r>
              <a:rPr lang="en-US" sz="2000" dirty="0" err="1"/>
              <a:t>dan</a:t>
            </a:r>
            <a:r>
              <a:rPr lang="en-US" sz="2000" dirty="0"/>
              <a:t> TC = a + </a:t>
            </a:r>
            <a:r>
              <a:rPr lang="en-US" sz="2000" dirty="0" err="1"/>
              <a:t>bq</a:t>
            </a:r>
            <a:endParaRPr lang="en-US" sz="2000" dirty="0"/>
          </a:p>
          <a:p>
            <a:pPr marL="609893" indent="-609893">
              <a:lnSpc>
                <a:spcPct val="80000"/>
              </a:lnSpc>
              <a:buNone/>
            </a:pPr>
            <a:r>
              <a:rPr lang="en-US" sz="2000" dirty="0"/>
              <a:t>	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keadaaan</a:t>
            </a:r>
            <a:r>
              <a:rPr lang="en-US" sz="2000" dirty="0"/>
              <a:t> BEP: TR = TC </a:t>
            </a:r>
            <a:r>
              <a:rPr lang="en-US" sz="2000" dirty="0">
                <a:cs typeface="Arial" charset="0"/>
              </a:rPr>
              <a:t>→ </a:t>
            </a:r>
            <a:r>
              <a:rPr lang="en-US" sz="2000" dirty="0" err="1">
                <a:cs typeface="Arial" charset="0"/>
              </a:rPr>
              <a:t>p.q</a:t>
            </a:r>
            <a:r>
              <a:rPr lang="en-US" sz="2000" dirty="0">
                <a:cs typeface="Arial" charset="0"/>
              </a:rPr>
              <a:t> = a + </a:t>
            </a:r>
            <a:r>
              <a:rPr lang="en-US" sz="2000" dirty="0" err="1">
                <a:cs typeface="Arial" charset="0"/>
              </a:rPr>
              <a:t>bq</a:t>
            </a:r>
            <a:endParaRPr lang="en-US" sz="2000" dirty="0">
              <a:cs typeface="Arial" charset="0"/>
            </a:endParaRPr>
          </a:p>
          <a:p>
            <a:pPr marL="609893" indent="-609893">
              <a:lnSpc>
                <a:spcPct val="80000"/>
              </a:lnSpc>
              <a:buNone/>
            </a:pPr>
            <a:r>
              <a:rPr lang="en-US" sz="2000" dirty="0">
                <a:cs typeface="Arial" charset="0"/>
              </a:rPr>
              <a:t>				  </a:t>
            </a:r>
            <a:r>
              <a:rPr lang="en-US" sz="2000" dirty="0" err="1">
                <a:cs typeface="Arial" charset="0"/>
              </a:rPr>
              <a:t>p.q</a:t>
            </a:r>
            <a:r>
              <a:rPr lang="en-US" sz="2000" dirty="0">
                <a:cs typeface="Arial" charset="0"/>
              </a:rPr>
              <a:t> – </a:t>
            </a:r>
            <a:r>
              <a:rPr lang="en-US" sz="2000" dirty="0" err="1">
                <a:cs typeface="Arial" charset="0"/>
              </a:rPr>
              <a:t>bq</a:t>
            </a:r>
            <a:r>
              <a:rPr lang="en-US" sz="2000" dirty="0">
                <a:cs typeface="Arial" charset="0"/>
              </a:rPr>
              <a:t> = a → q (p-b) = a</a:t>
            </a:r>
          </a:p>
          <a:p>
            <a:pPr marL="609893" indent="-609893">
              <a:lnSpc>
                <a:spcPct val="80000"/>
              </a:lnSpc>
              <a:buNone/>
            </a:pPr>
            <a:r>
              <a:rPr lang="en-US" sz="2000" dirty="0">
                <a:cs typeface="Arial" charset="0"/>
              </a:rPr>
              <a:t>				  q = a/(p-b)</a:t>
            </a:r>
          </a:p>
          <a:p>
            <a:pPr marL="609893" indent="-609893">
              <a:lnSpc>
                <a:spcPct val="80000"/>
              </a:lnSpc>
              <a:buNone/>
            </a:pPr>
            <a:r>
              <a:rPr lang="en-US" sz="2000" dirty="0">
                <a:cs typeface="Arial" charset="0"/>
              </a:rPr>
              <a:t>	BEP</a:t>
            </a:r>
            <a:r>
              <a:rPr lang="en-US" sz="2000" baseline="-25000" dirty="0">
                <a:cs typeface="Arial" charset="0"/>
              </a:rPr>
              <a:t>(Q)</a:t>
            </a:r>
            <a:r>
              <a:rPr lang="en-US" sz="2000" dirty="0">
                <a:cs typeface="Arial" charset="0"/>
              </a:rPr>
              <a:t> = a/(p-b)</a:t>
            </a:r>
          </a:p>
          <a:p>
            <a:pPr marL="609893" indent="-609893">
              <a:lnSpc>
                <a:spcPct val="80000"/>
              </a:lnSpc>
              <a:buNone/>
            </a:pPr>
            <a:r>
              <a:rPr lang="en-US" sz="2000" dirty="0">
                <a:cs typeface="Arial" charset="0"/>
              </a:rPr>
              <a:t>	BEP</a:t>
            </a:r>
            <a:r>
              <a:rPr lang="en-US" sz="2000" baseline="-25000" dirty="0">
                <a:cs typeface="Arial" charset="0"/>
              </a:rPr>
              <a:t>(RP)</a:t>
            </a:r>
            <a:r>
              <a:rPr lang="en-US" sz="2000" dirty="0">
                <a:cs typeface="Arial" charset="0"/>
              </a:rPr>
              <a:t> = a/(1 – </a:t>
            </a:r>
            <a:r>
              <a:rPr lang="en-US" sz="2000" dirty="0" err="1">
                <a:cs typeface="Arial" charset="0"/>
              </a:rPr>
              <a:t>b/p</a:t>
            </a:r>
            <a:r>
              <a:rPr lang="en-US" sz="2000" dirty="0">
                <a:cs typeface="Arial" charset="0"/>
              </a:rPr>
              <a:t>) → BEP </a:t>
            </a:r>
            <a:r>
              <a:rPr lang="en-US" sz="2000" dirty="0" err="1">
                <a:cs typeface="Arial" charset="0"/>
              </a:rPr>
              <a:t>dalam</a:t>
            </a:r>
            <a:r>
              <a:rPr lang="en-US" sz="2000" dirty="0">
                <a:cs typeface="Arial" charset="0"/>
              </a:rPr>
              <a:t> rupiah </a:t>
            </a:r>
            <a:r>
              <a:rPr lang="en-US" sz="2000" dirty="0" err="1">
                <a:cs typeface="Arial" charset="0"/>
              </a:rPr>
              <a:t>adalah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dengan</a:t>
            </a:r>
            <a:r>
              <a:rPr lang="en-US" sz="2000" dirty="0">
                <a:cs typeface="Arial" charset="0"/>
              </a:rPr>
              <a:t> 				          </a:t>
            </a:r>
            <a:r>
              <a:rPr lang="en-US" sz="2000" dirty="0" err="1">
                <a:cs typeface="Arial" charset="0"/>
              </a:rPr>
              <a:t>mengalikan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dengan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harga</a:t>
            </a:r>
            <a:r>
              <a:rPr lang="en-US" sz="2000" dirty="0">
                <a:cs typeface="Arial" charset="0"/>
              </a:rPr>
              <a:t> per unit </a:t>
            </a:r>
            <a:r>
              <a:rPr lang="en-US" sz="2000" dirty="0" err="1">
                <a:cs typeface="Arial" charset="0"/>
              </a:rPr>
              <a:t>produksi</a:t>
            </a:r>
            <a:r>
              <a:rPr lang="en-US" sz="2000" dirty="0">
                <a:cs typeface="Arial" charset="0"/>
              </a:rPr>
              <a:t> </a:t>
            </a:r>
          </a:p>
          <a:p>
            <a:pPr marL="609893" indent="-609893">
              <a:lnSpc>
                <a:spcPct val="80000"/>
              </a:lnSpc>
              <a:buNone/>
            </a:pPr>
            <a:endParaRPr lang="en-US" sz="1400" dirty="0"/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115484" y="1804305"/>
          <a:ext cx="2929467" cy="1032497"/>
        </p:xfrm>
        <a:graphic>
          <a:graphicData uri="http://schemas.openxmlformats.org/presentationml/2006/ole">
            <p:oleObj spid="_x0000_s9218" name="Equation" r:id="rId3" imgW="1676160" imgH="609480" progId="Equation.3">
              <p:embed/>
            </p:oleObj>
          </a:graphicData>
        </a:graphic>
      </p:graphicFrame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6659033" y="3645558"/>
            <a:ext cx="2108320" cy="14773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3" tIns="45717" rIns="91433" bIns="45717">
            <a:spAutoFit/>
          </a:bodyPr>
          <a:lstStyle/>
          <a:p>
            <a:pPr defTabSz="914839"/>
            <a:r>
              <a:rPr lang="en-US" dirty="0" err="1"/>
              <a:t>Dimana</a:t>
            </a:r>
            <a:r>
              <a:rPr lang="en-US" dirty="0"/>
              <a:t>:</a:t>
            </a:r>
          </a:p>
          <a:p>
            <a:pPr defTabSz="914839"/>
            <a:r>
              <a:rPr lang="en-US" dirty="0"/>
              <a:t>a=fixed cost</a:t>
            </a:r>
          </a:p>
          <a:p>
            <a:pPr defTabSz="914839"/>
            <a:r>
              <a:rPr lang="en-US" dirty="0"/>
              <a:t>b=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per unit</a:t>
            </a:r>
          </a:p>
          <a:p>
            <a:pPr defTabSz="914839"/>
            <a:r>
              <a:rPr lang="en-US" dirty="0"/>
              <a:t>p=</a:t>
            </a:r>
            <a:r>
              <a:rPr lang="en-US" dirty="0" err="1"/>
              <a:t>harga</a:t>
            </a:r>
            <a:r>
              <a:rPr lang="en-US" dirty="0"/>
              <a:t> per unit</a:t>
            </a:r>
          </a:p>
          <a:p>
            <a:pPr defTabSz="914839"/>
            <a:r>
              <a:rPr lang="en-US" dirty="0"/>
              <a:t>q=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produksi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0AB1D-0774-4674-8B9E-C0D7C73AB890}" type="slidenum">
              <a:rPr lang="en-US"/>
              <a:pPr/>
              <a:t>13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err="1"/>
              <a:t>Analisis</a:t>
            </a:r>
            <a:r>
              <a:rPr lang="en-US" sz="1800" dirty="0"/>
              <a:t> </a:t>
            </a:r>
            <a:r>
              <a:rPr lang="en-US" sz="1800" dirty="0" err="1"/>
              <a:t>Kriteria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endParaRPr lang="en-US" sz="1800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1" y="1601089"/>
            <a:ext cx="8219017" cy="4524104"/>
          </a:xfrm>
        </p:spPr>
        <p:txBody>
          <a:bodyPr/>
          <a:lstStyle/>
          <a:p>
            <a:pPr marL="609893" indent="-609893">
              <a:buNone/>
            </a:pPr>
            <a:r>
              <a:rPr lang="en-US" sz="1800" dirty="0"/>
              <a:t>	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490133" y="1196713"/>
            <a:ext cx="5133458" cy="2976465"/>
            <a:chOff x="938" y="754"/>
            <a:chExt cx="3234" cy="1875"/>
          </a:xfrm>
        </p:grpSpPr>
        <p:sp>
          <p:nvSpPr>
            <p:cNvPr id="82964" name="Line 20"/>
            <p:cNvSpPr>
              <a:spLocks noChangeShapeType="1"/>
            </p:cNvSpPr>
            <p:nvPr/>
          </p:nvSpPr>
          <p:spPr bwMode="auto">
            <a:xfrm>
              <a:off x="1547" y="1494"/>
              <a:ext cx="16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grpSp>
          <p:nvGrpSpPr>
            <p:cNvPr id="3" name="Group 25"/>
            <p:cNvGrpSpPr>
              <a:grpSpLocks/>
            </p:cNvGrpSpPr>
            <p:nvPr/>
          </p:nvGrpSpPr>
          <p:grpSpPr bwMode="auto">
            <a:xfrm>
              <a:off x="938" y="754"/>
              <a:ext cx="3234" cy="1875"/>
              <a:chOff x="938" y="754"/>
              <a:chExt cx="3234" cy="1875"/>
            </a:xfrm>
          </p:grpSpPr>
          <p:sp>
            <p:nvSpPr>
              <p:cNvPr id="82950" name="Line 6"/>
              <p:cNvSpPr>
                <a:spLocks noChangeShapeType="1"/>
              </p:cNvSpPr>
              <p:nvPr/>
            </p:nvSpPr>
            <p:spPr bwMode="auto">
              <a:xfrm>
                <a:off x="1545" y="832"/>
                <a:ext cx="0" cy="14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2951" name="Line 7"/>
              <p:cNvSpPr>
                <a:spLocks noChangeShapeType="1"/>
              </p:cNvSpPr>
              <p:nvPr/>
            </p:nvSpPr>
            <p:spPr bwMode="auto">
              <a:xfrm>
                <a:off x="1545" y="2267"/>
                <a:ext cx="260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2952" name="Text Box 8"/>
              <p:cNvSpPr txBox="1">
                <a:spLocks noChangeArrowheads="1"/>
              </p:cNvSpPr>
              <p:nvPr/>
            </p:nvSpPr>
            <p:spPr bwMode="auto">
              <a:xfrm>
                <a:off x="1544" y="2313"/>
                <a:ext cx="1840" cy="3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69494" tIns="34747" rIns="69494" bIns="34747">
                <a:spAutoFit/>
              </a:bodyPr>
              <a:lstStyle/>
              <a:p>
                <a:pPr algn="ctr" defTabSz="914839"/>
                <a:r>
                  <a:rPr lang="en-US" sz="1400" dirty="0"/>
                  <a:t>0    1    2     3    4    5    6    7    8    9    10 </a:t>
                </a:r>
              </a:p>
              <a:p>
                <a:pPr algn="ctr" defTabSz="914839"/>
                <a:r>
                  <a:rPr lang="en-US" sz="1400" dirty="0" err="1"/>
                  <a:t>Tahun</a:t>
                </a:r>
                <a:endParaRPr lang="en-US" sz="1400" dirty="0"/>
              </a:p>
            </p:txBody>
          </p:sp>
          <p:sp>
            <p:nvSpPr>
              <p:cNvPr id="82953" name="Line 9"/>
              <p:cNvSpPr>
                <a:spLocks noChangeShapeType="1"/>
              </p:cNvSpPr>
              <p:nvPr/>
            </p:nvSpPr>
            <p:spPr bwMode="auto">
              <a:xfrm flipV="1">
                <a:off x="1545" y="1202"/>
                <a:ext cx="2412" cy="106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2954" name="Line 10"/>
              <p:cNvSpPr>
                <a:spLocks noChangeShapeType="1"/>
              </p:cNvSpPr>
              <p:nvPr/>
            </p:nvSpPr>
            <p:spPr bwMode="auto">
              <a:xfrm flipV="1">
                <a:off x="2680" y="1758"/>
                <a:ext cx="0" cy="5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2955" name="Line 11"/>
              <p:cNvSpPr>
                <a:spLocks noChangeShapeType="1"/>
              </p:cNvSpPr>
              <p:nvPr/>
            </p:nvSpPr>
            <p:spPr bwMode="auto">
              <a:xfrm>
                <a:off x="1545" y="1758"/>
                <a:ext cx="24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2956" name="Text Box 12"/>
              <p:cNvSpPr txBox="1">
                <a:spLocks noChangeArrowheads="1"/>
              </p:cNvSpPr>
              <p:nvPr/>
            </p:nvSpPr>
            <p:spPr bwMode="auto">
              <a:xfrm>
                <a:off x="3956" y="1585"/>
                <a:ext cx="125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69494" tIns="34747" rIns="69494" bIns="34747">
                <a:spAutoFit/>
              </a:bodyPr>
              <a:lstStyle/>
              <a:p>
                <a:pPr defTabSz="914839"/>
                <a:r>
                  <a:rPr lang="en-US" dirty="0"/>
                  <a:t>I</a:t>
                </a:r>
              </a:p>
            </p:txBody>
          </p:sp>
          <p:sp>
            <p:nvSpPr>
              <p:cNvPr id="82957" name="Line 13"/>
              <p:cNvSpPr>
                <a:spLocks noChangeShapeType="1"/>
              </p:cNvSpPr>
              <p:nvPr/>
            </p:nvSpPr>
            <p:spPr bwMode="auto">
              <a:xfrm flipV="1">
                <a:off x="3284" y="1486"/>
                <a:ext cx="0" cy="7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2958" name="Line 14"/>
              <p:cNvSpPr>
                <a:spLocks noChangeShapeType="1"/>
              </p:cNvSpPr>
              <p:nvPr/>
            </p:nvSpPr>
            <p:spPr bwMode="auto">
              <a:xfrm flipV="1">
                <a:off x="1545" y="1387"/>
                <a:ext cx="2412" cy="3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2959" name="Text Box 15"/>
              <p:cNvSpPr txBox="1">
                <a:spLocks noChangeArrowheads="1"/>
              </p:cNvSpPr>
              <p:nvPr/>
            </p:nvSpPr>
            <p:spPr bwMode="auto">
              <a:xfrm>
                <a:off x="3955" y="1306"/>
                <a:ext cx="217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69494" tIns="34747" rIns="69494" bIns="34747">
                <a:spAutoFit/>
              </a:bodyPr>
              <a:lstStyle/>
              <a:p>
                <a:pPr defTabSz="914839"/>
                <a:r>
                  <a:rPr lang="en-US" sz="1600" dirty="0"/>
                  <a:t>TC</a:t>
                </a:r>
              </a:p>
            </p:txBody>
          </p:sp>
          <p:sp>
            <p:nvSpPr>
              <p:cNvPr id="82960" name="Text Box 16"/>
              <p:cNvSpPr txBox="1">
                <a:spLocks noChangeArrowheads="1"/>
              </p:cNvSpPr>
              <p:nvPr/>
            </p:nvSpPr>
            <p:spPr bwMode="auto">
              <a:xfrm>
                <a:off x="3779" y="999"/>
                <a:ext cx="222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69494" tIns="34747" rIns="69494" bIns="34747">
                <a:spAutoFit/>
              </a:bodyPr>
              <a:lstStyle/>
              <a:p>
                <a:pPr defTabSz="914839"/>
                <a:r>
                  <a:rPr lang="en-US" sz="1600" dirty="0"/>
                  <a:t>TR</a:t>
                </a:r>
              </a:p>
            </p:txBody>
          </p:sp>
          <p:sp>
            <p:nvSpPr>
              <p:cNvPr id="82961" name="Text Box 17"/>
              <p:cNvSpPr txBox="1">
                <a:spLocks noChangeArrowheads="1"/>
              </p:cNvSpPr>
              <p:nvPr/>
            </p:nvSpPr>
            <p:spPr bwMode="auto">
              <a:xfrm>
                <a:off x="3066" y="1263"/>
                <a:ext cx="289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69494" tIns="34747" rIns="69494" bIns="34747">
                <a:spAutoFit/>
              </a:bodyPr>
              <a:lstStyle/>
              <a:p>
                <a:pPr defTabSz="914839"/>
                <a:r>
                  <a:rPr lang="en-US" sz="1600" dirty="0"/>
                  <a:t>BEP</a:t>
                </a:r>
              </a:p>
            </p:txBody>
          </p:sp>
          <p:sp>
            <p:nvSpPr>
              <p:cNvPr id="82962" name="Text Box 18"/>
              <p:cNvSpPr txBox="1">
                <a:spLocks noChangeArrowheads="1"/>
              </p:cNvSpPr>
              <p:nvPr/>
            </p:nvSpPr>
            <p:spPr bwMode="auto">
              <a:xfrm>
                <a:off x="2465" y="1572"/>
                <a:ext cx="292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69494" tIns="34747" rIns="69494" bIns="34747">
                <a:spAutoFit/>
              </a:bodyPr>
              <a:lstStyle/>
              <a:p>
                <a:pPr defTabSz="914839"/>
                <a:r>
                  <a:rPr lang="en-US" sz="1600" dirty="0"/>
                  <a:t>PBP</a:t>
                </a:r>
              </a:p>
            </p:txBody>
          </p:sp>
          <p:sp>
            <p:nvSpPr>
              <p:cNvPr id="82963" name="Text Box 19"/>
              <p:cNvSpPr txBox="1">
                <a:spLocks noChangeArrowheads="1"/>
              </p:cNvSpPr>
              <p:nvPr/>
            </p:nvSpPr>
            <p:spPr bwMode="auto">
              <a:xfrm>
                <a:off x="1041" y="1664"/>
                <a:ext cx="405" cy="1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69494" tIns="34747" rIns="69494" bIns="34747">
                <a:spAutoFit/>
              </a:bodyPr>
              <a:lstStyle/>
              <a:p>
                <a:pPr defTabSz="914839"/>
                <a:r>
                  <a:rPr lang="en-US" sz="1400" dirty="0"/>
                  <a:t>32.712</a:t>
                </a:r>
              </a:p>
            </p:txBody>
          </p:sp>
          <p:sp>
            <p:nvSpPr>
              <p:cNvPr id="82965" name="Text Box 21"/>
              <p:cNvSpPr txBox="1">
                <a:spLocks noChangeArrowheads="1"/>
              </p:cNvSpPr>
              <p:nvPr/>
            </p:nvSpPr>
            <p:spPr bwMode="auto">
              <a:xfrm>
                <a:off x="1041" y="1386"/>
                <a:ext cx="405" cy="1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69494" tIns="34747" rIns="69494" bIns="34747">
                <a:spAutoFit/>
              </a:bodyPr>
              <a:lstStyle/>
              <a:p>
                <a:pPr defTabSz="914839"/>
                <a:r>
                  <a:rPr lang="en-US" sz="1400" dirty="0"/>
                  <a:t>57.965</a:t>
                </a:r>
              </a:p>
            </p:txBody>
          </p:sp>
          <p:sp>
            <p:nvSpPr>
              <p:cNvPr id="82966" name="Text Box 22"/>
              <p:cNvSpPr txBox="1">
                <a:spLocks noChangeArrowheads="1"/>
              </p:cNvSpPr>
              <p:nvPr/>
            </p:nvSpPr>
            <p:spPr bwMode="auto">
              <a:xfrm>
                <a:off x="938" y="754"/>
                <a:ext cx="48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69494" tIns="34747" rIns="69494" bIns="34747">
                <a:spAutoFit/>
              </a:bodyPr>
              <a:lstStyle/>
              <a:p>
                <a:pPr defTabSz="914839"/>
                <a:r>
                  <a:rPr lang="en-US" sz="1600" dirty="0"/>
                  <a:t>PV,I,C,B</a:t>
                </a:r>
              </a:p>
            </p:txBody>
          </p:sp>
        </p:grpSp>
      </p:grpSp>
      <p:sp>
        <p:nvSpPr>
          <p:cNvPr id="82968" name="Text Box 24"/>
          <p:cNvSpPr txBox="1">
            <a:spLocks noChangeArrowheads="1"/>
          </p:cNvSpPr>
          <p:nvPr/>
        </p:nvSpPr>
        <p:spPr bwMode="auto">
          <a:xfrm>
            <a:off x="683684" y="4220307"/>
            <a:ext cx="8103158" cy="1969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3" tIns="45717" rIns="91433" bIns="45717">
            <a:spAutoFit/>
          </a:bodyPr>
          <a:lstStyle/>
          <a:p>
            <a:pPr defTabSz="914839"/>
            <a:r>
              <a:rPr lang="en-US" dirty="0"/>
              <a:t>			</a:t>
            </a:r>
            <a:r>
              <a:rPr lang="en-US" dirty="0" err="1"/>
              <a:t>Grafik</a:t>
            </a:r>
            <a:r>
              <a:rPr lang="en-US" dirty="0"/>
              <a:t> 1. BEP</a:t>
            </a:r>
          </a:p>
          <a:p>
            <a:pPr defTabSz="914839"/>
            <a:endParaRPr lang="en-US" sz="800" dirty="0"/>
          </a:p>
          <a:p>
            <a:pPr defTabSz="914839"/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grafik</a:t>
            </a:r>
            <a:r>
              <a:rPr lang="en-US" sz="1600" dirty="0"/>
              <a:t> </a:t>
            </a:r>
            <a:r>
              <a:rPr lang="en-US" sz="1600" dirty="0" err="1"/>
              <a:t>tsb</a:t>
            </a:r>
            <a:r>
              <a:rPr lang="en-US" sz="1600" dirty="0"/>
              <a:t> </a:t>
            </a:r>
            <a:r>
              <a:rPr lang="en-US" sz="1600" dirty="0" err="1"/>
              <a:t>terlihat</a:t>
            </a:r>
            <a:r>
              <a:rPr lang="en-US" sz="1600" dirty="0"/>
              <a:t> </a:t>
            </a:r>
            <a:r>
              <a:rPr lang="en-US" sz="1600" dirty="0" err="1"/>
              <a:t>keuntungan</a:t>
            </a:r>
            <a:r>
              <a:rPr lang="en-US" sz="1600" dirty="0"/>
              <a:t> </a:t>
            </a:r>
            <a:r>
              <a:rPr lang="en-US" sz="1600" dirty="0" err="1"/>
              <a:t>didapat</a:t>
            </a:r>
            <a:r>
              <a:rPr lang="en-US" sz="1600" dirty="0"/>
              <a:t> </a:t>
            </a:r>
            <a:r>
              <a:rPr lang="en-US" sz="1600" dirty="0" err="1"/>
              <a:t>setelah</a:t>
            </a:r>
            <a:r>
              <a:rPr lang="en-US" sz="1600" dirty="0"/>
              <a:t> </a:t>
            </a:r>
            <a:r>
              <a:rPr lang="en-US" sz="1600" dirty="0" err="1"/>
              <a:t>perusahaan</a:t>
            </a:r>
            <a:r>
              <a:rPr lang="en-US" sz="1600" dirty="0"/>
              <a:t> </a:t>
            </a:r>
            <a:r>
              <a:rPr lang="en-US" sz="1600" dirty="0" err="1"/>
              <a:t>mencapai</a:t>
            </a:r>
            <a:r>
              <a:rPr lang="en-US" sz="1600" dirty="0"/>
              <a:t> BEP.</a:t>
            </a:r>
          </a:p>
          <a:p>
            <a:pPr defTabSz="914839"/>
            <a:r>
              <a:rPr lang="en-US" sz="1600" dirty="0"/>
              <a:t>Di </a:t>
            </a:r>
            <a:r>
              <a:rPr lang="en-US" sz="1600" dirty="0" err="1"/>
              <a:t>bawah</a:t>
            </a:r>
            <a:r>
              <a:rPr lang="en-US" sz="1600" dirty="0"/>
              <a:t> BEP </a:t>
            </a:r>
            <a:r>
              <a:rPr lang="en-US" sz="1600" dirty="0" err="1"/>
              <a:t>kegiatan</a:t>
            </a:r>
            <a:r>
              <a:rPr lang="en-US" sz="1600" dirty="0"/>
              <a:t> </a:t>
            </a:r>
            <a:r>
              <a:rPr lang="en-US" sz="1600" dirty="0" err="1"/>
              <a:t>mengalami</a:t>
            </a:r>
            <a:r>
              <a:rPr lang="en-US" sz="1600" dirty="0"/>
              <a:t> </a:t>
            </a:r>
            <a:r>
              <a:rPr lang="en-US" sz="1600" dirty="0" err="1"/>
              <a:t>kerugian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</a:t>
            </a:r>
            <a:r>
              <a:rPr lang="en-US" sz="1600" dirty="0" err="1"/>
              <a:t>keuntungan</a:t>
            </a:r>
            <a:r>
              <a:rPr lang="en-US" sz="1600" dirty="0"/>
              <a:t> yang </a:t>
            </a:r>
            <a:r>
              <a:rPr lang="en-US" sz="1600" dirty="0" err="1"/>
              <a:t>diperoleh</a:t>
            </a:r>
            <a:endParaRPr lang="en-US" sz="1600" dirty="0"/>
          </a:p>
          <a:p>
            <a:pPr defTabSz="914839"/>
            <a:r>
              <a:rPr lang="en-US" sz="1600" dirty="0" err="1"/>
              <a:t>masih</a:t>
            </a:r>
            <a:r>
              <a:rPr lang="en-US" sz="1600" dirty="0"/>
              <a:t> </a:t>
            </a:r>
            <a:r>
              <a:rPr lang="en-US" sz="1600" dirty="0" err="1"/>
              <a:t>digunakan</a:t>
            </a:r>
            <a:r>
              <a:rPr lang="en-US" sz="1600" dirty="0"/>
              <a:t> </a:t>
            </a:r>
            <a:r>
              <a:rPr lang="en-US" sz="1600" dirty="0" err="1"/>
              <a:t>menutupi</a:t>
            </a:r>
            <a:r>
              <a:rPr lang="en-US" sz="1600" dirty="0"/>
              <a:t> </a:t>
            </a:r>
            <a:r>
              <a:rPr lang="en-US" sz="1600" dirty="0" err="1"/>
              <a:t>biaya</a:t>
            </a:r>
            <a:r>
              <a:rPr lang="en-US" sz="1600" dirty="0"/>
              <a:t> yang </a:t>
            </a:r>
            <a:r>
              <a:rPr lang="en-US" sz="1600" dirty="0" err="1"/>
              <a:t>dikeluarkan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pengadaan</a:t>
            </a:r>
            <a:r>
              <a:rPr lang="en-US" sz="1600" dirty="0"/>
              <a:t> </a:t>
            </a:r>
            <a:r>
              <a:rPr lang="en-US" sz="1600" dirty="0" err="1"/>
              <a:t>investasi</a:t>
            </a:r>
            <a:r>
              <a:rPr lang="en-US" sz="1600" dirty="0"/>
              <a:t> </a:t>
            </a:r>
          </a:p>
          <a:p>
            <a:pPr defTabSz="914839"/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biaya</a:t>
            </a:r>
            <a:r>
              <a:rPr lang="en-US" sz="1600" dirty="0"/>
              <a:t> </a:t>
            </a:r>
            <a:r>
              <a:rPr lang="en-US" sz="1600" dirty="0" err="1"/>
              <a:t>operasi</a:t>
            </a:r>
            <a:r>
              <a:rPr lang="en-US" sz="1600" dirty="0"/>
              <a:t>.</a:t>
            </a:r>
          </a:p>
          <a:p>
            <a:pPr defTabSz="914839"/>
            <a:r>
              <a:rPr lang="en-US" sz="1600" dirty="0" err="1"/>
              <a:t>Jadi</a:t>
            </a:r>
            <a:r>
              <a:rPr lang="en-US" sz="1600" dirty="0"/>
              <a:t>, </a:t>
            </a:r>
            <a:r>
              <a:rPr lang="en-US" sz="1600" dirty="0" err="1"/>
              <a:t>pengembalian</a:t>
            </a:r>
            <a:r>
              <a:rPr lang="en-US" sz="1600" dirty="0"/>
              <a:t> </a:t>
            </a:r>
            <a:r>
              <a:rPr lang="en-US" sz="1600" dirty="0" err="1"/>
              <a:t>biaya</a:t>
            </a:r>
            <a:r>
              <a:rPr lang="en-US" sz="1600" dirty="0"/>
              <a:t> modal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biaya</a:t>
            </a:r>
            <a:r>
              <a:rPr lang="en-US" sz="1600" dirty="0"/>
              <a:t> lain </a:t>
            </a:r>
            <a:r>
              <a:rPr lang="en-US" sz="1600" dirty="0" err="1"/>
              <a:t>dicapai</a:t>
            </a:r>
            <a:r>
              <a:rPr lang="en-US" sz="1600" dirty="0"/>
              <a:t> </a:t>
            </a:r>
            <a:r>
              <a:rPr lang="en-US" sz="1600" dirty="0" err="1"/>
              <a:t>selama</a:t>
            </a:r>
            <a:r>
              <a:rPr lang="en-US" sz="1600" dirty="0"/>
              <a:t> 8 </a:t>
            </a:r>
            <a:r>
              <a:rPr lang="en-US" sz="1600" dirty="0" err="1"/>
              <a:t>th</a:t>
            </a:r>
            <a:r>
              <a:rPr lang="en-US" sz="1600" dirty="0"/>
              <a:t> 7 </a:t>
            </a:r>
            <a:r>
              <a:rPr lang="en-US" sz="1600" dirty="0" err="1"/>
              <a:t>bln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22 hr.</a:t>
            </a:r>
          </a:p>
          <a:p>
            <a:pPr defTabSz="914839"/>
            <a:r>
              <a:rPr lang="en-US" sz="1600" dirty="0"/>
              <a:t>PBP </a:t>
            </a:r>
            <a:r>
              <a:rPr lang="en-US" sz="1600" dirty="0" err="1"/>
              <a:t>selama</a:t>
            </a:r>
            <a:r>
              <a:rPr lang="en-US" sz="1600" dirty="0"/>
              <a:t> 5 </a:t>
            </a:r>
            <a:r>
              <a:rPr lang="en-US" sz="1600" dirty="0" err="1"/>
              <a:t>th</a:t>
            </a:r>
            <a:r>
              <a:rPr lang="en-US" sz="1600" dirty="0"/>
              <a:t> 5 </a:t>
            </a:r>
            <a:r>
              <a:rPr lang="en-US" sz="1600" dirty="0" err="1"/>
              <a:t>bln</a:t>
            </a:r>
            <a:r>
              <a:rPr lang="en-US" sz="1600" dirty="0"/>
              <a:t> 15 hr,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saat</a:t>
            </a:r>
            <a:r>
              <a:rPr lang="en-US" sz="1600" dirty="0"/>
              <a:t> TR=I </a:t>
            </a:r>
            <a:r>
              <a:rPr lang="en-US" sz="1600" dirty="0" err="1"/>
              <a:t>sebesar</a:t>
            </a:r>
            <a:r>
              <a:rPr lang="en-US" sz="1600" dirty="0"/>
              <a:t> Rp.32.712 </a:t>
            </a:r>
            <a:r>
              <a:rPr lang="en-US" sz="1600" dirty="0" err="1"/>
              <a:t>dlm</a:t>
            </a:r>
            <a:r>
              <a:rPr lang="en-US" sz="1600" dirty="0"/>
              <a:t> present value.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1877A-CED0-40D4-836A-FEC20D14CF71}" type="slidenum">
              <a:rPr lang="en-US"/>
              <a:pPr/>
              <a:t>14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err="1"/>
              <a:t>Analisis</a:t>
            </a:r>
            <a:r>
              <a:rPr lang="en-US" sz="1800" dirty="0"/>
              <a:t> </a:t>
            </a:r>
            <a:r>
              <a:rPr lang="en-US" sz="1800" dirty="0" err="1"/>
              <a:t>Kriteria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endParaRPr lang="en-US" sz="1800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817" y="1484088"/>
            <a:ext cx="8219016" cy="475195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2. </a:t>
            </a:r>
            <a:r>
              <a:rPr lang="en-US" sz="1800" dirty="0" err="1"/>
              <a:t>Sumber</a:t>
            </a:r>
            <a:r>
              <a:rPr lang="en-US" sz="1800" dirty="0"/>
              <a:t> </a:t>
            </a:r>
            <a:r>
              <a:rPr lang="en-US" sz="1800" dirty="0" err="1"/>
              <a:t>dana</a:t>
            </a:r>
            <a:r>
              <a:rPr lang="en-US" sz="1800" dirty="0"/>
              <a:t> </a:t>
            </a:r>
            <a:r>
              <a:rPr lang="en-US" sz="1800" dirty="0" err="1"/>
              <a:t>direncanakan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kredit</a:t>
            </a:r>
            <a:r>
              <a:rPr lang="en-US" sz="1800" dirty="0"/>
              <a:t> bank </a:t>
            </a:r>
            <a:r>
              <a:rPr lang="en-US" sz="1800" dirty="0" err="1"/>
              <a:t>sebesar</a:t>
            </a:r>
            <a:r>
              <a:rPr lang="en-US" sz="1800" dirty="0"/>
              <a:t> </a:t>
            </a:r>
            <a:r>
              <a:rPr lang="en-US" sz="1800" dirty="0" err="1"/>
              <a:t>Rp</a:t>
            </a:r>
            <a:r>
              <a:rPr lang="en-US" sz="1800" dirty="0"/>
              <a:t> 6.000.000,-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suku</a:t>
            </a:r>
            <a:r>
              <a:rPr lang="en-US" sz="1800" dirty="0"/>
              <a:t> </a:t>
            </a:r>
            <a:r>
              <a:rPr lang="en-US" sz="1800" dirty="0" err="1"/>
              <a:t>bunga</a:t>
            </a:r>
            <a:r>
              <a:rPr lang="en-US" sz="1800" dirty="0"/>
              <a:t> 18% per </a:t>
            </a:r>
            <a:r>
              <a:rPr lang="en-US" sz="1800" dirty="0" err="1"/>
              <a:t>tahun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dimajemukkan</a:t>
            </a:r>
            <a:r>
              <a:rPr lang="en-US" sz="1800" dirty="0"/>
              <a:t> </a:t>
            </a:r>
            <a:r>
              <a:rPr lang="en-US" sz="1800" dirty="0" err="1"/>
              <a:t>setiap</a:t>
            </a:r>
            <a:r>
              <a:rPr lang="en-US" sz="1800" dirty="0"/>
              <a:t> </a:t>
            </a:r>
            <a:r>
              <a:rPr lang="en-US" sz="1800" dirty="0" err="1"/>
              <a:t>tahun</a:t>
            </a:r>
            <a:r>
              <a:rPr lang="en-US" sz="1800" dirty="0"/>
              <a:t> </a:t>
            </a:r>
            <a:r>
              <a:rPr lang="en-US" sz="1800" dirty="0" err="1"/>
              <a:t>selama</a:t>
            </a:r>
            <a:r>
              <a:rPr lang="en-US" sz="1800" dirty="0"/>
              <a:t> 5 </a:t>
            </a:r>
            <a:r>
              <a:rPr lang="en-US" sz="1800" dirty="0" err="1"/>
              <a:t>tahun</a:t>
            </a:r>
            <a:r>
              <a:rPr lang="en-US" sz="1800" dirty="0"/>
              <a:t>. </a:t>
            </a:r>
            <a:r>
              <a:rPr lang="en-US" sz="1800" dirty="0" err="1"/>
              <a:t>Sisa</a:t>
            </a:r>
            <a:r>
              <a:rPr lang="en-US" sz="1800" dirty="0"/>
              <a:t> modal </a:t>
            </a:r>
            <a:r>
              <a:rPr lang="en-US" sz="1800" dirty="0" err="1"/>
              <a:t>sebesar</a:t>
            </a:r>
            <a:r>
              <a:rPr lang="en-US" sz="1800" dirty="0"/>
              <a:t> </a:t>
            </a:r>
            <a:r>
              <a:rPr lang="en-US" sz="1800" dirty="0" err="1"/>
              <a:t>Rp</a:t>
            </a:r>
            <a:r>
              <a:rPr lang="en-US" sz="1800" dirty="0"/>
              <a:t> 2.296.000,- </a:t>
            </a:r>
            <a:r>
              <a:rPr lang="en-US" sz="1800" dirty="0" err="1"/>
              <a:t>merupakan</a:t>
            </a:r>
            <a:r>
              <a:rPr lang="en-US" sz="1800" dirty="0"/>
              <a:t> modal </a:t>
            </a:r>
            <a:r>
              <a:rPr lang="en-US" sz="1800" dirty="0" err="1"/>
              <a:t>sendiri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3. </a:t>
            </a:r>
            <a:r>
              <a:rPr lang="en-US" sz="1800" dirty="0" err="1"/>
              <a:t>Kapasitas</a:t>
            </a:r>
            <a:r>
              <a:rPr lang="en-US" sz="1800" dirty="0"/>
              <a:t> </a:t>
            </a:r>
            <a:r>
              <a:rPr lang="en-US" sz="1800" dirty="0" err="1"/>
              <a:t>produksi</a:t>
            </a:r>
            <a:r>
              <a:rPr lang="en-US" sz="1800" dirty="0"/>
              <a:t> (full capacity) per </a:t>
            </a:r>
            <a:r>
              <a:rPr lang="en-US" sz="1800" dirty="0" err="1"/>
              <a:t>tahun</a:t>
            </a:r>
            <a:r>
              <a:rPr lang="en-US" sz="1800" dirty="0"/>
              <a:t> </a:t>
            </a:r>
            <a:r>
              <a:rPr lang="en-US" sz="1800" dirty="0" err="1"/>
              <a:t>sebesar</a:t>
            </a:r>
            <a:r>
              <a:rPr lang="en-US" sz="1800" dirty="0"/>
              <a:t> 100.000 unit yang </a:t>
            </a:r>
            <a:r>
              <a:rPr lang="en-US" sz="1800" dirty="0" err="1"/>
              <a:t>dilakukan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4 kali </a:t>
            </a:r>
            <a:r>
              <a:rPr lang="en-US" sz="1800" dirty="0" err="1"/>
              <a:t>pembakaran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setiap</a:t>
            </a:r>
            <a:r>
              <a:rPr lang="en-US" sz="1800" dirty="0"/>
              <a:t> 1 kali </a:t>
            </a:r>
            <a:r>
              <a:rPr lang="en-US" sz="1800" dirty="0" err="1"/>
              <a:t>pembakaran</a:t>
            </a:r>
            <a:r>
              <a:rPr lang="en-US" sz="1800" dirty="0"/>
              <a:t> </a:t>
            </a:r>
            <a:r>
              <a:rPr lang="en-US" sz="1800" dirty="0" err="1"/>
              <a:t>sebanyak</a:t>
            </a:r>
            <a:r>
              <a:rPr lang="en-US" sz="1800" dirty="0"/>
              <a:t> 25.000 unit. </a:t>
            </a:r>
            <a:r>
              <a:rPr lang="en-US" sz="1800" dirty="0" err="1"/>
              <a:t>Rencana</a:t>
            </a:r>
            <a:r>
              <a:rPr lang="en-US" sz="1800" dirty="0"/>
              <a:t> </a:t>
            </a:r>
            <a:r>
              <a:rPr lang="en-US" sz="1800" dirty="0" err="1"/>
              <a:t>produksi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tahun</a:t>
            </a:r>
            <a:r>
              <a:rPr lang="en-US" sz="1800" dirty="0"/>
              <a:t> </a:t>
            </a:r>
            <a:r>
              <a:rPr lang="en-US" sz="1800" dirty="0" err="1"/>
              <a:t>pertama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kedua</a:t>
            </a:r>
            <a:r>
              <a:rPr lang="en-US" sz="1800" dirty="0"/>
              <a:t> </a:t>
            </a:r>
            <a:r>
              <a:rPr lang="en-US" sz="1800" dirty="0" err="1"/>
              <a:t>sebesar</a:t>
            </a:r>
            <a:r>
              <a:rPr lang="en-US" sz="1800" dirty="0"/>
              <a:t> 75%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tahun</a:t>
            </a:r>
            <a:r>
              <a:rPr lang="en-US" sz="1800" dirty="0"/>
              <a:t> </a:t>
            </a:r>
            <a:r>
              <a:rPr lang="en-US" sz="1800" dirty="0" err="1"/>
              <a:t>ketiga</a:t>
            </a:r>
            <a:r>
              <a:rPr lang="en-US" sz="1800" dirty="0"/>
              <a:t> </a:t>
            </a:r>
            <a:r>
              <a:rPr lang="en-US" sz="1800" dirty="0" err="1"/>
              <a:t>sampai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tahun</a:t>
            </a:r>
            <a:r>
              <a:rPr lang="en-US" sz="1800" dirty="0"/>
              <a:t> </a:t>
            </a:r>
            <a:r>
              <a:rPr lang="en-US" sz="1800" dirty="0" err="1"/>
              <a:t>kelima</a:t>
            </a:r>
            <a:r>
              <a:rPr lang="en-US" sz="1800" dirty="0"/>
              <a:t> </a:t>
            </a:r>
            <a:r>
              <a:rPr lang="en-US" sz="1800" dirty="0" err="1"/>
              <a:t>sebesar</a:t>
            </a:r>
            <a:r>
              <a:rPr lang="en-US" sz="1800" dirty="0"/>
              <a:t> 100%.</a:t>
            </a:r>
          </a:p>
          <a:p>
            <a:pPr marL="0" indent="0">
              <a:buNone/>
            </a:pPr>
            <a:r>
              <a:rPr lang="en-US" sz="1800" dirty="0"/>
              <a:t>4.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operasi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pemeliharaan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a.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tetap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  -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bahan</a:t>
            </a:r>
            <a:r>
              <a:rPr lang="en-US" sz="1800" dirty="0"/>
              <a:t> </a:t>
            </a:r>
            <a:r>
              <a:rPr lang="en-US" sz="1800" dirty="0" err="1"/>
              <a:t>baku</a:t>
            </a:r>
            <a:r>
              <a:rPr lang="en-US" sz="1800" dirty="0"/>
              <a:t> per unit </a:t>
            </a:r>
            <a:r>
              <a:rPr lang="en-US" sz="1800" dirty="0" err="1"/>
              <a:t>produksi</a:t>
            </a:r>
            <a:r>
              <a:rPr lang="en-US" sz="1800" dirty="0"/>
              <a:t> </a:t>
            </a:r>
            <a:r>
              <a:rPr lang="en-US" sz="1800" dirty="0" err="1"/>
              <a:t>diterima</a:t>
            </a:r>
            <a:r>
              <a:rPr lang="en-US" sz="1800" dirty="0"/>
              <a:t> </a:t>
            </a:r>
            <a:r>
              <a:rPr lang="en-US" sz="1800" dirty="0" err="1"/>
              <a:t>di</a:t>
            </a:r>
            <a:r>
              <a:rPr lang="en-US" sz="1800" dirty="0"/>
              <a:t> </a:t>
            </a:r>
            <a:r>
              <a:rPr lang="en-US" sz="1800" dirty="0" err="1"/>
              <a:t>tempat</a:t>
            </a:r>
            <a:r>
              <a:rPr lang="en-US" sz="1800" dirty="0"/>
              <a:t> </a:t>
            </a:r>
            <a:r>
              <a:rPr lang="en-US" sz="1800" dirty="0" err="1"/>
              <a:t>usaha</a:t>
            </a:r>
            <a:r>
              <a:rPr lang="en-US" sz="1800" dirty="0"/>
              <a:t> </a:t>
            </a:r>
          </a:p>
          <a:p>
            <a:pPr marL="0" indent="0">
              <a:buNone/>
            </a:pPr>
            <a:r>
              <a:rPr lang="en-US" sz="1800" dirty="0"/>
              <a:t>          </a:t>
            </a:r>
            <a:r>
              <a:rPr lang="en-US" sz="1800" dirty="0" err="1"/>
              <a:t>diperhitungkan</a:t>
            </a:r>
            <a:r>
              <a:rPr lang="en-US" sz="1800" dirty="0"/>
              <a:t> </a:t>
            </a:r>
            <a:r>
              <a:rPr lang="en-US" sz="1800" dirty="0" err="1"/>
              <a:t>sebesar</a:t>
            </a:r>
            <a:r>
              <a:rPr lang="en-US" sz="1800" dirty="0"/>
              <a:t> </a:t>
            </a:r>
            <a:r>
              <a:rPr lang="en-US" sz="1800" dirty="0" err="1"/>
              <a:t>Rp</a:t>
            </a:r>
            <a:r>
              <a:rPr lang="en-US" sz="1800" dirty="0"/>
              <a:t>. 5,-	 	 	</a:t>
            </a:r>
          </a:p>
          <a:p>
            <a:pPr marL="0" indent="0">
              <a:buNone/>
            </a:pPr>
            <a:r>
              <a:rPr lang="en-US" sz="1800" dirty="0"/>
              <a:t>        -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bahan</a:t>
            </a:r>
            <a:r>
              <a:rPr lang="en-US" sz="1800" dirty="0"/>
              <a:t> </a:t>
            </a:r>
            <a:r>
              <a:rPr lang="en-US" sz="1800" dirty="0" err="1"/>
              <a:t>pembantu</a:t>
            </a:r>
            <a:r>
              <a:rPr lang="en-US" sz="1800" dirty="0"/>
              <a:t> per unit </a:t>
            </a:r>
            <a:r>
              <a:rPr lang="en-US" sz="1800" dirty="0" err="1"/>
              <a:t>produksi</a:t>
            </a:r>
            <a:r>
              <a:rPr lang="en-US" sz="1800" dirty="0"/>
              <a:t> </a:t>
            </a:r>
            <a:r>
              <a:rPr lang="en-US" sz="1800" dirty="0" err="1"/>
              <a:t>diperkirakan</a:t>
            </a:r>
            <a:r>
              <a:rPr lang="en-US" sz="1800" dirty="0"/>
              <a:t> </a:t>
            </a:r>
            <a:r>
              <a:rPr lang="en-US" sz="1800" dirty="0" err="1"/>
              <a:t>sebesar</a:t>
            </a:r>
            <a:r>
              <a:rPr lang="en-US" sz="1800" dirty="0"/>
              <a:t> </a:t>
            </a:r>
            <a:r>
              <a:rPr lang="en-US" sz="1800" dirty="0" err="1"/>
              <a:t>Rp</a:t>
            </a:r>
            <a:r>
              <a:rPr lang="en-US" sz="1800" dirty="0"/>
              <a:t> 3,-</a:t>
            </a:r>
          </a:p>
          <a:p>
            <a:pPr marL="0" indent="0">
              <a:buNone/>
            </a:pPr>
            <a:r>
              <a:rPr lang="en-US" sz="1800" dirty="0"/>
              <a:t>        - </a:t>
            </a:r>
            <a:r>
              <a:rPr lang="en-US" sz="1800" dirty="0" err="1"/>
              <a:t>Upah</a:t>
            </a:r>
            <a:r>
              <a:rPr lang="en-US" sz="1800" dirty="0"/>
              <a:t> </a:t>
            </a:r>
            <a:r>
              <a:rPr lang="en-US" sz="1800" dirty="0" err="1"/>
              <a:t>tenaga</a:t>
            </a:r>
            <a:r>
              <a:rPr lang="en-US" sz="1800" dirty="0"/>
              <a:t> </a:t>
            </a:r>
            <a:r>
              <a:rPr lang="en-US" sz="1800" dirty="0" err="1"/>
              <a:t>kerja</a:t>
            </a:r>
            <a:r>
              <a:rPr lang="en-US" sz="1800" dirty="0"/>
              <a:t> </a:t>
            </a:r>
            <a:r>
              <a:rPr lang="en-US" sz="1800" dirty="0" err="1"/>
              <a:t>langsung</a:t>
            </a:r>
            <a:r>
              <a:rPr lang="en-US" sz="1800" dirty="0"/>
              <a:t> </a:t>
            </a:r>
            <a:r>
              <a:rPr lang="en-US" sz="1800" dirty="0" err="1"/>
              <a:t>diperhitungkan</a:t>
            </a:r>
            <a:r>
              <a:rPr lang="en-US" sz="1800" dirty="0"/>
              <a:t> per unit </a:t>
            </a:r>
            <a:r>
              <a:rPr lang="en-US" sz="1800" dirty="0" err="1"/>
              <a:t>produksi</a:t>
            </a:r>
            <a:r>
              <a:rPr lang="en-US" sz="1800" dirty="0"/>
              <a:t> </a:t>
            </a:r>
            <a:r>
              <a:rPr lang="en-US" sz="1800" dirty="0" err="1"/>
              <a:t>Rp</a:t>
            </a:r>
            <a:r>
              <a:rPr lang="en-US" sz="1800" dirty="0"/>
              <a:t> 6,-</a:t>
            </a:r>
          </a:p>
          <a:p>
            <a:pPr marL="0" indent="0">
              <a:buNone/>
            </a:pPr>
            <a:r>
              <a:rPr lang="en-US" sz="1800" dirty="0"/>
              <a:t>        -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bahan</a:t>
            </a:r>
            <a:r>
              <a:rPr lang="en-US" sz="1800" dirty="0"/>
              <a:t> </a:t>
            </a:r>
            <a:r>
              <a:rPr lang="en-US" sz="1800" dirty="0" err="1"/>
              <a:t>kayu</a:t>
            </a:r>
            <a:r>
              <a:rPr lang="en-US" sz="1800" dirty="0"/>
              <a:t> </a:t>
            </a:r>
            <a:r>
              <a:rPr lang="en-US" sz="1800" dirty="0" err="1"/>
              <a:t>bakar</a:t>
            </a:r>
            <a:r>
              <a:rPr lang="en-US" sz="1800" dirty="0"/>
              <a:t> pd </a:t>
            </a:r>
            <a:r>
              <a:rPr lang="en-US" sz="1800" dirty="0" err="1"/>
              <a:t>setiap</a:t>
            </a:r>
            <a:r>
              <a:rPr lang="en-US" sz="1800" dirty="0"/>
              <a:t> </a:t>
            </a:r>
            <a:r>
              <a:rPr lang="en-US" sz="1800" dirty="0" err="1"/>
              <a:t>pembakaran</a:t>
            </a:r>
            <a:r>
              <a:rPr lang="en-US" sz="1800" dirty="0"/>
              <a:t> </a:t>
            </a:r>
            <a:r>
              <a:rPr lang="en-US" sz="1800" dirty="0" err="1"/>
              <a:t>sebesar</a:t>
            </a:r>
            <a:r>
              <a:rPr lang="en-US" sz="1800" dirty="0"/>
              <a:t> Rp80.000,-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E45E-56B4-438C-9375-F6DA97DD84C1}" type="slidenum">
              <a:rPr lang="en-US"/>
              <a:pPr/>
              <a:t>15</a:t>
            </a:fld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err="1"/>
              <a:t>Analisis</a:t>
            </a:r>
            <a:r>
              <a:rPr lang="en-US" sz="1800" dirty="0"/>
              <a:t> </a:t>
            </a:r>
            <a:r>
              <a:rPr lang="en-US" sz="1800" dirty="0" err="1"/>
              <a:t>Kriteria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endParaRPr lang="en-US" sz="1800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818" y="1484088"/>
            <a:ext cx="8640233" cy="475195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    b.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tetap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  - </a:t>
            </a:r>
            <a:r>
              <a:rPr lang="en-US" sz="1800" dirty="0" err="1"/>
              <a:t>Gaji</a:t>
            </a:r>
            <a:r>
              <a:rPr lang="en-US" sz="1800" dirty="0"/>
              <a:t> </a:t>
            </a:r>
            <a:r>
              <a:rPr lang="en-US" sz="1800" dirty="0" err="1"/>
              <a:t>karyawan</a:t>
            </a:r>
            <a:r>
              <a:rPr lang="en-US" sz="1800" dirty="0"/>
              <a:t> </a:t>
            </a:r>
            <a:r>
              <a:rPr lang="en-US" sz="1800" dirty="0" err="1"/>
              <a:t>tetap</a:t>
            </a:r>
            <a:r>
              <a:rPr lang="en-US" sz="1800" dirty="0"/>
              <a:t> 1 </a:t>
            </a:r>
            <a:r>
              <a:rPr lang="en-US" sz="1800" dirty="0" err="1"/>
              <a:t>orang</a:t>
            </a:r>
            <a:r>
              <a:rPr lang="en-US" sz="1800" dirty="0"/>
              <a:t> per </a:t>
            </a:r>
            <a:r>
              <a:rPr lang="en-US" sz="1800" dirty="0" err="1"/>
              <a:t>bulan</a:t>
            </a:r>
            <a:r>
              <a:rPr lang="en-US" sz="1800" dirty="0"/>
              <a:t> </a:t>
            </a:r>
            <a:r>
              <a:rPr lang="en-US" sz="1800" dirty="0" err="1"/>
              <a:t>Rp</a:t>
            </a:r>
            <a:r>
              <a:rPr lang="en-US" sz="1800" dirty="0"/>
              <a:t> 75.000,- </a:t>
            </a:r>
          </a:p>
          <a:p>
            <a:pPr marL="0" indent="0">
              <a:buNone/>
            </a:pPr>
            <a:r>
              <a:rPr lang="en-US" sz="1800" dirty="0"/>
              <a:t>        -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umum</a:t>
            </a:r>
            <a:r>
              <a:rPr lang="en-US" sz="1800" dirty="0"/>
              <a:t> rata-rata per </a:t>
            </a:r>
            <a:r>
              <a:rPr lang="en-US" sz="1800" dirty="0" err="1"/>
              <a:t>tahun</a:t>
            </a:r>
            <a:r>
              <a:rPr lang="en-US" sz="1800" dirty="0"/>
              <a:t> </a:t>
            </a:r>
            <a:r>
              <a:rPr lang="en-US" sz="1800" dirty="0" err="1"/>
              <a:t>Rp</a:t>
            </a:r>
            <a:r>
              <a:rPr lang="en-US" sz="1800" dirty="0"/>
              <a:t> 30.000,-	 	 	</a:t>
            </a:r>
          </a:p>
          <a:p>
            <a:pPr marL="0" indent="0">
              <a:buNone/>
            </a:pPr>
            <a:r>
              <a:rPr lang="en-US" sz="1800" dirty="0"/>
              <a:t>        -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penyusutan</a:t>
            </a:r>
            <a:r>
              <a:rPr lang="en-US" sz="1800" dirty="0"/>
              <a:t> rata-rata per </a:t>
            </a:r>
            <a:r>
              <a:rPr lang="en-US" sz="1800" dirty="0" err="1"/>
              <a:t>tahun</a:t>
            </a:r>
            <a:r>
              <a:rPr lang="en-US" sz="1800" dirty="0"/>
              <a:t> </a:t>
            </a:r>
            <a:r>
              <a:rPr lang="en-US" sz="1800" dirty="0" err="1"/>
              <a:t>diperhitungkan</a:t>
            </a:r>
            <a:r>
              <a:rPr lang="en-US" sz="1800" dirty="0"/>
              <a:t> </a:t>
            </a:r>
            <a:r>
              <a:rPr lang="en-US" sz="1800" dirty="0" err="1"/>
              <a:t>Rp</a:t>
            </a:r>
            <a:r>
              <a:rPr lang="en-US" sz="1800" dirty="0"/>
              <a:t> 459.200,-</a:t>
            </a:r>
          </a:p>
          <a:p>
            <a:pPr marL="0" indent="0">
              <a:buNone/>
            </a:pPr>
            <a:r>
              <a:rPr lang="en-US" sz="1800" dirty="0"/>
              <a:t>        - </a:t>
            </a:r>
            <a:r>
              <a:rPr lang="en-US" sz="1800" dirty="0" err="1"/>
              <a:t>Nilai</a:t>
            </a:r>
            <a:r>
              <a:rPr lang="en-US" sz="1800" dirty="0"/>
              <a:t> scrap value asset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akhir</a:t>
            </a:r>
            <a:r>
              <a:rPr lang="en-US" sz="1800" dirty="0"/>
              <a:t> </a:t>
            </a:r>
            <a:r>
              <a:rPr lang="en-US" sz="1800" dirty="0" err="1"/>
              <a:t>tahun</a:t>
            </a:r>
            <a:r>
              <a:rPr lang="en-US" sz="1800" dirty="0"/>
              <a:t> </a:t>
            </a:r>
            <a:r>
              <a:rPr lang="en-US" sz="1800" dirty="0" err="1"/>
              <a:t>kelima</a:t>
            </a:r>
            <a:r>
              <a:rPr lang="en-US" sz="1800" dirty="0"/>
              <a:t> </a:t>
            </a:r>
            <a:r>
              <a:rPr lang="en-US" sz="1800" dirty="0" err="1"/>
              <a:t>Rp</a:t>
            </a:r>
            <a:r>
              <a:rPr lang="en-US" sz="1800" dirty="0"/>
              <a:t> 4.500.000,-</a:t>
            </a:r>
          </a:p>
          <a:p>
            <a:pPr marL="0" indent="0">
              <a:buNone/>
            </a:pPr>
            <a:r>
              <a:rPr lang="en-US" sz="1800" dirty="0"/>
              <a:t>        -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perawatan</a:t>
            </a:r>
            <a:r>
              <a:rPr lang="en-US" sz="1800" dirty="0"/>
              <a:t> per </a:t>
            </a:r>
            <a:r>
              <a:rPr lang="en-US" sz="1800" dirty="0" err="1"/>
              <a:t>tahun</a:t>
            </a:r>
            <a:r>
              <a:rPr lang="en-US" sz="1800" dirty="0"/>
              <a:t> rata-rata </a:t>
            </a:r>
            <a:r>
              <a:rPr lang="en-US" sz="1800" dirty="0" err="1"/>
              <a:t>Rp</a:t>
            </a:r>
            <a:r>
              <a:rPr lang="en-US" sz="1800" dirty="0"/>
              <a:t> 75.000,-</a:t>
            </a:r>
          </a:p>
          <a:p>
            <a:pPr marL="0" indent="0">
              <a:buNone/>
            </a:pPr>
            <a:r>
              <a:rPr lang="en-US" sz="1800" dirty="0"/>
              <a:t>5. </a:t>
            </a:r>
            <a:r>
              <a:rPr lang="en-US" sz="1800" dirty="0" err="1"/>
              <a:t>Harga</a:t>
            </a:r>
            <a:r>
              <a:rPr lang="en-US" sz="1800" dirty="0"/>
              <a:t> </a:t>
            </a:r>
            <a:r>
              <a:rPr lang="en-US" sz="1800" dirty="0" err="1"/>
              <a:t>jual</a:t>
            </a:r>
            <a:r>
              <a:rPr lang="en-US" sz="1800" dirty="0"/>
              <a:t> </a:t>
            </a:r>
            <a:r>
              <a:rPr lang="en-US" sz="1800" dirty="0" err="1"/>
              <a:t>hasil</a:t>
            </a:r>
            <a:r>
              <a:rPr lang="en-US" sz="1800" dirty="0"/>
              <a:t> </a:t>
            </a:r>
            <a:r>
              <a:rPr lang="en-US" sz="1800" dirty="0" err="1"/>
              <a:t>produksi</a:t>
            </a:r>
            <a:r>
              <a:rPr lang="en-US" sz="1800" dirty="0"/>
              <a:t> </a:t>
            </a:r>
            <a:r>
              <a:rPr lang="en-US" sz="1800" dirty="0" err="1"/>
              <a:t>sesuai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harga</a:t>
            </a:r>
            <a:r>
              <a:rPr lang="en-US" sz="1800" dirty="0"/>
              <a:t> </a:t>
            </a:r>
            <a:r>
              <a:rPr lang="en-US" sz="1800" dirty="0" err="1"/>
              <a:t>pasar</a:t>
            </a:r>
            <a:r>
              <a:rPr lang="en-US" sz="1800" dirty="0"/>
              <a:t> </a:t>
            </a:r>
            <a:r>
              <a:rPr lang="en-US" sz="1800" dirty="0" err="1"/>
              <a:t>Rp</a:t>
            </a:r>
            <a:r>
              <a:rPr lang="en-US" sz="1800" dirty="0"/>
              <a:t> 65,- per unit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pajak</a:t>
            </a:r>
            <a:r>
              <a:rPr lang="en-US" sz="1800" dirty="0"/>
              <a:t> </a:t>
            </a:r>
            <a:r>
              <a:rPr lang="en-US" sz="1800" dirty="0" err="1"/>
              <a:t>diperhitungkan</a:t>
            </a:r>
            <a:r>
              <a:rPr lang="en-US" sz="1800" dirty="0"/>
              <a:t> </a:t>
            </a:r>
            <a:r>
              <a:rPr lang="en-US" sz="1800" dirty="0" err="1"/>
              <a:t>sebesar</a:t>
            </a:r>
            <a:r>
              <a:rPr lang="en-US" sz="1800" dirty="0"/>
              <a:t> 15%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hasil</a:t>
            </a:r>
            <a:r>
              <a:rPr lang="en-US" sz="1800" dirty="0"/>
              <a:t> net benefit.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Berdasarkan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kasus</a:t>
            </a:r>
            <a:r>
              <a:rPr lang="en-US" sz="1800" dirty="0"/>
              <a:t> </a:t>
            </a:r>
            <a:r>
              <a:rPr lang="en-US" sz="1800" dirty="0" err="1"/>
              <a:t>di</a:t>
            </a:r>
            <a:r>
              <a:rPr lang="en-US" sz="1800" dirty="0"/>
              <a:t> </a:t>
            </a:r>
            <a:r>
              <a:rPr lang="en-US" sz="1800" dirty="0" err="1"/>
              <a:t>atas</a:t>
            </a:r>
            <a:r>
              <a:rPr lang="en-US" sz="1800" dirty="0"/>
              <a:t>, </a:t>
            </a:r>
            <a:r>
              <a:rPr lang="en-US" sz="1800" dirty="0" err="1"/>
              <a:t>apakah</a:t>
            </a:r>
            <a:r>
              <a:rPr lang="en-US" sz="1800" dirty="0"/>
              <a:t> </a:t>
            </a:r>
            <a:r>
              <a:rPr lang="en-US" sz="1800" dirty="0" err="1"/>
              <a:t>gagasan</a:t>
            </a:r>
            <a:r>
              <a:rPr lang="en-US" sz="1800" dirty="0"/>
              <a:t> </a:t>
            </a:r>
            <a:r>
              <a:rPr lang="en-US" sz="1800" dirty="0" err="1"/>
              <a:t>usaha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layak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dikembangkan</a:t>
            </a:r>
            <a:r>
              <a:rPr lang="en-US" sz="1800" dirty="0"/>
              <a:t> </a:t>
            </a:r>
            <a:r>
              <a:rPr lang="en-US" sz="1800" dirty="0" err="1"/>
              <a:t>bila</a:t>
            </a:r>
            <a:r>
              <a:rPr lang="en-US" sz="1800" dirty="0"/>
              <a:t> </a:t>
            </a:r>
            <a:r>
              <a:rPr lang="en-US" sz="1800" dirty="0" err="1"/>
              <a:t>dilihat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NPV, IRR, </a:t>
            </a:r>
            <a:r>
              <a:rPr lang="en-US" sz="1800" dirty="0" err="1"/>
              <a:t>dan</a:t>
            </a:r>
            <a:r>
              <a:rPr lang="en-US" sz="1800" dirty="0"/>
              <a:t> Net B/C? 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1661-9D0C-4D25-B655-F3CCF8A265EC}" type="slidenum">
              <a:rPr lang="en-US"/>
              <a:pPr/>
              <a:t>16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err="1"/>
              <a:t>Analisis</a:t>
            </a:r>
            <a:r>
              <a:rPr lang="en-US" sz="1800" dirty="0"/>
              <a:t> </a:t>
            </a:r>
            <a:r>
              <a:rPr lang="en-US" sz="1800" dirty="0" err="1"/>
              <a:t>Kriteria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endParaRPr lang="en-US" sz="1800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1089"/>
            <a:ext cx="8290984" cy="4524104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2000" b="1" dirty="0" err="1"/>
              <a:t>Penyelesaian</a:t>
            </a:r>
            <a:r>
              <a:rPr lang="en-US" sz="2000" b="1" dirty="0"/>
              <a:t>:</a:t>
            </a:r>
          </a:p>
          <a:p>
            <a:pPr marL="0" indent="0"/>
            <a:r>
              <a:rPr lang="en-US" sz="2000" dirty="0"/>
              <a:t> </a:t>
            </a:r>
            <a:r>
              <a:rPr lang="en-US" sz="2000" dirty="0" err="1"/>
              <a:t>Cicilan</a:t>
            </a:r>
            <a:r>
              <a:rPr lang="en-US" sz="2000" dirty="0"/>
              <a:t> </a:t>
            </a:r>
            <a:r>
              <a:rPr lang="en-US" sz="2000" dirty="0" err="1"/>
              <a:t>pengembalian</a:t>
            </a:r>
            <a:r>
              <a:rPr lang="en-US" sz="2000" dirty="0"/>
              <a:t> </a:t>
            </a:r>
            <a:r>
              <a:rPr lang="en-US" sz="2000" dirty="0" err="1"/>
              <a:t>pokok</a:t>
            </a:r>
            <a:r>
              <a:rPr lang="en-US" sz="2000" dirty="0"/>
              <a:t> </a:t>
            </a:r>
            <a:r>
              <a:rPr lang="en-US" sz="2000" dirty="0" err="1"/>
              <a:t>pinjaman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bunga</a:t>
            </a:r>
            <a:r>
              <a:rPr lang="en-US" sz="2000" dirty="0"/>
              <a:t> bank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pinjaman</a:t>
            </a:r>
            <a:r>
              <a:rPr lang="en-US" sz="2000" dirty="0"/>
              <a:t> </a:t>
            </a:r>
            <a:r>
              <a:rPr lang="en-US" sz="2000" dirty="0" err="1"/>
              <a:t>sebesar</a:t>
            </a:r>
            <a:r>
              <a:rPr lang="en-US" sz="2000" dirty="0"/>
              <a:t> </a:t>
            </a:r>
            <a:r>
              <a:rPr lang="en-US" sz="2000" dirty="0" err="1"/>
              <a:t>Rp</a:t>
            </a:r>
            <a:r>
              <a:rPr lang="en-US" sz="2000" dirty="0"/>
              <a:t> 6.000.000,-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/>
            <a:r>
              <a:rPr lang="en-US" sz="2000" dirty="0"/>
              <a:t> </a:t>
            </a:r>
            <a:r>
              <a:rPr lang="en-US" sz="2000" dirty="0" err="1"/>
              <a:t>Jadwal</a:t>
            </a:r>
            <a:r>
              <a:rPr lang="en-US" sz="2000" dirty="0"/>
              <a:t> </a:t>
            </a:r>
            <a:r>
              <a:rPr lang="en-US" sz="2000" dirty="0" err="1"/>
              <a:t>pelunasan</a:t>
            </a:r>
            <a:r>
              <a:rPr lang="en-US" sz="2000" dirty="0"/>
              <a:t> </a:t>
            </a:r>
            <a:r>
              <a:rPr lang="en-US" sz="2000" dirty="0" err="1"/>
              <a:t>kredit</a:t>
            </a:r>
            <a:r>
              <a:rPr lang="en-US" sz="2000" dirty="0"/>
              <a:t> </a:t>
            </a:r>
            <a:r>
              <a:rPr lang="en-US" sz="2000" dirty="0" err="1"/>
              <a:t>terlihat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tabel</a:t>
            </a:r>
            <a:r>
              <a:rPr lang="en-US" sz="2000" dirty="0"/>
              <a:t> K.1, </a:t>
            </a:r>
            <a:r>
              <a:rPr lang="en-US" sz="2000" dirty="0" err="1"/>
              <a:t>rekapitulas</a:t>
            </a:r>
            <a:r>
              <a:rPr lang="en-US" sz="2000" dirty="0"/>
              <a:t> </a:t>
            </a:r>
            <a:r>
              <a:rPr lang="en-US" sz="2000" dirty="0" err="1"/>
              <a:t>biaya</a:t>
            </a:r>
            <a:r>
              <a:rPr lang="en-US" sz="2000" dirty="0"/>
              <a:t> </a:t>
            </a:r>
            <a:r>
              <a:rPr lang="en-US" sz="2000" dirty="0" err="1"/>
              <a:t>operasi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pemeliharaan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tabel</a:t>
            </a:r>
            <a:r>
              <a:rPr lang="en-US" sz="2000" dirty="0"/>
              <a:t> K.2, </a:t>
            </a:r>
            <a:r>
              <a:rPr lang="en-US" sz="2000" dirty="0" err="1"/>
              <a:t>perhitungan</a:t>
            </a:r>
            <a:r>
              <a:rPr lang="en-US" sz="2000" dirty="0"/>
              <a:t> NPV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dilihat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tabel</a:t>
            </a:r>
            <a:r>
              <a:rPr lang="en-US" sz="2000" dirty="0"/>
              <a:t> K.3, </a:t>
            </a:r>
            <a:r>
              <a:rPr lang="en-US" sz="2000" dirty="0" err="1"/>
              <a:t>perhitungan</a:t>
            </a:r>
            <a:r>
              <a:rPr lang="en-US" sz="2000" dirty="0"/>
              <a:t> IRR </a:t>
            </a:r>
            <a:r>
              <a:rPr lang="en-US" sz="2000" dirty="0" err="1"/>
              <a:t>dan</a:t>
            </a:r>
            <a:r>
              <a:rPr lang="en-US" sz="2000" dirty="0"/>
              <a:t> Net B/C </a:t>
            </a:r>
            <a:r>
              <a:rPr lang="en-US" sz="2000" dirty="0" err="1"/>
              <a:t>terlihat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tabel</a:t>
            </a:r>
            <a:r>
              <a:rPr lang="en-US" sz="2000" dirty="0"/>
              <a:t> K.4. </a:t>
            </a:r>
          </a:p>
        </p:txBody>
      </p:sp>
      <p:graphicFrame>
        <p:nvGraphicFramePr>
          <p:cNvPr id="8806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899584" y="2857329"/>
          <a:ext cx="4826000" cy="716385"/>
        </p:xfrm>
        <a:graphic>
          <a:graphicData uri="http://schemas.openxmlformats.org/presentationml/2006/ole">
            <p:oleObj spid="_x0000_s10242" name="Equation" r:id="rId3" imgW="28191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F8A33-9BCA-49B8-82D0-465BF46182E4}" type="slidenum">
              <a:rPr lang="en-US"/>
              <a:pPr/>
              <a:t>17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err="1"/>
              <a:t>Analisis</a:t>
            </a:r>
            <a:r>
              <a:rPr lang="en-US" sz="1800" dirty="0"/>
              <a:t> </a:t>
            </a:r>
            <a:r>
              <a:rPr lang="en-US" sz="1800" dirty="0" err="1"/>
              <a:t>Kriteria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endParaRPr lang="en-US" sz="1800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556"/>
            <a:ext cx="8290984" cy="485663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err="1"/>
              <a:t>Tabel</a:t>
            </a:r>
            <a:r>
              <a:rPr lang="en-US" sz="1800" dirty="0"/>
              <a:t> K.1 </a:t>
            </a:r>
            <a:r>
              <a:rPr lang="en-US" sz="1800" dirty="0" err="1"/>
              <a:t>Jadwal</a:t>
            </a:r>
            <a:r>
              <a:rPr lang="en-US" sz="1800" dirty="0"/>
              <a:t> </a:t>
            </a:r>
            <a:r>
              <a:rPr lang="en-US" sz="1800" dirty="0" err="1"/>
              <a:t>pengembalian</a:t>
            </a:r>
            <a:r>
              <a:rPr lang="en-US" sz="1800" dirty="0"/>
              <a:t> </a:t>
            </a:r>
            <a:r>
              <a:rPr lang="en-US" sz="1800" dirty="0" err="1"/>
              <a:t>Kredit</a:t>
            </a:r>
            <a:r>
              <a:rPr lang="en-US" sz="1800" dirty="0"/>
              <a:t> Perusahaan </a:t>
            </a:r>
            <a:r>
              <a:rPr lang="en-US" sz="1800" dirty="0" err="1"/>
              <a:t>Batu</a:t>
            </a:r>
            <a:r>
              <a:rPr lang="en-US" sz="1800" dirty="0"/>
              <a:t> Bata (</a:t>
            </a:r>
            <a:r>
              <a:rPr lang="en-US" sz="1800" dirty="0" err="1"/>
              <a:t>Rp</a:t>
            </a:r>
            <a:r>
              <a:rPr lang="en-US" sz="1800" dirty="0"/>
              <a:t> </a:t>
            </a:r>
            <a:r>
              <a:rPr lang="en-US" sz="1800" dirty="0" err="1"/>
              <a:t>Ribuan</a:t>
            </a:r>
            <a:r>
              <a:rPr lang="en-US" sz="1800" dirty="0"/>
              <a:t>)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90192" name="Group 80"/>
          <p:cNvGraphicFramePr>
            <a:graphicFrameLocks noGrp="1"/>
          </p:cNvGraphicFramePr>
          <p:nvPr>
            <p:ph sz="half" idx="2"/>
          </p:nvPr>
        </p:nvGraphicFramePr>
        <p:xfrm>
          <a:off x="683685" y="1845360"/>
          <a:ext cx="7274983" cy="3826195"/>
        </p:xfrm>
        <a:graphic>
          <a:graphicData uri="http://schemas.openxmlformats.org/drawingml/2006/table">
            <a:tbl>
              <a:tblPr/>
              <a:tblGrid>
                <a:gridCol w="935567"/>
                <a:gridCol w="1369483"/>
                <a:gridCol w="1333500"/>
                <a:gridCol w="1212851"/>
                <a:gridCol w="1210733"/>
                <a:gridCol w="1212849"/>
              </a:tblGrid>
              <a:tr h="710227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Akhir Kwt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Cicilan/Tahun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Bunga (18%)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P.Pokok Pinjaman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Jumlah PPP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Sisa Kredit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07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6.000,00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959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1.918,67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1.080,00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838,67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838,67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5.161,33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959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1.918,67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929,04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989,63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1.828,30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4.171,70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750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1.918,67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750,91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1.167,76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2.996,06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3.003,94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223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1.918,67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540,71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1.377,96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4.374,03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1.625,97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170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1.918,67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292,68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1.625,99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6.000,02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B887B-FEEA-4C39-9820-722AEA9C004E}" type="slidenum">
              <a:rPr lang="en-US"/>
              <a:pPr/>
              <a:t>18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err="1"/>
              <a:t>Analisis</a:t>
            </a:r>
            <a:r>
              <a:rPr lang="en-US" sz="1800" dirty="0"/>
              <a:t> </a:t>
            </a:r>
            <a:r>
              <a:rPr lang="en-US" sz="1800" dirty="0" err="1"/>
              <a:t>Kriteria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endParaRPr lang="en-US" sz="1800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556"/>
            <a:ext cx="8290984" cy="485663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err="1"/>
              <a:t>Tabel</a:t>
            </a:r>
            <a:r>
              <a:rPr lang="en-US" sz="1800" dirty="0"/>
              <a:t> K.2 </a:t>
            </a:r>
            <a:r>
              <a:rPr lang="en-US" sz="1800" dirty="0" err="1"/>
              <a:t>Rekapitulasi</a:t>
            </a:r>
            <a:r>
              <a:rPr lang="en-US" sz="1800" dirty="0"/>
              <a:t>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Operasi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Pemeliharaan</a:t>
            </a:r>
            <a:r>
              <a:rPr lang="en-US" sz="1800" dirty="0"/>
              <a:t> Perusahaan </a:t>
            </a:r>
            <a:r>
              <a:rPr lang="en-US" sz="1800" dirty="0" err="1"/>
              <a:t>Batu</a:t>
            </a:r>
            <a:r>
              <a:rPr lang="en-US" sz="1800" dirty="0"/>
              <a:t> Bata (</a:t>
            </a:r>
            <a:r>
              <a:rPr lang="en-US" sz="1800" dirty="0" err="1"/>
              <a:t>Rp</a:t>
            </a:r>
            <a:r>
              <a:rPr lang="en-US" sz="1800" dirty="0"/>
              <a:t> </a:t>
            </a:r>
            <a:r>
              <a:rPr lang="en-US" sz="1800" dirty="0" err="1"/>
              <a:t>Ribuan</a:t>
            </a:r>
            <a:r>
              <a:rPr lang="en-US" sz="1800" dirty="0"/>
              <a:t>)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91315" name="Group 179"/>
          <p:cNvGraphicFramePr>
            <a:graphicFrameLocks noGrp="1"/>
          </p:cNvGraphicFramePr>
          <p:nvPr>
            <p:ph sz="half" idx="2"/>
          </p:nvPr>
        </p:nvGraphicFramePr>
        <p:xfrm>
          <a:off x="683684" y="1915150"/>
          <a:ext cx="7848599" cy="4367592"/>
        </p:xfrm>
        <a:graphic>
          <a:graphicData uri="http://schemas.openxmlformats.org/drawingml/2006/table">
            <a:tbl>
              <a:tblPr/>
              <a:tblGrid>
                <a:gridCol w="2592916"/>
                <a:gridCol w="1079500"/>
                <a:gridCol w="1079500"/>
                <a:gridCol w="1007533"/>
                <a:gridCol w="1081617"/>
                <a:gridCol w="1007533"/>
              </a:tblGrid>
              <a:tr h="369482">
                <a:tc rowSpan="2"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Jenis Biaya</a:t>
                      </a:r>
                    </a:p>
                  </a:txBody>
                  <a:tcPr marL="92659" marR="92659" marT="44929" marB="4492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Tahun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5921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620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A. Biaya Tdk Tetap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1.290,00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1.290,00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1.720,00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1.720,00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1.720,00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113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1. Bahan baku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375,00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375,00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693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2. Bahan Pembantu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225,00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225,00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271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3. Upah Tenega Kerja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7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4. Bahan Bakar Kayu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7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B. Biaya Tetap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1.464,20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1.464,20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1.464,20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1.464,20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1.464,20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7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5. Biaya gaji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7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6. Biaya Umum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7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7. Biaya Penyusutan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459,20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459,20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459,20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459,20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459,20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639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8. Biaya Perawatan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620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Biaya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2.754,20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2.754,20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3.184,20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3.184,20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3.184,20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0336-1827-44CD-98B0-2C1B990B1EA9}" type="slidenum">
              <a:rPr lang="en-US"/>
              <a:pPr/>
              <a:t>19</a:t>
            </a:fld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err="1"/>
              <a:t>Analisis</a:t>
            </a:r>
            <a:r>
              <a:rPr lang="en-US" sz="1800" dirty="0"/>
              <a:t> </a:t>
            </a:r>
            <a:r>
              <a:rPr lang="en-US" sz="1800" dirty="0" err="1"/>
              <a:t>Kriteria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endParaRPr lang="en-US" sz="1800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818" y="1124869"/>
            <a:ext cx="8290983" cy="4858691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/>
              <a:t>Tabel</a:t>
            </a:r>
            <a:r>
              <a:rPr lang="en-US" sz="1600" dirty="0"/>
              <a:t> K.3 </a:t>
            </a:r>
            <a:r>
              <a:rPr lang="en-US" sz="1600" dirty="0" err="1"/>
              <a:t>Persiapan</a:t>
            </a:r>
            <a:r>
              <a:rPr lang="en-US" sz="1600" dirty="0"/>
              <a:t> </a:t>
            </a:r>
            <a:r>
              <a:rPr lang="en-US" sz="1600" dirty="0" err="1"/>
              <a:t>Perhitungan</a:t>
            </a:r>
            <a:r>
              <a:rPr lang="en-US" sz="1600" dirty="0"/>
              <a:t> NPV Perusahaan </a:t>
            </a:r>
            <a:r>
              <a:rPr lang="en-US" sz="1600" dirty="0" err="1"/>
              <a:t>Batu</a:t>
            </a:r>
            <a:r>
              <a:rPr lang="en-US" sz="1600" dirty="0"/>
              <a:t> Bata (</a:t>
            </a:r>
            <a:r>
              <a:rPr lang="en-US" sz="1600" dirty="0" err="1"/>
              <a:t>Rp</a:t>
            </a:r>
            <a:r>
              <a:rPr lang="en-US" sz="1600" dirty="0"/>
              <a:t> </a:t>
            </a:r>
            <a:r>
              <a:rPr lang="en-US" sz="1600" dirty="0" err="1"/>
              <a:t>Ribuan</a:t>
            </a:r>
            <a:r>
              <a:rPr lang="en-US" sz="1600" dirty="0"/>
              <a:t>)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92528" name="Group 368"/>
          <p:cNvGraphicFramePr>
            <a:graphicFrameLocks noGrp="1"/>
          </p:cNvGraphicFramePr>
          <p:nvPr>
            <p:ph sz="half" idx="2"/>
          </p:nvPr>
        </p:nvGraphicFramePr>
        <p:xfrm>
          <a:off x="539752" y="1484087"/>
          <a:ext cx="8208434" cy="4847228"/>
        </p:xfrm>
        <a:graphic>
          <a:graphicData uri="http://schemas.openxmlformats.org/drawingml/2006/table">
            <a:tbl>
              <a:tblPr/>
              <a:tblGrid>
                <a:gridCol w="2137833"/>
                <a:gridCol w="999067"/>
                <a:gridCol w="996949"/>
                <a:gridCol w="999067"/>
                <a:gridCol w="996951"/>
                <a:gridCol w="999067"/>
                <a:gridCol w="1079500"/>
              </a:tblGrid>
              <a:tr h="306620">
                <a:tc rowSpan="2"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No. Uraian</a:t>
                      </a:r>
                    </a:p>
                  </a:txBody>
                  <a:tcPr marL="92659" marR="92659" marT="44929" marB="4492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Tahun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7300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6851">
                <a:tc>
                  <a:txBody>
                    <a:bodyPr/>
                    <a:lstStyle/>
                    <a:p>
                      <a:pPr marL="203200" marR="0" lvl="0" indent="-20320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Pendapatan</a:t>
                      </a:r>
                    </a:p>
                    <a:p>
                      <a:pPr marL="203200" marR="0" lvl="0" indent="-20320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a. Hasil Usaha</a:t>
                      </a:r>
                    </a:p>
                    <a:p>
                      <a:pPr marL="203200" marR="0" lvl="0" indent="-20320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b. Salvage Value  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4.875,00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4.875,00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6.500,00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6.500,00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6.500,00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4.500,00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620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Gross Benefit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4.875,00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4.875,00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6.500,00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6.500,00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11.000,00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7198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Investasi Awal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Operating Cost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Kredit Bank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a. Pokok pinjaman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b. Bunga bank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Total Cost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2.296,00</a:t>
                      </a:r>
                    </a:p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2.296,00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2.754,20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838,67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1.080,00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4.672,87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2.754,20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989,63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929,04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4.672,87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3.184,20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1.167,76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750,91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5.102,87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3.184,20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1.377,96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540,71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5.102,87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3.184,20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1.625,99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292,68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5.102,87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6320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Net Benefit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Pajak 15%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 Net Benefit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 DF 18%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-2.296,00</a:t>
                      </a:r>
                    </a:p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-2.296,00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202,13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30,22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171,81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0,8475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202,13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30,32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171,81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0,7182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1.397,13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209,57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1.187,56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0,6086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1.397,13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209,57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1.187,56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0,5158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5.897,13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884,57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5.012,56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0,4371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383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Present Value (PV)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NPV = Total PV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-2.296,00</a:t>
                      </a:r>
                    </a:p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1.499,35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145,60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123,39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722,79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612,53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2.191,04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93AFC9-1AD7-47A4-9FDC-1D147AAF6DE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454006"/>
          </a:xfrm>
        </p:spPr>
        <p:txBody>
          <a:bodyPr/>
          <a:lstStyle/>
          <a:p>
            <a:pPr eaLnBrk="1" hangingPunct="1"/>
            <a:r>
              <a:rPr lang="en-US" sz="1800" dirty="0" err="1" smtClean="0"/>
              <a:t>Analisis</a:t>
            </a:r>
            <a:r>
              <a:rPr lang="en-US" sz="1800" dirty="0" smtClean="0"/>
              <a:t> </a:t>
            </a:r>
            <a:r>
              <a:rPr lang="en-US" sz="1800" dirty="0" err="1" smtClean="0"/>
              <a:t>Kriteria</a:t>
            </a:r>
            <a:r>
              <a:rPr lang="en-US" sz="1800" dirty="0" smtClean="0"/>
              <a:t> </a:t>
            </a:r>
            <a:r>
              <a:rPr lang="en-US" sz="1800" dirty="0" err="1" smtClean="0"/>
              <a:t>Investasi</a:t>
            </a:r>
            <a:endParaRPr lang="en-US" sz="1800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0034" y="857232"/>
            <a:ext cx="8291513" cy="5143536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z="2000" b="1" dirty="0" smtClean="0"/>
              <a:t>3. Net Benefit Cost Ratio (Net B/C)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000" dirty="0" smtClean="0"/>
              <a:t>Net B/C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perbandingan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net benefit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didiskon</a:t>
            </a:r>
            <a:r>
              <a:rPr lang="en-US" sz="2000" dirty="0" smtClean="0"/>
              <a:t> </a:t>
            </a:r>
            <a:r>
              <a:rPr lang="en-US" sz="2000" dirty="0" err="1" smtClean="0"/>
              <a:t>positif</a:t>
            </a:r>
            <a:r>
              <a:rPr lang="en-US" sz="2000" dirty="0" smtClean="0"/>
              <a:t> (+)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net benefit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didiskon</a:t>
            </a:r>
            <a:r>
              <a:rPr lang="en-US" sz="2000" dirty="0" smtClean="0"/>
              <a:t> </a:t>
            </a:r>
            <a:r>
              <a:rPr lang="en-US" sz="2000" dirty="0" err="1" smtClean="0"/>
              <a:t>negatif</a:t>
            </a:r>
            <a:r>
              <a:rPr lang="en-US" sz="2000" dirty="0" smtClean="0"/>
              <a:t>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Rumus</a:t>
            </a:r>
            <a:r>
              <a:rPr lang="en-US" sz="2000" dirty="0" smtClean="0"/>
              <a:t>: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400" baseline="-25000" dirty="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baseline="-25000" dirty="0" smtClean="0"/>
              <a:t>	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dirty="0" smtClean="0"/>
              <a:t>	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dirty="0" smtClean="0"/>
              <a:t>	</a:t>
            </a:r>
            <a:endParaRPr lang="id-ID" sz="2400" dirty="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id-ID" sz="2400" dirty="0"/>
          </a:p>
          <a:p>
            <a:pPr marL="609600" indent="-609600" eaLnBrk="1" hangingPunct="1">
              <a:buFont typeface="Wingdings" pitchFamily="2" charset="2"/>
              <a:buNone/>
            </a:pPr>
            <a:endParaRPr lang="id-ID" sz="2400" dirty="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id-ID" sz="2000" dirty="0" smtClean="0"/>
              <a:t>             </a:t>
            </a:r>
            <a:r>
              <a:rPr lang="en-US" sz="2000" dirty="0" err="1" smtClean="0"/>
              <a:t>Jika</a:t>
            </a:r>
            <a:r>
              <a:rPr lang="en-US" sz="2000" dirty="0" smtClean="0"/>
              <a:t>: Net B/C &gt; 1 (</a:t>
            </a:r>
            <a:r>
              <a:rPr lang="en-US" sz="2000" dirty="0" err="1" smtClean="0"/>
              <a:t>satu</a:t>
            </a:r>
            <a:r>
              <a:rPr lang="en-US" sz="2000" dirty="0" smtClean="0"/>
              <a:t>) </a:t>
            </a:r>
            <a:r>
              <a:rPr lang="en-US" sz="2000" dirty="0" err="1" smtClean="0"/>
              <a:t>berarti</a:t>
            </a:r>
            <a:r>
              <a:rPr lang="en-US" sz="2000" dirty="0" smtClean="0"/>
              <a:t> </a:t>
            </a:r>
            <a:r>
              <a:rPr lang="en-US" sz="2000" dirty="0" err="1" smtClean="0"/>
              <a:t>proyek</a:t>
            </a:r>
            <a:r>
              <a:rPr lang="en-US" sz="2000" dirty="0" smtClean="0"/>
              <a:t> (</a:t>
            </a:r>
            <a:r>
              <a:rPr lang="en-US" sz="2000" dirty="0" err="1" smtClean="0"/>
              <a:t>usaha</a:t>
            </a:r>
            <a:r>
              <a:rPr lang="en-US" sz="2000" dirty="0" smtClean="0"/>
              <a:t>) </a:t>
            </a:r>
            <a:r>
              <a:rPr lang="en-US" sz="2000" dirty="0" err="1" smtClean="0"/>
              <a:t>layak</a:t>
            </a:r>
            <a:r>
              <a:rPr lang="en-US" sz="2000" dirty="0" smtClean="0"/>
              <a:t> </a:t>
            </a:r>
            <a:r>
              <a:rPr lang="en-US" sz="2000" dirty="0" err="1" smtClean="0"/>
              <a:t>dikerjakan</a:t>
            </a:r>
            <a:endParaRPr lang="en-US" sz="2000" dirty="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id-ID" sz="2000" dirty="0" smtClean="0"/>
              <a:t>     </a:t>
            </a:r>
            <a:r>
              <a:rPr lang="en-US" sz="2000" dirty="0" smtClean="0"/>
              <a:t>	    Net B/C &lt; 1 (</a:t>
            </a:r>
            <a:r>
              <a:rPr lang="en-US" sz="2000" dirty="0" err="1" smtClean="0"/>
              <a:t>satu</a:t>
            </a:r>
            <a:r>
              <a:rPr lang="en-US" sz="2000" dirty="0" smtClean="0"/>
              <a:t>) </a:t>
            </a:r>
            <a:r>
              <a:rPr lang="en-US" sz="2000" dirty="0" err="1" smtClean="0"/>
              <a:t>berarti</a:t>
            </a:r>
            <a:r>
              <a:rPr lang="en-US" sz="2000" dirty="0" smtClean="0"/>
              <a:t> </a:t>
            </a:r>
            <a:r>
              <a:rPr lang="en-US" sz="2000" dirty="0" err="1" smtClean="0"/>
              <a:t>proyek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layak</a:t>
            </a:r>
            <a:r>
              <a:rPr lang="en-US" sz="2000" dirty="0" smtClean="0"/>
              <a:t> </a:t>
            </a:r>
            <a:r>
              <a:rPr lang="en-US" sz="2000" dirty="0" err="1" smtClean="0"/>
              <a:t>dikerjakan</a:t>
            </a:r>
            <a:r>
              <a:rPr lang="en-US" sz="2000" dirty="0" smtClean="0"/>
              <a:t>	    </a:t>
            </a:r>
            <a:endParaRPr lang="id-ID" sz="2000" dirty="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id-ID" sz="2000" dirty="0"/>
              <a:t> </a:t>
            </a:r>
            <a:r>
              <a:rPr lang="id-ID" sz="2000" dirty="0" smtClean="0"/>
              <a:t>                     </a:t>
            </a:r>
            <a:r>
              <a:rPr lang="en-US" sz="2000" dirty="0" smtClean="0"/>
              <a:t>Net B/C = 1 (</a:t>
            </a:r>
            <a:r>
              <a:rPr lang="en-US" sz="2000" dirty="0" err="1" smtClean="0"/>
              <a:t>satu</a:t>
            </a:r>
            <a:r>
              <a:rPr lang="en-US" sz="2000" dirty="0" smtClean="0"/>
              <a:t>) </a:t>
            </a:r>
            <a:r>
              <a:rPr lang="en-US" sz="2000" dirty="0" err="1" smtClean="0"/>
              <a:t>berarti</a:t>
            </a:r>
            <a:r>
              <a:rPr lang="en-US" sz="2000" dirty="0" smtClean="0"/>
              <a:t> cash in flows = cash out flows			(BEP) </a:t>
            </a:r>
            <a:r>
              <a:rPr lang="en-US" sz="2000" dirty="0" err="1" smtClean="0"/>
              <a:t>atau</a:t>
            </a:r>
            <a:r>
              <a:rPr lang="en-US" sz="2000" dirty="0" smtClean="0"/>
              <a:t> TR=TC	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dirty="0" smtClean="0"/>
              <a:t>		         </a:t>
            </a:r>
            <a:endParaRPr lang="en-US" sz="2400" baseline="-25000" dirty="0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071670" y="2357430"/>
          <a:ext cx="2230437" cy="1309688"/>
        </p:xfrm>
        <a:graphic>
          <a:graphicData uri="http://schemas.openxmlformats.org/presentationml/2006/ole">
            <p:oleObj spid="_x0000_s1026" name="Equation" r:id="rId3" imgW="1384200" imgH="838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FAAC-A68A-455D-B442-0FB8C0463817}" type="slidenum">
              <a:rPr lang="en-US"/>
              <a:pPr/>
              <a:t>20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err="1"/>
              <a:t>Analisis</a:t>
            </a:r>
            <a:r>
              <a:rPr lang="en-US" sz="1800" dirty="0"/>
              <a:t> </a:t>
            </a:r>
            <a:r>
              <a:rPr lang="en-US" sz="1800" dirty="0" err="1"/>
              <a:t>Kriteria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endParaRPr lang="en-US" sz="1800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556"/>
            <a:ext cx="8290984" cy="485663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 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err="1"/>
              <a:t>Tabel</a:t>
            </a:r>
            <a:r>
              <a:rPr lang="en-US" sz="1800" dirty="0"/>
              <a:t> K.4 </a:t>
            </a:r>
            <a:r>
              <a:rPr lang="en-US" sz="1800" dirty="0" err="1"/>
              <a:t>Persiapan</a:t>
            </a:r>
            <a:r>
              <a:rPr lang="en-US" sz="1800" dirty="0"/>
              <a:t> </a:t>
            </a:r>
            <a:r>
              <a:rPr lang="en-US" sz="1800" dirty="0" err="1"/>
              <a:t>Perhitungan</a:t>
            </a:r>
            <a:r>
              <a:rPr lang="en-US" sz="1800" dirty="0"/>
              <a:t> IRR </a:t>
            </a:r>
            <a:r>
              <a:rPr lang="en-US" sz="1800" dirty="0" err="1"/>
              <a:t>dan</a:t>
            </a:r>
            <a:r>
              <a:rPr lang="en-US" sz="1800" dirty="0"/>
              <a:t> Net B/C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93287" name="Group 103"/>
          <p:cNvGraphicFramePr>
            <a:graphicFrameLocks noGrp="1"/>
          </p:cNvGraphicFramePr>
          <p:nvPr>
            <p:ph sz="half" idx="2"/>
          </p:nvPr>
        </p:nvGraphicFramePr>
        <p:xfrm>
          <a:off x="683685" y="2134786"/>
          <a:ext cx="7274982" cy="3815933"/>
        </p:xfrm>
        <a:graphic>
          <a:graphicData uri="http://schemas.openxmlformats.org/drawingml/2006/table">
            <a:tbl>
              <a:tblPr/>
              <a:tblGrid>
                <a:gridCol w="793749"/>
                <a:gridCol w="1295400"/>
                <a:gridCol w="1295400"/>
                <a:gridCol w="1466851"/>
                <a:gridCol w="1210733"/>
                <a:gridCol w="1212849"/>
              </a:tblGrid>
              <a:tr h="874441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Tahun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 benefit (Rp 000)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D.F 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18%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Present Value 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(Rp 000)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D.F 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34%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Present Kredit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(Rp 000)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800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-2.296,00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-2.296,00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-2.296,00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116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171,81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0,8475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145,60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0,7463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128,72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063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171,81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0,7182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123,39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0,5569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95,68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063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1.187,56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0,6986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722,79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0,6156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493,56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116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1.187,56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0,5158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612,53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0,3102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368,33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063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5.012,56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0,4371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2.191,04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0,2315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1.160,21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271">
                <a:tc gridSpan="3"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NPV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1.499,35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-50,00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2E0B-F08F-4563-ACB6-AD11DF9C9EF0}" type="slidenum">
              <a:rPr lang="en-US"/>
              <a:pPr/>
              <a:t>21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err="1"/>
              <a:t>Analisis</a:t>
            </a:r>
            <a:r>
              <a:rPr lang="en-US" sz="1800" dirty="0"/>
              <a:t> </a:t>
            </a:r>
            <a:r>
              <a:rPr lang="en-US" sz="1800" dirty="0" err="1"/>
              <a:t>Kriteria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endParaRPr lang="en-US" sz="1800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556"/>
            <a:ext cx="8290984" cy="485663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 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94275" name="Object 67"/>
          <p:cNvGraphicFramePr>
            <a:graphicFrameLocks noChangeAspect="1"/>
          </p:cNvGraphicFramePr>
          <p:nvPr>
            <p:ph sz="half" idx="2"/>
          </p:nvPr>
        </p:nvGraphicFramePr>
        <p:xfrm>
          <a:off x="1115484" y="1461508"/>
          <a:ext cx="4612216" cy="3222705"/>
        </p:xfrm>
        <a:graphic>
          <a:graphicData uri="http://schemas.openxmlformats.org/presentationml/2006/ole">
            <p:oleObj spid="_x0000_s11266" name="Equation" r:id="rId3" imgW="2679480" imgH="1930320" progId="Equation.3">
              <p:embed/>
            </p:oleObj>
          </a:graphicData>
        </a:graphic>
      </p:graphicFrame>
      <p:sp>
        <p:nvSpPr>
          <p:cNvPr id="94277" name="Text Box 69"/>
          <p:cNvSpPr txBox="1">
            <a:spLocks noChangeArrowheads="1"/>
          </p:cNvSpPr>
          <p:nvPr/>
        </p:nvSpPr>
        <p:spPr bwMode="auto">
          <a:xfrm>
            <a:off x="567267" y="5092696"/>
            <a:ext cx="7474148" cy="64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3" tIns="45717" rIns="91433" bIns="45717">
            <a:spAutoFit/>
          </a:bodyPr>
          <a:lstStyle/>
          <a:p>
            <a:pPr defTabSz="914839"/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,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layak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:</a:t>
            </a:r>
          </a:p>
          <a:p>
            <a:pPr defTabSz="914839"/>
            <a:r>
              <a:rPr lang="en-US" dirty="0"/>
              <a:t>NPV &gt; 0, IRR &gt; D.F </a:t>
            </a:r>
            <a:r>
              <a:rPr lang="en-US" dirty="0" err="1"/>
              <a:t>dan</a:t>
            </a:r>
            <a:r>
              <a:rPr lang="en-US" dirty="0"/>
              <a:t> Net B/C &gt;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784" y="260692"/>
            <a:ext cx="8229600" cy="596539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SOAL </a:t>
            </a:r>
            <a:endParaRPr lang="id-ID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58" y="928670"/>
            <a:ext cx="8429684" cy="49292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/>
              <a:t>Sebuah perusahaan merencanakan sebuah proyek investasi yang membutuhkan dana investasi sebesar Rp. 500.000.000,- . Dari dana tersebut Rp. 50.000.000,- sebagai modal kerja dan sisanya sebagai modal tetap. Investasi diperkirakan mempunyai umur ekonomis 5 tahun dengan nilai residu Rp. 100.000.000,-. Metode penyusutan menggunakan metode garis lurus. Proyeksi penjualan selama umur ekonomis adalah sebagai berikut: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58" y="428604"/>
            <a:ext cx="8286808" cy="571504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d-ID" dirty="0" smtClean="0"/>
              <a:t>    Tahun 			</a:t>
            </a:r>
            <a:r>
              <a:rPr lang="id-ID" dirty="0" smtClean="0"/>
              <a:t>Penjualan </a:t>
            </a:r>
            <a:r>
              <a:rPr lang="id-ID" dirty="0" smtClean="0"/>
              <a:t>(Rp)</a:t>
            </a:r>
          </a:p>
          <a:p>
            <a:pPr>
              <a:buNone/>
            </a:pPr>
            <a:r>
              <a:rPr lang="id-ID" dirty="0" smtClean="0"/>
              <a:t>        1				</a:t>
            </a:r>
            <a:r>
              <a:rPr lang="id-ID" dirty="0" smtClean="0"/>
              <a:t>350.000.000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2				</a:t>
            </a:r>
            <a:r>
              <a:rPr lang="id-ID" dirty="0" smtClean="0"/>
              <a:t>360.000.000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3 				370.000.000</a:t>
            </a:r>
          </a:p>
          <a:p>
            <a:pPr>
              <a:buNone/>
            </a:pPr>
            <a:r>
              <a:rPr lang="id-ID" dirty="0" smtClean="0"/>
              <a:t>        4 				410.000.000</a:t>
            </a:r>
          </a:p>
          <a:p>
            <a:pPr>
              <a:buNone/>
            </a:pPr>
            <a:r>
              <a:rPr lang="id-ID" dirty="0" smtClean="0"/>
              <a:t>        5 				430.000.000</a:t>
            </a:r>
          </a:p>
          <a:p>
            <a:pPr marL="0" indent="0" algn="just">
              <a:buNone/>
            </a:pPr>
            <a:r>
              <a:rPr lang="id-ID" dirty="0" smtClean="0"/>
              <a:t>Struktur biaya yang dikeluarkan terdiri dari biaya variabel 40% dari penjualan dan biaya tetap selain penyusutan Rp. 15.000.000,- Pajak 30% dan tingkat keuntungan yang diharapkan 20%. Anda diminta untuk menganalisis dengan berbagai metode apakah rencana investasi tersebut layak dilaksanakan ? (PBP, NPV, IRR, NET B/C, Gross </a:t>
            </a:r>
            <a:r>
              <a:rPr lang="id-ID" dirty="0" smtClean="0"/>
              <a:t>B/C, Profitability Ratio) (Tingkat diskonto 20%) </a:t>
            </a: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784" y="260692"/>
            <a:ext cx="8229600" cy="5168572"/>
          </a:xfrm>
        </p:spPr>
        <p:txBody>
          <a:bodyPr>
            <a:normAutofit/>
          </a:bodyPr>
          <a:lstStyle/>
          <a:p>
            <a:pPr algn="l"/>
            <a:r>
              <a:rPr lang="id-ID" sz="2400" dirty="0" smtClean="0"/>
              <a:t>Penyelesaian:</a:t>
            </a:r>
            <a:br>
              <a:rPr lang="id-ID" sz="2400" dirty="0" smtClean="0"/>
            </a:br>
            <a:r>
              <a:rPr lang="id-ID" sz="2400" dirty="0" smtClean="0"/>
              <a:t>Investasi sebesar Rp. 500.000.000,- terdiri dari modal kerja Rp. 50.000.000,- dan modal tetap Rp. 450.000.000,-</a:t>
            </a:r>
            <a:br>
              <a:rPr lang="id-ID" sz="2400" dirty="0" smtClean="0"/>
            </a:br>
            <a:r>
              <a:rPr lang="id-ID" sz="2400" dirty="0" smtClean="0"/>
              <a:t>Penyusutan  = (Rp.450.000.000 -  Rp. 100.000.000) : 5</a:t>
            </a:r>
            <a:br>
              <a:rPr lang="id-ID" sz="2400" dirty="0" smtClean="0"/>
            </a:br>
            <a:r>
              <a:rPr lang="id-ID" sz="2400" dirty="0" smtClean="0"/>
              <a:t>                       = Rp. 70.000.000,- per tahun </a:t>
            </a:r>
            <a:br>
              <a:rPr lang="id-ID" sz="2400" dirty="0" smtClean="0"/>
            </a:br>
            <a:r>
              <a:rPr lang="id-ID" sz="2400" dirty="0" smtClean="0"/>
              <a:t/>
            </a:r>
            <a:br>
              <a:rPr lang="id-ID" sz="2400" dirty="0" smtClean="0"/>
            </a:br>
            <a:r>
              <a:rPr lang="id-ID" sz="2400" dirty="0" smtClean="0"/>
              <a:t>Perhitungan aliran kas netto atau procees ?</a:t>
            </a:r>
            <a:br>
              <a:rPr lang="id-ID" sz="2400" dirty="0" smtClean="0"/>
            </a:br>
            <a:r>
              <a:rPr lang="id-ID" sz="2400" dirty="0" smtClean="0"/>
              <a:t/>
            </a:r>
            <a:br>
              <a:rPr lang="id-ID" sz="2400" dirty="0" smtClean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357160" y="357161"/>
          <a:ext cx="8429681" cy="597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5367"/>
                <a:gridCol w="1284526"/>
                <a:gridCol w="1404947"/>
                <a:gridCol w="1404947"/>
                <a:gridCol w="1404947"/>
                <a:gridCol w="1404947"/>
              </a:tblGrid>
              <a:tr h="357195">
                <a:tc>
                  <a:txBody>
                    <a:bodyPr/>
                    <a:lstStyle/>
                    <a:p>
                      <a:r>
                        <a:rPr lang="id-ID" dirty="0" smtClean="0"/>
                        <a:t>Keterangan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Tahun 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Tahun 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Tahun 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Tahun 4 </a:t>
                      </a:r>
                    </a:p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Tahun 5</a:t>
                      </a:r>
                      <a:endParaRPr lang="id-ID" dirty="0"/>
                    </a:p>
                  </a:txBody>
                  <a:tcPr/>
                </a:tc>
              </a:tr>
              <a:tr h="217181">
                <a:tc>
                  <a:txBody>
                    <a:bodyPr/>
                    <a:lstStyle/>
                    <a:p>
                      <a:r>
                        <a:rPr lang="id-ID" dirty="0" smtClean="0"/>
                        <a:t>Penjualan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u="sng" dirty="0" smtClean="0"/>
                        <a:t>350.000</a:t>
                      </a:r>
                      <a:endParaRPr lang="id-ID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u="sng" dirty="0" smtClean="0"/>
                        <a:t>360.000</a:t>
                      </a:r>
                      <a:endParaRPr lang="id-ID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u="sng" dirty="0" smtClean="0"/>
                        <a:t>370.000</a:t>
                      </a:r>
                      <a:endParaRPr lang="id-ID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u="sng" dirty="0" smtClean="0"/>
                        <a:t>410.000</a:t>
                      </a:r>
                      <a:endParaRPr lang="id-ID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u="sng" dirty="0" smtClean="0"/>
                        <a:t>430.000</a:t>
                      </a:r>
                      <a:endParaRPr lang="id-ID" u="sng" dirty="0"/>
                    </a:p>
                  </a:txBody>
                  <a:tcPr/>
                </a:tc>
              </a:tr>
              <a:tr h="381027">
                <a:tc>
                  <a:txBody>
                    <a:bodyPr/>
                    <a:lstStyle/>
                    <a:p>
                      <a:r>
                        <a:rPr lang="id-ID" dirty="0" smtClean="0"/>
                        <a:t>B.Variabel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140.000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144.000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148.000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164.000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172.000</a:t>
                      </a:r>
                      <a:endParaRPr lang="id-ID" dirty="0"/>
                    </a:p>
                  </a:txBody>
                  <a:tcPr/>
                </a:tc>
              </a:tr>
              <a:tr h="571450">
                <a:tc>
                  <a:txBody>
                    <a:bodyPr/>
                    <a:lstStyle/>
                    <a:p>
                      <a:r>
                        <a:rPr lang="id-ID" dirty="0" smtClean="0"/>
                        <a:t>B.Tetap</a:t>
                      </a:r>
                      <a:r>
                        <a:rPr lang="id-ID" baseline="0" dirty="0" smtClean="0"/>
                        <a:t> (Non Pnyst)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15.000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15.000</a:t>
                      </a:r>
                    </a:p>
                    <a:p>
                      <a:pPr algn="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15.000</a:t>
                      </a:r>
                    </a:p>
                    <a:p>
                      <a:pPr algn="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15.000</a:t>
                      </a:r>
                    </a:p>
                    <a:p>
                      <a:pPr algn="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15.000</a:t>
                      </a:r>
                    </a:p>
                    <a:p>
                      <a:pPr algn="r"/>
                      <a:endParaRPr lang="id-ID" dirty="0"/>
                    </a:p>
                  </a:txBody>
                  <a:tcPr/>
                </a:tc>
              </a:tr>
              <a:tr h="571450">
                <a:tc>
                  <a:txBody>
                    <a:bodyPr/>
                    <a:lstStyle/>
                    <a:p>
                      <a:r>
                        <a:rPr lang="id-ID" dirty="0" smtClean="0"/>
                        <a:t>B.Tetap (Pnystn)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u="sng" dirty="0" smtClean="0"/>
                        <a:t>70.000</a:t>
                      </a:r>
                      <a:endParaRPr lang="id-ID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u="sng" dirty="0" smtClean="0"/>
                        <a:t>70.000</a:t>
                      </a:r>
                    </a:p>
                    <a:p>
                      <a:pPr algn="r"/>
                      <a:endParaRPr lang="id-ID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u="sng" dirty="0" smtClean="0"/>
                        <a:t>70.000</a:t>
                      </a:r>
                    </a:p>
                    <a:p>
                      <a:pPr algn="r"/>
                      <a:endParaRPr lang="id-ID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u="sng" dirty="0" smtClean="0"/>
                        <a:t>70.000</a:t>
                      </a:r>
                    </a:p>
                    <a:p>
                      <a:pPr algn="r"/>
                      <a:endParaRPr lang="id-ID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u="sng" dirty="0" smtClean="0"/>
                        <a:t>70.000</a:t>
                      </a:r>
                    </a:p>
                    <a:p>
                      <a:pPr algn="r"/>
                      <a:endParaRPr lang="id-ID" u="sng" dirty="0"/>
                    </a:p>
                  </a:txBody>
                  <a:tcPr/>
                </a:tc>
              </a:tr>
              <a:tr h="381027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225.000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229.000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233.000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249.000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257.000</a:t>
                      </a:r>
                      <a:endParaRPr lang="id-ID" dirty="0"/>
                    </a:p>
                  </a:txBody>
                  <a:tcPr/>
                </a:tc>
              </a:tr>
              <a:tr h="571450">
                <a:tc>
                  <a:txBody>
                    <a:bodyPr/>
                    <a:lstStyle/>
                    <a:p>
                      <a:r>
                        <a:rPr lang="id-ID" dirty="0" smtClean="0"/>
                        <a:t>Laba seb.Pajak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125.000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131.000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137.000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161.000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173.000</a:t>
                      </a:r>
                      <a:endParaRPr lang="id-ID" dirty="0"/>
                    </a:p>
                  </a:txBody>
                  <a:tcPr/>
                </a:tc>
              </a:tr>
              <a:tr h="381027">
                <a:tc>
                  <a:txBody>
                    <a:bodyPr/>
                    <a:lstStyle/>
                    <a:p>
                      <a:r>
                        <a:rPr lang="id-ID" dirty="0" smtClean="0"/>
                        <a:t>Pajak 30%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u="sng" dirty="0" smtClean="0"/>
                        <a:t>37.500</a:t>
                      </a:r>
                      <a:endParaRPr lang="id-ID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u="sng" dirty="0" smtClean="0"/>
                        <a:t>39.300</a:t>
                      </a:r>
                      <a:endParaRPr lang="id-ID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u="sng" dirty="0" smtClean="0"/>
                        <a:t>41.100</a:t>
                      </a:r>
                      <a:endParaRPr lang="id-ID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u="sng" dirty="0" smtClean="0"/>
                        <a:t>48.300</a:t>
                      </a:r>
                      <a:endParaRPr lang="id-ID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u="sng" dirty="0" smtClean="0"/>
                        <a:t>57.900</a:t>
                      </a:r>
                      <a:endParaRPr lang="id-ID" u="sng" dirty="0"/>
                    </a:p>
                  </a:txBody>
                  <a:tcPr/>
                </a:tc>
              </a:tr>
              <a:tr h="381027">
                <a:tc>
                  <a:txBody>
                    <a:bodyPr/>
                    <a:lstStyle/>
                    <a:p>
                      <a:r>
                        <a:rPr lang="id-ID" dirty="0" smtClean="0"/>
                        <a:t>Laba Net0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87.500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91.700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95.900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112.700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121.100</a:t>
                      </a:r>
                      <a:endParaRPr lang="id-ID" dirty="0"/>
                    </a:p>
                  </a:txBody>
                  <a:tcPr/>
                </a:tc>
              </a:tr>
              <a:tr h="381027">
                <a:tc>
                  <a:txBody>
                    <a:bodyPr/>
                    <a:lstStyle/>
                    <a:p>
                      <a:r>
                        <a:rPr lang="id-ID" dirty="0" smtClean="0"/>
                        <a:t>Penyusutan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70.000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70.000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70.000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70.000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70.000</a:t>
                      </a:r>
                    </a:p>
                  </a:txBody>
                  <a:tcPr/>
                </a:tc>
              </a:tr>
              <a:tr h="381027">
                <a:tc>
                  <a:txBody>
                    <a:bodyPr/>
                    <a:lstStyle/>
                    <a:p>
                      <a:r>
                        <a:rPr lang="id-ID" dirty="0" smtClean="0"/>
                        <a:t>Nilai</a:t>
                      </a:r>
                      <a:r>
                        <a:rPr lang="id-ID" baseline="0" dirty="0" smtClean="0"/>
                        <a:t> Residu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100.000</a:t>
                      </a:r>
                      <a:endParaRPr lang="id-ID" dirty="0"/>
                    </a:p>
                  </a:txBody>
                  <a:tcPr/>
                </a:tc>
              </a:tr>
              <a:tr h="381027">
                <a:tc>
                  <a:txBody>
                    <a:bodyPr/>
                    <a:lstStyle/>
                    <a:p>
                      <a:r>
                        <a:rPr lang="id-ID" dirty="0" smtClean="0"/>
                        <a:t>Modal Kerja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50.000</a:t>
                      </a:r>
                      <a:endParaRPr lang="id-ID" dirty="0"/>
                    </a:p>
                  </a:txBody>
                  <a:tcPr/>
                </a:tc>
              </a:tr>
              <a:tr h="381027">
                <a:tc>
                  <a:txBody>
                    <a:bodyPr/>
                    <a:lstStyle/>
                    <a:p>
                      <a:r>
                        <a:rPr lang="id-ID" dirty="0" smtClean="0"/>
                        <a:t>Proceeds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157.500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161.700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165.900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182.700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341.100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10B504-4F7A-453C-B142-4FDEB040022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25444"/>
          </a:xfrm>
        </p:spPr>
        <p:txBody>
          <a:bodyPr/>
          <a:lstStyle/>
          <a:p>
            <a:pPr eaLnBrk="1" hangingPunct="1"/>
            <a:r>
              <a:rPr lang="en-US" sz="1800" dirty="0" err="1" smtClean="0"/>
              <a:t>Analisis</a:t>
            </a:r>
            <a:r>
              <a:rPr lang="en-US" sz="1800" dirty="0" smtClean="0"/>
              <a:t> </a:t>
            </a:r>
            <a:r>
              <a:rPr lang="en-US" sz="1800" dirty="0" err="1" smtClean="0"/>
              <a:t>Kriteria</a:t>
            </a:r>
            <a:r>
              <a:rPr lang="en-US" sz="1800" dirty="0" smtClean="0"/>
              <a:t> </a:t>
            </a:r>
            <a:r>
              <a:rPr lang="en-US" sz="1800" dirty="0" err="1" smtClean="0"/>
              <a:t>Investasi</a:t>
            </a:r>
            <a:endParaRPr lang="en-US" sz="1800" dirty="0" smtClean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1472" y="785794"/>
            <a:ext cx="8147050" cy="571504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z="1800" dirty="0" smtClean="0"/>
              <a:t>Dari </a:t>
            </a:r>
            <a:r>
              <a:rPr lang="en-US" sz="1800" b="1" dirty="0" err="1" smtClean="0"/>
              <a:t>Contoh</a:t>
            </a:r>
            <a:r>
              <a:rPr lang="en-US" sz="1800" b="1" dirty="0" smtClean="0"/>
              <a:t> 1</a:t>
            </a:r>
            <a:r>
              <a:rPr lang="en-US" sz="1800" dirty="0" smtClean="0"/>
              <a:t> </a:t>
            </a:r>
            <a:r>
              <a:rPr lang="en-US" sz="1800" dirty="0" err="1" smtClean="0"/>
              <a:t>dibuat</a:t>
            </a:r>
            <a:r>
              <a:rPr lang="en-US" sz="1800" dirty="0" smtClean="0"/>
              <a:t> </a:t>
            </a:r>
            <a:r>
              <a:rPr lang="en-US" sz="1800" dirty="0" err="1" smtClean="0"/>
              <a:t>Tabel</a:t>
            </a:r>
            <a:r>
              <a:rPr lang="en-US" sz="1800" dirty="0" smtClean="0"/>
              <a:t> 4 </a:t>
            </a:r>
            <a:r>
              <a:rPr lang="en-US" sz="1800" dirty="0" err="1" smtClean="0"/>
              <a:t>berikut</a:t>
            </a:r>
            <a:r>
              <a:rPr lang="en-US" sz="1800" dirty="0" smtClean="0"/>
              <a:t>: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1800" dirty="0" err="1" smtClean="0"/>
              <a:t>Tabel</a:t>
            </a:r>
            <a:r>
              <a:rPr lang="en-US" sz="1800" dirty="0" smtClean="0"/>
              <a:t> 4: </a:t>
            </a:r>
            <a:r>
              <a:rPr lang="en-US" sz="1800" dirty="0" err="1" smtClean="0"/>
              <a:t>Jumlah</a:t>
            </a:r>
            <a:r>
              <a:rPr lang="en-US" sz="1800" dirty="0" smtClean="0"/>
              <a:t> benefit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persiapan</a:t>
            </a:r>
            <a:r>
              <a:rPr lang="en-US" sz="1800" dirty="0" smtClean="0"/>
              <a:t> </a:t>
            </a:r>
            <a:r>
              <a:rPr lang="en-US" sz="1800" dirty="0" err="1" smtClean="0"/>
              <a:t>Perhitungan</a:t>
            </a:r>
            <a:r>
              <a:rPr lang="en-US" sz="1800" dirty="0" smtClean="0"/>
              <a:t> Net B/C </a:t>
            </a:r>
            <a:r>
              <a:rPr lang="en-US" sz="1800" dirty="0" err="1" smtClean="0"/>
              <a:t>Proyek</a:t>
            </a:r>
            <a:r>
              <a:rPr lang="en-US" sz="1800" dirty="0" smtClean="0"/>
              <a:t>                                   						</a:t>
            </a:r>
          </a:p>
        </p:txBody>
      </p:sp>
      <p:graphicFrame>
        <p:nvGraphicFramePr>
          <p:cNvPr id="66672" name="Group 112"/>
          <p:cNvGraphicFramePr>
            <a:graphicFrameLocks noGrp="1"/>
          </p:cNvGraphicFramePr>
          <p:nvPr>
            <p:ph sz="half" idx="2"/>
          </p:nvPr>
        </p:nvGraphicFramePr>
        <p:xfrm>
          <a:off x="1857356" y="1643050"/>
          <a:ext cx="5572164" cy="4643469"/>
        </p:xfrm>
        <a:graphic>
          <a:graphicData uri="http://schemas.openxmlformats.org/drawingml/2006/table">
            <a:tbl>
              <a:tblPr/>
              <a:tblGrid>
                <a:gridCol w="545368"/>
                <a:gridCol w="1706845"/>
                <a:gridCol w="1430739"/>
                <a:gridCol w="1889212"/>
              </a:tblGrid>
              <a:tr h="577240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Thn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 Benefit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D.F.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18%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Present Value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633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-20.000.000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-20.000.000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878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-15.000.000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0,847458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-12,713.870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26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5.000.000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0,718218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3,590.920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878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6.000.000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0,608631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3,651.785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26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8.000.000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0,515789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4,126.312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906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10.000.000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0,437109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4,371.090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878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14.000.000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0,370432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5,186.048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878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17.000.000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0,313925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5,336.725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26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21.000.000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0,266038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5,586.798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292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26.000.000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0,225456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5,861.856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508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2659" marR="92659" marT="44929" marB="449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32.000.000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0,191064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6,114.048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99E87C-67C8-48AD-A207-C99EB69BDD4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en-US" sz="1800" smtClean="0"/>
              <a:t>Analisis Kriteria Investasi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12875"/>
            <a:ext cx="8147050" cy="47117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z="2800" smtClean="0"/>
              <a:t>	</a:t>
            </a:r>
            <a:endParaRPr lang="en-US" sz="120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120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120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120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120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120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80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800" smtClean="0"/>
              <a:t>	</a:t>
            </a:r>
            <a:r>
              <a:rPr lang="en-US" sz="2000" smtClean="0"/>
              <a:t>Hasil perhitungan menunjukkan bahwa Net B/C &gt; 1, berarti proyek tersebut layak untuk dikerjakan. 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00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800" smtClean="0"/>
              <a:t>	</a:t>
            </a:r>
            <a:endParaRPr lang="en-US" sz="2800" baseline="-25000" smtClean="0"/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1547813" y="1444625"/>
          <a:ext cx="3600450" cy="2190750"/>
        </p:xfrm>
        <a:graphic>
          <a:graphicData uri="http://schemas.openxmlformats.org/presentationml/2006/ole">
            <p:oleObj spid="_x0000_s2050" name="Equation" r:id="rId3" imgW="2349360" imgH="1473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C5289C-FC78-40BF-A33B-01B34EAE993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en-US" sz="1800" smtClean="0"/>
              <a:t>Analisis Kriteria Investasi</a:t>
            </a:r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3025"/>
            <a:ext cx="7931150" cy="47815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/>
              <a:t>4. Gross Benefit Cost Ratio (Gross B/C)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	Gross</a:t>
            </a:r>
            <a:r>
              <a:rPr lang="en-US" sz="1800" smtClean="0"/>
              <a:t> B/C adalah perbandingan antara benefit kotor yang telah didiskon dengan cost secara keseluruhan yang telah didiskon.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	Rumus: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aseline="-2500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aseline="-25000" smtClean="0"/>
              <a:t>	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	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	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	Jika: Gross B/C &gt; 1 (satu) berarti proyek (usaha) layak dikerjakan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		    Gross B/C &lt; 1 (satu) berarti proyek tidak layak dikerjakan	    Gross B/C = 1 (satu) berarti proyek dalam keadaan BEP.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	Dari contoh 1 (tabel 2), Gross B/C dapat dihitung sbb: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		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600" smtClean="0"/>
              <a:t>		         </a:t>
            </a:r>
            <a:endParaRPr lang="en-US" sz="2000" baseline="-25000" smtClean="0"/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051050" y="2292350"/>
          <a:ext cx="2652713" cy="1277938"/>
        </p:xfrm>
        <a:graphic>
          <a:graphicData uri="http://schemas.openxmlformats.org/presentationml/2006/ole">
            <p:oleObj spid="_x0000_s3074" name="Equation" r:id="rId3" imgW="1688760" imgH="838080" progId="Equation.3">
              <p:embed/>
            </p:oleObj>
          </a:graphicData>
        </a:graphic>
      </p:graphicFrame>
      <p:graphicFrame>
        <p:nvGraphicFramePr>
          <p:cNvPr id="14339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2082800" y="5084763"/>
          <a:ext cx="4144963" cy="660400"/>
        </p:xfrm>
        <a:graphic>
          <a:graphicData uri="http://schemas.openxmlformats.org/presentationml/2006/ole">
            <p:oleObj spid="_x0000_s3075" name="Equation" r:id="rId4" imgW="2463480" imgH="393480" progId="Equation.3">
              <p:embed/>
            </p:oleObj>
          </a:graphicData>
        </a:graphic>
      </p:graphicFrame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1109663" y="5826125"/>
            <a:ext cx="59674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3" tIns="45717" rIns="91433" bIns="45717">
            <a:spAutoFit/>
          </a:bodyPr>
          <a:lstStyle/>
          <a:p>
            <a:r>
              <a:rPr lang="en-US"/>
              <a:t>Gross B/C menunjukkan bahwa proyek layak dikerjakan.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BD7D-B748-43C8-8796-289AE01C19D0}" type="slidenum">
              <a:rPr lang="en-US"/>
              <a:pPr/>
              <a:t>6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err="1"/>
              <a:t>Analisis</a:t>
            </a:r>
            <a:r>
              <a:rPr lang="en-US" sz="1800" dirty="0"/>
              <a:t> </a:t>
            </a:r>
            <a:r>
              <a:rPr lang="en-US" sz="1800" dirty="0" err="1"/>
              <a:t>Kriteria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endParaRPr lang="en-US" sz="1800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1" y="1342453"/>
            <a:ext cx="7931151" cy="4782741"/>
          </a:xfrm>
        </p:spPr>
        <p:txBody>
          <a:bodyPr/>
          <a:lstStyle/>
          <a:p>
            <a:pPr marL="609893" indent="-609893">
              <a:lnSpc>
                <a:spcPct val="80000"/>
              </a:lnSpc>
              <a:buNone/>
            </a:pPr>
            <a:r>
              <a:rPr lang="en-US" sz="1800" b="1" dirty="0"/>
              <a:t>5. Profitability Ratio (PR)</a:t>
            </a:r>
          </a:p>
          <a:p>
            <a:pPr marL="609893" indent="-609893">
              <a:lnSpc>
                <a:spcPct val="80000"/>
              </a:lnSpc>
              <a:buNone/>
            </a:pPr>
            <a:r>
              <a:rPr lang="en-US" sz="2000" dirty="0"/>
              <a:t>	PR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rasio</a:t>
            </a:r>
            <a:r>
              <a:rPr lang="en-US" sz="1800" dirty="0"/>
              <a:t> </a:t>
            </a:r>
            <a:r>
              <a:rPr lang="en-US" sz="1800" dirty="0" err="1"/>
              <a:t>perbandingan</a:t>
            </a:r>
            <a:r>
              <a:rPr lang="en-US" sz="1800" dirty="0"/>
              <a:t> </a:t>
            </a:r>
            <a:r>
              <a:rPr lang="en-US" sz="1800" dirty="0" err="1"/>
              <a:t>antara</a:t>
            </a:r>
            <a:r>
              <a:rPr lang="en-US" sz="1800" dirty="0"/>
              <a:t> </a:t>
            </a:r>
            <a:r>
              <a:rPr lang="en-US" sz="1800" dirty="0" err="1"/>
              <a:t>selisih</a:t>
            </a:r>
            <a:r>
              <a:rPr lang="en-US" sz="1800" dirty="0"/>
              <a:t> benefit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operasi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pemeliharaan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jumlah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r>
              <a:rPr lang="en-US" sz="1800" dirty="0"/>
              <a:t>. </a:t>
            </a:r>
            <a:r>
              <a:rPr lang="en-US" sz="1800" dirty="0" err="1"/>
              <a:t>Nilai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masng-masing</a:t>
            </a:r>
            <a:r>
              <a:rPr lang="en-US" sz="1800" dirty="0"/>
              <a:t> </a:t>
            </a:r>
            <a:r>
              <a:rPr lang="en-US" sz="1800" dirty="0" err="1"/>
              <a:t>variabel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bentuk</a:t>
            </a:r>
            <a:r>
              <a:rPr lang="en-US" sz="1800" dirty="0"/>
              <a:t> present value (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didiskon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DF </a:t>
            </a:r>
            <a:r>
              <a:rPr lang="en-US" sz="1800" dirty="0" err="1"/>
              <a:t>dari</a:t>
            </a:r>
            <a:r>
              <a:rPr lang="en-US" sz="1800" dirty="0"/>
              <a:t> SOCC)</a:t>
            </a:r>
          </a:p>
          <a:p>
            <a:pPr marL="609893" indent="-609893">
              <a:lnSpc>
                <a:spcPct val="80000"/>
              </a:lnSpc>
              <a:buNone/>
            </a:pPr>
            <a:r>
              <a:rPr lang="en-US" sz="1800" dirty="0"/>
              <a:t>	</a:t>
            </a:r>
            <a:r>
              <a:rPr lang="en-US" sz="1800" dirty="0" err="1"/>
              <a:t>Rumus</a:t>
            </a:r>
            <a:r>
              <a:rPr lang="en-US" sz="1800" dirty="0"/>
              <a:t>:</a:t>
            </a:r>
          </a:p>
          <a:p>
            <a:pPr marL="609893" indent="-609893">
              <a:lnSpc>
                <a:spcPct val="80000"/>
              </a:lnSpc>
              <a:buNone/>
            </a:pPr>
            <a:endParaRPr lang="en-US" sz="2000" baseline="-25000" dirty="0"/>
          </a:p>
          <a:p>
            <a:pPr marL="609893" indent="-609893">
              <a:lnSpc>
                <a:spcPct val="80000"/>
              </a:lnSpc>
              <a:buNone/>
            </a:pPr>
            <a:r>
              <a:rPr lang="en-US" sz="2000" baseline="-25000" dirty="0"/>
              <a:t>	</a:t>
            </a:r>
          </a:p>
          <a:p>
            <a:pPr marL="609893" indent="-609893">
              <a:lnSpc>
                <a:spcPct val="80000"/>
              </a:lnSpc>
              <a:buNone/>
            </a:pPr>
            <a:r>
              <a:rPr lang="en-US" sz="2000" dirty="0"/>
              <a:t>	</a:t>
            </a:r>
          </a:p>
          <a:p>
            <a:pPr marL="609893" indent="-609893">
              <a:lnSpc>
                <a:spcPct val="80000"/>
              </a:lnSpc>
              <a:buNone/>
            </a:pPr>
            <a:r>
              <a:rPr lang="en-US" sz="2000" dirty="0"/>
              <a:t>	</a:t>
            </a:r>
          </a:p>
          <a:p>
            <a:pPr marL="609893" indent="-609893">
              <a:lnSpc>
                <a:spcPct val="80000"/>
              </a:lnSpc>
              <a:buNone/>
            </a:pPr>
            <a:r>
              <a:rPr lang="en-US" sz="1800" dirty="0"/>
              <a:t>	</a:t>
            </a:r>
          </a:p>
          <a:p>
            <a:pPr marL="609893" indent="-609893">
              <a:lnSpc>
                <a:spcPct val="80000"/>
              </a:lnSpc>
              <a:buNone/>
            </a:pPr>
            <a:endParaRPr lang="en-US" sz="1800" dirty="0"/>
          </a:p>
          <a:p>
            <a:pPr marL="609893" indent="-609893">
              <a:lnSpc>
                <a:spcPct val="80000"/>
              </a:lnSpc>
              <a:buNone/>
            </a:pPr>
            <a:r>
              <a:rPr lang="en-US" sz="1800" dirty="0"/>
              <a:t>	</a:t>
            </a:r>
            <a:r>
              <a:rPr lang="en-US" sz="1800" dirty="0" err="1"/>
              <a:t>Jika</a:t>
            </a:r>
            <a:r>
              <a:rPr lang="en-US" sz="1800" dirty="0"/>
              <a:t>: PR &gt; 1 (</a:t>
            </a:r>
            <a:r>
              <a:rPr lang="en-US" sz="1800" dirty="0" err="1"/>
              <a:t>satu</a:t>
            </a:r>
            <a:r>
              <a:rPr lang="en-US" sz="1800" dirty="0"/>
              <a:t>) </a:t>
            </a:r>
            <a:r>
              <a:rPr lang="en-US" sz="1800" dirty="0" err="1"/>
              <a:t>berarti</a:t>
            </a:r>
            <a:r>
              <a:rPr lang="en-US" sz="1800" dirty="0"/>
              <a:t> </a:t>
            </a:r>
            <a:r>
              <a:rPr lang="en-US" sz="1800" dirty="0" err="1"/>
              <a:t>proyek</a:t>
            </a:r>
            <a:r>
              <a:rPr lang="en-US" sz="1800" dirty="0"/>
              <a:t> (</a:t>
            </a:r>
            <a:r>
              <a:rPr lang="en-US" sz="1800" dirty="0" err="1"/>
              <a:t>usaha</a:t>
            </a:r>
            <a:r>
              <a:rPr lang="en-US" sz="1800" dirty="0"/>
              <a:t>) </a:t>
            </a:r>
            <a:r>
              <a:rPr lang="en-US" sz="1800" dirty="0" err="1"/>
              <a:t>layak</a:t>
            </a:r>
            <a:r>
              <a:rPr lang="en-US" sz="1800" dirty="0"/>
              <a:t> </a:t>
            </a:r>
            <a:r>
              <a:rPr lang="en-US" sz="1800" dirty="0" err="1"/>
              <a:t>dikerjakan</a:t>
            </a:r>
            <a:endParaRPr lang="en-US" sz="1800" dirty="0"/>
          </a:p>
          <a:p>
            <a:pPr marL="609893" indent="-609893">
              <a:lnSpc>
                <a:spcPct val="80000"/>
              </a:lnSpc>
              <a:buNone/>
            </a:pPr>
            <a:r>
              <a:rPr lang="en-US" sz="1800" dirty="0"/>
              <a:t>		    PR &lt; 1 (</a:t>
            </a:r>
            <a:r>
              <a:rPr lang="en-US" sz="1800" dirty="0" err="1"/>
              <a:t>satu</a:t>
            </a:r>
            <a:r>
              <a:rPr lang="en-US" sz="1800" dirty="0"/>
              <a:t>) </a:t>
            </a:r>
            <a:r>
              <a:rPr lang="en-US" sz="1800" dirty="0" err="1"/>
              <a:t>berarti</a:t>
            </a:r>
            <a:r>
              <a:rPr lang="en-US" sz="1800" dirty="0"/>
              <a:t> </a:t>
            </a:r>
            <a:r>
              <a:rPr lang="en-US" sz="1800" dirty="0" err="1"/>
              <a:t>proyek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layak</a:t>
            </a:r>
            <a:r>
              <a:rPr lang="en-US" sz="1800" dirty="0"/>
              <a:t> </a:t>
            </a:r>
            <a:r>
              <a:rPr lang="en-US" sz="1800" dirty="0" err="1"/>
              <a:t>dikerjakan</a:t>
            </a:r>
            <a:r>
              <a:rPr lang="en-US" sz="1800" dirty="0"/>
              <a:t>	   </a:t>
            </a:r>
          </a:p>
          <a:p>
            <a:pPr marL="609893" indent="-609893">
              <a:lnSpc>
                <a:spcPct val="80000"/>
              </a:lnSpc>
              <a:buNone/>
            </a:pPr>
            <a:r>
              <a:rPr lang="en-US" sz="1800" dirty="0"/>
              <a:t>		    PR = 1 (</a:t>
            </a:r>
            <a:r>
              <a:rPr lang="en-US" sz="1800" dirty="0" err="1"/>
              <a:t>satu</a:t>
            </a:r>
            <a:r>
              <a:rPr lang="en-US" sz="1800" dirty="0"/>
              <a:t>) </a:t>
            </a:r>
            <a:r>
              <a:rPr lang="en-US" sz="1800" dirty="0" err="1"/>
              <a:t>berarti</a:t>
            </a:r>
            <a:r>
              <a:rPr lang="en-US" sz="1800" dirty="0"/>
              <a:t> </a:t>
            </a:r>
            <a:r>
              <a:rPr lang="en-US" sz="1800" dirty="0" err="1"/>
              <a:t>proyek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keadaan</a:t>
            </a:r>
            <a:r>
              <a:rPr lang="en-US" sz="1800" dirty="0"/>
              <a:t> BEP.</a:t>
            </a:r>
          </a:p>
          <a:p>
            <a:pPr marL="609893" indent="-609893">
              <a:lnSpc>
                <a:spcPct val="80000"/>
              </a:lnSpc>
              <a:buNone/>
            </a:pPr>
            <a:endParaRPr lang="en-US" sz="1800" dirty="0"/>
          </a:p>
          <a:p>
            <a:pPr marL="609893" indent="-609893">
              <a:lnSpc>
                <a:spcPct val="80000"/>
              </a:lnSpc>
              <a:buNone/>
            </a:pPr>
            <a:r>
              <a:rPr lang="en-US" sz="1800" dirty="0"/>
              <a:t>		</a:t>
            </a:r>
          </a:p>
          <a:p>
            <a:pPr marL="609893" indent="-609893">
              <a:lnSpc>
                <a:spcPct val="80000"/>
              </a:lnSpc>
              <a:buNone/>
            </a:pPr>
            <a:r>
              <a:rPr lang="en-US" sz="2600" dirty="0"/>
              <a:t>		         </a:t>
            </a:r>
            <a:endParaRPr lang="en-US" sz="2000" baseline="-25000" dirty="0"/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909234" y="2764959"/>
          <a:ext cx="2216151" cy="1362979"/>
        </p:xfrm>
        <a:graphic>
          <a:graphicData uri="http://schemas.openxmlformats.org/presentationml/2006/ole">
            <p:oleObj spid="_x0000_s4098" name="Equation" r:id="rId3" imgW="1320480" imgH="838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70BD-0A55-4509-9F6C-D35C2CA4F5E0}" type="slidenum">
              <a:rPr lang="en-US"/>
              <a:pPr/>
              <a:t>7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784" y="45159"/>
            <a:ext cx="8229600" cy="812073"/>
          </a:xfrm>
        </p:spPr>
        <p:txBody>
          <a:bodyPr/>
          <a:lstStyle/>
          <a:p>
            <a:r>
              <a:rPr lang="en-US" sz="1800" b="1" dirty="0" err="1"/>
              <a:t>Analisis</a:t>
            </a:r>
            <a:r>
              <a:rPr lang="en-US" sz="1800" b="1" dirty="0"/>
              <a:t> </a:t>
            </a:r>
            <a:r>
              <a:rPr lang="en-US" sz="1800" b="1" dirty="0" err="1"/>
              <a:t>Kriteria</a:t>
            </a:r>
            <a:r>
              <a:rPr lang="en-US" sz="1800" b="1" dirty="0"/>
              <a:t> </a:t>
            </a:r>
            <a:r>
              <a:rPr lang="en-US" sz="1800" b="1" dirty="0" err="1"/>
              <a:t>Investasi</a:t>
            </a:r>
            <a:endParaRPr lang="en-US" sz="1800" b="1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0034" y="714356"/>
            <a:ext cx="8147051" cy="5304528"/>
          </a:xfrm>
        </p:spPr>
        <p:txBody>
          <a:bodyPr/>
          <a:lstStyle/>
          <a:p>
            <a:pPr marL="609893" indent="-609893">
              <a:buNone/>
            </a:pPr>
            <a:r>
              <a:rPr lang="en-US" sz="1800" dirty="0" err="1"/>
              <a:t>Tabel</a:t>
            </a:r>
            <a:r>
              <a:rPr lang="en-US" sz="1800" dirty="0"/>
              <a:t> 5: </a:t>
            </a:r>
            <a:r>
              <a:rPr lang="en-US" sz="1800" dirty="0" err="1"/>
              <a:t>Jumlah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r>
              <a:rPr lang="en-US" sz="1800" dirty="0"/>
              <a:t>,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Operasi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Pemeliharaan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Harga</a:t>
            </a:r>
            <a:r>
              <a:rPr lang="en-US" sz="1800" dirty="0"/>
              <a:t> </a:t>
            </a:r>
            <a:r>
              <a:rPr lang="en-US" sz="1800" dirty="0" err="1"/>
              <a:t>Berlaku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Present Value                          </a:t>
            </a:r>
            <a:r>
              <a:rPr lang="en-US" sz="1400" dirty="0"/>
              <a:t>(</a:t>
            </a:r>
            <a:r>
              <a:rPr lang="en-US" sz="1400" dirty="0" err="1"/>
              <a:t>dalam</a:t>
            </a:r>
            <a:r>
              <a:rPr lang="en-US" sz="1400" dirty="0"/>
              <a:t> Rp.000,-)</a:t>
            </a:r>
            <a:endParaRPr lang="en-US" sz="1800" dirty="0"/>
          </a:p>
          <a:p>
            <a:pPr marL="609893" indent="-609893">
              <a:buNone/>
            </a:pPr>
            <a:endParaRPr lang="en-US" sz="1800" dirty="0"/>
          </a:p>
        </p:txBody>
      </p:sp>
      <p:graphicFrame>
        <p:nvGraphicFramePr>
          <p:cNvPr id="71870" name="Group 190"/>
          <p:cNvGraphicFramePr>
            <a:graphicFrameLocks noGrp="1"/>
          </p:cNvGraphicFramePr>
          <p:nvPr>
            <p:ph sz="half" idx="2"/>
          </p:nvPr>
        </p:nvGraphicFramePr>
        <p:xfrm>
          <a:off x="785786" y="1428736"/>
          <a:ext cx="7776634" cy="4431462"/>
        </p:xfrm>
        <a:graphic>
          <a:graphicData uri="http://schemas.openxmlformats.org/drawingml/2006/table">
            <a:tbl>
              <a:tblPr/>
              <a:tblGrid>
                <a:gridCol w="654049"/>
                <a:gridCol w="1291167"/>
                <a:gridCol w="971551"/>
                <a:gridCol w="973667"/>
                <a:gridCol w="969433"/>
                <a:gridCol w="975783"/>
                <a:gridCol w="969433"/>
                <a:gridCol w="971551"/>
              </a:tblGrid>
              <a:tr h="525486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Thn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Investasi 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Biaya Operasi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Benefit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 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18%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ī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323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323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0,8475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-12.712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377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0,7182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3.591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7.182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323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0,6086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3.651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7.303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377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0,5158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3.095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7.221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71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0,4371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3.060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7.431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71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0,3704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2.593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7.778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377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0,3139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2.511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7.848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323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0,2660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2.394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7.980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535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0,2255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2.255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8.118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620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43.000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0,1911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2.102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8.217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620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659" marR="92659" marT="44929" marB="4492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659" marR="92659" marT="44929" marB="4492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659" marR="92659" marT="44929" marB="4492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659" marR="92659" marT="44929" marB="4492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32.712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25.253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95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69.078</a:t>
                      </a:r>
                    </a:p>
                  </a:txBody>
                  <a:tcPr marL="92659" marR="92659" marT="44929" marB="449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667A-A85E-467D-9450-F4EA14238753}" type="slidenum">
              <a:rPr lang="en-US"/>
              <a:pPr/>
              <a:t>8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err="1"/>
              <a:t>Analisis</a:t>
            </a:r>
            <a:r>
              <a:rPr lang="en-US" sz="1800" dirty="0"/>
              <a:t> </a:t>
            </a:r>
            <a:r>
              <a:rPr lang="en-US" sz="1800" dirty="0" err="1"/>
              <a:t>Kriteria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endParaRPr lang="en-US" sz="1800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12243"/>
            <a:ext cx="8147051" cy="4712950"/>
          </a:xfrm>
        </p:spPr>
        <p:txBody>
          <a:bodyPr/>
          <a:lstStyle/>
          <a:p>
            <a:pPr marL="609893" indent="-609893">
              <a:buNone/>
            </a:pPr>
            <a:r>
              <a:rPr lang="en-US" sz="2800" dirty="0"/>
              <a:t>	</a:t>
            </a:r>
            <a:endParaRPr lang="en-US" sz="1200" dirty="0"/>
          </a:p>
          <a:p>
            <a:pPr marL="609893" indent="-609893">
              <a:buNone/>
            </a:pPr>
            <a:endParaRPr lang="en-US" sz="1200" dirty="0"/>
          </a:p>
          <a:p>
            <a:pPr marL="609893" indent="-609893">
              <a:buNone/>
            </a:pPr>
            <a:endParaRPr lang="en-US" sz="1200" dirty="0"/>
          </a:p>
          <a:p>
            <a:pPr marL="609893" indent="-609893">
              <a:buNone/>
            </a:pPr>
            <a:endParaRPr lang="en-US" sz="1200" dirty="0"/>
          </a:p>
          <a:p>
            <a:pPr marL="609893" indent="-609893">
              <a:buNone/>
            </a:pPr>
            <a:endParaRPr lang="en-US" sz="1200" dirty="0"/>
          </a:p>
          <a:p>
            <a:pPr marL="609893" indent="-609893">
              <a:buNone/>
            </a:pPr>
            <a:endParaRPr lang="en-US" sz="1200" dirty="0"/>
          </a:p>
          <a:p>
            <a:pPr marL="609893" indent="-609893">
              <a:buNone/>
            </a:pPr>
            <a:endParaRPr lang="en-US" sz="2800" dirty="0"/>
          </a:p>
          <a:p>
            <a:pPr marL="609893" indent="-609893">
              <a:buNone/>
            </a:pPr>
            <a:r>
              <a:rPr lang="en-US" sz="2800" dirty="0"/>
              <a:t>	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  <a:r>
              <a:rPr lang="en-US" sz="2000" dirty="0" err="1"/>
              <a:t>perhitungan</a:t>
            </a:r>
            <a:r>
              <a:rPr lang="en-US" sz="2000" dirty="0"/>
              <a:t> </a:t>
            </a:r>
            <a:r>
              <a:rPr lang="en-US" sz="2000" dirty="0" err="1"/>
              <a:t>menunjukkan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PR &gt; 1, </a:t>
            </a:r>
            <a:r>
              <a:rPr lang="en-US" sz="2000" dirty="0" err="1"/>
              <a:t>berarti</a:t>
            </a:r>
            <a:r>
              <a:rPr lang="en-US" sz="2000" dirty="0"/>
              <a:t> </a:t>
            </a:r>
            <a:r>
              <a:rPr lang="en-US" sz="2000" dirty="0" err="1"/>
              <a:t>proyek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layak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dikerjakan</a:t>
            </a:r>
            <a:r>
              <a:rPr lang="en-US" sz="2000" dirty="0"/>
              <a:t>. </a:t>
            </a:r>
          </a:p>
          <a:p>
            <a:pPr marL="609893" indent="-609893">
              <a:buNone/>
            </a:pPr>
            <a:endParaRPr lang="en-US" sz="2000" dirty="0"/>
          </a:p>
          <a:p>
            <a:pPr marL="609893" indent="-609893">
              <a:buNone/>
            </a:pPr>
            <a:r>
              <a:rPr lang="en-US" sz="2800" dirty="0"/>
              <a:t>	</a:t>
            </a:r>
            <a:endParaRPr lang="en-US" sz="2800" baseline="-25000" dirty="0"/>
          </a:p>
        </p:txBody>
      </p:sp>
      <p:graphicFrame>
        <p:nvGraphicFramePr>
          <p:cNvPr id="72708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1684867" y="1445087"/>
          <a:ext cx="3327400" cy="2188155"/>
        </p:xfrm>
        <a:graphic>
          <a:graphicData uri="http://schemas.openxmlformats.org/presentationml/2006/ole">
            <p:oleObj spid="_x0000_s5122" name="Equation" r:id="rId3" imgW="2171520" imgH="1473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4BD9-3412-4E92-B7DE-AD35F17CE0BE}" type="slidenum">
              <a:rPr lang="en-US"/>
              <a:pPr/>
              <a:t>9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err="1"/>
              <a:t>Analisis</a:t>
            </a:r>
            <a:r>
              <a:rPr lang="en-US" sz="1800" dirty="0"/>
              <a:t> </a:t>
            </a:r>
            <a:r>
              <a:rPr lang="en-US" sz="1800" dirty="0" err="1"/>
              <a:t>Kriteria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endParaRPr lang="en-US" sz="1800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1" y="1601089"/>
            <a:ext cx="8219017" cy="4524104"/>
          </a:xfrm>
        </p:spPr>
        <p:txBody>
          <a:bodyPr/>
          <a:lstStyle/>
          <a:p>
            <a:pPr marL="609893" indent="-609893">
              <a:buNone/>
            </a:pPr>
            <a:r>
              <a:rPr lang="en-US" sz="2000" b="1" dirty="0"/>
              <a:t>ANALISIS PAY BACK PERIOD DAN BEP</a:t>
            </a:r>
          </a:p>
          <a:p>
            <a:pPr marL="609893" indent="-609893">
              <a:buFontTx/>
              <a:buAutoNum type="arabicPeriod"/>
            </a:pPr>
            <a:r>
              <a:rPr lang="en-US" sz="2000" b="1" dirty="0"/>
              <a:t>Pay Back Period (PBP)</a:t>
            </a:r>
          </a:p>
          <a:p>
            <a:pPr marL="609893" indent="-609893">
              <a:buNone/>
            </a:pPr>
            <a:r>
              <a:rPr lang="en-US" sz="1800" dirty="0"/>
              <a:t>	PBP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jangka</a:t>
            </a:r>
            <a:r>
              <a:rPr lang="en-US" sz="1800" dirty="0"/>
              <a:t> </a:t>
            </a:r>
            <a:r>
              <a:rPr lang="en-US" sz="1800" dirty="0" err="1"/>
              <a:t>waktu</a:t>
            </a:r>
            <a:r>
              <a:rPr lang="en-US" sz="1800" dirty="0"/>
              <a:t> </a:t>
            </a:r>
            <a:r>
              <a:rPr lang="en-US" sz="1800" dirty="0" err="1"/>
              <a:t>tertentu</a:t>
            </a:r>
            <a:r>
              <a:rPr lang="en-US" sz="1800" dirty="0"/>
              <a:t> yang </a:t>
            </a:r>
            <a:r>
              <a:rPr lang="en-US" sz="1800" dirty="0" err="1"/>
              <a:t>menunjukkan</a:t>
            </a:r>
            <a:r>
              <a:rPr lang="en-US" sz="1800" dirty="0"/>
              <a:t> </a:t>
            </a:r>
            <a:r>
              <a:rPr lang="en-US" sz="1800" dirty="0" err="1"/>
              <a:t>terjadinya</a:t>
            </a:r>
            <a:r>
              <a:rPr lang="en-US" sz="1800" dirty="0"/>
              <a:t> </a:t>
            </a:r>
            <a:r>
              <a:rPr lang="en-US" sz="1800" dirty="0" err="1"/>
              <a:t>arus</a:t>
            </a:r>
            <a:r>
              <a:rPr lang="en-US" sz="1800" dirty="0"/>
              <a:t> </a:t>
            </a:r>
            <a:r>
              <a:rPr lang="en-US" sz="1800" dirty="0" err="1"/>
              <a:t>penerimaan</a:t>
            </a:r>
            <a:r>
              <a:rPr lang="en-US" sz="1800" dirty="0"/>
              <a:t> (cash in flows) yang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kumulatif</a:t>
            </a:r>
            <a:r>
              <a:rPr lang="en-US" sz="1800" dirty="0"/>
              <a:t> </a:t>
            </a:r>
            <a:r>
              <a:rPr lang="en-US" sz="1800" dirty="0" err="1"/>
              <a:t>sama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jumlah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bentuk</a:t>
            </a:r>
            <a:r>
              <a:rPr lang="en-US" sz="1800" dirty="0"/>
              <a:t> present value.</a:t>
            </a:r>
          </a:p>
          <a:p>
            <a:pPr marL="609893" indent="-609893">
              <a:buNone/>
            </a:pPr>
            <a:r>
              <a:rPr lang="en-US" sz="1800" dirty="0"/>
              <a:t>	PBP </a:t>
            </a:r>
            <a:r>
              <a:rPr lang="en-US" sz="1800" dirty="0" err="1"/>
              <a:t>digunakan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mengetahui</a:t>
            </a:r>
            <a:r>
              <a:rPr lang="en-US" sz="1800" dirty="0"/>
              <a:t> </a:t>
            </a:r>
            <a:r>
              <a:rPr lang="en-US" sz="1800" dirty="0" err="1"/>
              <a:t>berapa</a:t>
            </a:r>
            <a:r>
              <a:rPr lang="en-US" sz="1800" dirty="0"/>
              <a:t> lama </a:t>
            </a:r>
            <a:r>
              <a:rPr lang="en-US" sz="1800" dirty="0" err="1"/>
              <a:t>proyek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mengembalikan</a:t>
            </a:r>
            <a:r>
              <a:rPr lang="en-US" sz="1800" dirty="0"/>
              <a:t> </a:t>
            </a:r>
            <a:r>
              <a:rPr lang="en-US" sz="1800" dirty="0" err="1"/>
              <a:t>investasi</a:t>
            </a:r>
            <a:r>
              <a:rPr lang="en-US" sz="1800" dirty="0"/>
              <a:t>. </a:t>
            </a:r>
          </a:p>
          <a:p>
            <a:pPr marL="609893" indent="-609893">
              <a:buNone/>
            </a:pPr>
            <a:r>
              <a:rPr lang="en-US" sz="1800" dirty="0"/>
              <a:t>	</a:t>
            </a:r>
            <a:r>
              <a:rPr lang="en-US" sz="1800" dirty="0" err="1"/>
              <a:t>Rumus</a:t>
            </a:r>
            <a:r>
              <a:rPr lang="en-US" sz="1800" dirty="0"/>
              <a:t>:</a:t>
            </a:r>
          </a:p>
          <a:p>
            <a:pPr marL="609893" indent="-609893">
              <a:buNone/>
            </a:pPr>
            <a:r>
              <a:rPr lang="en-US" sz="1800" dirty="0"/>
              <a:t>	</a:t>
            </a:r>
          </a:p>
        </p:txBody>
      </p:sp>
      <p:graphicFrame>
        <p:nvGraphicFramePr>
          <p:cNvPr id="7373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187451" y="4136148"/>
          <a:ext cx="2952749" cy="1075604"/>
        </p:xfrm>
        <a:graphic>
          <a:graphicData uri="http://schemas.openxmlformats.org/presentationml/2006/ole">
            <p:oleObj spid="_x0000_s6146" name="Equation" r:id="rId3" imgW="1790640" imgH="672840" progId="Equation.3">
              <p:embed/>
            </p:oleObj>
          </a:graphicData>
        </a:graphic>
      </p:graphicFrame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4500034" y="3934986"/>
            <a:ext cx="4083411" cy="2031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3" tIns="45717" rIns="91433" bIns="45717">
            <a:spAutoFit/>
          </a:bodyPr>
          <a:lstStyle/>
          <a:p>
            <a:pPr defTabSz="914839"/>
            <a:r>
              <a:rPr lang="en-US" dirty="0" err="1"/>
              <a:t>Dimana</a:t>
            </a:r>
            <a:r>
              <a:rPr lang="en-US" dirty="0"/>
              <a:t>:</a:t>
            </a:r>
          </a:p>
          <a:p>
            <a:pPr defTabSz="914839"/>
            <a:r>
              <a:rPr lang="en-US" dirty="0"/>
              <a:t>PBP = Pay Back Period</a:t>
            </a:r>
          </a:p>
          <a:p>
            <a:pPr defTabSz="914839"/>
            <a:r>
              <a:rPr lang="en-US" dirty="0"/>
              <a:t>T</a:t>
            </a:r>
            <a:r>
              <a:rPr lang="en-US" baseline="-25000" dirty="0"/>
              <a:t>p-1</a:t>
            </a:r>
            <a:r>
              <a:rPr lang="en-US" dirty="0"/>
              <a:t>  =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PBP</a:t>
            </a:r>
          </a:p>
          <a:p>
            <a:pPr defTabSz="914839"/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     =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investasi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didiskon</a:t>
            </a:r>
            <a:endParaRPr lang="en-US" dirty="0"/>
          </a:p>
          <a:p>
            <a:pPr defTabSz="914839"/>
            <a:r>
              <a:rPr lang="en-US" dirty="0"/>
              <a:t>B</a:t>
            </a:r>
            <a:r>
              <a:rPr lang="en-US" baseline="-25000" dirty="0"/>
              <a:t>icp-1</a:t>
            </a:r>
            <a:r>
              <a:rPr lang="en-US" dirty="0"/>
              <a:t> = </a:t>
            </a:r>
            <a:r>
              <a:rPr lang="en-US" dirty="0" err="1"/>
              <a:t>Jumlah</a:t>
            </a:r>
            <a:r>
              <a:rPr lang="en-US" dirty="0"/>
              <a:t> benefit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didiskon</a:t>
            </a:r>
            <a:endParaRPr lang="en-US" dirty="0"/>
          </a:p>
          <a:p>
            <a:pPr defTabSz="914839"/>
            <a:r>
              <a:rPr lang="en-US" dirty="0"/>
              <a:t>            </a:t>
            </a:r>
            <a:r>
              <a:rPr lang="en-US" dirty="0" err="1"/>
              <a:t>sebelum</a:t>
            </a:r>
            <a:r>
              <a:rPr lang="en-US" dirty="0"/>
              <a:t> PBP</a:t>
            </a:r>
          </a:p>
          <a:p>
            <a:pPr defTabSz="914839"/>
            <a:r>
              <a:rPr lang="en-US" dirty="0"/>
              <a:t>B</a:t>
            </a:r>
            <a:r>
              <a:rPr lang="en-US" baseline="-25000" dirty="0"/>
              <a:t>p</a:t>
            </a:r>
            <a:r>
              <a:rPr lang="en-US" dirty="0"/>
              <a:t>     = </a:t>
            </a:r>
            <a:r>
              <a:rPr lang="en-US" dirty="0" err="1"/>
              <a:t>Jumlah</a:t>
            </a:r>
            <a:r>
              <a:rPr lang="en-US" dirty="0"/>
              <a:t> benefit </a:t>
            </a:r>
            <a:r>
              <a:rPr lang="en-US" dirty="0" err="1"/>
              <a:t>pada</a:t>
            </a:r>
            <a:r>
              <a:rPr lang="en-US" dirty="0"/>
              <a:t> PBP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1274</Words>
  <Application>Microsoft Office PowerPoint</Application>
  <PresentationFormat>On-screen Show (4:3)</PresentationFormat>
  <Paragraphs>734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Equation</vt:lpstr>
      <vt:lpstr>NET B/C, GROSS B/C, PI BEP, PPB </vt:lpstr>
      <vt:lpstr>Analisis Kriteria Investasi</vt:lpstr>
      <vt:lpstr>Analisis Kriteria Investasi</vt:lpstr>
      <vt:lpstr>Analisis Kriteria Investasi</vt:lpstr>
      <vt:lpstr>Analisis Kriteria Investasi</vt:lpstr>
      <vt:lpstr>Analisis Kriteria Investasi</vt:lpstr>
      <vt:lpstr>Analisis Kriteria Investasi</vt:lpstr>
      <vt:lpstr>Analisis Kriteria Investasi</vt:lpstr>
      <vt:lpstr>Analisis Kriteria Investasi</vt:lpstr>
      <vt:lpstr>Analisis Kriteria Investasi</vt:lpstr>
      <vt:lpstr>Analisis Kriteria Investasi</vt:lpstr>
      <vt:lpstr>Analisis Kriteria Investasi</vt:lpstr>
      <vt:lpstr>Analisis Kriteria Investasi</vt:lpstr>
      <vt:lpstr>Analisis Kriteria Investasi</vt:lpstr>
      <vt:lpstr>Analisis Kriteria Investasi</vt:lpstr>
      <vt:lpstr>Analisis Kriteria Investasi</vt:lpstr>
      <vt:lpstr>Analisis Kriteria Investasi</vt:lpstr>
      <vt:lpstr>Analisis Kriteria Investasi</vt:lpstr>
      <vt:lpstr>Analisis Kriteria Investasi</vt:lpstr>
      <vt:lpstr>Analisis Kriteria Investasi</vt:lpstr>
      <vt:lpstr>Analisis Kriteria Investasi</vt:lpstr>
      <vt:lpstr>SOAL </vt:lpstr>
      <vt:lpstr>Slide 23</vt:lpstr>
      <vt:lpstr>Penyelesaian: Investasi sebesar Rp. 500.000.000,- terdiri dari modal kerja Rp. 50.000.000,- dan modal tetap Rp. 450.000.000,- Penyusutan  = (Rp.450.000.000 -  Rp. 100.000.000) : 5                        = Rp. 70.000.000,- per tahun   Perhitungan aliran kas netto atau procees ?   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 B/C, GROSS B/C, PI BEP, PPB </dc:title>
  <dc:creator>PERSONAL</dc:creator>
  <cp:lastModifiedBy>PERSONAL</cp:lastModifiedBy>
  <cp:revision>5</cp:revision>
  <dcterms:created xsi:type="dcterms:W3CDTF">2013-05-12T04:20:53Z</dcterms:created>
  <dcterms:modified xsi:type="dcterms:W3CDTF">2013-05-13T07:25:38Z</dcterms:modified>
</cp:coreProperties>
</file>