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handoutMasterIdLst>
    <p:handoutMasterId r:id="rId27"/>
  </p:handoutMasterIdLst>
  <p:sldIdLst>
    <p:sldId id="256" r:id="rId2"/>
    <p:sldId id="260" r:id="rId3"/>
    <p:sldId id="258" r:id="rId4"/>
    <p:sldId id="259" r:id="rId5"/>
    <p:sldId id="261" r:id="rId6"/>
    <p:sldId id="263" r:id="rId7"/>
    <p:sldId id="274" r:id="rId8"/>
    <p:sldId id="264" r:id="rId9"/>
    <p:sldId id="275" r:id="rId10"/>
    <p:sldId id="265" r:id="rId11"/>
    <p:sldId id="266" r:id="rId12"/>
    <p:sldId id="267" r:id="rId13"/>
    <p:sldId id="268" r:id="rId14"/>
    <p:sldId id="276" r:id="rId15"/>
    <p:sldId id="270" r:id="rId16"/>
    <p:sldId id="271" r:id="rId17"/>
    <p:sldId id="269" r:id="rId18"/>
    <p:sldId id="277" r:id="rId19"/>
    <p:sldId id="272" r:id="rId20"/>
    <p:sldId id="273" r:id="rId21"/>
    <p:sldId id="279" r:id="rId22"/>
    <p:sldId id="280" r:id="rId23"/>
    <p:sldId id="281" r:id="rId24"/>
    <p:sldId id="282" r:id="rId25"/>
    <p:sldId id="278" r:id="rId26"/>
  </p:sldIdLst>
  <p:sldSz cx="9144000" cy="6858000" type="screen4x3"/>
  <p:notesSz cx="6854825" cy="97139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021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88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6550"/>
            <a:ext cx="297021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88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26550"/>
            <a:ext cx="297021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DEEFB6A-A178-45A9-A106-F30D0FA75AD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9C554E3-58FD-4B20-B4E1-8E7D2B5AEC77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66246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266247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/>
            </a:p>
          </p:txBody>
        </p:sp>
        <p:sp>
          <p:nvSpPr>
            <p:cNvPr id="266248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6249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6250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251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2EBF7-0D6B-4B4C-B00F-AF32585674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B97FCB-3611-4EA4-BD01-69B3530921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03F3B1-94D2-4C2E-84AD-D4271631FC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88756-9588-4980-A3DE-A07CE071FE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0846D8-E6E5-48AB-8772-F4E985E000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4930D-732E-4BB5-8029-364CBC545D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D9F8D-2728-477F-A580-51044DC7E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90AE2-14DD-45D4-AE4C-3842F4E164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A6968-C273-4A1E-9110-07B3EF6D42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6FCBD-58AA-4F40-8CC9-CE6823C7A6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C00E1F-D95A-4FA7-A1A8-333A973CB4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65219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6522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522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52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2652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2652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B51A28AB-7454-4B43-953D-C173242B391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65225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5226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olidFill>
                  <a:srgbClr val="006600"/>
                </a:solidFill>
              </a:rPr>
              <a:t>Nilai Waktu dan Uang</a:t>
            </a:r>
            <a:br>
              <a:rPr lang="en-US">
                <a:solidFill>
                  <a:srgbClr val="006600"/>
                </a:solidFill>
              </a:rPr>
            </a:br>
            <a:r>
              <a:rPr lang="en-US">
                <a:solidFill>
                  <a:srgbClr val="006600"/>
                </a:solidFill>
              </a:rPr>
              <a:t>(</a:t>
            </a:r>
            <a:r>
              <a:rPr lang="en-US" i="1">
                <a:solidFill>
                  <a:srgbClr val="006600"/>
                </a:solidFill>
              </a:rPr>
              <a:t>Time Value of Money</a:t>
            </a:r>
            <a:r>
              <a:rPr lang="en-US">
                <a:solidFill>
                  <a:srgbClr val="006600"/>
                </a:solidFill>
              </a:rPr>
              <a:t>)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500063"/>
            <a:ext cx="7158037" cy="754062"/>
          </a:xfrm>
        </p:spPr>
        <p:txBody>
          <a:bodyPr/>
          <a:lstStyle/>
          <a:p>
            <a:r>
              <a:rPr lang="en-US" sz="3200">
                <a:solidFill>
                  <a:srgbClr val="006600"/>
                </a:solidFill>
              </a:rPr>
              <a:t>Nilai yang Akan Datang dari Anuitas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9750" y="1600200"/>
            <a:ext cx="7029450" cy="4906963"/>
          </a:xfrm>
        </p:spPr>
        <p:txBody>
          <a:bodyPr/>
          <a:lstStyle/>
          <a:p>
            <a:r>
              <a:rPr lang="en-US" sz="2800"/>
              <a:t>Anuitas = sejumlah uang yang dibayar atau diterima secara periodik dengan jumlah yg sama dalam jangka waktu tertentu</a:t>
            </a:r>
          </a:p>
          <a:p>
            <a:r>
              <a:rPr lang="en-US" sz="2800"/>
              <a:t>Sifat anuitas:</a:t>
            </a:r>
          </a:p>
          <a:p>
            <a:pPr lvl="1"/>
            <a:r>
              <a:rPr lang="en-US" sz="2400"/>
              <a:t>Jumlah pembayaran tetap/sama (</a:t>
            </a:r>
            <a:r>
              <a:rPr lang="en-US" sz="2400" i="1"/>
              <a:t>equal payments</a:t>
            </a:r>
            <a:r>
              <a:rPr lang="en-US" sz="2400"/>
              <a:t>)</a:t>
            </a:r>
          </a:p>
          <a:p>
            <a:pPr lvl="1"/>
            <a:r>
              <a:rPr lang="en-US" sz="2400"/>
              <a:t>Jarak periode antar angsuran sama (</a:t>
            </a:r>
            <a:r>
              <a:rPr lang="en-US" sz="2400" i="1"/>
              <a:t>equal periods between payments</a:t>
            </a:r>
            <a:r>
              <a:rPr lang="en-US" sz="2400"/>
              <a:t>)</a:t>
            </a:r>
          </a:p>
          <a:p>
            <a:pPr lvl="1"/>
            <a:r>
              <a:rPr lang="en-US" sz="2400"/>
              <a:t>Pembayaran pertama dilakukan pada akhir periode pertama (</a:t>
            </a:r>
            <a:r>
              <a:rPr lang="en-US" sz="2400" i="1"/>
              <a:t>in arrears</a:t>
            </a:r>
            <a:r>
              <a:rPr lang="en-US" sz="24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0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2" grpId="0"/>
      <p:bldP spid="24064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419100"/>
            <a:ext cx="7158037" cy="793750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yang Akan Datang dari Anuitas ………………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1600200"/>
            <a:ext cx="7164387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Uang Rp 1.000 diterima secara rutin (tiap akhir tahun) selama 4 tahun, semuanya ditabung dengan tingkat bunga 10% per tahun</a:t>
            </a:r>
          </a:p>
          <a:p>
            <a:pPr>
              <a:lnSpc>
                <a:spcPct val="90000"/>
              </a:lnSpc>
            </a:pPr>
            <a:r>
              <a:rPr lang="en-US" sz="2400"/>
              <a:t>Pada akhir tahun ke-4, uang yang diterima pada akhir tahun ke-1 akan menjadi: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Rp 1.000 x (1 + 10%)</a:t>
            </a:r>
            <a:r>
              <a:rPr lang="en-US" sz="2400" baseline="50000"/>
              <a:t>3</a:t>
            </a:r>
            <a:r>
              <a:rPr lang="en-US" sz="2400"/>
              <a:t> = Rp 1.331</a:t>
            </a:r>
          </a:p>
          <a:p>
            <a:pPr>
              <a:lnSpc>
                <a:spcPct val="90000"/>
              </a:lnSpc>
            </a:pPr>
            <a:r>
              <a:rPr lang="en-US" sz="2400"/>
              <a:t>Pada akhir tahun ke-4, uang yang diterima pada akhir tahun ke-2 akan menjadi: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Rp 1.000 x (1 + 10%)</a:t>
            </a:r>
            <a:r>
              <a:rPr lang="en-US" sz="2400" baseline="50000"/>
              <a:t>2</a:t>
            </a:r>
            <a:r>
              <a:rPr lang="en-US" sz="2400"/>
              <a:t> = Rp 1.210</a:t>
            </a:r>
          </a:p>
          <a:p>
            <a:pPr>
              <a:lnSpc>
                <a:spcPct val="90000"/>
              </a:lnSpc>
            </a:pPr>
            <a:r>
              <a:rPr lang="en-US" sz="2400"/>
              <a:t>Pada akhir tahun ke-4, uang yang diterima pada akhir tahun ke-3 akan menjadi: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Rp 1.000 x (1 + 10%)</a:t>
            </a:r>
            <a:r>
              <a:rPr lang="en-US" sz="2400" baseline="50000"/>
              <a:t>1</a:t>
            </a:r>
            <a:r>
              <a:rPr lang="en-US" sz="2400"/>
              <a:t> = Rp 1.100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2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0" grpId="0"/>
      <p:bldP spid="2426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473075"/>
            <a:ext cx="7158037" cy="700088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yang Akan Datang dari Anuitas ………………….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3550" y="1600200"/>
            <a:ext cx="710565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Pada akhir tahun ke-4, uang yang diterima pada akhir tahun ke-4 akan menjadi: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Rp 1.000 x (1 + 10%)</a:t>
            </a:r>
            <a:r>
              <a:rPr lang="en-US" sz="2400" baseline="50000"/>
              <a:t>0</a:t>
            </a:r>
            <a:r>
              <a:rPr lang="en-US" sz="2400"/>
              <a:t> = Rp 1.000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Catatan: uang tersebut belum sempat dibungakan (karena diterima di akhir tahun)</a:t>
            </a:r>
          </a:p>
          <a:p>
            <a:pPr>
              <a:lnSpc>
                <a:spcPct val="90000"/>
              </a:lnSpc>
            </a:pPr>
            <a:r>
              <a:rPr lang="en-US" sz="2400"/>
              <a:t>Dengan demikian, pada akhir tahun ke-4, jumlah seluruh uang yang diterima akan menjadi: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Rp 1.331 + Rp 1.210 + Rp 1.100 + Rp 1.000 = Rp 4.641</a:t>
            </a:r>
          </a:p>
          <a:p>
            <a:pPr>
              <a:lnSpc>
                <a:spcPct val="90000"/>
              </a:lnSpc>
            </a:pPr>
            <a:r>
              <a:rPr lang="en-US" sz="2400"/>
              <a:t>Yang dimaksud dengan nilai yang akan datang dari anuitas adalah jumlah keseluruhan uang tersebut (Rp 4.641)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4" grpId="0"/>
      <p:bldP spid="2437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527050"/>
            <a:ext cx="7158037" cy="673100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yang Akan Datang dari Anuitas ………………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479550"/>
            <a:ext cx="6705600" cy="2424113"/>
          </a:xfrm>
        </p:spPr>
        <p:txBody>
          <a:bodyPr/>
          <a:lstStyle/>
          <a:p>
            <a:r>
              <a:rPr lang="en-US" sz="2800"/>
              <a:t>Jika…</a:t>
            </a:r>
          </a:p>
          <a:p>
            <a:pPr lvl="1"/>
            <a:r>
              <a:rPr lang="en-US" sz="2400" i="1"/>
              <a:t>S</a:t>
            </a:r>
            <a:r>
              <a:rPr lang="en-US" sz="2400" i="1" baseline="-25000"/>
              <a:t>n</a:t>
            </a:r>
            <a:r>
              <a:rPr lang="en-US" sz="2400"/>
              <a:t> = nilai yg akan datang dr anuitas</a:t>
            </a:r>
          </a:p>
          <a:p>
            <a:pPr lvl="1">
              <a:buFont typeface="Wingdings" pitchFamily="2" charset="2"/>
              <a:buNone/>
            </a:pPr>
            <a:r>
              <a:rPr lang="en-US" sz="2400"/>
              <a:t>           selama </a:t>
            </a:r>
            <a:r>
              <a:rPr lang="en-US" sz="2400" i="1"/>
              <a:t>n</a:t>
            </a:r>
            <a:r>
              <a:rPr lang="en-US" sz="2400"/>
              <a:t> periode</a:t>
            </a:r>
          </a:p>
          <a:p>
            <a:pPr lvl="1"/>
            <a:r>
              <a:rPr lang="en-US" sz="2400" i="1"/>
              <a:t>A </a:t>
            </a:r>
            <a:r>
              <a:rPr lang="en-US" sz="2400"/>
              <a:t> = anuitas</a:t>
            </a:r>
          </a:p>
          <a:p>
            <a:r>
              <a:rPr lang="en-US" sz="2800"/>
              <a:t>Maka…</a:t>
            </a:r>
          </a:p>
        </p:txBody>
      </p:sp>
      <p:graphicFrame>
        <p:nvGraphicFramePr>
          <p:cNvPr id="244740" name="Object 4"/>
          <p:cNvGraphicFramePr>
            <a:graphicFrameLocks noChangeAspect="1"/>
          </p:cNvGraphicFramePr>
          <p:nvPr/>
        </p:nvGraphicFramePr>
        <p:xfrm>
          <a:off x="3001963" y="3797300"/>
          <a:ext cx="4024312" cy="1503363"/>
        </p:xfrm>
        <a:graphic>
          <a:graphicData uri="http://schemas.openxmlformats.org/presentationml/2006/ole">
            <p:oleObj spid="_x0000_s244740" name="Equation" r:id="rId3" imgW="1155600" imgH="431640" progId="Equation.3">
              <p:embed/>
            </p:oleObj>
          </a:graphicData>
        </a:graphic>
      </p:graphicFrame>
      <p:sp>
        <p:nvSpPr>
          <p:cNvPr id="244741" name="Rectangle 5"/>
          <p:cNvSpPr>
            <a:spLocks noChangeArrowheads="1"/>
          </p:cNvSpPr>
          <p:nvPr/>
        </p:nvSpPr>
        <p:spPr bwMode="auto">
          <a:xfrm>
            <a:off x="2438400" y="5392738"/>
            <a:ext cx="6705600" cy="123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7675" indent="-447675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lang="en-US" sz="2600"/>
              <a:t>Nilai yg akan datang dr anuitas (</a:t>
            </a:r>
            <a:r>
              <a:rPr lang="en-US" sz="2600" i="1"/>
              <a:t>S</a:t>
            </a:r>
            <a:r>
              <a:rPr lang="en-US" sz="2600" i="1" baseline="-25000"/>
              <a:t>n</a:t>
            </a:r>
            <a:r>
              <a:rPr lang="en-US" sz="2600"/>
              <a:t>) = akumulasi nilai dari pembayaran periodik selama </a:t>
            </a:r>
            <a:r>
              <a:rPr lang="en-US" sz="2600" i="1"/>
              <a:t>n</a:t>
            </a:r>
            <a:r>
              <a:rPr lang="en-US" sz="2600"/>
              <a:t> periode pada tingkat bunga </a:t>
            </a:r>
            <a:r>
              <a:rPr lang="en-US" sz="2600" i="1"/>
              <a:t>i</a:t>
            </a:r>
          </a:p>
        </p:txBody>
      </p:sp>
      <p:sp>
        <p:nvSpPr>
          <p:cNvPr id="244742" name="Rectangle 6"/>
          <p:cNvSpPr>
            <a:spLocks noChangeArrowheads="1"/>
          </p:cNvSpPr>
          <p:nvPr/>
        </p:nvSpPr>
        <p:spPr bwMode="auto">
          <a:xfrm>
            <a:off x="4892675" y="3856038"/>
            <a:ext cx="2087563" cy="1354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43" name="AutoShape 7"/>
          <p:cNvSpPr>
            <a:spLocks noChangeArrowheads="1"/>
          </p:cNvSpPr>
          <p:nvPr/>
        </p:nvSpPr>
        <p:spPr bwMode="auto">
          <a:xfrm>
            <a:off x="7345363" y="3948113"/>
            <a:ext cx="1616075" cy="669925"/>
          </a:xfrm>
          <a:prstGeom prst="wedgeRectCallout">
            <a:avLst>
              <a:gd name="adj1" fmla="val -71907"/>
              <a:gd name="adj2" fmla="val 3554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i="1"/>
              <a:t>Future value annuity factor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4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4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4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447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4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4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4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8" grpId="0"/>
      <p:bldP spid="244739" grpId="0" build="p"/>
      <p:bldP spid="244741" grpId="0" build="p"/>
      <p:bldP spid="244742" grpId="0" animBg="1"/>
      <p:bldP spid="244743" grpId="0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647700"/>
            <a:ext cx="7158037" cy="565150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yang Akan Datang dari Anuitas …………………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479550"/>
            <a:ext cx="6705600" cy="51069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Nilai yang akan datang dari anuitas Rp 1.000 yang diterima tiap akhir tahun selama 4 tahun, semuanya ditabung dengan tingkat bunga 10% per tahun, adalah (dengan rumus)…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Jika jumlah uang dan/atau tingkat bunga berubah-ubah, rumus tersebut tidak dpt digunakan (hrs dihitung satu per satu dgn rumus nilai yang akan datang)</a:t>
            </a:r>
          </a:p>
        </p:txBody>
      </p:sp>
      <p:graphicFrame>
        <p:nvGraphicFramePr>
          <p:cNvPr id="258052" name="Object 4"/>
          <p:cNvGraphicFramePr>
            <a:graphicFrameLocks noChangeAspect="1"/>
          </p:cNvGraphicFramePr>
          <p:nvPr/>
        </p:nvGraphicFramePr>
        <p:xfrm>
          <a:off x="2890838" y="2997200"/>
          <a:ext cx="3136900" cy="2016125"/>
        </p:xfrm>
        <a:graphic>
          <a:graphicData uri="http://schemas.openxmlformats.org/presentationml/2006/ole">
            <p:oleObj spid="_x0000_s258052" name="Equation" r:id="rId3" imgW="1600200" imgH="102852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8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8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/>
      <p:bldP spid="2580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446088"/>
            <a:ext cx="7158037" cy="766762"/>
          </a:xfrm>
        </p:spPr>
        <p:txBody>
          <a:bodyPr/>
          <a:lstStyle/>
          <a:p>
            <a:r>
              <a:rPr lang="en-US" sz="3200">
                <a:solidFill>
                  <a:srgbClr val="006600"/>
                </a:solidFill>
              </a:rPr>
              <a:t>Nilai Sekarang dari Anuitas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600200"/>
            <a:ext cx="64008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Uang Rp 1.000 diterima secara rutin (tiap akhir tahun) selama 4 tahun mendatang, semuanya didiskonto dengan tingkat diskonto 10% per tahun</a:t>
            </a:r>
          </a:p>
          <a:p>
            <a:pPr>
              <a:lnSpc>
                <a:spcPct val="90000"/>
              </a:lnSpc>
            </a:pPr>
            <a:r>
              <a:rPr lang="en-US" sz="2400"/>
              <a:t>Nilai sekarang uang yang akan diterima pada akhir tahun ke-1 adalah: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Nilai sekarang uang yang akan diterima pada akhir tahun ke-2 adalah: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</p:txBody>
      </p:sp>
      <p:graphicFrame>
        <p:nvGraphicFramePr>
          <p:cNvPr id="246790" name="Object 6"/>
          <p:cNvGraphicFramePr>
            <a:graphicFrameLocks noChangeAspect="1"/>
          </p:cNvGraphicFramePr>
          <p:nvPr/>
        </p:nvGraphicFramePr>
        <p:xfrm>
          <a:off x="2763838" y="3744913"/>
          <a:ext cx="3082925" cy="765175"/>
        </p:xfrm>
        <a:graphic>
          <a:graphicData uri="http://schemas.openxmlformats.org/presentationml/2006/ole">
            <p:oleObj spid="_x0000_s246790" name="Equation" r:id="rId3" imgW="1739880" imgH="431640" progId="Equation.3">
              <p:embed/>
            </p:oleObj>
          </a:graphicData>
        </a:graphic>
      </p:graphicFrame>
      <p:graphicFrame>
        <p:nvGraphicFramePr>
          <p:cNvPr id="246793" name="Object 9"/>
          <p:cNvGraphicFramePr>
            <a:graphicFrameLocks noChangeAspect="1"/>
          </p:cNvGraphicFramePr>
          <p:nvPr/>
        </p:nvGraphicFramePr>
        <p:xfrm>
          <a:off x="2854325" y="5464175"/>
          <a:ext cx="3105150" cy="765175"/>
        </p:xfrm>
        <a:graphic>
          <a:graphicData uri="http://schemas.openxmlformats.org/presentationml/2006/ole">
            <p:oleObj spid="_x0000_s246793" name="Equation" r:id="rId4" imgW="1752480" imgH="431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6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6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6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6" grpId="0"/>
      <p:bldP spid="24678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514350"/>
            <a:ext cx="7158037" cy="565150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Sekarang dari Anuitas ……………………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600200"/>
            <a:ext cx="6400800" cy="4924425"/>
          </a:xfrm>
        </p:spPr>
        <p:txBody>
          <a:bodyPr/>
          <a:lstStyle/>
          <a:p>
            <a:r>
              <a:rPr lang="en-US" sz="2400"/>
              <a:t>Nilai sekarang uang yang akan diterima pada akhir tahun ke-3 adalah:</a:t>
            </a:r>
          </a:p>
          <a:p>
            <a:pPr>
              <a:buFont typeface="Wingdings" pitchFamily="2" charset="2"/>
              <a:buNone/>
            </a:pPr>
            <a:endParaRPr lang="en-US" sz="2400"/>
          </a:p>
          <a:p>
            <a:pPr>
              <a:buFont typeface="Wingdings" pitchFamily="2" charset="2"/>
              <a:buNone/>
            </a:pPr>
            <a:endParaRPr lang="en-US" sz="2400"/>
          </a:p>
          <a:p>
            <a:r>
              <a:rPr lang="en-US" sz="2400"/>
              <a:t>Nilai sekarang uang yang akan diterima pada akhir tahun ke-4 adalah:</a:t>
            </a:r>
          </a:p>
          <a:p>
            <a:pPr>
              <a:buFont typeface="Wingdings" pitchFamily="2" charset="2"/>
              <a:buNone/>
            </a:pPr>
            <a:endParaRPr lang="en-US" sz="2400"/>
          </a:p>
          <a:p>
            <a:pPr>
              <a:buFont typeface="Wingdings" pitchFamily="2" charset="2"/>
              <a:buNone/>
            </a:pPr>
            <a:endParaRPr lang="en-US" sz="2400"/>
          </a:p>
          <a:p>
            <a:r>
              <a:rPr lang="en-US" sz="2400"/>
              <a:t>Dengan demikian, jumlah nilai sekarang dari seluruh uang yang diterima (anuitas) adalah: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</a:t>
            </a:r>
            <a:r>
              <a:rPr lang="en-US" sz="2100"/>
              <a:t>Rp 909 + Rp 826 + Rp 751 + Rp 683 = Rp 3.170</a:t>
            </a:r>
          </a:p>
        </p:txBody>
      </p:sp>
      <p:graphicFrame>
        <p:nvGraphicFramePr>
          <p:cNvPr id="249860" name="Object 4"/>
          <p:cNvGraphicFramePr>
            <a:graphicFrameLocks noChangeAspect="1"/>
          </p:cNvGraphicFramePr>
          <p:nvPr/>
        </p:nvGraphicFramePr>
        <p:xfrm>
          <a:off x="2762250" y="2419350"/>
          <a:ext cx="3082925" cy="765175"/>
        </p:xfrm>
        <a:graphic>
          <a:graphicData uri="http://schemas.openxmlformats.org/presentationml/2006/ole">
            <p:oleObj spid="_x0000_s249860" name="Equation" r:id="rId3" imgW="1739880" imgH="431640" progId="Equation.3">
              <p:embed/>
            </p:oleObj>
          </a:graphicData>
        </a:graphic>
      </p:graphicFrame>
      <p:graphicFrame>
        <p:nvGraphicFramePr>
          <p:cNvPr id="249861" name="Object 5"/>
          <p:cNvGraphicFramePr>
            <a:graphicFrameLocks noChangeAspect="1"/>
          </p:cNvGraphicFramePr>
          <p:nvPr/>
        </p:nvGraphicFramePr>
        <p:xfrm>
          <a:off x="2778125" y="4092575"/>
          <a:ext cx="3105150" cy="765175"/>
        </p:xfrm>
        <a:graphic>
          <a:graphicData uri="http://schemas.openxmlformats.org/presentationml/2006/ole">
            <p:oleObj spid="_x0000_s249861" name="Equation" r:id="rId4" imgW="1752480" imgH="431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9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9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9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9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8" grpId="0"/>
      <p:bldP spid="24985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473075"/>
            <a:ext cx="7158037" cy="762000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Sekarang dari Anuitas ……………………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2388" y="1557338"/>
            <a:ext cx="7821612" cy="17954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Jika…</a:t>
            </a:r>
          </a:p>
          <a:p>
            <a:pPr lvl="1">
              <a:lnSpc>
                <a:spcPct val="90000"/>
              </a:lnSpc>
            </a:pPr>
            <a:r>
              <a:rPr lang="en-US" sz="2400" i="1"/>
              <a:t>P </a:t>
            </a:r>
            <a:r>
              <a:rPr lang="en-US" sz="2400"/>
              <a:t> = nilai sekarang dr anuitas yg diterima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           selama </a:t>
            </a:r>
            <a:r>
              <a:rPr lang="en-US" sz="2400" i="1"/>
              <a:t>n</a:t>
            </a:r>
            <a:r>
              <a:rPr lang="en-US" sz="2400"/>
              <a:t> periode</a:t>
            </a:r>
          </a:p>
          <a:p>
            <a:pPr>
              <a:lnSpc>
                <a:spcPct val="90000"/>
              </a:lnSpc>
            </a:pPr>
            <a:r>
              <a:rPr lang="en-US" sz="2800"/>
              <a:t>Maka…</a:t>
            </a:r>
          </a:p>
        </p:txBody>
      </p:sp>
      <p:graphicFrame>
        <p:nvGraphicFramePr>
          <p:cNvPr id="245764" name="Object 4"/>
          <p:cNvGraphicFramePr>
            <a:graphicFrameLocks noChangeAspect="1"/>
          </p:cNvGraphicFramePr>
          <p:nvPr/>
        </p:nvGraphicFramePr>
        <p:xfrm>
          <a:off x="2025650" y="3116263"/>
          <a:ext cx="4765675" cy="1757362"/>
        </p:xfrm>
        <a:graphic>
          <a:graphicData uri="http://schemas.openxmlformats.org/presentationml/2006/ole">
            <p:oleObj spid="_x0000_s245764" name="Equation" r:id="rId3" imgW="1117440" imgH="469800" progId="Equation.3">
              <p:embed/>
            </p:oleObj>
          </a:graphicData>
        </a:graphic>
      </p:graphicFrame>
      <p:sp>
        <p:nvSpPr>
          <p:cNvPr id="245765" name="Rectangle 5"/>
          <p:cNvSpPr>
            <a:spLocks noChangeArrowheads="1"/>
          </p:cNvSpPr>
          <p:nvPr/>
        </p:nvSpPr>
        <p:spPr bwMode="auto">
          <a:xfrm>
            <a:off x="1390650" y="4940300"/>
            <a:ext cx="7753350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7675" indent="-447675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lang="en-US" sz="2600"/>
              <a:t>Nilai sekarang dr anuitas (</a:t>
            </a:r>
            <a:r>
              <a:rPr lang="en-US" sz="2600" i="1"/>
              <a:t>P</a:t>
            </a:r>
            <a:r>
              <a:rPr lang="en-US" sz="2600"/>
              <a:t>) = nilai sekarang dari sejumlah pembayaran dengan jumlah tetap yang akan diterima tiap akhir periode selama </a:t>
            </a:r>
            <a:r>
              <a:rPr lang="en-US" sz="2600" i="1"/>
              <a:t>n</a:t>
            </a:r>
            <a:r>
              <a:rPr lang="en-US" sz="2600"/>
              <a:t> periode pada tingkat bunga </a:t>
            </a:r>
            <a:r>
              <a:rPr lang="en-US" sz="2600" i="1"/>
              <a:t>i</a:t>
            </a:r>
            <a:r>
              <a:rPr lang="en-US" sz="2600"/>
              <a:t> per periode</a:t>
            </a:r>
          </a:p>
        </p:txBody>
      </p:sp>
      <p:sp>
        <p:nvSpPr>
          <p:cNvPr id="245766" name="Rectangle 6"/>
          <p:cNvSpPr>
            <a:spLocks noChangeArrowheads="1"/>
          </p:cNvSpPr>
          <p:nvPr/>
        </p:nvSpPr>
        <p:spPr bwMode="auto">
          <a:xfrm>
            <a:off x="4033838" y="3206750"/>
            <a:ext cx="2671762" cy="1665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767" name="AutoShape 7"/>
          <p:cNvSpPr>
            <a:spLocks noChangeArrowheads="1"/>
          </p:cNvSpPr>
          <p:nvPr/>
        </p:nvSpPr>
        <p:spPr bwMode="auto">
          <a:xfrm>
            <a:off x="7177088" y="3184525"/>
            <a:ext cx="1616075" cy="669925"/>
          </a:xfrm>
          <a:prstGeom prst="wedgeRectCallout">
            <a:avLst>
              <a:gd name="adj1" fmla="val -81236"/>
              <a:gd name="adj2" fmla="val 3981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i="1"/>
              <a:t>Present value annuity factor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5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5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457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45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45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5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/>
      <p:bldP spid="245763" grpId="0" build="p"/>
      <p:bldP spid="245765" grpId="0" build="p"/>
      <p:bldP spid="245766" grpId="0" animBg="1"/>
      <p:bldP spid="245767" grpId="0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527050"/>
            <a:ext cx="7158037" cy="700088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Sekarang dari Anuitas ………………………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479550"/>
            <a:ext cx="6705600" cy="51069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Nilai sekarang dari anuitas Rp 1.000 yang akan diterima tiap akhir tahun selama 4 tahun mendatang, semuanya didiskonto dengan tingkat bunga 10% per tahun, adalah (dengan rumus)…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Jika jumlah uang dan/atau tingkat bunga berubah-ubah, rumus tersebut tidak dpt digunakan (hrs dihitung satu per satu dgn rumus nilai sekarang)</a:t>
            </a:r>
          </a:p>
        </p:txBody>
      </p:sp>
      <p:graphicFrame>
        <p:nvGraphicFramePr>
          <p:cNvPr id="259076" name="Object 4"/>
          <p:cNvGraphicFramePr>
            <a:graphicFrameLocks noChangeAspect="1"/>
          </p:cNvGraphicFramePr>
          <p:nvPr/>
        </p:nvGraphicFramePr>
        <p:xfrm>
          <a:off x="2744788" y="2982913"/>
          <a:ext cx="3460750" cy="2139950"/>
        </p:xfrm>
        <a:graphic>
          <a:graphicData uri="http://schemas.openxmlformats.org/presentationml/2006/ole">
            <p:oleObj spid="_x0000_s259076" name="Equation" r:id="rId3" imgW="1765080" imgH="10918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9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9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9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/>
      <p:bldP spid="25907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338138"/>
            <a:ext cx="7158037" cy="800100"/>
          </a:xfrm>
        </p:spPr>
        <p:txBody>
          <a:bodyPr/>
          <a:lstStyle/>
          <a:p>
            <a:r>
              <a:rPr lang="en-US" sz="3200">
                <a:solidFill>
                  <a:srgbClr val="006600"/>
                </a:solidFill>
              </a:rPr>
              <a:t>Anuitas – Angsuran Hutang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4038" y="1546225"/>
            <a:ext cx="7015162" cy="5113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Anuitas – angsuran hutang (</a:t>
            </a:r>
            <a:r>
              <a:rPr lang="en-US" sz="2600" i="1"/>
              <a:t>A</a:t>
            </a:r>
            <a:r>
              <a:rPr lang="en-US" sz="2600"/>
              <a:t>) =  pembayaran yang diperlukan selama </a:t>
            </a:r>
            <a:r>
              <a:rPr lang="en-US" sz="2600" i="1"/>
              <a:t>n</a:t>
            </a:r>
            <a:r>
              <a:rPr lang="en-US" sz="2600"/>
              <a:t> periode pada tingkat bunga </a:t>
            </a:r>
            <a:r>
              <a:rPr lang="en-US" sz="2600" i="1"/>
              <a:t>i</a:t>
            </a:r>
            <a:r>
              <a:rPr lang="en-US" sz="2600"/>
              <a:t> per periode untuk mengangsur sejumlah uang atau hutang yang diperoleh sekarang</a:t>
            </a:r>
          </a:p>
          <a:p>
            <a:pPr>
              <a:lnSpc>
                <a:spcPct val="80000"/>
              </a:lnSpc>
            </a:pPr>
            <a:r>
              <a:rPr lang="en-US" sz="2600"/>
              <a:t>Rumus:</a:t>
            </a:r>
          </a:p>
          <a:p>
            <a:pPr>
              <a:lnSpc>
                <a:spcPct val="80000"/>
              </a:lnSpc>
            </a:pPr>
            <a:endParaRPr lang="en-US" sz="2600"/>
          </a:p>
          <a:p>
            <a:pPr>
              <a:lnSpc>
                <a:spcPct val="80000"/>
              </a:lnSpc>
            </a:pPr>
            <a:endParaRPr lang="en-US" sz="2600"/>
          </a:p>
          <a:p>
            <a:pPr>
              <a:lnSpc>
                <a:spcPct val="80000"/>
              </a:lnSpc>
            </a:pPr>
            <a:endParaRPr lang="en-US" sz="2600"/>
          </a:p>
          <a:p>
            <a:pPr>
              <a:lnSpc>
                <a:spcPct val="80000"/>
              </a:lnSpc>
            </a:pPr>
            <a:endParaRPr lang="en-US" sz="2600"/>
          </a:p>
          <a:p>
            <a:pPr>
              <a:lnSpc>
                <a:spcPct val="80000"/>
              </a:lnSpc>
            </a:pPr>
            <a:endParaRPr lang="en-US" sz="2600"/>
          </a:p>
          <a:p>
            <a:pPr>
              <a:lnSpc>
                <a:spcPct val="80000"/>
              </a:lnSpc>
            </a:pPr>
            <a:r>
              <a:rPr lang="en-US" sz="2600"/>
              <a:t>Digunakan dlm perhitungan KPR – utk menghitung jumlah angsuran + bunga per periode</a:t>
            </a:r>
          </a:p>
        </p:txBody>
      </p:sp>
      <p:graphicFrame>
        <p:nvGraphicFramePr>
          <p:cNvPr id="250886" name="Object 6"/>
          <p:cNvGraphicFramePr>
            <a:graphicFrameLocks noChangeAspect="1"/>
          </p:cNvGraphicFramePr>
          <p:nvPr/>
        </p:nvGraphicFramePr>
        <p:xfrm>
          <a:off x="2884488" y="3773488"/>
          <a:ext cx="3890962" cy="1636712"/>
        </p:xfrm>
        <a:graphic>
          <a:graphicData uri="http://schemas.openxmlformats.org/presentationml/2006/ole">
            <p:oleObj spid="_x0000_s250886" name="Equation" r:id="rId3" imgW="1117440" imgH="469800" progId="Equation.3">
              <p:embed/>
            </p:oleObj>
          </a:graphicData>
        </a:graphic>
      </p:graphicFrame>
      <p:sp>
        <p:nvSpPr>
          <p:cNvPr id="250887" name="Rectangle 7"/>
          <p:cNvSpPr>
            <a:spLocks noChangeArrowheads="1"/>
          </p:cNvSpPr>
          <p:nvPr/>
        </p:nvSpPr>
        <p:spPr bwMode="auto">
          <a:xfrm>
            <a:off x="4541838" y="3824288"/>
            <a:ext cx="2254250" cy="1597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0888" name="AutoShape 8"/>
          <p:cNvSpPr>
            <a:spLocks noChangeArrowheads="1"/>
          </p:cNvSpPr>
          <p:nvPr/>
        </p:nvSpPr>
        <p:spPr bwMode="auto">
          <a:xfrm>
            <a:off x="7161213" y="3990975"/>
            <a:ext cx="1798637" cy="669925"/>
          </a:xfrm>
          <a:prstGeom prst="wedgeRectCallout">
            <a:avLst>
              <a:gd name="adj1" fmla="val -69681"/>
              <a:gd name="adj2" fmla="val 4004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i="1"/>
              <a:t>Mortgage constant</a:t>
            </a:r>
            <a:r>
              <a:rPr lang="en-US"/>
              <a:t> (MC)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0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0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0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08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0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0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5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2" grpId="0"/>
      <p:bldP spid="250883" grpId="0" uiExpand="1" build="p"/>
      <p:bldP spid="250887" grpId="0" animBg="1"/>
      <p:bldP spid="250888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6600"/>
                </a:solidFill>
              </a:rPr>
              <a:t>Konsep Dasar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Jika nilai nominalnya sama, uang yang dimiliki saat ini lebih berharga daripada uang yang akan diterima di masa yang akan datang</a:t>
            </a:r>
          </a:p>
          <a:p>
            <a:pPr>
              <a:lnSpc>
                <a:spcPct val="90000"/>
              </a:lnSpc>
            </a:pPr>
            <a:r>
              <a:rPr lang="en-US" sz="2800"/>
              <a:t>Lebih baik menerima Rp 1 juta sekarang daripada menerima uang yang sama 1 tahun lagi</a:t>
            </a:r>
          </a:p>
          <a:p>
            <a:pPr>
              <a:lnSpc>
                <a:spcPct val="90000"/>
              </a:lnSpc>
            </a:pPr>
            <a:r>
              <a:rPr lang="en-US" sz="2800"/>
              <a:t>Lebih baik membayar Rp 1 juta        1 tahun lagi daripada membayar uang yang sama sekarang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/>
      <p:bldP spid="144387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433388"/>
            <a:ext cx="7158037" cy="827087"/>
          </a:xfrm>
        </p:spPr>
        <p:txBody>
          <a:bodyPr/>
          <a:lstStyle/>
          <a:p>
            <a:r>
              <a:rPr lang="en-US" sz="3200">
                <a:solidFill>
                  <a:srgbClr val="006600"/>
                </a:solidFill>
              </a:rPr>
              <a:t>Anuitas – Cadangan Penggantian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462088"/>
            <a:ext cx="6400800" cy="51974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Anuitas – cadangan penggantian (</a:t>
            </a:r>
            <a:r>
              <a:rPr lang="en-US" sz="2600" i="1"/>
              <a:t>A</a:t>
            </a:r>
            <a:r>
              <a:rPr lang="en-US" sz="2600"/>
              <a:t>) =  jumlah yang harus diinvestasikan tiap periode pada tingkat bunga </a:t>
            </a:r>
            <a:r>
              <a:rPr lang="en-US" sz="2600" i="1"/>
              <a:t>i</a:t>
            </a:r>
            <a:r>
              <a:rPr lang="en-US" sz="2600"/>
              <a:t> untuk mencapai jumlah yang diinginkan pada akhir periode </a:t>
            </a:r>
            <a:r>
              <a:rPr lang="en-US" sz="2600" i="1"/>
              <a:t>n</a:t>
            </a:r>
          </a:p>
          <a:p>
            <a:pPr>
              <a:lnSpc>
                <a:spcPct val="80000"/>
              </a:lnSpc>
            </a:pPr>
            <a:r>
              <a:rPr lang="en-US" sz="2600"/>
              <a:t>Rumus:</a:t>
            </a:r>
          </a:p>
          <a:p>
            <a:pPr>
              <a:lnSpc>
                <a:spcPct val="80000"/>
              </a:lnSpc>
            </a:pPr>
            <a:endParaRPr lang="en-US" sz="2600"/>
          </a:p>
          <a:p>
            <a:pPr>
              <a:lnSpc>
                <a:spcPct val="80000"/>
              </a:lnSpc>
            </a:pPr>
            <a:endParaRPr lang="en-US" sz="2600"/>
          </a:p>
          <a:p>
            <a:pPr>
              <a:lnSpc>
                <a:spcPct val="80000"/>
              </a:lnSpc>
            </a:pPr>
            <a:endParaRPr lang="en-US" sz="2600"/>
          </a:p>
          <a:p>
            <a:pPr>
              <a:lnSpc>
                <a:spcPct val="80000"/>
              </a:lnSpc>
            </a:pPr>
            <a:endParaRPr lang="en-US" sz="2600"/>
          </a:p>
          <a:p>
            <a:pPr>
              <a:lnSpc>
                <a:spcPct val="80000"/>
              </a:lnSpc>
            </a:pPr>
            <a:endParaRPr lang="en-US" sz="2600"/>
          </a:p>
          <a:p>
            <a:pPr>
              <a:lnSpc>
                <a:spcPct val="80000"/>
              </a:lnSpc>
            </a:pPr>
            <a:r>
              <a:rPr lang="en-US" sz="2600"/>
              <a:t>Digunakan dlm penilaian dengan pendekatan pendapatan – untuk menghitung cadangan penggantian</a:t>
            </a:r>
          </a:p>
        </p:txBody>
      </p:sp>
      <p:graphicFrame>
        <p:nvGraphicFramePr>
          <p:cNvPr id="252932" name="Object 4"/>
          <p:cNvGraphicFramePr>
            <a:graphicFrameLocks noChangeAspect="1"/>
          </p:cNvGraphicFramePr>
          <p:nvPr/>
        </p:nvGraphicFramePr>
        <p:xfrm>
          <a:off x="2832100" y="3746500"/>
          <a:ext cx="4024313" cy="1504950"/>
        </p:xfrm>
        <a:graphic>
          <a:graphicData uri="http://schemas.openxmlformats.org/presentationml/2006/ole">
            <p:oleObj spid="_x0000_s252932" name="Equation" r:id="rId3" imgW="1155600" imgH="431640" progId="Equation.3">
              <p:embed/>
            </p:oleObj>
          </a:graphicData>
        </a:graphic>
      </p:graphicFrame>
      <p:sp>
        <p:nvSpPr>
          <p:cNvPr id="252933" name="Rectangle 5"/>
          <p:cNvSpPr>
            <a:spLocks noChangeArrowheads="1"/>
          </p:cNvSpPr>
          <p:nvPr/>
        </p:nvSpPr>
        <p:spPr bwMode="auto">
          <a:xfrm>
            <a:off x="4648200" y="3748088"/>
            <a:ext cx="2224088" cy="1597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34" name="AutoShape 6"/>
          <p:cNvSpPr>
            <a:spLocks noChangeArrowheads="1"/>
          </p:cNvSpPr>
          <p:nvPr/>
        </p:nvSpPr>
        <p:spPr bwMode="auto">
          <a:xfrm>
            <a:off x="7359650" y="3929063"/>
            <a:ext cx="1600200" cy="669925"/>
          </a:xfrm>
          <a:prstGeom prst="wedgeRectCallout">
            <a:avLst>
              <a:gd name="adj1" fmla="val -80653"/>
              <a:gd name="adj2" fmla="val 3554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i="1"/>
              <a:t>Sinking fund factor</a:t>
            </a:r>
            <a:r>
              <a:rPr lang="en-US"/>
              <a:t> (SFF)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2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2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29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2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2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52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0" grpId="0"/>
      <p:bldP spid="252931" grpId="0" build="p"/>
      <p:bldP spid="252933" grpId="0" animBg="1"/>
      <p:bldP spid="252934" grpId="0" build="allAtOnce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427038"/>
            <a:ext cx="7158037" cy="782637"/>
          </a:xfrm>
        </p:spPr>
        <p:txBody>
          <a:bodyPr/>
          <a:lstStyle/>
          <a:p>
            <a:r>
              <a:rPr lang="en-US" sz="2800"/>
              <a:t>Kasus 1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681163"/>
            <a:ext cx="7705725" cy="46402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Berapa jumlah nilai kini atas pendapatan yang diperoleh diakhir tahun pertama sebesar Rp 300 juta , akhir tahun ke dua Rp 400 juta dan akhir tahun ke tiga Rp 500 juta , bila suku bunga deposito diasumsikan akan tetap selama 3 tahun yaitu sebesar 12 % .</a:t>
            </a:r>
          </a:p>
          <a:p>
            <a:pPr>
              <a:lnSpc>
                <a:spcPct val="90000"/>
              </a:lnSpc>
            </a:pPr>
            <a:r>
              <a:rPr lang="en-US" sz="2400"/>
              <a:t>Berapa jumlah nilai kini atas pendapatan yang diperoleh diakhir tahun pertama sebesar Rp 300 juta , akhir tahun ke dua Rp 400 juta dan akhir tahun ke tiga Rp 500 juta , bila suku bunga deposito diasumsikan tahun pertama dan kedua adalah sebesar 12 % , sedangkan tahun ke 3 adalah sebesar 15 % 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411163"/>
            <a:ext cx="7158037" cy="871537"/>
          </a:xfrm>
        </p:spPr>
        <p:txBody>
          <a:bodyPr/>
          <a:lstStyle/>
          <a:p>
            <a:r>
              <a:rPr lang="en-US" sz="2800"/>
              <a:t>Kasus 2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741488"/>
            <a:ext cx="7661275" cy="4684712"/>
          </a:xfrm>
        </p:spPr>
        <p:txBody>
          <a:bodyPr/>
          <a:lstStyle/>
          <a:p>
            <a:r>
              <a:rPr lang="en-US" sz="2400"/>
              <a:t>Bila setiap tahun uang yang pasti akan kita diterima adalah Rp 10.000.000,00 , selama kita hidup , berapa nilai uang tersebut kalau kita terima saat . Bila bunga atas obligasi pemerintah adalah 10 % .</a:t>
            </a:r>
          </a:p>
          <a:p>
            <a:pPr>
              <a:buFont typeface="Wingdings" pitchFamily="2" charset="2"/>
              <a:buNone/>
            </a:pPr>
            <a:endParaRPr lang="en-US" sz="2400"/>
          </a:p>
          <a:p>
            <a:r>
              <a:rPr lang="en-US" sz="2400"/>
              <a:t>Bila setiap tahun uang yang mungkin akan kita diterima adalah Rp 10.000.000,00 , selama kita hidup , berapa nilai uang tersebut kalau kita terima saat . Bila bunga atas obligasi pemerintah adalah 10 % sedang resiko atas tidak tercapainya jumlah tersebut diperkirakan sebesar 4 %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441325"/>
            <a:ext cx="7158037" cy="782638"/>
          </a:xfrm>
        </p:spPr>
        <p:txBody>
          <a:bodyPr/>
          <a:lstStyle/>
          <a:p>
            <a:r>
              <a:rPr lang="en-US" sz="2800"/>
              <a:t>Kasus 3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651000"/>
            <a:ext cx="7661275" cy="4895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Seseorang akan membeli tanah dengan 4 ( empat ) pilihan pembayaran sebagai berikut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	* Dibayar tunai saat ini sebesar Rp 1,5 Milyar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	* Dibayar 3 tahun mendatang sebesar Rp 2,4 	  	  Milyar 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	* Dibayar cicilan dengan cicilan tahun pertama 	  	  Rp 500 juta , tahun kedua Rp 750 juta , tahun 	  ketiga Rp 1 milyar ( dibayar diakhir tahun ).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	* Dibayar cicilan dengan cicilan tetap diawal 	  	   tahun selama 3 tahun , sebesar Rp 600 juta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Bila bunga deposito diasumsikan 18 % per tahun , mana diantara cara pembayaran diatas yang dipilih.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( catatan : sifat investasi tanah diabaikan ) 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366713"/>
            <a:ext cx="7158037" cy="781050"/>
          </a:xfrm>
        </p:spPr>
        <p:txBody>
          <a:bodyPr/>
          <a:lstStyle/>
          <a:p>
            <a:r>
              <a:rPr lang="en-US" sz="2800"/>
              <a:t>Kasus 4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666875"/>
            <a:ext cx="7661275" cy="4429125"/>
          </a:xfrm>
        </p:spPr>
        <p:txBody>
          <a:bodyPr/>
          <a:lstStyle/>
          <a:p>
            <a:r>
              <a:rPr lang="en-US" sz="2400"/>
              <a:t>Nilai tanah saat ini bernilai Rp 250.000.000,00 , kenaikan nilai tanah pertahun adalah 8 % . Berapa tahun Nilai tanah itu menjadi Rp 630.000.000,00 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158037" cy="1187450"/>
          </a:xfrm>
        </p:spPr>
        <p:txBody>
          <a:bodyPr/>
          <a:lstStyle/>
          <a:p>
            <a:r>
              <a:rPr lang="en-US" sz="3200"/>
              <a:t>Jawaban Kasus No. 4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3740150" cy="4114800"/>
          </a:xfrm>
        </p:spPr>
        <p:txBody>
          <a:bodyPr/>
          <a:lstStyle/>
          <a:p>
            <a:endParaRPr lang="en-US" sz="2600"/>
          </a:p>
          <a:p>
            <a:endParaRPr lang="en-US" sz="2600"/>
          </a:p>
          <a:p>
            <a:endParaRPr lang="en-US" sz="2600"/>
          </a:p>
          <a:p>
            <a:endParaRPr lang="en-US" sz="2600"/>
          </a:p>
        </p:txBody>
      </p:sp>
      <p:graphicFrame>
        <p:nvGraphicFramePr>
          <p:cNvPr id="260100" name="Object 4"/>
          <p:cNvGraphicFramePr>
            <a:graphicFrameLocks noChangeAspect="1"/>
          </p:cNvGraphicFramePr>
          <p:nvPr/>
        </p:nvGraphicFramePr>
        <p:xfrm>
          <a:off x="2439988" y="1447800"/>
          <a:ext cx="5154612" cy="4567238"/>
        </p:xfrm>
        <a:graphic>
          <a:graphicData uri="http://schemas.openxmlformats.org/presentationml/2006/ole">
            <p:oleObj spid="_x0000_s260100" name="Equation" r:id="rId3" imgW="2412720" imgH="2222280" progId="Equation.3">
              <p:embed/>
            </p:oleObj>
          </a:graphicData>
        </a:graphic>
      </p:graphicFrame>
      <p:grpSp>
        <p:nvGrpSpPr>
          <p:cNvPr id="260106" name="Group 10"/>
          <p:cNvGrpSpPr>
            <a:grpSpLocks/>
          </p:cNvGrpSpPr>
          <p:nvPr/>
        </p:nvGrpSpPr>
        <p:grpSpPr bwMode="auto">
          <a:xfrm>
            <a:off x="2163763" y="2892425"/>
            <a:ext cx="2452687" cy="700088"/>
            <a:chOff x="1363" y="1822"/>
            <a:chExt cx="1545" cy="441"/>
          </a:xfrm>
        </p:grpSpPr>
        <p:sp>
          <p:nvSpPr>
            <p:cNvPr id="260103" name="AutoShape 7"/>
            <p:cNvSpPr>
              <a:spLocks noChangeArrowheads="1"/>
            </p:cNvSpPr>
            <p:nvPr/>
          </p:nvSpPr>
          <p:spPr bwMode="auto">
            <a:xfrm>
              <a:off x="1363" y="1822"/>
              <a:ext cx="1545" cy="441"/>
            </a:xfrm>
            <a:prstGeom prst="wedgeRectCallout">
              <a:avLst>
                <a:gd name="adj1" fmla="val 70389"/>
                <a:gd name="adj2" fmla="val 3389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graphicFrame>
          <p:nvGraphicFramePr>
            <p:cNvPr id="260104" name="Object 8"/>
            <p:cNvGraphicFramePr>
              <a:graphicFrameLocks noChangeAspect="1"/>
            </p:cNvGraphicFramePr>
            <p:nvPr/>
          </p:nvGraphicFramePr>
          <p:xfrm>
            <a:off x="1388" y="1891"/>
            <a:ext cx="1480" cy="293"/>
          </p:xfrm>
          <a:graphic>
            <a:graphicData uri="http://schemas.openxmlformats.org/presentationml/2006/ole">
              <p:oleObj spid="_x0000_s260104" name="Equation" r:id="rId4" imgW="1155600" imgH="228600" progId="Equation.3">
                <p:embed/>
              </p:oleObj>
            </a:graphicData>
          </a:graphic>
        </p:graphicFrame>
      </p:grpSp>
      <p:grpSp>
        <p:nvGrpSpPr>
          <p:cNvPr id="260110" name="Group 14"/>
          <p:cNvGrpSpPr>
            <a:grpSpLocks/>
          </p:cNvGrpSpPr>
          <p:nvPr/>
        </p:nvGrpSpPr>
        <p:grpSpPr bwMode="auto">
          <a:xfrm>
            <a:off x="2098675" y="4144963"/>
            <a:ext cx="2154238" cy="787400"/>
            <a:chOff x="1563" y="2339"/>
            <a:chExt cx="1343" cy="553"/>
          </a:xfrm>
        </p:grpSpPr>
        <p:sp>
          <p:nvSpPr>
            <p:cNvPr id="260108" name="AutoShape 12"/>
            <p:cNvSpPr>
              <a:spLocks noChangeArrowheads="1"/>
            </p:cNvSpPr>
            <p:nvPr/>
          </p:nvSpPr>
          <p:spPr bwMode="auto">
            <a:xfrm>
              <a:off x="1563" y="2339"/>
              <a:ext cx="1343" cy="546"/>
            </a:xfrm>
            <a:prstGeom prst="wedgeRectCallout">
              <a:avLst>
                <a:gd name="adj1" fmla="val 77028"/>
                <a:gd name="adj2" fmla="val 18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graphicFrame>
          <p:nvGraphicFramePr>
            <p:cNvPr id="260109" name="Object 13"/>
            <p:cNvGraphicFramePr>
              <a:graphicFrameLocks noChangeAspect="1"/>
            </p:cNvGraphicFramePr>
            <p:nvPr/>
          </p:nvGraphicFramePr>
          <p:xfrm>
            <a:off x="1646" y="2350"/>
            <a:ext cx="1134" cy="542"/>
          </p:xfrm>
          <a:graphic>
            <a:graphicData uri="http://schemas.openxmlformats.org/presentationml/2006/ole">
              <p:oleObj spid="_x0000_s260109" name="Equation" r:id="rId5" imgW="876240" imgH="419040" progId="Equation.3">
                <p:embed/>
              </p:oleObj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0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0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0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0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6 Rumus Utama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7538" y="1719263"/>
            <a:ext cx="6799262" cy="4733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Nilai yang akan datang (</a:t>
            </a:r>
            <a:r>
              <a:rPr lang="en-US" sz="2800" i="1"/>
              <a:t>future value</a:t>
            </a:r>
            <a:r>
              <a:rPr lang="en-US" sz="2800"/>
              <a:t>)</a:t>
            </a:r>
          </a:p>
          <a:p>
            <a:pPr>
              <a:lnSpc>
                <a:spcPct val="90000"/>
              </a:lnSpc>
            </a:pPr>
            <a:r>
              <a:rPr lang="en-US" sz="2800"/>
              <a:t>Nilai sekarang (</a:t>
            </a:r>
            <a:r>
              <a:rPr lang="en-US" sz="2800" i="1"/>
              <a:t>present value</a:t>
            </a:r>
            <a:r>
              <a:rPr lang="en-US" sz="2800"/>
              <a:t>)</a:t>
            </a:r>
          </a:p>
          <a:p>
            <a:pPr>
              <a:lnSpc>
                <a:spcPct val="90000"/>
              </a:lnSpc>
            </a:pPr>
            <a:r>
              <a:rPr lang="en-US" sz="2800"/>
              <a:t>Nilai yang akan datang dari anuitas (</a:t>
            </a:r>
            <a:r>
              <a:rPr lang="en-US" sz="2800" i="1"/>
              <a:t>future value of an annuity</a:t>
            </a:r>
            <a:r>
              <a:rPr lang="en-US" sz="2800"/>
              <a:t>)</a:t>
            </a:r>
          </a:p>
          <a:p>
            <a:pPr>
              <a:lnSpc>
                <a:spcPct val="90000"/>
              </a:lnSpc>
            </a:pPr>
            <a:r>
              <a:rPr lang="en-US" sz="2800"/>
              <a:t>Nilai sekarang dari anuitas (</a:t>
            </a:r>
            <a:r>
              <a:rPr lang="en-US" sz="2800" i="1"/>
              <a:t>present value of an annuity</a:t>
            </a:r>
            <a:r>
              <a:rPr lang="en-US" sz="2800"/>
              <a:t>)</a:t>
            </a:r>
          </a:p>
          <a:p>
            <a:pPr>
              <a:lnSpc>
                <a:spcPct val="90000"/>
              </a:lnSpc>
            </a:pPr>
            <a:r>
              <a:rPr lang="en-US" sz="2800"/>
              <a:t>Anuitas – angsuran hutang (</a:t>
            </a:r>
            <a:r>
              <a:rPr lang="en-US" sz="2800" i="1"/>
              <a:t>mortgage constant</a:t>
            </a:r>
            <a:r>
              <a:rPr lang="en-US" sz="2800"/>
              <a:t>)</a:t>
            </a:r>
          </a:p>
          <a:p>
            <a:pPr>
              <a:lnSpc>
                <a:spcPct val="90000"/>
              </a:lnSpc>
            </a:pPr>
            <a:r>
              <a:rPr lang="en-US" sz="2800"/>
              <a:t>Anuitas – cadangan penggantian (</a:t>
            </a:r>
            <a:r>
              <a:rPr lang="en-US" sz="2800" i="1"/>
              <a:t>sinking fund</a:t>
            </a:r>
            <a:r>
              <a:rPr lang="en-US" sz="28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593725"/>
            <a:ext cx="7158037" cy="647700"/>
          </a:xfrm>
        </p:spPr>
        <p:txBody>
          <a:bodyPr/>
          <a:lstStyle/>
          <a:p>
            <a:r>
              <a:rPr lang="en-US" sz="3200">
                <a:solidFill>
                  <a:srgbClr val="006600"/>
                </a:solidFill>
              </a:rPr>
              <a:t>Nilai yang Akan Datang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600200"/>
            <a:ext cx="64008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Uang Rp 1.000, ditabung dengan tingkat bunga 10% per tahun</a:t>
            </a:r>
          </a:p>
          <a:p>
            <a:pPr>
              <a:lnSpc>
                <a:spcPct val="90000"/>
              </a:lnSpc>
            </a:pPr>
            <a:r>
              <a:rPr lang="en-US" sz="2400"/>
              <a:t>Setelah 1 tahun, uang tsb akan menjadi: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Rp 1.000 + (10% x Rp 1.000) = Rp 1.100</a:t>
            </a:r>
          </a:p>
          <a:p>
            <a:pPr>
              <a:lnSpc>
                <a:spcPct val="90000"/>
              </a:lnSpc>
            </a:pPr>
            <a:r>
              <a:rPr lang="en-US" sz="2400"/>
              <a:t>Setelah 2 tahun, uang tsb akan menjadi: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Rp 1.100 + (10% x Rp 1.100) = Rp 1.210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Catatan: bunga tahun pertama ditambahkan ke pokok tabungan (bunga majemuk)</a:t>
            </a:r>
          </a:p>
          <a:p>
            <a:pPr>
              <a:lnSpc>
                <a:spcPct val="90000"/>
              </a:lnSpc>
            </a:pPr>
            <a:r>
              <a:rPr lang="en-US" sz="2400"/>
              <a:t>Setelah 3 tahun, uang tsb akan menjadi: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Rp 1.210 + (10% Rp 1.210) = Rp 1.331</a:t>
            </a:r>
          </a:p>
          <a:p>
            <a:pPr>
              <a:lnSpc>
                <a:spcPct val="90000"/>
              </a:lnSpc>
            </a:pPr>
            <a:r>
              <a:rPr lang="en-US" sz="2400"/>
              <a:t>Dan seterusnya…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/>
      <p:bldP spid="9830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438150"/>
            <a:ext cx="7158037" cy="696913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yang Akan Datang ……………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0" y="1341438"/>
            <a:ext cx="7080250" cy="2973387"/>
          </a:xfrm>
        </p:spPr>
        <p:txBody>
          <a:bodyPr/>
          <a:lstStyle/>
          <a:p>
            <a:r>
              <a:rPr lang="en-US" sz="2800"/>
              <a:t>Jika…</a:t>
            </a:r>
          </a:p>
          <a:p>
            <a:pPr lvl="1"/>
            <a:r>
              <a:rPr lang="en-US" sz="2400" i="1"/>
              <a:t>P</a:t>
            </a:r>
            <a:r>
              <a:rPr lang="en-US" sz="2400"/>
              <a:t> = uang tabungan/investasi awal</a:t>
            </a:r>
          </a:p>
          <a:p>
            <a:pPr lvl="1"/>
            <a:r>
              <a:rPr lang="en-US" sz="2400" i="1"/>
              <a:t>i</a:t>
            </a:r>
            <a:r>
              <a:rPr lang="en-US" sz="2400"/>
              <a:t>  = tingkat bunga</a:t>
            </a:r>
          </a:p>
          <a:p>
            <a:pPr lvl="1"/>
            <a:r>
              <a:rPr lang="en-US" sz="2400" i="1"/>
              <a:t>n</a:t>
            </a:r>
            <a:r>
              <a:rPr lang="en-US" sz="2400"/>
              <a:t> = periode menabung/investasi</a:t>
            </a:r>
          </a:p>
          <a:p>
            <a:pPr lvl="1"/>
            <a:r>
              <a:rPr lang="en-US" sz="2400" i="1"/>
              <a:t>F</a:t>
            </a:r>
            <a:r>
              <a:rPr lang="en-US" sz="2400"/>
              <a:t> = uang yg akan diterima di akhir periode</a:t>
            </a:r>
          </a:p>
          <a:p>
            <a:r>
              <a:rPr lang="en-US" sz="2800"/>
              <a:t>Maka…</a:t>
            </a:r>
          </a:p>
        </p:txBody>
      </p:sp>
      <p:graphicFrame>
        <p:nvGraphicFramePr>
          <p:cNvPr id="188431" name="Object 15"/>
          <p:cNvGraphicFramePr>
            <a:graphicFrameLocks noChangeAspect="1"/>
          </p:cNvGraphicFramePr>
          <p:nvPr/>
        </p:nvGraphicFramePr>
        <p:xfrm>
          <a:off x="3900488" y="4083050"/>
          <a:ext cx="3140075" cy="839788"/>
        </p:xfrm>
        <a:graphic>
          <a:graphicData uri="http://schemas.openxmlformats.org/presentationml/2006/ole">
            <p:oleObj spid="_x0000_s188431" name="Equation" r:id="rId3" imgW="901440" imgH="241200" progId="Equation.3">
              <p:embed/>
            </p:oleObj>
          </a:graphicData>
        </a:graphic>
      </p:graphicFrame>
      <p:sp>
        <p:nvSpPr>
          <p:cNvPr id="188432" name="Rectangle 16"/>
          <p:cNvSpPr>
            <a:spLocks noChangeArrowheads="1"/>
          </p:cNvSpPr>
          <p:nvPr/>
        </p:nvSpPr>
        <p:spPr bwMode="auto">
          <a:xfrm>
            <a:off x="2063750" y="4919663"/>
            <a:ext cx="7080250" cy="170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7675" indent="-447675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lang="en-US" sz="2800"/>
              <a:t>Nilai yang akan datang (</a:t>
            </a:r>
            <a:r>
              <a:rPr lang="en-US" sz="2800" i="1"/>
              <a:t>F</a:t>
            </a:r>
            <a:r>
              <a:rPr lang="en-US" sz="2800"/>
              <a:t>) = jumlah yang akan terakumulasi dari investasi sekarang untuk </a:t>
            </a:r>
            <a:r>
              <a:rPr lang="en-US" sz="2800" i="1"/>
              <a:t>n</a:t>
            </a:r>
            <a:r>
              <a:rPr lang="en-US" sz="2800"/>
              <a:t> periode pada tingkat bunga </a:t>
            </a:r>
            <a:r>
              <a:rPr lang="en-US" sz="2800" i="1"/>
              <a:t>i</a:t>
            </a:r>
          </a:p>
        </p:txBody>
      </p:sp>
      <p:sp>
        <p:nvSpPr>
          <p:cNvPr id="188435" name="Rectangle 19"/>
          <p:cNvSpPr>
            <a:spLocks noChangeArrowheads="1"/>
          </p:cNvSpPr>
          <p:nvPr/>
        </p:nvSpPr>
        <p:spPr bwMode="auto">
          <a:xfrm>
            <a:off x="5608638" y="4100513"/>
            <a:ext cx="1401762" cy="8366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436" name="AutoShape 20"/>
          <p:cNvSpPr>
            <a:spLocks noChangeArrowheads="1"/>
          </p:cNvSpPr>
          <p:nvPr/>
        </p:nvSpPr>
        <p:spPr bwMode="auto">
          <a:xfrm>
            <a:off x="7529513" y="3948113"/>
            <a:ext cx="1401762" cy="669925"/>
          </a:xfrm>
          <a:prstGeom prst="wedgeRectCallout">
            <a:avLst>
              <a:gd name="adj1" fmla="val -85106"/>
              <a:gd name="adj2" fmla="val 3341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i="1"/>
              <a:t>Future value factor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8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884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8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8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884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/>
      <p:bldP spid="188419" grpId="0" uiExpand="1" build="p"/>
      <p:bldP spid="188432" grpId="0" build="p"/>
      <p:bldP spid="188435" grpId="0" animBg="1"/>
      <p:bldP spid="188436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292100"/>
            <a:ext cx="7158037" cy="947738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yang Akan Datang …………….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444625"/>
            <a:ext cx="6400800" cy="4651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Jika bunga diperhitungkan setiap 6 bulan (</a:t>
            </a:r>
            <a:r>
              <a:rPr lang="en-US" sz="2400">
                <a:cs typeface="Arial" charset="0"/>
              </a:rPr>
              <a:t>½ tahun), maka:</a:t>
            </a:r>
          </a:p>
          <a:p>
            <a:pPr>
              <a:lnSpc>
                <a:spcPct val="90000"/>
              </a:lnSpc>
            </a:pPr>
            <a:endParaRPr lang="en-US" sz="2400"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sz="2400"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sz="240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400">
                <a:cs typeface="Arial" charset="0"/>
              </a:rPr>
              <a:t>Jika bunga diperhitungkan setiap 3 bulan (triwulan), maka:</a:t>
            </a:r>
          </a:p>
          <a:p>
            <a:pPr>
              <a:lnSpc>
                <a:spcPct val="90000"/>
              </a:lnSpc>
            </a:pPr>
            <a:endParaRPr lang="en-US" sz="2400"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sz="2400"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sz="240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400">
                <a:cs typeface="Arial" charset="0"/>
              </a:rPr>
              <a:t>Jika bunga diperhitungkan setiap bulan, maka:</a:t>
            </a:r>
          </a:p>
          <a:p>
            <a:pPr>
              <a:lnSpc>
                <a:spcPct val="90000"/>
              </a:lnSpc>
            </a:pPr>
            <a:endParaRPr lang="en-US" sz="2400"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sz="2400">
              <a:cs typeface="Arial" charset="0"/>
            </a:endParaRPr>
          </a:p>
        </p:txBody>
      </p:sp>
      <p:graphicFrame>
        <p:nvGraphicFramePr>
          <p:cNvPr id="233478" name="Object 6"/>
          <p:cNvGraphicFramePr>
            <a:graphicFrameLocks noChangeAspect="1"/>
          </p:cNvGraphicFramePr>
          <p:nvPr/>
        </p:nvGraphicFramePr>
        <p:xfrm>
          <a:off x="3922713" y="2070100"/>
          <a:ext cx="2428875" cy="1019175"/>
        </p:xfrm>
        <a:graphic>
          <a:graphicData uri="http://schemas.openxmlformats.org/presentationml/2006/ole">
            <p:oleObj spid="_x0000_s233478" name="Equation" r:id="rId3" imgW="1117440" imgH="469800" progId="Equation.3">
              <p:embed/>
            </p:oleObj>
          </a:graphicData>
        </a:graphic>
      </p:graphicFrame>
      <p:graphicFrame>
        <p:nvGraphicFramePr>
          <p:cNvPr id="233481" name="Object 9"/>
          <p:cNvGraphicFramePr>
            <a:graphicFrameLocks noChangeAspect="1"/>
          </p:cNvGraphicFramePr>
          <p:nvPr/>
        </p:nvGraphicFramePr>
        <p:xfrm>
          <a:off x="4010025" y="4048125"/>
          <a:ext cx="2428875" cy="1019175"/>
        </p:xfrm>
        <a:graphic>
          <a:graphicData uri="http://schemas.openxmlformats.org/presentationml/2006/ole">
            <p:oleObj spid="_x0000_s233481" name="Equation" r:id="rId4" imgW="1117440" imgH="469800" progId="Equation.3">
              <p:embed/>
            </p:oleObj>
          </a:graphicData>
        </a:graphic>
      </p:graphicFrame>
      <p:graphicFrame>
        <p:nvGraphicFramePr>
          <p:cNvPr id="233484" name="Object 12"/>
          <p:cNvGraphicFramePr>
            <a:graphicFrameLocks noChangeAspect="1"/>
          </p:cNvGraphicFramePr>
          <p:nvPr/>
        </p:nvGraphicFramePr>
        <p:xfrm>
          <a:off x="3924300" y="5656263"/>
          <a:ext cx="2622550" cy="1019175"/>
        </p:xfrm>
        <a:graphic>
          <a:graphicData uri="http://schemas.openxmlformats.org/presentationml/2006/ole">
            <p:oleObj spid="_x0000_s233484" name="Equation" r:id="rId5" imgW="1206360" imgH="4698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3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3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3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3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3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4" grpId="0"/>
      <p:bldP spid="23347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158037" cy="1076325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yang Akan Datang …………………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97025" y="1411288"/>
            <a:ext cx="7546975" cy="5127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500"/>
              <a:t>Jika tingkat bunga berubah-ubah (thn ke-1 = 10%, thn ke-2 = 12%, thn ke-3 = 14%), maka nilai dari uang Rp 1.000 yg diterima sekarang pd akhir thn ke-3 adalah…</a:t>
            </a:r>
          </a:p>
          <a:p>
            <a:pPr>
              <a:lnSpc>
                <a:spcPct val="90000"/>
              </a:lnSpc>
            </a:pPr>
            <a:endParaRPr lang="en-US" sz="2500"/>
          </a:p>
          <a:p>
            <a:pPr>
              <a:lnSpc>
                <a:spcPct val="90000"/>
              </a:lnSpc>
            </a:pPr>
            <a:endParaRPr lang="en-US" sz="2500"/>
          </a:p>
          <a:p>
            <a:pPr>
              <a:lnSpc>
                <a:spcPct val="90000"/>
              </a:lnSpc>
            </a:pPr>
            <a:endParaRPr lang="en-US" sz="2500"/>
          </a:p>
          <a:p>
            <a:pPr>
              <a:lnSpc>
                <a:spcPct val="90000"/>
              </a:lnSpc>
            </a:pPr>
            <a:r>
              <a:rPr lang="en-US" sz="2500"/>
              <a:t>Jika tingkat bunga thn ke-1 = 10%, thn ke-2 = 12%, thn ke-3 s/d ke-5 = 14%), maka nilai dari uang Rp 1.000 yg diterima sekarang pada akhir thn ke-5 adalah…</a:t>
            </a:r>
          </a:p>
        </p:txBody>
      </p:sp>
      <p:graphicFrame>
        <p:nvGraphicFramePr>
          <p:cNvPr id="253956" name="Object 4"/>
          <p:cNvGraphicFramePr>
            <a:graphicFrameLocks noChangeAspect="1"/>
          </p:cNvGraphicFramePr>
          <p:nvPr/>
        </p:nvGraphicFramePr>
        <p:xfrm>
          <a:off x="2820988" y="2757488"/>
          <a:ext cx="6108700" cy="960437"/>
        </p:xfrm>
        <a:graphic>
          <a:graphicData uri="http://schemas.openxmlformats.org/presentationml/2006/ole">
            <p:oleObj spid="_x0000_s253956" name="Equation" r:id="rId3" imgW="2743200" imgH="431640" progId="Equation.3">
              <p:embed/>
            </p:oleObj>
          </a:graphicData>
        </a:graphic>
      </p:graphicFrame>
      <p:graphicFrame>
        <p:nvGraphicFramePr>
          <p:cNvPr id="253962" name="Object 10"/>
          <p:cNvGraphicFramePr>
            <a:graphicFrameLocks noChangeAspect="1"/>
          </p:cNvGraphicFramePr>
          <p:nvPr/>
        </p:nvGraphicFramePr>
        <p:xfrm>
          <a:off x="2832100" y="5407025"/>
          <a:ext cx="6137275" cy="960438"/>
        </p:xfrm>
        <a:graphic>
          <a:graphicData uri="http://schemas.openxmlformats.org/presentationml/2006/ole">
            <p:oleObj spid="_x0000_s253962" name="Equation" r:id="rId4" imgW="2755800" imgH="431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3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3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4" grpId="0"/>
      <p:bldP spid="25395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352425"/>
            <a:ext cx="7158037" cy="955675"/>
          </a:xfrm>
        </p:spPr>
        <p:txBody>
          <a:bodyPr/>
          <a:lstStyle/>
          <a:p>
            <a:r>
              <a:rPr lang="en-US" sz="3200">
                <a:solidFill>
                  <a:srgbClr val="006600"/>
                </a:solidFill>
              </a:rPr>
              <a:t>Nilai Sekarang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401763"/>
            <a:ext cx="6400800" cy="5273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Kebalikan dari nilai yang akan datang</a:t>
            </a:r>
          </a:p>
          <a:p>
            <a:pPr>
              <a:lnSpc>
                <a:spcPct val="90000"/>
              </a:lnSpc>
            </a:pPr>
            <a:r>
              <a:rPr lang="en-US" sz="2400"/>
              <a:t>Rumus diturunkan dari rumus nilai yang akan datang: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Nilai sekarang (</a:t>
            </a:r>
            <a:r>
              <a:rPr lang="en-US" sz="2400" i="1"/>
              <a:t>P</a:t>
            </a:r>
            <a:r>
              <a:rPr lang="en-US" sz="2400"/>
              <a:t>) = nilai sekarang dr suatu jumlah di masa depan yang akan diterima di akhir periode </a:t>
            </a:r>
            <a:r>
              <a:rPr lang="en-US" sz="2400" i="1"/>
              <a:t>n</a:t>
            </a:r>
            <a:r>
              <a:rPr lang="en-US" sz="2400"/>
              <a:t> pada tingkat bunga </a:t>
            </a:r>
            <a:r>
              <a:rPr lang="en-US" sz="2400" i="1"/>
              <a:t>i</a:t>
            </a:r>
          </a:p>
        </p:txBody>
      </p:sp>
      <p:graphicFrame>
        <p:nvGraphicFramePr>
          <p:cNvPr id="237574" name="Object 6"/>
          <p:cNvGraphicFramePr>
            <a:graphicFrameLocks noChangeAspect="1"/>
          </p:cNvGraphicFramePr>
          <p:nvPr/>
        </p:nvGraphicFramePr>
        <p:xfrm>
          <a:off x="3094038" y="2586038"/>
          <a:ext cx="3140075" cy="839787"/>
        </p:xfrm>
        <a:graphic>
          <a:graphicData uri="http://schemas.openxmlformats.org/presentationml/2006/ole">
            <p:oleObj spid="_x0000_s237574" name="Equation" r:id="rId3" imgW="901440" imgH="241200" progId="Equation.3">
              <p:embed/>
            </p:oleObj>
          </a:graphicData>
        </a:graphic>
      </p:graphicFrame>
      <p:graphicFrame>
        <p:nvGraphicFramePr>
          <p:cNvPr id="237577" name="Object 9"/>
          <p:cNvGraphicFramePr>
            <a:graphicFrameLocks noChangeAspect="1"/>
          </p:cNvGraphicFramePr>
          <p:nvPr/>
        </p:nvGraphicFramePr>
        <p:xfrm>
          <a:off x="2995613" y="3668713"/>
          <a:ext cx="3271837" cy="1503362"/>
        </p:xfrm>
        <a:graphic>
          <a:graphicData uri="http://schemas.openxmlformats.org/presentationml/2006/ole">
            <p:oleObj spid="_x0000_s237577" name="Equation" r:id="rId4" imgW="939600" imgH="431640" progId="Equation.3">
              <p:embed/>
            </p:oleObj>
          </a:graphicData>
        </a:graphic>
      </p:graphicFrame>
      <p:sp>
        <p:nvSpPr>
          <p:cNvPr id="237578" name="Rectangle 10"/>
          <p:cNvSpPr>
            <a:spLocks noChangeArrowheads="1"/>
          </p:cNvSpPr>
          <p:nvPr/>
        </p:nvSpPr>
        <p:spPr bwMode="auto">
          <a:xfrm>
            <a:off x="4694238" y="3656013"/>
            <a:ext cx="1570037" cy="1582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79" name="AutoShape 11"/>
          <p:cNvSpPr>
            <a:spLocks noChangeArrowheads="1"/>
          </p:cNvSpPr>
          <p:nvPr/>
        </p:nvSpPr>
        <p:spPr bwMode="auto">
          <a:xfrm>
            <a:off x="6465888" y="3214688"/>
            <a:ext cx="2328862" cy="638175"/>
          </a:xfrm>
          <a:prstGeom prst="wedgeRectCallout">
            <a:avLst>
              <a:gd name="adj1" fmla="val -58181"/>
              <a:gd name="adj2" fmla="val 12562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i="1"/>
              <a:t>Present value factor/ discount factor</a:t>
            </a:r>
          </a:p>
        </p:txBody>
      </p:sp>
      <p:sp>
        <p:nvSpPr>
          <p:cNvPr id="237580" name="Rectangle 12"/>
          <p:cNvSpPr>
            <a:spLocks noChangeArrowheads="1"/>
          </p:cNvSpPr>
          <p:nvPr/>
        </p:nvSpPr>
        <p:spPr bwMode="auto">
          <a:xfrm>
            <a:off x="5548313" y="4508500"/>
            <a:ext cx="212725" cy="579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581" name="AutoShape 13"/>
          <p:cNvSpPr>
            <a:spLocks noChangeArrowheads="1"/>
          </p:cNvSpPr>
          <p:nvPr/>
        </p:nvSpPr>
        <p:spPr bwMode="auto">
          <a:xfrm>
            <a:off x="6861175" y="4673600"/>
            <a:ext cx="1765300" cy="363538"/>
          </a:xfrm>
          <a:prstGeom prst="wedgeRectCallout">
            <a:avLst>
              <a:gd name="adj1" fmla="val -111870"/>
              <a:gd name="adj2" fmla="val -982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i="1"/>
              <a:t>Discount rate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7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7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7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75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37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37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7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3758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7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7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37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0" grpId="0"/>
      <p:bldP spid="237571" grpId="0" uiExpand="1" build="p"/>
      <p:bldP spid="237578" grpId="0" animBg="1"/>
      <p:bldP spid="237579" grpId="0" build="allAtOnce" animBg="1"/>
      <p:bldP spid="237580" grpId="0" animBg="1"/>
      <p:bldP spid="237581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306388"/>
            <a:ext cx="7158037" cy="979487"/>
          </a:xfrm>
        </p:spPr>
        <p:txBody>
          <a:bodyPr/>
          <a:lstStyle/>
          <a:p>
            <a:r>
              <a:rPr lang="en-US" sz="1800" b="1">
                <a:solidFill>
                  <a:srgbClr val="006600"/>
                </a:solidFill>
              </a:rPr>
              <a:t>Nilai Sekarang ………………….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652588"/>
            <a:ext cx="8294687" cy="5022850"/>
          </a:xfrm>
        </p:spPr>
        <p:txBody>
          <a:bodyPr/>
          <a:lstStyle/>
          <a:p>
            <a:r>
              <a:rPr lang="en-US" sz="2300"/>
              <a:t>Jika diketahui tingkat bunga thn ke-1 = 10%, thn ke-2 = 12%, dan thn ke-3 = 14%, maka nilai sekarang dari uang Rp 1.404 yg akan diterima 3 thn dari sekarang adalah…</a:t>
            </a:r>
          </a:p>
          <a:p>
            <a:endParaRPr lang="en-US" sz="2300"/>
          </a:p>
          <a:p>
            <a:endParaRPr lang="en-US" sz="2300"/>
          </a:p>
          <a:p>
            <a:endParaRPr lang="en-US" sz="2300"/>
          </a:p>
          <a:p>
            <a:r>
              <a:rPr lang="en-US" sz="2300"/>
              <a:t>Jika diketahui tingkat bunga thn ke-1 = 10%, thn ke-2 = 12%, dan thn ke-3 s/d ke-5 = 14%, maka nilai sekarang dari uang Rp 1.825 yg akan diterima 5 thn dari sekarang adalah…</a:t>
            </a:r>
          </a:p>
          <a:p>
            <a:endParaRPr lang="en-US" sz="2300"/>
          </a:p>
        </p:txBody>
      </p:sp>
      <p:graphicFrame>
        <p:nvGraphicFramePr>
          <p:cNvPr id="256005" name="Object 5"/>
          <p:cNvGraphicFramePr>
            <a:graphicFrameLocks noChangeAspect="1"/>
          </p:cNvGraphicFramePr>
          <p:nvPr/>
        </p:nvGraphicFramePr>
        <p:xfrm>
          <a:off x="2135188" y="2862263"/>
          <a:ext cx="6061075" cy="1100137"/>
        </p:xfrm>
        <a:graphic>
          <a:graphicData uri="http://schemas.openxmlformats.org/presentationml/2006/ole">
            <p:oleObj spid="_x0000_s256005" name="Equation" r:id="rId3" imgW="2819160" imgH="634680" progId="Equation.3">
              <p:embed/>
            </p:oleObj>
          </a:graphicData>
        </a:graphic>
      </p:graphicFrame>
      <p:graphicFrame>
        <p:nvGraphicFramePr>
          <p:cNvPr id="256012" name="Object 12"/>
          <p:cNvGraphicFramePr>
            <a:graphicFrameLocks noChangeAspect="1"/>
          </p:cNvGraphicFramePr>
          <p:nvPr/>
        </p:nvGraphicFramePr>
        <p:xfrm>
          <a:off x="2157413" y="5327650"/>
          <a:ext cx="6030912" cy="1182688"/>
        </p:xfrm>
        <a:graphic>
          <a:graphicData uri="http://schemas.openxmlformats.org/presentationml/2006/ole">
            <p:oleObj spid="_x0000_s256012" name="Equation" r:id="rId4" imgW="2831760" imgH="6346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2" grpId="0"/>
      <p:bldP spid="256003" grpId="0" uiExpand="1" build="p"/>
    </p:bldLst>
  </p:timing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1198</TotalTime>
  <Words>1226</Words>
  <Application>Microsoft Office PowerPoint</Application>
  <PresentationFormat>On-screen Show (4:3)</PresentationFormat>
  <Paragraphs>176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Times New Roman</vt:lpstr>
      <vt:lpstr>Wingdings</vt:lpstr>
      <vt:lpstr>Axis</vt:lpstr>
      <vt:lpstr>Microsoft Equation 3.0</vt:lpstr>
      <vt:lpstr>Nilai Waktu dan Uang (Time Value of Money)</vt:lpstr>
      <vt:lpstr>Konsep Dasar</vt:lpstr>
      <vt:lpstr>6 Rumus Utama</vt:lpstr>
      <vt:lpstr>Nilai yang Akan Datang</vt:lpstr>
      <vt:lpstr>Nilai yang Akan Datang ……………</vt:lpstr>
      <vt:lpstr>Nilai yang Akan Datang …………….</vt:lpstr>
      <vt:lpstr>Nilai yang Akan Datang …………………</vt:lpstr>
      <vt:lpstr>Nilai Sekarang</vt:lpstr>
      <vt:lpstr>Nilai Sekarang ………………….</vt:lpstr>
      <vt:lpstr>Nilai yang Akan Datang dari Anuitas</vt:lpstr>
      <vt:lpstr>Nilai yang Akan Datang dari Anuitas ………………</vt:lpstr>
      <vt:lpstr>Nilai yang Akan Datang dari Anuitas ………………….</vt:lpstr>
      <vt:lpstr>Nilai yang Akan Datang dari Anuitas ………………</vt:lpstr>
      <vt:lpstr>Nilai yang Akan Datang dari Anuitas …………………</vt:lpstr>
      <vt:lpstr>Nilai Sekarang dari Anuitas</vt:lpstr>
      <vt:lpstr>Nilai Sekarang dari Anuitas ……………………</vt:lpstr>
      <vt:lpstr>Nilai Sekarang dari Anuitas ……………………</vt:lpstr>
      <vt:lpstr>Nilai Sekarang dari Anuitas ………………………</vt:lpstr>
      <vt:lpstr>Anuitas – Angsuran Hutang</vt:lpstr>
      <vt:lpstr>Anuitas – Cadangan Penggantian</vt:lpstr>
      <vt:lpstr>Kasus 1</vt:lpstr>
      <vt:lpstr>Kasus 2</vt:lpstr>
      <vt:lpstr>Kasus 3</vt:lpstr>
      <vt:lpstr>Kasus 4</vt:lpstr>
      <vt:lpstr>Jawaban Kasus No. 4</vt:lpstr>
    </vt:vector>
  </TitlesOfParts>
  <Company>PT Zodiac Perintis Penilai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Nilai Waktu dan Uang (Time Value of Money)</dc:title>
  <dc:creator>Ocky Rinaldy</dc:creator>
  <cp:lastModifiedBy>dell</cp:lastModifiedBy>
  <cp:revision>67</cp:revision>
  <dcterms:created xsi:type="dcterms:W3CDTF">2005-01-27T03:04:14Z</dcterms:created>
  <dcterms:modified xsi:type="dcterms:W3CDTF">2015-04-23T04:11:49Z</dcterms:modified>
</cp:coreProperties>
</file>