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4" r:id="rId8"/>
    <p:sldId id="265" r:id="rId9"/>
    <p:sldId id="262" r:id="rId10"/>
    <p:sldId id="263" r:id="rId11"/>
    <p:sldId id="266" r:id="rId12"/>
    <p:sldId id="269" r:id="rId13"/>
    <p:sldId id="267" r:id="rId14"/>
    <p:sldId id="272" r:id="rId15"/>
    <p:sldId id="268" r:id="rId16"/>
    <p:sldId id="270" r:id="rId1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721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5144-C11E-4BC5-922E-E748C449F442}" type="datetimeFigureOut">
              <a:rPr lang="id-ID" smtClean="0"/>
              <a:pPr/>
              <a:t>10/11/2011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1F95-08BC-4E8B-BEB2-F6D8154406A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5144-C11E-4BC5-922E-E748C449F442}" type="datetimeFigureOut">
              <a:rPr lang="id-ID" smtClean="0"/>
              <a:pPr/>
              <a:t>10/11/2011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1F95-08BC-4E8B-BEB2-F6D8154406A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5144-C11E-4BC5-922E-E748C449F442}" type="datetimeFigureOut">
              <a:rPr lang="id-ID" smtClean="0"/>
              <a:pPr/>
              <a:t>10/11/2011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1F95-08BC-4E8B-BEB2-F6D8154406A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5144-C11E-4BC5-922E-E748C449F442}" type="datetimeFigureOut">
              <a:rPr lang="id-ID" smtClean="0"/>
              <a:pPr/>
              <a:t>10/11/2011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1F95-08BC-4E8B-BEB2-F6D8154406A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5144-C11E-4BC5-922E-E748C449F442}" type="datetimeFigureOut">
              <a:rPr lang="id-ID" smtClean="0"/>
              <a:pPr/>
              <a:t>10/11/2011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63F1F95-08BC-4E8B-BEB2-F6D8154406A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5144-C11E-4BC5-922E-E748C449F442}" type="datetimeFigureOut">
              <a:rPr lang="id-ID" smtClean="0"/>
              <a:pPr/>
              <a:t>10/11/2011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1F95-08BC-4E8B-BEB2-F6D8154406A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5144-C11E-4BC5-922E-E748C449F442}" type="datetimeFigureOut">
              <a:rPr lang="id-ID" smtClean="0"/>
              <a:pPr/>
              <a:t>10/11/2011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1F95-08BC-4E8B-BEB2-F6D8154406A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5144-C11E-4BC5-922E-E748C449F442}" type="datetimeFigureOut">
              <a:rPr lang="id-ID" smtClean="0"/>
              <a:pPr/>
              <a:t>10/11/2011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1F95-08BC-4E8B-BEB2-F6D8154406A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5144-C11E-4BC5-922E-E748C449F442}" type="datetimeFigureOut">
              <a:rPr lang="id-ID" smtClean="0"/>
              <a:pPr/>
              <a:t>10/11/2011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1F95-08BC-4E8B-BEB2-F6D8154406A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5144-C11E-4BC5-922E-E748C449F442}" type="datetimeFigureOut">
              <a:rPr lang="id-ID" smtClean="0"/>
              <a:pPr/>
              <a:t>10/11/2011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1F95-08BC-4E8B-BEB2-F6D8154406A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5144-C11E-4BC5-922E-E748C449F442}" type="datetimeFigureOut">
              <a:rPr lang="id-ID" smtClean="0"/>
              <a:pPr/>
              <a:t>10/11/2011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1F95-08BC-4E8B-BEB2-F6D8154406A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98E5144-C11E-4BC5-922E-E748C449F442}" type="datetimeFigureOut">
              <a:rPr lang="id-ID" smtClean="0"/>
              <a:pPr/>
              <a:t>10/11/2011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63F1F95-08BC-4E8B-BEB2-F6D8154406AB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851648" cy="2843234"/>
          </a:xfrm>
        </p:spPr>
        <p:txBody>
          <a:bodyPr/>
          <a:lstStyle/>
          <a:p>
            <a:pPr algn="r"/>
            <a:r>
              <a:rPr lang="id-ID" dirty="0" smtClean="0"/>
              <a:t>ASISTENSI PRAKTIKUM SISTEM INFORMASI MANAJEMEN 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4143380"/>
            <a:ext cx="83582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3200" dirty="0" smtClean="0">
                <a:solidFill>
                  <a:schemeClr val="tx1">
                    <a:lumMod val="85000"/>
                  </a:schemeClr>
                </a:solidFill>
              </a:rPr>
              <a:t>ANALISIS DAN DESAIN SISTEM INFORMASI MANAJEMEN (SIM)</a:t>
            </a:r>
            <a:endParaRPr lang="id-ID" sz="3200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85728"/>
            <a:ext cx="8501090" cy="64294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id-ID" dirty="0" err="1" smtClean="0"/>
              <a:t>M</a:t>
            </a:r>
            <a:r>
              <a:rPr lang="en-US" dirty="0" err="1" smtClean="0"/>
              <a:t>anfaat</a:t>
            </a:r>
            <a:r>
              <a:rPr lang="en-US" dirty="0" smtClean="0"/>
              <a:t> </a:t>
            </a:r>
            <a:r>
              <a:rPr lang="id-ID" dirty="0" err="1" smtClean="0"/>
              <a:t>S</a:t>
            </a:r>
            <a:r>
              <a:rPr lang="en-US" dirty="0" err="1" smtClean="0"/>
              <a:t>istem</a:t>
            </a:r>
            <a:r>
              <a:rPr lang="en-US" dirty="0" smtClean="0"/>
              <a:t> </a:t>
            </a:r>
            <a:r>
              <a:rPr lang="id-ID" dirty="0" smtClean="0"/>
              <a:t>H</a:t>
            </a:r>
            <a:r>
              <a:rPr lang="en-US" dirty="0" err="1" smtClean="0"/>
              <a:t>otel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28596" y="1071546"/>
            <a:ext cx="7986714" cy="335758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tujuan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manfaat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lalu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dapat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dijelaskan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kesatuan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luarnya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</a:t>
            </a:r>
          </a:p>
          <a:p>
            <a:pPr marL="868680" marR="0" lvl="1" indent="-283464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Char char="q"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Tamu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merupakan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elemen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memberikan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kepada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sistem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memilih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kamar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menggunakan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fasilitas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lainya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Dipandang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keberadaanya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tamu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satu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lainnya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tidaklah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berhubungan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relatif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sehingga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tamu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tidak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menjadikan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tercapainya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tujuan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manfaat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sistem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0034" y="4286256"/>
            <a:ext cx="807249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Wingdings" pitchFamily="2" charset="2"/>
              <a:buChar char="q"/>
            </a:pP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Pimpinan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: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adalah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jabatan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tidak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terlibat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secara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operasional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terhadap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sistem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Pimpinan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hanya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menerima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laporan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memberikan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kebijakan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kepada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sistem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sehingga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pimpinan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tidak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menjadikan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tercapainya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tujuan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manfaat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sistem</a:t>
            </a:r>
            <a:endParaRPr lang="en-US" sz="2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14282" y="1000108"/>
            <a:ext cx="8849270" cy="5410200"/>
            <a:chOff x="228600" y="1295400"/>
            <a:chExt cx="8382000" cy="5410200"/>
          </a:xfrm>
        </p:grpSpPr>
        <p:sp>
          <p:nvSpPr>
            <p:cNvPr id="6" name="Text Box 1028"/>
            <p:cNvSpPr txBox="1">
              <a:spLocks noChangeArrowheads="1"/>
            </p:cNvSpPr>
            <p:nvPr/>
          </p:nvSpPr>
          <p:spPr bwMode="auto">
            <a:xfrm>
              <a:off x="609600" y="1828800"/>
              <a:ext cx="1095375" cy="4175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800">
                  <a:solidFill>
                    <a:srgbClr val="000000"/>
                  </a:solidFill>
                  <a:latin typeface="Arial Black" pitchFamily="34" charset="0"/>
                </a:rPr>
                <a:t>Tamu</a:t>
              </a:r>
            </a:p>
          </p:txBody>
        </p:sp>
        <p:sp>
          <p:nvSpPr>
            <p:cNvPr id="7" name="Line 1029"/>
            <p:cNvSpPr>
              <a:spLocks noChangeShapeType="1"/>
            </p:cNvSpPr>
            <p:nvPr/>
          </p:nvSpPr>
          <p:spPr bwMode="auto">
            <a:xfrm>
              <a:off x="1676400" y="1981200"/>
              <a:ext cx="8429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8" name="Line 1030"/>
            <p:cNvSpPr>
              <a:spLocks noChangeShapeType="1"/>
            </p:cNvSpPr>
            <p:nvPr/>
          </p:nvSpPr>
          <p:spPr bwMode="auto">
            <a:xfrm flipH="1">
              <a:off x="2057400" y="5638800"/>
              <a:ext cx="2209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9" name="Text Box 1031"/>
            <p:cNvSpPr txBox="1">
              <a:spLocks noChangeArrowheads="1"/>
            </p:cNvSpPr>
            <p:nvPr/>
          </p:nvSpPr>
          <p:spPr bwMode="auto">
            <a:xfrm>
              <a:off x="7315200" y="2514600"/>
              <a:ext cx="1095375" cy="4175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800">
                  <a:solidFill>
                    <a:srgbClr val="000000"/>
                  </a:solidFill>
                  <a:latin typeface="Arial Black" pitchFamily="34" charset="0"/>
                </a:rPr>
                <a:t>Pimp</a:t>
              </a:r>
            </a:p>
          </p:txBody>
        </p:sp>
        <p:sp>
          <p:nvSpPr>
            <p:cNvPr id="10" name="Line 1032"/>
            <p:cNvSpPr>
              <a:spLocks noChangeShapeType="1"/>
            </p:cNvSpPr>
            <p:nvPr/>
          </p:nvSpPr>
          <p:spPr bwMode="auto">
            <a:xfrm flipV="1">
              <a:off x="1219200" y="2209800"/>
              <a:ext cx="0" cy="26511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1" name="Text Box 1033"/>
            <p:cNvSpPr txBox="1">
              <a:spLocks noChangeArrowheads="1"/>
            </p:cNvSpPr>
            <p:nvPr/>
          </p:nvSpPr>
          <p:spPr bwMode="auto">
            <a:xfrm>
              <a:off x="1676400" y="1676400"/>
              <a:ext cx="831850" cy="484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chemeClr val="hlink"/>
                  </a:solidFill>
                </a:rPr>
                <a:t>Id tamu</a:t>
              </a:r>
            </a:p>
          </p:txBody>
        </p:sp>
        <p:sp>
          <p:nvSpPr>
            <p:cNvPr id="12" name="Text Box 1034"/>
            <p:cNvSpPr txBox="1">
              <a:spLocks noChangeArrowheads="1"/>
            </p:cNvSpPr>
            <p:nvPr/>
          </p:nvSpPr>
          <p:spPr bwMode="auto">
            <a:xfrm>
              <a:off x="228600" y="3276600"/>
              <a:ext cx="1014988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dirty="0" err="1">
                  <a:solidFill>
                    <a:schemeClr val="hlink"/>
                  </a:solidFill>
                </a:rPr>
                <a:t>Tanda</a:t>
              </a:r>
              <a:r>
                <a:rPr lang="en-US" sz="1600" dirty="0">
                  <a:solidFill>
                    <a:schemeClr val="hlink"/>
                  </a:solidFill>
                </a:rPr>
                <a:t> </a:t>
              </a:r>
              <a:r>
                <a:rPr lang="en-US" sz="1600" dirty="0" err="1">
                  <a:solidFill>
                    <a:schemeClr val="hlink"/>
                  </a:solidFill>
                </a:rPr>
                <a:t>bukti</a:t>
              </a:r>
              <a:r>
                <a:rPr lang="en-US" sz="1600" dirty="0">
                  <a:solidFill>
                    <a:schemeClr val="hlink"/>
                  </a:solidFill>
                </a:rPr>
                <a:t> </a:t>
              </a:r>
              <a:r>
                <a:rPr lang="en-US" sz="1600" dirty="0" err="1">
                  <a:solidFill>
                    <a:schemeClr val="hlink"/>
                  </a:solidFill>
                </a:rPr>
                <a:t>transaksi</a:t>
              </a:r>
              <a:endParaRPr lang="en-US" sz="1600" dirty="0">
                <a:solidFill>
                  <a:schemeClr val="hlink"/>
                </a:solidFill>
              </a:endParaRPr>
            </a:p>
          </p:txBody>
        </p:sp>
        <p:sp>
          <p:nvSpPr>
            <p:cNvPr id="13" name="Text Box 1035"/>
            <p:cNvSpPr txBox="1">
              <a:spLocks noChangeArrowheads="1"/>
            </p:cNvSpPr>
            <p:nvPr/>
          </p:nvSpPr>
          <p:spPr bwMode="auto">
            <a:xfrm>
              <a:off x="6656855" y="3081350"/>
              <a:ext cx="99060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800" dirty="0" err="1">
                  <a:solidFill>
                    <a:schemeClr val="hlink"/>
                  </a:solidFill>
                </a:rPr>
                <a:t>Laporan</a:t>
              </a:r>
              <a:endParaRPr lang="en-US" sz="1800" dirty="0">
                <a:solidFill>
                  <a:schemeClr val="hlink"/>
                </a:solidFill>
              </a:endParaRPr>
            </a:p>
          </p:txBody>
        </p:sp>
        <p:sp>
          <p:nvSpPr>
            <p:cNvPr id="14" name="Oval 1036"/>
            <p:cNvSpPr>
              <a:spLocks noChangeArrowheads="1"/>
            </p:cNvSpPr>
            <p:nvPr/>
          </p:nvSpPr>
          <p:spPr bwMode="auto">
            <a:xfrm>
              <a:off x="2514600" y="1295400"/>
              <a:ext cx="1676400" cy="14478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1.0</a:t>
              </a:r>
            </a:p>
            <a:p>
              <a:pPr algn="ctr"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Ceck id tamu</a:t>
              </a:r>
            </a:p>
          </p:txBody>
        </p:sp>
        <p:grpSp>
          <p:nvGrpSpPr>
            <p:cNvPr id="15" name="Group 1037"/>
            <p:cNvGrpSpPr>
              <a:grpSpLocks/>
            </p:cNvGrpSpPr>
            <p:nvPr/>
          </p:nvGrpSpPr>
          <p:grpSpPr bwMode="auto">
            <a:xfrm>
              <a:off x="4953000" y="1752600"/>
              <a:ext cx="1371600" cy="457200"/>
              <a:chOff x="3819" y="3731"/>
              <a:chExt cx="864" cy="288"/>
            </a:xfrm>
          </p:grpSpPr>
          <p:sp>
            <p:nvSpPr>
              <p:cNvPr id="44" name="Text Box 1038"/>
              <p:cNvSpPr txBox="1">
                <a:spLocks noChangeArrowheads="1"/>
              </p:cNvSpPr>
              <p:nvPr/>
            </p:nvSpPr>
            <p:spPr bwMode="auto">
              <a:xfrm>
                <a:off x="3819" y="3731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/>
                  <a:t>tamu</a:t>
                </a:r>
              </a:p>
            </p:txBody>
          </p:sp>
          <p:sp>
            <p:nvSpPr>
              <p:cNvPr id="45" name="Line 1039"/>
              <p:cNvSpPr>
                <a:spLocks noChangeShapeType="1"/>
              </p:cNvSpPr>
              <p:nvPr/>
            </p:nvSpPr>
            <p:spPr bwMode="auto">
              <a:xfrm>
                <a:off x="3867" y="3731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d-ID"/>
              </a:p>
            </p:txBody>
          </p:sp>
          <p:sp>
            <p:nvSpPr>
              <p:cNvPr id="46" name="Line 1040"/>
              <p:cNvSpPr>
                <a:spLocks noChangeShapeType="1"/>
              </p:cNvSpPr>
              <p:nvPr/>
            </p:nvSpPr>
            <p:spPr bwMode="auto">
              <a:xfrm>
                <a:off x="3867" y="4019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d-ID"/>
              </a:p>
            </p:txBody>
          </p:sp>
        </p:grpSp>
        <p:sp>
          <p:nvSpPr>
            <p:cNvPr id="16" name="Line 1041"/>
            <p:cNvSpPr>
              <a:spLocks noChangeShapeType="1"/>
            </p:cNvSpPr>
            <p:nvPr/>
          </p:nvSpPr>
          <p:spPr bwMode="auto">
            <a:xfrm flipH="1">
              <a:off x="4191000" y="1981200"/>
              <a:ext cx="8429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7" name="Text Box 1042"/>
            <p:cNvSpPr txBox="1">
              <a:spLocks noChangeArrowheads="1"/>
            </p:cNvSpPr>
            <p:nvPr/>
          </p:nvSpPr>
          <p:spPr bwMode="auto">
            <a:xfrm>
              <a:off x="4191000" y="1447800"/>
              <a:ext cx="831850" cy="484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chemeClr val="hlink"/>
                  </a:solidFill>
                </a:rPr>
                <a:t>Data tamu</a:t>
              </a:r>
            </a:p>
          </p:txBody>
        </p:sp>
        <p:sp>
          <p:nvSpPr>
            <p:cNvPr id="18" name="Oval 1043"/>
            <p:cNvSpPr>
              <a:spLocks noChangeArrowheads="1"/>
            </p:cNvSpPr>
            <p:nvPr/>
          </p:nvSpPr>
          <p:spPr bwMode="auto">
            <a:xfrm>
              <a:off x="2514600" y="3429000"/>
              <a:ext cx="1676400" cy="14478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2.0</a:t>
              </a:r>
            </a:p>
            <a:p>
              <a:pPr algn="ctr"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Ceck Kamar</a:t>
              </a:r>
            </a:p>
          </p:txBody>
        </p:sp>
        <p:sp>
          <p:nvSpPr>
            <p:cNvPr id="19" name="Line 1044"/>
            <p:cNvSpPr>
              <a:spLocks noChangeShapeType="1"/>
            </p:cNvSpPr>
            <p:nvPr/>
          </p:nvSpPr>
          <p:spPr bwMode="auto">
            <a:xfrm flipV="1">
              <a:off x="3352800" y="2743200"/>
              <a:ext cx="0" cy="669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" name="Text Box 1045"/>
            <p:cNvSpPr txBox="1">
              <a:spLocks noChangeArrowheads="1"/>
            </p:cNvSpPr>
            <p:nvPr/>
          </p:nvSpPr>
          <p:spPr bwMode="auto">
            <a:xfrm>
              <a:off x="2362200" y="2819400"/>
              <a:ext cx="831850" cy="484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en-US" sz="1600">
                  <a:solidFill>
                    <a:schemeClr val="hlink"/>
                  </a:solidFill>
                </a:rPr>
                <a:t>Data tamu</a:t>
              </a:r>
            </a:p>
          </p:txBody>
        </p:sp>
        <p:grpSp>
          <p:nvGrpSpPr>
            <p:cNvPr id="21" name="Group 1052"/>
            <p:cNvGrpSpPr>
              <a:grpSpLocks/>
            </p:cNvGrpSpPr>
            <p:nvPr/>
          </p:nvGrpSpPr>
          <p:grpSpPr bwMode="auto">
            <a:xfrm>
              <a:off x="4953000" y="3962400"/>
              <a:ext cx="1371600" cy="457200"/>
              <a:chOff x="3819" y="3731"/>
              <a:chExt cx="864" cy="288"/>
            </a:xfrm>
          </p:grpSpPr>
          <p:sp>
            <p:nvSpPr>
              <p:cNvPr id="41" name="Text Box 1053"/>
              <p:cNvSpPr txBox="1">
                <a:spLocks noChangeArrowheads="1"/>
              </p:cNvSpPr>
              <p:nvPr/>
            </p:nvSpPr>
            <p:spPr bwMode="auto">
              <a:xfrm>
                <a:off x="3819" y="3731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/>
                  <a:t>kamar</a:t>
                </a:r>
              </a:p>
            </p:txBody>
          </p:sp>
          <p:sp>
            <p:nvSpPr>
              <p:cNvPr id="42" name="Line 1054"/>
              <p:cNvSpPr>
                <a:spLocks noChangeShapeType="1"/>
              </p:cNvSpPr>
              <p:nvPr/>
            </p:nvSpPr>
            <p:spPr bwMode="auto">
              <a:xfrm>
                <a:off x="3867" y="3731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d-ID"/>
              </a:p>
            </p:txBody>
          </p:sp>
          <p:sp>
            <p:nvSpPr>
              <p:cNvPr id="43" name="Line 1055"/>
              <p:cNvSpPr>
                <a:spLocks noChangeShapeType="1"/>
              </p:cNvSpPr>
              <p:nvPr/>
            </p:nvSpPr>
            <p:spPr bwMode="auto">
              <a:xfrm>
                <a:off x="3867" y="4019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d-ID"/>
              </a:p>
            </p:txBody>
          </p:sp>
        </p:grpSp>
        <p:sp>
          <p:nvSpPr>
            <p:cNvPr id="22" name="Line 1056"/>
            <p:cNvSpPr>
              <a:spLocks noChangeShapeType="1"/>
            </p:cNvSpPr>
            <p:nvPr/>
          </p:nvSpPr>
          <p:spPr bwMode="auto">
            <a:xfrm flipH="1">
              <a:off x="4191000" y="4191000"/>
              <a:ext cx="8429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3" name="Text Box 1057"/>
            <p:cNvSpPr txBox="1">
              <a:spLocks noChangeArrowheads="1"/>
            </p:cNvSpPr>
            <p:nvPr/>
          </p:nvSpPr>
          <p:spPr bwMode="auto">
            <a:xfrm>
              <a:off x="4191000" y="3810000"/>
              <a:ext cx="83185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chemeClr val="hlink"/>
                  </a:solidFill>
                </a:rPr>
                <a:t>kamar</a:t>
              </a:r>
            </a:p>
          </p:txBody>
        </p:sp>
        <p:sp>
          <p:nvSpPr>
            <p:cNvPr id="24" name="Oval 1058"/>
            <p:cNvSpPr>
              <a:spLocks noChangeArrowheads="1"/>
            </p:cNvSpPr>
            <p:nvPr/>
          </p:nvSpPr>
          <p:spPr bwMode="auto">
            <a:xfrm>
              <a:off x="4267200" y="4953000"/>
              <a:ext cx="1676400" cy="14478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3.0</a:t>
              </a:r>
            </a:p>
            <a:p>
              <a:pPr algn="ctr"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Penggunaan kamar</a:t>
              </a:r>
            </a:p>
          </p:txBody>
        </p:sp>
        <p:sp>
          <p:nvSpPr>
            <p:cNvPr id="25" name="Oval 1059"/>
            <p:cNvSpPr>
              <a:spLocks noChangeArrowheads="1"/>
            </p:cNvSpPr>
            <p:nvPr/>
          </p:nvSpPr>
          <p:spPr bwMode="auto">
            <a:xfrm>
              <a:off x="6934200" y="4876800"/>
              <a:ext cx="1676400" cy="14478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5.0</a:t>
              </a:r>
            </a:p>
            <a:p>
              <a:pPr algn="ctr"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laporan</a:t>
              </a:r>
            </a:p>
          </p:txBody>
        </p:sp>
        <p:sp>
          <p:nvSpPr>
            <p:cNvPr id="26" name="Oval 1060"/>
            <p:cNvSpPr>
              <a:spLocks noChangeArrowheads="1"/>
            </p:cNvSpPr>
            <p:nvPr/>
          </p:nvSpPr>
          <p:spPr bwMode="auto">
            <a:xfrm>
              <a:off x="381000" y="4876800"/>
              <a:ext cx="1676400" cy="14478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4.0</a:t>
              </a:r>
            </a:p>
            <a:p>
              <a:pPr algn="ctr"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Hitung biaya</a:t>
              </a:r>
            </a:p>
          </p:txBody>
        </p:sp>
        <p:sp>
          <p:nvSpPr>
            <p:cNvPr id="27" name="Line 1061"/>
            <p:cNvSpPr>
              <a:spLocks noChangeShapeType="1"/>
            </p:cNvSpPr>
            <p:nvPr/>
          </p:nvSpPr>
          <p:spPr bwMode="auto">
            <a:xfrm>
              <a:off x="4038600" y="4495800"/>
              <a:ext cx="838200" cy="484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id-ID"/>
            </a:p>
          </p:txBody>
        </p:sp>
        <p:sp>
          <p:nvSpPr>
            <p:cNvPr id="28" name="Text Box 1062"/>
            <p:cNvSpPr txBox="1">
              <a:spLocks noChangeArrowheads="1"/>
            </p:cNvSpPr>
            <p:nvPr/>
          </p:nvSpPr>
          <p:spPr bwMode="auto">
            <a:xfrm>
              <a:off x="2867568" y="4867300"/>
              <a:ext cx="1289050" cy="484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en-US" sz="1600" dirty="0">
                  <a:solidFill>
                    <a:schemeClr val="hlink"/>
                  </a:solidFill>
                </a:rPr>
                <a:t>Data </a:t>
              </a:r>
              <a:r>
                <a:rPr lang="en-US" sz="1600" dirty="0" err="1">
                  <a:solidFill>
                    <a:schemeClr val="hlink"/>
                  </a:solidFill>
                </a:rPr>
                <a:t>kanar</a:t>
              </a:r>
              <a:r>
                <a:rPr lang="en-US" sz="1600" dirty="0">
                  <a:solidFill>
                    <a:schemeClr val="hlink"/>
                  </a:solidFill>
                </a:rPr>
                <a:t> </a:t>
              </a:r>
              <a:r>
                <a:rPr lang="en-US" sz="1600" dirty="0" err="1">
                  <a:solidFill>
                    <a:schemeClr val="hlink"/>
                  </a:solidFill>
                </a:rPr>
                <a:t>dan</a:t>
              </a:r>
              <a:r>
                <a:rPr lang="en-US" sz="1600" dirty="0">
                  <a:solidFill>
                    <a:schemeClr val="hlink"/>
                  </a:solidFill>
                </a:rPr>
                <a:t> </a:t>
              </a:r>
              <a:r>
                <a:rPr lang="en-US" sz="1600" dirty="0" err="1">
                  <a:solidFill>
                    <a:schemeClr val="hlink"/>
                  </a:solidFill>
                </a:rPr>
                <a:t>tamu</a:t>
              </a:r>
              <a:endParaRPr lang="en-US" sz="1600" dirty="0">
                <a:solidFill>
                  <a:schemeClr val="hlink"/>
                </a:solidFill>
              </a:endParaRPr>
            </a:p>
          </p:txBody>
        </p:sp>
        <p:sp>
          <p:nvSpPr>
            <p:cNvPr id="29" name="Text Box 1063"/>
            <p:cNvSpPr txBox="1">
              <a:spLocks noChangeArrowheads="1"/>
            </p:cNvSpPr>
            <p:nvPr/>
          </p:nvSpPr>
          <p:spPr bwMode="auto">
            <a:xfrm>
              <a:off x="1752600" y="5638800"/>
              <a:ext cx="25146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en-US" sz="1600">
                  <a:solidFill>
                    <a:schemeClr val="hlink"/>
                  </a:solidFill>
                </a:rPr>
                <a:t>Data penggunaan kamar</a:t>
              </a:r>
            </a:p>
          </p:txBody>
        </p:sp>
        <p:sp>
          <p:nvSpPr>
            <p:cNvPr id="30" name="Line 1064"/>
            <p:cNvSpPr>
              <a:spLocks noChangeShapeType="1"/>
            </p:cNvSpPr>
            <p:nvPr/>
          </p:nvSpPr>
          <p:spPr bwMode="auto">
            <a:xfrm>
              <a:off x="1219200" y="63246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d-ID"/>
            </a:p>
          </p:txBody>
        </p:sp>
        <p:sp>
          <p:nvSpPr>
            <p:cNvPr id="31" name="Line 1065"/>
            <p:cNvSpPr>
              <a:spLocks noChangeShapeType="1"/>
            </p:cNvSpPr>
            <p:nvPr/>
          </p:nvSpPr>
          <p:spPr bwMode="auto">
            <a:xfrm>
              <a:off x="1219200" y="6705600"/>
              <a:ext cx="6553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d-ID"/>
            </a:p>
          </p:txBody>
        </p:sp>
        <p:sp>
          <p:nvSpPr>
            <p:cNvPr id="32" name="Line 1066"/>
            <p:cNvSpPr>
              <a:spLocks noChangeShapeType="1"/>
            </p:cNvSpPr>
            <p:nvPr/>
          </p:nvSpPr>
          <p:spPr bwMode="auto">
            <a:xfrm flipV="1">
              <a:off x="7772400" y="63246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id-ID"/>
            </a:p>
          </p:txBody>
        </p:sp>
        <p:sp>
          <p:nvSpPr>
            <p:cNvPr id="33" name="Text Box 1067"/>
            <p:cNvSpPr txBox="1">
              <a:spLocks noChangeArrowheads="1"/>
            </p:cNvSpPr>
            <p:nvPr/>
          </p:nvSpPr>
          <p:spPr bwMode="auto">
            <a:xfrm>
              <a:off x="5562600" y="6340475"/>
              <a:ext cx="99060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800">
                  <a:solidFill>
                    <a:schemeClr val="hlink"/>
                  </a:solidFill>
                </a:rPr>
                <a:t>Laporan</a:t>
              </a:r>
            </a:p>
          </p:txBody>
        </p:sp>
        <p:sp>
          <p:nvSpPr>
            <p:cNvPr id="34" name="Line 1068"/>
            <p:cNvSpPr>
              <a:spLocks noChangeShapeType="1"/>
            </p:cNvSpPr>
            <p:nvPr/>
          </p:nvSpPr>
          <p:spPr bwMode="auto">
            <a:xfrm flipV="1">
              <a:off x="7772400" y="2895600"/>
              <a:ext cx="0" cy="198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id-ID"/>
            </a:p>
          </p:txBody>
        </p:sp>
        <p:grpSp>
          <p:nvGrpSpPr>
            <p:cNvPr id="35" name="Group 1075"/>
            <p:cNvGrpSpPr>
              <a:grpSpLocks/>
            </p:cNvGrpSpPr>
            <p:nvPr/>
          </p:nvGrpSpPr>
          <p:grpSpPr bwMode="auto">
            <a:xfrm>
              <a:off x="2590800" y="6019800"/>
              <a:ext cx="1371600" cy="457200"/>
              <a:chOff x="3819" y="3731"/>
              <a:chExt cx="864" cy="288"/>
            </a:xfrm>
          </p:grpSpPr>
          <p:sp>
            <p:nvSpPr>
              <p:cNvPr id="38" name="Text Box 1076"/>
              <p:cNvSpPr txBox="1">
                <a:spLocks noChangeArrowheads="1"/>
              </p:cNvSpPr>
              <p:nvPr/>
            </p:nvSpPr>
            <p:spPr bwMode="auto">
              <a:xfrm>
                <a:off x="3819" y="3731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/>
                  <a:t>transaksi</a:t>
                </a:r>
              </a:p>
            </p:txBody>
          </p:sp>
          <p:sp>
            <p:nvSpPr>
              <p:cNvPr id="39" name="Line 1077"/>
              <p:cNvSpPr>
                <a:spLocks noChangeShapeType="1"/>
              </p:cNvSpPr>
              <p:nvPr/>
            </p:nvSpPr>
            <p:spPr bwMode="auto">
              <a:xfrm>
                <a:off x="3867" y="3731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d-ID"/>
              </a:p>
            </p:txBody>
          </p:sp>
          <p:sp>
            <p:nvSpPr>
              <p:cNvPr id="40" name="Line 1078"/>
              <p:cNvSpPr>
                <a:spLocks noChangeShapeType="1"/>
              </p:cNvSpPr>
              <p:nvPr/>
            </p:nvSpPr>
            <p:spPr bwMode="auto">
              <a:xfrm>
                <a:off x="3867" y="4019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id-ID"/>
              </a:p>
            </p:txBody>
          </p:sp>
        </p:grpSp>
        <p:sp>
          <p:nvSpPr>
            <p:cNvPr id="36" name="Line 1079"/>
            <p:cNvSpPr>
              <a:spLocks noChangeShapeType="1"/>
            </p:cNvSpPr>
            <p:nvPr/>
          </p:nvSpPr>
          <p:spPr bwMode="auto">
            <a:xfrm flipH="1">
              <a:off x="1828800" y="6248400"/>
              <a:ext cx="8429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7" name="Text Box 1080"/>
            <p:cNvSpPr txBox="1">
              <a:spLocks noChangeArrowheads="1"/>
            </p:cNvSpPr>
            <p:nvPr/>
          </p:nvSpPr>
          <p:spPr bwMode="auto">
            <a:xfrm>
              <a:off x="1828800" y="5867400"/>
              <a:ext cx="83185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chemeClr val="hlink"/>
                  </a:solidFill>
                </a:rPr>
                <a:t>Biaya</a:t>
              </a:r>
            </a:p>
          </p:txBody>
        </p:sp>
      </p:grpSp>
      <p:sp>
        <p:nvSpPr>
          <p:cNvPr id="47" name="Rectangle 46"/>
          <p:cNvSpPr/>
          <p:nvPr/>
        </p:nvSpPr>
        <p:spPr>
          <a:xfrm>
            <a:off x="500034" y="285728"/>
            <a:ext cx="821537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rgbClr val="C00000"/>
                </a:solidFill>
              </a:rPr>
              <a:t>DATA FLOW DIAGRAM LEVEL 0</a:t>
            </a:r>
            <a:endParaRPr lang="id-ID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RSONAL\Downloads\dfd-level-cont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71546"/>
            <a:ext cx="8143932" cy="507209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285852" y="428604"/>
            <a:ext cx="7000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b="1" dirty="0" smtClean="0">
                <a:solidFill>
                  <a:schemeClr val="bg1"/>
                </a:solidFill>
              </a:rPr>
              <a:t>SISTEM INFORMASI APLIKASI PENJUALAN DISWALAYAN</a:t>
            </a:r>
            <a:endParaRPr lang="id-ID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7158" y="285728"/>
            <a:ext cx="8429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b="1" dirty="0" smtClean="0">
                <a:solidFill>
                  <a:schemeClr val="bg1"/>
                </a:solidFill>
              </a:rPr>
              <a:t>SISTEM </a:t>
            </a:r>
            <a:r>
              <a:rPr lang="id-ID" b="1" dirty="0">
                <a:solidFill>
                  <a:schemeClr val="bg1"/>
                </a:solidFill>
              </a:rPr>
              <a:t>INFORMASI APLIKASI PENJUALAN DISWALAYAN</a:t>
            </a:r>
          </a:p>
        </p:txBody>
      </p:sp>
      <p:pic>
        <p:nvPicPr>
          <p:cNvPr id="2" name="Picture 2" descr="C:\Users\PERSONAL\Downloads\dfd-level-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4169" y="1071546"/>
            <a:ext cx="7993573" cy="5286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PERSONAL\Downloads\dfd-level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642918"/>
            <a:ext cx="8090261" cy="56435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285728"/>
            <a:ext cx="8429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b="1" dirty="0" smtClean="0">
                <a:solidFill>
                  <a:schemeClr val="bg1"/>
                </a:solidFill>
              </a:rPr>
              <a:t>SISTEM </a:t>
            </a:r>
            <a:r>
              <a:rPr lang="id-ID" b="1" dirty="0">
                <a:solidFill>
                  <a:schemeClr val="bg1"/>
                </a:solidFill>
              </a:rPr>
              <a:t>INFORMASI APLIKASI PENJUALAN DISWALAYAN</a:t>
            </a:r>
          </a:p>
        </p:txBody>
      </p:sp>
      <p:pic>
        <p:nvPicPr>
          <p:cNvPr id="3074" name="Picture 2" descr="C:\Users\PERSONAL\Downloads\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857232"/>
            <a:ext cx="8090190" cy="55114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8728" y="2285992"/>
            <a:ext cx="6572296" cy="25853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 </a:t>
            </a:r>
          </a:p>
          <a:p>
            <a:pPr algn="ctr"/>
            <a:r>
              <a:rPr lang="id-ID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SELAMAT </a:t>
            </a:r>
          </a:p>
          <a:p>
            <a:pPr algn="ctr"/>
            <a:r>
              <a:rPr lang="id-ID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MENDESIGN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MyData\Texts\Laudon Ess 6e\Image Library\Chapter 02\FIG02_02.gif"/>
          <p:cNvPicPr>
            <a:picLocks noChangeAspect="1" noChangeArrowheads="1"/>
          </p:cNvPicPr>
          <p:nvPr/>
        </p:nvPicPr>
        <p:blipFill>
          <a:blip r:embed="rId2"/>
          <a:srcRect t="9149"/>
          <a:stretch>
            <a:fillRect/>
          </a:stretch>
        </p:blipFill>
        <p:spPr bwMode="auto">
          <a:xfrm>
            <a:off x="500034" y="1142984"/>
            <a:ext cx="8286807" cy="5483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71472" y="285728"/>
            <a:ext cx="821537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rgbClr val="C00000"/>
                </a:solidFill>
              </a:rPr>
              <a:t>RUANG LINGKUP DESIGN SIM </a:t>
            </a:r>
            <a:endParaRPr lang="id-ID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28596" y="1071547"/>
            <a:ext cx="8358246" cy="542928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00034" y="285728"/>
            <a:ext cx="828680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rgbClr val="C00000"/>
                </a:solidFill>
              </a:rPr>
              <a:t>MODEL SISTEM INFORMASI</a:t>
            </a:r>
            <a:endParaRPr lang="id-ID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357166"/>
            <a:ext cx="8001056" cy="1809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1. </a:t>
            </a:r>
            <a:r>
              <a:rPr lang="id-ID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Komponen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id-ID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28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nput</a:t>
            </a:r>
            <a:endParaRPr lang="en-US" sz="28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Input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mewakili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data yang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masuk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kedalam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sistem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informasi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Input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disini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termasuk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metode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media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untuk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menangkap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data yang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akan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dimasukkan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yang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dapat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berupa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dokumen-dokumen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dasar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472" y="2428868"/>
            <a:ext cx="7929618" cy="2142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id-ID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2. </a:t>
            </a:r>
            <a:r>
              <a:rPr lang="en-US" sz="28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Komponen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id-ID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</a:t>
            </a:r>
            <a:r>
              <a:rPr lang="en-US" sz="28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odel</a:t>
            </a:r>
            <a:endParaRPr lang="en-US" sz="28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Komponen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terdiri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dari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kombinasi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prosedur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logika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model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matematik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akan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memanipulasi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data input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data yang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tersimpan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basis data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dengan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cara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yag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sudah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ditentukan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untuk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menghasilkan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keluaran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diinginkan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285728"/>
            <a:ext cx="85725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3.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Komponen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output</a:t>
            </a:r>
          </a:p>
          <a:p>
            <a:pPr lvl="1"/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Hasil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dari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sistem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informasi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adalah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keluaran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merupakan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informasi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berkualitas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dokumentasi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berguna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untuk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semua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pemakai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sistem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85720" y="2000240"/>
            <a:ext cx="8572528" cy="4237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id-ID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4.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Komponen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basis data</a:t>
            </a:r>
          </a:p>
          <a:p>
            <a:pPr lvl="1">
              <a:lnSpc>
                <a:spcPct val="80000"/>
              </a:lnSpc>
            </a:pP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Basis data (database)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merupakan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kumpulan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data yang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saling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berkaitan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berhubungan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satu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dengan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yang lain,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tersimpan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perangkat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keras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komputer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menggunakan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perangkat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lunak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untuk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memanipulasinya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Data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perlu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disimpan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dalam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basis data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untuk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keperluan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penyediaan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informasi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lebih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lanjut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Data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dalam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basis data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perlu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diorganisasikan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sedemikian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rupa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supaya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informasi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dihasilkan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berkualitas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Organisasi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basis data yang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baik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juga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berguna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untuk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efisiensi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kapasitas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penyimpanannya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Basis data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diakses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atau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dimanipulasi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menggunakan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perangkat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lunak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paket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disebut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DBMS (Database Management System).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285728"/>
            <a:ext cx="821537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rgbClr val="C00000"/>
                </a:solidFill>
              </a:rPr>
              <a:t>DATA FLOW DIAGRAM</a:t>
            </a:r>
            <a:endParaRPr lang="id-ID" sz="2400" b="1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596" y="1142984"/>
            <a:ext cx="84296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s-MY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suatu network yg menggambarkan suatu sistem automat/komputerisasi, manual atau gabungan dari keduanya dalam susunan berbentuk komponen sistem yang saling berhubungan sesuai dgn aturan mainnya</a:t>
            </a:r>
            <a:endParaRPr lang="id-ID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786314" y="2643182"/>
            <a:ext cx="32766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1. </a:t>
            </a:r>
            <a:r>
              <a:rPr lang="en-US" sz="2000" b="1" dirty="0">
                <a:latin typeface="Arial" charset="0"/>
              </a:rPr>
              <a:t>EXTERNAL ENTITY</a:t>
            </a:r>
          </a:p>
          <a:p>
            <a:pPr>
              <a:spcBef>
                <a:spcPct val="50000"/>
              </a:spcBef>
            </a:pPr>
            <a:endParaRPr lang="en-US" sz="20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2. PROSES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sz="20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3. DATA FLOW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sz="20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4. DATA STORE</a:t>
            </a: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2643174" y="2500306"/>
            <a:ext cx="1504950" cy="3494088"/>
            <a:chOff x="624" y="1584"/>
            <a:chExt cx="948" cy="2201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768" y="1584"/>
              <a:ext cx="664" cy="60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805" y="2304"/>
              <a:ext cx="539" cy="524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625" y="3040"/>
              <a:ext cx="94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624" y="3232"/>
              <a:ext cx="947" cy="358"/>
              <a:chOff x="349" y="3310"/>
              <a:chExt cx="947" cy="358"/>
            </a:xfrm>
          </p:grpSpPr>
          <p:sp>
            <p:nvSpPr>
              <p:cNvPr id="13" name="Line 10"/>
              <p:cNvSpPr>
                <a:spLocks noChangeShapeType="1"/>
              </p:cNvSpPr>
              <p:nvPr/>
            </p:nvSpPr>
            <p:spPr bwMode="auto">
              <a:xfrm>
                <a:off x="349" y="3310"/>
                <a:ext cx="947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4" name="Line 11"/>
              <p:cNvSpPr>
                <a:spLocks noChangeShapeType="1"/>
              </p:cNvSpPr>
              <p:nvPr/>
            </p:nvSpPr>
            <p:spPr bwMode="auto">
              <a:xfrm>
                <a:off x="349" y="3310"/>
                <a:ext cx="2" cy="35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5" name="Line 12"/>
              <p:cNvSpPr>
                <a:spLocks noChangeShapeType="1"/>
              </p:cNvSpPr>
              <p:nvPr/>
            </p:nvSpPr>
            <p:spPr bwMode="auto">
              <a:xfrm>
                <a:off x="349" y="3667"/>
                <a:ext cx="947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 flipH="1">
              <a:off x="624" y="3120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571472" y="3429000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  <a:buFont typeface="Wingdings 2" pitchFamily="18" charset="2"/>
              <a:buChar char="N"/>
            </a:pPr>
            <a:r>
              <a:rPr lang="ms-MY" b="1" i="1" dirty="0" smtClean="0"/>
              <a:t>SIMBOL:</a:t>
            </a:r>
            <a:endParaRPr lang="ms-MY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285728"/>
            <a:ext cx="821537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rgbClr val="C00000"/>
                </a:solidFill>
              </a:rPr>
              <a:t>DATA FLOW DIAGRAM</a:t>
            </a:r>
            <a:endParaRPr lang="id-ID" sz="2400" b="1" dirty="0">
              <a:solidFill>
                <a:srgbClr val="C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928794" y="1571612"/>
            <a:ext cx="4929222" cy="3357586"/>
            <a:chOff x="2438400" y="2133600"/>
            <a:chExt cx="3990975" cy="2647950"/>
          </a:xfrm>
        </p:grpSpPr>
        <p:sp>
          <p:nvSpPr>
            <p:cNvPr id="7" name="Oval 3"/>
            <p:cNvSpPr>
              <a:spLocks noChangeArrowheads="1"/>
            </p:cNvSpPr>
            <p:nvPr/>
          </p:nvSpPr>
          <p:spPr bwMode="auto">
            <a:xfrm>
              <a:off x="4376738" y="3221038"/>
              <a:ext cx="1895475" cy="15605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0.0</a:t>
              </a:r>
            </a:p>
            <a:p>
              <a:pPr algn="ctr" eaLnBrk="0" hangingPunct="0"/>
              <a:r>
                <a:rPr lang="en-US" sz="2400">
                  <a:solidFill>
                    <a:srgbClr val="000000"/>
                  </a:solidFill>
                  <a:latin typeface="Arial" charset="0"/>
                </a:rPr>
                <a:t>sistem</a:t>
              </a:r>
            </a:p>
          </p:txBody>
        </p:sp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2438400" y="3814763"/>
              <a:ext cx="1095375" cy="4175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400">
                  <a:solidFill>
                    <a:srgbClr val="000000"/>
                  </a:solidFill>
                  <a:latin typeface="Arial Black" pitchFamily="34" charset="0"/>
                </a:rPr>
                <a:t>B</a:t>
              </a:r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3533775" y="3902075"/>
              <a:ext cx="8429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H="1">
              <a:off x="3533775" y="4100513"/>
              <a:ext cx="8429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4797425" y="2133600"/>
              <a:ext cx="1095375" cy="4175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>
                  <a:solidFill>
                    <a:srgbClr val="000000"/>
                  </a:solidFill>
                  <a:latin typeface="Arial Black" pitchFamily="34" charset="0"/>
                </a:rPr>
                <a:t>A</a:t>
              </a:r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5208588" y="2551113"/>
              <a:ext cx="0" cy="669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V="1">
              <a:off x="5397500" y="2551113"/>
              <a:ext cx="0" cy="669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3533775" y="3330575"/>
              <a:ext cx="831850" cy="484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b1</a:t>
              </a:r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3543300" y="4232275"/>
              <a:ext cx="833438" cy="48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b2</a:t>
              </a: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5438775" y="2682875"/>
              <a:ext cx="990600" cy="484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a2</a:t>
              </a:r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4144963" y="2562225"/>
              <a:ext cx="957262" cy="615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a1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428728" y="2143116"/>
            <a:ext cx="5786478" cy="3733800"/>
            <a:chOff x="2438400" y="2133600"/>
            <a:chExt cx="3990975" cy="3733800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4376738" y="3221038"/>
              <a:ext cx="1895475" cy="15605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dirty="0">
                  <a:solidFill>
                    <a:srgbClr val="000000"/>
                  </a:solidFill>
                  <a:latin typeface="Arial" charset="0"/>
                </a:rPr>
                <a:t>0.0</a:t>
              </a:r>
            </a:p>
            <a:p>
              <a:pPr algn="ctr" eaLnBrk="0" hangingPunct="0"/>
              <a:r>
                <a:rPr lang="en-US" sz="1600" dirty="0" err="1">
                  <a:solidFill>
                    <a:srgbClr val="000000"/>
                  </a:solidFill>
                  <a:latin typeface="Arial" charset="0"/>
                </a:rPr>
                <a:t>Sistem</a:t>
              </a:r>
              <a:r>
                <a:rPr lang="en-US" sz="1600" dirty="0">
                  <a:solidFill>
                    <a:srgbClr val="000000"/>
                  </a:solidFill>
                  <a:latin typeface="Arial" charset="0"/>
                </a:rPr>
                <a:t> </a:t>
              </a:r>
              <a:r>
                <a:rPr lang="en-US" sz="1600" dirty="0" err="1" smtClean="0">
                  <a:solidFill>
                    <a:srgbClr val="000000"/>
                  </a:solidFill>
                  <a:latin typeface="Arial" charset="0"/>
                </a:rPr>
                <a:t>Infor</a:t>
              </a:r>
              <a:r>
                <a:rPr lang="id-ID" sz="1600" dirty="0" smtClean="0">
                  <a:solidFill>
                    <a:srgbClr val="000000"/>
                  </a:solidFill>
                  <a:latin typeface="Arial" charset="0"/>
                </a:rPr>
                <a:t>masi</a:t>
              </a:r>
              <a:r>
                <a:rPr lang="en-US" sz="1600" dirty="0" smtClean="0">
                  <a:solidFill>
                    <a:srgbClr val="000000"/>
                  </a:solidFill>
                  <a:latin typeface="Arial" charset="0"/>
                </a:rPr>
                <a:t> </a:t>
              </a:r>
              <a:r>
                <a:rPr lang="en-US" sz="1600" dirty="0">
                  <a:solidFill>
                    <a:srgbClr val="000000"/>
                  </a:solidFill>
                  <a:latin typeface="Arial" charset="0"/>
                </a:rPr>
                <a:t>Hotel</a:t>
              </a:r>
            </a:p>
          </p:txBody>
        </p:sp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438400" y="3814763"/>
              <a:ext cx="1095375" cy="4175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>
                  <a:solidFill>
                    <a:srgbClr val="000000"/>
                  </a:solidFill>
                  <a:latin typeface="Arial Black" pitchFamily="34" charset="0"/>
                </a:rPr>
                <a:t>Tamu</a:t>
              </a:r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3533775" y="3902075"/>
              <a:ext cx="8429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H="1">
              <a:off x="3533775" y="4100513"/>
              <a:ext cx="8429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4797425" y="2133600"/>
              <a:ext cx="1095375" cy="4175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>
                  <a:solidFill>
                    <a:srgbClr val="000000"/>
                  </a:solidFill>
                  <a:latin typeface="Arial Black" pitchFamily="34" charset="0"/>
                </a:rPr>
                <a:t>Pimp</a:t>
              </a: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5397500" y="2551113"/>
              <a:ext cx="0" cy="669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3533775" y="3330575"/>
              <a:ext cx="831850" cy="484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chemeClr val="hlink"/>
                  </a:solidFill>
                  <a:latin typeface="Times New Roman" charset="0"/>
                </a:rPr>
                <a:t>Id tamu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3505200" y="4038600"/>
              <a:ext cx="947738" cy="48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chemeClr val="hlink"/>
                  </a:solidFill>
                  <a:latin typeface="Times New Roman" charset="0"/>
                </a:rPr>
                <a:t>Tanda bukti transaksi</a:t>
              </a: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5438775" y="2682875"/>
              <a:ext cx="99060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>
                  <a:solidFill>
                    <a:schemeClr val="hlink"/>
                  </a:solidFill>
                  <a:latin typeface="Times New Roman" charset="0"/>
                </a:rPr>
                <a:t>Laporan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3657600" y="5410200"/>
              <a:ext cx="2743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charset="0"/>
                </a:rPr>
                <a:t>DFD Contex SiAtel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571472" y="285728"/>
            <a:ext cx="821537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rgbClr val="C00000"/>
                </a:solidFill>
              </a:rPr>
              <a:t>DATA FLOW DIAGRAM</a:t>
            </a:r>
            <a:endParaRPr lang="id-ID" sz="24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85918" y="1071546"/>
            <a:ext cx="5286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800" b="1" dirty="0" smtClean="0"/>
              <a:t>Contoh Kasus (Hotel)</a:t>
            </a:r>
            <a:endParaRPr lang="id-ID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285728"/>
            <a:ext cx="821537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rgbClr val="C00000"/>
                </a:solidFill>
              </a:rPr>
              <a:t>DATA FLOW DIAGRAM</a:t>
            </a:r>
            <a:endParaRPr lang="id-ID" sz="2400" b="1" dirty="0">
              <a:solidFill>
                <a:srgbClr val="C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14414" y="1428736"/>
            <a:ext cx="6424613" cy="4660920"/>
            <a:chOff x="1752600" y="1697038"/>
            <a:chExt cx="6424613" cy="4959350"/>
          </a:xfrm>
        </p:grpSpPr>
        <p:sp>
          <p:nvSpPr>
            <p:cNvPr id="6" name="Text Box 2"/>
            <p:cNvSpPr txBox="1">
              <a:spLocks noChangeArrowheads="1"/>
            </p:cNvSpPr>
            <p:nvPr/>
          </p:nvSpPr>
          <p:spPr bwMode="auto">
            <a:xfrm>
              <a:off x="6781800" y="6019800"/>
              <a:ext cx="13716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charset="0"/>
                </a:rPr>
                <a:t>D1</a:t>
              </a:r>
            </a:p>
          </p:txBody>
        </p:sp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3690938" y="2611438"/>
              <a:ext cx="1895475" cy="15605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1.0</a:t>
              </a:r>
            </a:p>
            <a:p>
              <a:pPr algn="ctr" eaLnBrk="0" hangingPunct="0"/>
              <a:r>
                <a:rPr lang="en-US" sz="2400">
                  <a:solidFill>
                    <a:srgbClr val="000000"/>
                  </a:solidFill>
                  <a:latin typeface="Arial" charset="0"/>
                </a:rPr>
                <a:t>proses1</a:t>
              </a: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1752600" y="3205163"/>
              <a:ext cx="1095375" cy="4175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400">
                  <a:solidFill>
                    <a:srgbClr val="000000"/>
                  </a:solidFill>
                  <a:latin typeface="Arial Black" pitchFamily="34" charset="0"/>
                </a:rPr>
                <a:t>B</a:t>
              </a: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2166938" y="5278438"/>
              <a:ext cx="15287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H="1">
              <a:off x="2852738" y="3373438"/>
              <a:ext cx="8429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4522788" y="1941513"/>
              <a:ext cx="0" cy="669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rot="16200000" flipV="1">
              <a:off x="6241257" y="670719"/>
              <a:ext cx="4762" cy="2057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2852738" y="5430838"/>
              <a:ext cx="831850" cy="484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b1</a:t>
              </a: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2857500" y="3622675"/>
              <a:ext cx="833438" cy="48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b2</a:t>
              </a: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7500938" y="2078038"/>
              <a:ext cx="533400" cy="484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a2</a:t>
              </a: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459163" y="1952625"/>
              <a:ext cx="957262" cy="615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a1</a:t>
              </a:r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auto">
            <a:xfrm>
              <a:off x="3690938" y="4668838"/>
              <a:ext cx="1895475" cy="15605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2.0</a:t>
              </a:r>
            </a:p>
            <a:p>
              <a:pPr algn="ctr" eaLnBrk="0" hangingPunct="0"/>
              <a:r>
                <a:rPr lang="en-US" sz="2400">
                  <a:solidFill>
                    <a:srgbClr val="000000"/>
                  </a:solidFill>
                  <a:latin typeface="Arial" charset="0"/>
                </a:rPr>
                <a:t>proses2</a:t>
              </a:r>
            </a:p>
          </p:txBody>
        </p:sp>
        <p:sp>
          <p:nvSpPr>
            <p:cNvPr id="18" name="Oval 16"/>
            <p:cNvSpPr>
              <a:spLocks noChangeArrowheads="1"/>
            </p:cNvSpPr>
            <p:nvPr/>
          </p:nvSpPr>
          <p:spPr bwMode="auto">
            <a:xfrm>
              <a:off x="6281738" y="3602038"/>
              <a:ext cx="1895475" cy="15605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3.0</a:t>
              </a:r>
            </a:p>
            <a:p>
              <a:pPr algn="ctr" eaLnBrk="0" hangingPunct="0"/>
              <a:r>
                <a:rPr lang="en-US" sz="2400">
                  <a:solidFill>
                    <a:srgbClr val="000000"/>
                  </a:solidFill>
                  <a:latin typeface="Arial" charset="0"/>
                </a:rPr>
                <a:t>proses3</a:t>
              </a:r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flipV="1">
              <a:off x="2166938" y="3602038"/>
              <a:ext cx="0" cy="16764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id-ID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7272338" y="1697038"/>
              <a:ext cx="0" cy="19050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id-ID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V="1">
              <a:off x="4605338" y="4211638"/>
              <a:ext cx="0" cy="4572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/>
            <a:lstStyle/>
            <a:p>
              <a:endParaRPr lang="id-ID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 flipV="1">
              <a:off x="5595938" y="5049838"/>
              <a:ext cx="1066800" cy="4572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/>
            <a:lstStyle/>
            <a:p>
              <a:endParaRPr lang="id-ID"/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6205538" y="5354638"/>
              <a:ext cx="533400" cy="484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400">
                  <a:solidFill>
                    <a:schemeClr val="folHlink"/>
                  </a:solidFill>
                  <a:latin typeface="Times New Roman" charset="0"/>
                </a:rPr>
                <a:t>Y</a:t>
              </a:r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4910138" y="4211638"/>
              <a:ext cx="533400" cy="484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400">
                  <a:solidFill>
                    <a:schemeClr val="folHlink"/>
                  </a:solidFill>
                  <a:latin typeface="Times New Roman" charset="0"/>
                </a:rPr>
                <a:t>X</a:t>
              </a: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6858000" y="60198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d-ID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6858000" y="64770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d-ID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>
              <a:off x="7239000" y="51054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id-ID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H="1" flipV="1">
              <a:off x="5410200" y="6019800"/>
              <a:ext cx="12954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id-ID"/>
            </a:p>
          </p:txBody>
        </p:sp>
        <p:sp>
          <p:nvSpPr>
            <p:cNvPr id="29" name="Text Box 27"/>
            <p:cNvSpPr txBox="1">
              <a:spLocks noChangeArrowheads="1"/>
            </p:cNvSpPr>
            <p:nvPr/>
          </p:nvSpPr>
          <p:spPr bwMode="auto">
            <a:xfrm>
              <a:off x="5867400" y="6172200"/>
              <a:ext cx="576263" cy="484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400">
                  <a:solidFill>
                    <a:schemeClr val="folHlink"/>
                  </a:solidFill>
                  <a:latin typeface="Times New Roman" charset="0"/>
                </a:rPr>
                <a:t>W</a:t>
              </a:r>
            </a:p>
          </p:txBody>
        </p:sp>
        <p:sp>
          <p:nvSpPr>
            <p:cNvPr id="30" name="Text Box 28"/>
            <p:cNvSpPr txBox="1">
              <a:spLocks noChangeArrowheads="1"/>
            </p:cNvSpPr>
            <p:nvPr/>
          </p:nvSpPr>
          <p:spPr bwMode="auto">
            <a:xfrm>
              <a:off x="7391400" y="5334000"/>
              <a:ext cx="533400" cy="484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400">
                  <a:solidFill>
                    <a:schemeClr val="folHlink"/>
                  </a:solidFill>
                  <a:latin typeface="Times New Roman" charset="0"/>
                </a:rPr>
                <a:t>Z</a:t>
              </a:r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</TotalTime>
  <Words>466</Words>
  <Application>Microsoft Office PowerPoint</Application>
  <PresentationFormat>On-screen Show (4:3)</PresentationFormat>
  <Paragraphs>94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Apex</vt:lpstr>
      <vt:lpstr>ASISTENSI PRAKTIKUM SISTEM INFORMASI MANAJEMEN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Tujuan dan Manfaat Sistem Hotel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ASISTENSI PRAKTIKUM SISTEM INFORMASI MANAJEMEN</dc:title>
  <dc:creator>PERSONAL</dc:creator>
  <cp:lastModifiedBy>PERSONAL</cp:lastModifiedBy>
  <cp:revision>23</cp:revision>
  <dcterms:created xsi:type="dcterms:W3CDTF">2011-11-09T21:44:28Z</dcterms:created>
  <dcterms:modified xsi:type="dcterms:W3CDTF">2011-11-10T05:03:29Z</dcterms:modified>
</cp:coreProperties>
</file>