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58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FF6B-6D2E-478C-ACFB-5B9564086CEA}" type="datetimeFigureOut">
              <a:rPr lang="id-ID" smtClean="0"/>
              <a:t>03/06/2013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6F8F-2331-4C95-876A-E62C6174B7B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FF6B-6D2E-478C-ACFB-5B9564086CEA}" type="datetimeFigureOut">
              <a:rPr lang="id-ID" smtClean="0"/>
              <a:t>03/06/2013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6F8F-2331-4C95-876A-E62C6174B7B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FF6B-6D2E-478C-ACFB-5B9564086CEA}" type="datetimeFigureOut">
              <a:rPr lang="id-ID" smtClean="0"/>
              <a:t>03/06/2013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6F8F-2331-4C95-876A-E62C6174B7B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62115-E2DE-4145-A2F4-749C3BC79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FF6B-6D2E-478C-ACFB-5B9564086CEA}" type="datetimeFigureOut">
              <a:rPr lang="id-ID" smtClean="0"/>
              <a:t>03/06/2013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6F8F-2331-4C95-876A-E62C6174B7B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FF6B-6D2E-478C-ACFB-5B9564086CEA}" type="datetimeFigureOut">
              <a:rPr lang="id-ID" smtClean="0"/>
              <a:t>03/06/2013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6F8F-2331-4C95-876A-E62C6174B7B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FF6B-6D2E-478C-ACFB-5B9564086CEA}" type="datetimeFigureOut">
              <a:rPr lang="id-ID" smtClean="0"/>
              <a:t>03/06/2013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6F8F-2331-4C95-876A-E62C6174B7B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FF6B-6D2E-478C-ACFB-5B9564086CEA}" type="datetimeFigureOut">
              <a:rPr lang="id-ID" smtClean="0"/>
              <a:t>03/06/2013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6F8F-2331-4C95-876A-E62C6174B7B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FF6B-6D2E-478C-ACFB-5B9564086CEA}" type="datetimeFigureOut">
              <a:rPr lang="id-ID" smtClean="0"/>
              <a:t>03/06/2013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6F8F-2331-4C95-876A-E62C6174B7B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FF6B-6D2E-478C-ACFB-5B9564086CEA}" type="datetimeFigureOut">
              <a:rPr lang="id-ID" smtClean="0"/>
              <a:t>03/06/2013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6F8F-2331-4C95-876A-E62C6174B7B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FF6B-6D2E-478C-ACFB-5B9564086CEA}" type="datetimeFigureOut">
              <a:rPr lang="id-ID" smtClean="0"/>
              <a:t>03/06/2013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6F8F-2331-4C95-876A-E62C6174B7B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FF6B-6D2E-478C-ACFB-5B9564086CEA}" type="datetimeFigureOut">
              <a:rPr lang="id-ID" smtClean="0"/>
              <a:t>03/06/2013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6F8F-2331-4C95-876A-E62C6174B7B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EFF6B-6D2E-478C-ACFB-5B9564086CEA}" type="datetimeFigureOut">
              <a:rPr lang="id-ID" smtClean="0"/>
              <a:t>03/06/2013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06F8F-2331-4C95-876A-E62C6174B7B7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500174"/>
            <a:ext cx="7772400" cy="2143140"/>
          </a:xfrm>
        </p:spPr>
        <p:txBody>
          <a:bodyPr/>
          <a:lstStyle/>
          <a:p>
            <a:r>
              <a:rPr lang="id-ID" b="1" dirty="0" smtClean="0"/>
              <a:t>SENSITIVITAS </a:t>
            </a:r>
            <a:br>
              <a:rPr lang="id-ID" b="1" dirty="0" smtClean="0"/>
            </a:br>
            <a:r>
              <a:rPr lang="id-ID" b="1" dirty="0" smtClean="0"/>
              <a:t>ANALYSIS</a:t>
            </a:r>
            <a:endParaRPr lang="id-ID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1625"/>
            <a:ext cx="7772400" cy="8413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400">
                <a:latin typeface="Arial" charset="0"/>
              </a:rPr>
              <a:t>Apabila terjadi kenaikan biaya 30 %%</a:t>
            </a:r>
            <a:br>
              <a:rPr lang="en-US" sz="3400">
                <a:latin typeface="Arial" charset="0"/>
              </a:rPr>
            </a:br>
            <a:endParaRPr lang="en-US" sz="3400">
              <a:latin typeface="Arial" charset="0"/>
            </a:endParaRPr>
          </a:p>
        </p:txBody>
      </p:sp>
      <p:graphicFrame>
        <p:nvGraphicFramePr>
          <p:cNvPr id="10364" name="Group 124"/>
          <p:cNvGraphicFramePr>
            <a:graphicFrameLocks noGrp="1"/>
          </p:cNvGraphicFramePr>
          <p:nvPr>
            <p:ph type="tbl" idx="1"/>
          </p:nvPr>
        </p:nvGraphicFramePr>
        <p:xfrm>
          <a:off x="457200" y="1143000"/>
          <a:ext cx="8382000" cy="5712780"/>
        </p:xfrm>
        <a:graphic>
          <a:graphicData uri="http://schemas.openxmlformats.org/drawingml/2006/table">
            <a:tbl>
              <a:tblPr/>
              <a:tblGrid>
                <a:gridCol w="771525"/>
                <a:gridCol w="844550"/>
                <a:gridCol w="846138"/>
                <a:gridCol w="844550"/>
                <a:gridCol w="846137"/>
                <a:gridCol w="846138"/>
                <a:gridCol w="846137"/>
                <a:gridCol w="846138"/>
                <a:gridCol w="844550"/>
                <a:gridCol w="846137"/>
              </a:tblGrid>
              <a:tr h="696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Fk 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PV 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Fk 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PV 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Fk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PV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2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-4.0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-2.63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-2.32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2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7-30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3.944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2.782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1.653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Jml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76.8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46.3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8.056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6.567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4.978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1625"/>
            <a:ext cx="8534400" cy="61753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latin typeface="Arial" charset="0"/>
              </a:rPr>
              <a:t>NPV </a:t>
            </a:r>
            <a:r>
              <a:rPr lang="en-US" sz="4000" dirty="0" err="1">
                <a:latin typeface="Arial" charset="0"/>
              </a:rPr>
              <a:t>pada</a:t>
            </a:r>
            <a:r>
              <a:rPr lang="en-US" sz="4000" dirty="0">
                <a:latin typeface="Arial" charset="0"/>
              </a:rPr>
              <a:t> DF 12 % = </a:t>
            </a:r>
            <a:r>
              <a:rPr lang="en-US" sz="4000" dirty="0" err="1">
                <a:latin typeface="Arial" charset="0"/>
              </a:rPr>
              <a:t>Rp</a:t>
            </a:r>
            <a:r>
              <a:rPr lang="en-US" sz="4000" dirty="0">
                <a:latin typeface="Arial" charset="0"/>
              </a:rPr>
              <a:t> 2.37 </a:t>
            </a:r>
            <a:r>
              <a:rPr lang="en-US" sz="4000" dirty="0" err="1">
                <a:latin typeface="Arial" charset="0"/>
              </a:rPr>
              <a:t>ribu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juta</a:t>
            </a:r>
            <a:r>
              <a:rPr lang="en-US" sz="4000" dirty="0">
                <a:latin typeface="Arial" charset="0"/>
              </a:rPr>
              <a:t/>
            </a:r>
            <a:br>
              <a:rPr lang="en-US" sz="4000" dirty="0">
                <a:latin typeface="Arial" charset="0"/>
              </a:rPr>
            </a:br>
            <a:r>
              <a:rPr lang="en-US" sz="4000" dirty="0">
                <a:latin typeface="Arial" charset="0"/>
              </a:rPr>
              <a:t/>
            </a:r>
            <a:br>
              <a:rPr lang="en-US" sz="4000" dirty="0">
                <a:latin typeface="Arial" charset="0"/>
              </a:rPr>
            </a:br>
            <a:r>
              <a:rPr lang="en-US" sz="4000" dirty="0">
                <a:latin typeface="Arial" charset="0"/>
              </a:rPr>
              <a:t>IRR = 15 + 5(0.14/1.96)</a:t>
            </a:r>
            <a:br>
              <a:rPr lang="en-US" sz="4000" dirty="0">
                <a:latin typeface="Arial" charset="0"/>
              </a:rPr>
            </a:br>
            <a:r>
              <a:rPr lang="en-US" sz="4000" dirty="0">
                <a:latin typeface="Arial" charset="0"/>
              </a:rPr>
              <a:t>       = 15 </a:t>
            </a:r>
            <a:r>
              <a:rPr lang="en-US" sz="4000" dirty="0" smtClean="0">
                <a:latin typeface="Arial" charset="0"/>
              </a:rPr>
              <a:t>%</a:t>
            </a:r>
            <a:br>
              <a:rPr lang="en-US" sz="4000" dirty="0" smtClean="0">
                <a:latin typeface="Arial" charset="0"/>
              </a:rPr>
            </a:br>
            <a:r>
              <a:rPr lang="en-US" sz="4000" dirty="0" smtClean="0">
                <a:latin typeface="Arial" charset="0"/>
              </a:rPr>
              <a:t/>
            </a:r>
            <a:br>
              <a:rPr lang="en-US" sz="4000" dirty="0" smtClean="0">
                <a:latin typeface="Arial" charset="0"/>
              </a:rPr>
            </a:br>
            <a:r>
              <a:rPr lang="en-US" sz="4000" dirty="0" smtClean="0">
                <a:latin typeface="Arial" charset="0"/>
              </a:rPr>
              <a:t/>
            </a:r>
            <a:br>
              <a:rPr lang="en-US" sz="4000" dirty="0" smtClean="0">
                <a:latin typeface="Arial" charset="0"/>
              </a:rPr>
            </a:br>
            <a:endParaRPr lang="en-US" sz="40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latin typeface="Arial" pitchFamily="34" charset="0"/>
              </a:rPr>
              <a:t>Apabila terjadi penurunan harga beras 10 %</a:t>
            </a:r>
            <a:br>
              <a:rPr lang="en-US" sz="2800" smtClean="0">
                <a:latin typeface="Arial" pitchFamily="34" charset="0"/>
              </a:rPr>
            </a:br>
            <a:r>
              <a:rPr lang="en-US" sz="2800" smtClean="0">
                <a:latin typeface="Arial" pitchFamily="34" charset="0"/>
              </a:rPr>
              <a:t/>
            </a:r>
            <a:br>
              <a:rPr lang="en-US" sz="2800" smtClean="0">
                <a:latin typeface="Arial" pitchFamily="34" charset="0"/>
              </a:rPr>
            </a:br>
            <a:endParaRPr lang="en-US" sz="2800" smtClean="0">
              <a:latin typeface="Arial" pitchFamily="34" charset="0"/>
            </a:endParaRPr>
          </a:p>
        </p:txBody>
      </p:sp>
      <p:graphicFrame>
        <p:nvGraphicFramePr>
          <p:cNvPr id="19578" name="Group 122"/>
          <p:cNvGraphicFramePr>
            <a:graphicFrameLocks noGrp="1"/>
          </p:cNvGraphicFramePr>
          <p:nvPr>
            <p:ph type="tbl" idx="1"/>
          </p:nvPr>
        </p:nvGraphicFramePr>
        <p:xfrm>
          <a:off x="304800" y="1143000"/>
          <a:ext cx="8839200" cy="5257803"/>
        </p:xfrm>
        <a:graphic>
          <a:graphicData uri="http://schemas.openxmlformats.org/drawingml/2006/table">
            <a:tbl>
              <a:tblPr/>
              <a:tblGrid>
                <a:gridCol w="811213"/>
                <a:gridCol w="893762"/>
                <a:gridCol w="892175"/>
                <a:gridCol w="890588"/>
                <a:gridCol w="892175"/>
                <a:gridCol w="892175"/>
                <a:gridCol w="892175"/>
                <a:gridCol w="892175"/>
                <a:gridCol w="890587"/>
                <a:gridCol w="892175"/>
              </a:tblGrid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Fk 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PV 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Fk 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PV 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Fk 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PV 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-2.14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7-30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3.944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2.782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1.825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Jml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8.056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6.567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1625"/>
            <a:ext cx="8305800" cy="60991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latin typeface="Arial" charset="0"/>
              </a:rPr>
              <a:t>NPV </a:t>
            </a:r>
            <a:r>
              <a:rPr lang="en-US" sz="4000" dirty="0" err="1">
                <a:latin typeface="Arial" charset="0"/>
              </a:rPr>
              <a:t>pada</a:t>
            </a:r>
            <a:r>
              <a:rPr lang="en-US" sz="4000" dirty="0">
                <a:latin typeface="Arial" charset="0"/>
              </a:rPr>
              <a:t> DF 12 % = </a:t>
            </a:r>
            <a:r>
              <a:rPr lang="en-US" sz="4000" dirty="0" err="1">
                <a:latin typeface="Arial" charset="0"/>
              </a:rPr>
              <a:t>Rp</a:t>
            </a:r>
            <a:r>
              <a:rPr lang="en-US" sz="4000" dirty="0">
                <a:latin typeface="Arial" charset="0"/>
              </a:rPr>
              <a:t> 3.61 </a:t>
            </a:r>
            <a:r>
              <a:rPr lang="en-US" sz="4000" dirty="0" err="1">
                <a:latin typeface="Arial" charset="0"/>
              </a:rPr>
              <a:t>ribu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juta</a:t>
            </a:r>
            <a:r>
              <a:rPr lang="en-US" sz="4000" dirty="0">
                <a:latin typeface="Arial" charset="0"/>
              </a:rPr>
              <a:t/>
            </a:r>
            <a:br>
              <a:rPr lang="en-US" sz="4000" dirty="0">
                <a:latin typeface="Arial" charset="0"/>
              </a:rPr>
            </a:br>
            <a:r>
              <a:rPr lang="en-US" sz="4000" dirty="0">
                <a:latin typeface="Arial" charset="0"/>
              </a:rPr>
              <a:t/>
            </a:r>
            <a:br>
              <a:rPr lang="en-US" sz="4000" dirty="0">
                <a:latin typeface="Arial" charset="0"/>
              </a:rPr>
            </a:br>
            <a:r>
              <a:rPr lang="en-US" sz="4000" dirty="0">
                <a:latin typeface="Arial" charset="0"/>
              </a:rPr>
              <a:t>IRR = 15 + 4(1.45/1.66)</a:t>
            </a:r>
            <a:br>
              <a:rPr lang="en-US" sz="4000" dirty="0">
                <a:latin typeface="Arial" charset="0"/>
              </a:rPr>
            </a:br>
            <a:r>
              <a:rPr lang="en-US" sz="4000" dirty="0">
                <a:latin typeface="Arial" charset="0"/>
              </a:rPr>
              <a:t>       = 18 </a:t>
            </a:r>
            <a:r>
              <a:rPr lang="en-US" sz="4000" dirty="0" smtClean="0">
                <a:latin typeface="Arial" charset="0"/>
              </a:rPr>
              <a:t>%</a:t>
            </a:r>
            <a:br>
              <a:rPr lang="en-US" sz="4000" dirty="0" smtClean="0">
                <a:latin typeface="Arial" charset="0"/>
              </a:rPr>
            </a:br>
            <a:r>
              <a:rPr lang="en-US" sz="4000" dirty="0" smtClean="0">
                <a:latin typeface="Arial" charset="0"/>
              </a:rPr>
              <a:t/>
            </a:r>
            <a:br>
              <a:rPr lang="en-US" sz="4000" dirty="0" smtClean="0">
                <a:latin typeface="Arial" charset="0"/>
              </a:rPr>
            </a:br>
            <a:endParaRPr lang="en-US" sz="40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04800" y="381000"/>
            <a:ext cx="8382000" cy="1371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800">
                <a:latin typeface="Arial" charset="0"/>
              </a:rPr>
              <a:t>ANALISIS </a:t>
            </a:r>
            <a:br>
              <a:rPr lang="en-US" sz="3800">
                <a:latin typeface="Arial" charset="0"/>
              </a:rPr>
            </a:br>
            <a:r>
              <a:rPr lang="en-US" sz="3800">
                <a:latin typeface="Arial" charset="0"/>
              </a:rPr>
              <a:t> NILAI PENGGANTI </a:t>
            </a:r>
            <a:br>
              <a:rPr lang="en-US" sz="3800">
                <a:latin typeface="Arial" charset="0"/>
              </a:rPr>
            </a:br>
            <a:r>
              <a:rPr lang="en-US" sz="3800">
                <a:latin typeface="Arial" charset="0"/>
              </a:rPr>
              <a:t>(</a:t>
            </a:r>
            <a:r>
              <a:rPr lang="en-US" sz="3800" i="1">
                <a:latin typeface="Arial" charset="0"/>
              </a:rPr>
              <a:t>SWITCHING VALUE ANALYSIS</a:t>
            </a:r>
            <a:r>
              <a:rPr lang="en-US" sz="3800">
                <a:latin typeface="Arial" charset="0"/>
              </a:rPr>
              <a:t>)</a:t>
            </a:r>
          </a:p>
        </p:txBody>
      </p:sp>
      <p:sp>
        <p:nvSpPr>
          <p:cNvPr id="1945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04800" y="2133600"/>
            <a:ext cx="8553480" cy="4724400"/>
          </a:xfrm>
        </p:spPr>
        <p:txBody>
          <a:bodyPr/>
          <a:lstStyle/>
          <a:p>
            <a:pPr marR="0" algn="l" eaLnBrk="1" hangingPunct="1"/>
            <a:r>
              <a:rPr lang="en-US" sz="4000" dirty="0" err="1" smtClean="0">
                <a:latin typeface="Arial" pitchFamily="34" charset="0"/>
              </a:rPr>
              <a:t>Merupakan</a:t>
            </a:r>
            <a:r>
              <a:rPr lang="en-US" sz="4000" dirty="0" smtClean="0">
                <a:latin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</a:rPr>
              <a:t>variasi</a:t>
            </a:r>
            <a:r>
              <a:rPr lang="en-US" sz="4000" dirty="0" smtClean="0">
                <a:latin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</a:rPr>
              <a:t>dari</a:t>
            </a:r>
            <a:r>
              <a:rPr lang="en-US" sz="4000" dirty="0" smtClean="0">
                <a:latin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</a:rPr>
              <a:t>analisis</a:t>
            </a:r>
            <a:r>
              <a:rPr lang="en-US" sz="4000" dirty="0" smtClean="0">
                <a:latin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</a:rPr>
              <a:t>sensitivitas</a:t>
            </a:r>
            <a:endParaRPr lang="en-US" sz="4000" dirty="0" smtClean="0">
              <a:latin typeface="Arial" pitchFamily="34" charset="0"/>
            </a:endParaRPr>
          </a:p>
          <a:p>
            <a:pPr marR="0" algn="l" eaLnBrk="1" hangingPunct="1"/>
            <a:r>
              <a:rPr lang="en-US" sz="4000" dirty="0" err="1" smtClean="0">
                <a:latin typeface="Arial" pitchFamily="34" charset="0"/>
              </a:rPr>
              <a:t>Dlm</a:t>
            </a:r>
            <a:r>
              <a:rPr lang="en-US" sz="4000" dirty="0" smtClean="0">
                <a:latin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</a:rPr>
              <a:t>analisis</a:t>
            </a:r>
            <a:r>
              <a:rPr lang="en-US" sz="4000" dirty="0" smtClean="0">
                <a:latin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</a:rPr>
              <a:t>nilai</a:t>
            </a:r>
            <a:r>
              <a:rPr lang="en-US" sz="4000" dirty="0" smtClean="0">
                <a:latin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</a:rPr>
              <a:t>pengganti</a:t>
            </a:r>
            <a:r>
              <a:rPr lang="en-US" sz="4000" dirty="0" smtClean="0">
                <a:latin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</a:rPr>
              <a:t>kita</a:t>
            </a:r>
            <a:r>
              <a:rPr lang="en-US" sz="4000" dirty="0" smtClean="0">
                <a:latin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</a:rPr>
              <a:t>harus</a:t>
            </a:r>
            <a:r>
              <a:rPr lang="en-US" sz="4000" dirty="0" smtClean="0">
                <a:latin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</a:rPr>
              <a:t>mencari</a:t>
            </a:r>
            <a:r>
              <a:rPr lang="en-US" sz="4000" dirty="0" smtClean="0">
                <a:latin typeface="Arial" pitchFamily="34" charset="0"/>
              </a:rPr>
              <a:t> </a:t>
            </a:r>
            <a:r>
              <a:rPr lang="en-US" sz="4000" i="1" dirty="0" err="1" smtClean="0">
                <a:latin typeface="Arial" pitchFamily="34" charset="0"/>
              </a:rPr>
              <a:t>berapa</a:t>
            </a:r>
            <a:r>
              <a:rPr lang="en-US" sz="4000" i="1" dirty="0" smtClean="0">
                <a:latin typeface="Arial" pitchFamily="34" charset="0"/>
              </a:rPr>
              <a:t> </a:t>
            </a:r>
            <a:r>
              <a:rPr lang="en-US" sz="4000" i="1" dirty="0" err="1" smtClean="0">
                <a:latin typeface="Arial" pitchFamily="34" charset="0"/>
              </a:rPr>
              <a:t>banyak</a:t>
            </a:r>
            <a:r>
              <a:rPr lang="en-US" sz="4000" i="1" dirty="0" smtClean="0">
                <a:latin typeface="Arial" pitchFamily="34" charset="0"/>
              </a:rPr>
              <a:t> </a:t>
            </a:r>
            <a:r>
              <a:rPr lang="en-US" sz="4000" i="1" dirty="0" err="1" smtClean="0">
                <a:latin typeface="Arial" pitchFamily="34" charset="0"/>
              </a:rPr>
              <a:t>elemen</a:t>
            </a:r>
            <a:r>
              <a:rPr lang="en-US" sz="4000" dirty="0" smtClean="0">
                <a:latin typeface="Arial" pitchFamily="34" charset="0"/>
              </a:rPr>
              <a:t> yang </a:t>
            </a:r>
            <a:r>
              <a:rPr lang="en-US" sz="4000" dirty="0" err="1" smtClean="0">
                <a:latin typeface="Arial" pitchFamily="34" charset="0"/>
              </a:rPr>
              <a:t>kurang</a:t>
            </a:r>
            <a:r>
              <a:rPr lang="en-US" sz="4000" dirty="0" smtClean="0">
                <a:latin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</a:rPr>
              <a:t>baik</a:t>
            </a:r>
            <a:r>
              <a:rPr lang="en-US" sz="4000" dirty="0" smtClean="0">
                <a:latin typeface="Arial" pitchFamily="34" charset="0"/>
              </a:rPr>
              <a:t> yang </a:t>
            </a:r>
            <a:r>
              <a:rPr lang="en-US" sz="4000" dirty="0" err="1" smtClean="0">
                <a:latin typeface="Arial" pitchFamily="34" charset="0"/>
              </a:rPr>
              <a:t>akan</a:t>
            </a:r>
            <a:r>
              <a:rPr lang="en-US" sz="4000" dirty="0" smtClean="0">
                <a:latin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</a:rPr>
              <a:t>diganti</a:t>
            </a:r>
            <a:r>
              <a:rPr lang="en-US" sz="4000" dirty="0" smtClean="0">
                <a:latin typeface="Arial" pitchFamily="34" charset="0"/>
              </a:rPr>
              <a:t> agar </a:t>
            </a:r>
            <a:r>
              <a:rPr lang="en-US" sz="4000" dirty="0" err="1" smtClean="0">
                <a:latin typeface="Arial" pitchFamily="34" charset="0"/>
              </a:rPr>
              <a:t>proyek</a:t>
            </a:r>
            <a:r>
              <a:rPr lang="en-US" sz="4000" dirty="0" smtClean="0">
                <a:latin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</a:rPr>
              <a:t>dapat</a:t>
            </a:r>
            <a:r>
              <a:rPr lang="en-US" sz="4000" dirty="0" smtClean="0">
                <a:latin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</a:rPr>
              <a:t>memenuhi</a:t>
            </a:r>
            <a:r>
              <a:rPr lang="en-US" sz="4000" dirty="0" smtClean="0">
                <a:latin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</a:rPr>
              <a:t>tingkat</a:t>
            </a:r>
            <a:r>
              <a:rPr lang="en-US" sz="4000" dirty="0" smtClean="0">
                <a:latin typeface="Arial" pitchFamily="34" charset="0"/>
              </a:rPr>
              <a:t> minimum </a:t>
            </a:r>
            <a:r>
              <a:rPr lang="en-US" sz="4000" dirty="0" err="1" smtClean="0">
                <a:latin typeface="Arial" pitchFamily="34" charset="0"/>
              </a:rPr>
              <a:t>diterimanya</a:t>
            </a:r>
            <a:r>
              <a:rPr lang="en-US" sz="4000" dirty="0" smtClean="0">
                <a:latin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</a:rPr>
              <a:t>proyek</a:t>
            </a:r>
            <a:endParaRPr lang="en-US" sz="4000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1625"/>
            <a:ext cx="8915400" cy="62515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u="sng" dirty="0" err="1">
                <a:latin typeface="Arial" charset="0"/>
              </a:rPr>
              <a:t>Dengan</a:t>
            </a:r>
            <a:r>
              <a:rPr lang="en-US" sz="4000" u="sng" dirty="0">
                <a:latin typeface="Arial" charset="0"/>
              </a:rPr>
              <a:t> </a:t>
            </a:r>
            <a:r>
              <a:rPr lang="en-US" sz="4000" u="sng" dirty="0" err="1">
                <a:latin typeface="Arial" charset="0"/>
              </a:rPr>
              <a:t>kata</a:t>
            </a:r>
            <a:r>
              <a:rPr lang="en-US" sz="4000" u="sng" dirty="0">
                <a:latin typeface="Arial" charset="0"/>
              </a:rPr>
              <a:t> lain</a:t>
            </a:r>
            <a:r>
              <a:rPr lang="en-US" sz="4000" dirty="0">
                <a:latin typeface="Arial" charset="0"/>
              </a:rPr>
              <a:t>, </a:t>
            </a:r>
            <a:r>
              <a:rPr lang="en-US" sz="4000" dirty="0" smtClean="0">
                <a:latin typeface="Arial" charset="0"/>
              </a:rPr>
              <a:t/>
            </a:r>
            <a:br>
              <a:rPr lang="en-US" sz="4000" dirty="0" smtClean="0">
                <a:latin typeface="Arial" charset="0"/>
              </a:rPr>
            </a:br>
            <a:r>
              <a:rPr lang="en-US" sz="4000" dirty="0">
                <a:latin typeface="Arial" charset="0"/>
              </a:rPr>
              <a:t/>
            </a:r>
            <a:br>
              <a:rPr lang="en-US" sz="4000" dirty="0">
                <a:latin typeface="Arial" charset="0"/>
              </a:rPr>
            </a:br>
            <a:r>
              <a:rPr lang="en-US" sz="4000" dirty="0" err="1">
                <a:latin typeface="Arial" charset="0"/>
              </a:rPr>
              <a:t>Sampai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berapa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persen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perubahan</a:t>
            </a:r>
            <a:r>
              <a:rPr lang="en-US" sz="4000" dirty="0">
                <a:latin typeface="Arial" charset="0"/>
              </a:rPr>
              <a:t> yang </a:t>
            </a:r>
            <a:r>
              <a:rPr lang="en-US" sz="4000" dirty="0" err="1">
                <a:latin typeface="Arial" charset="0"/>
              </a:rPr>
              <a:t>terjadi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pada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variabel</a:t>
            </a:r>
            <a:r>
              <a:rPr lang="en-US" sz="4000" dirty="0">
                <a:latin typeface="Arial" charset="0"/>
              </a:rPr>
              <a:t> (yang </a:t>
            </a:r>
            <a:r>
              <a:rPr lang="en-US" sz="4000" dirty="0" err="1">
                <a:latin typeface="Arial" charset="0"/>
              </a:rPr>
              <a:t>diduga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bisa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menyebabkan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perubahan</a:t>
            </a:r>
            <a:r>
              <a:rPr lang="en-US" sz="4000" dirty="0">
                <a:latin typeface="Arial" charset="0"/>
              </a:rPr>
              <a:t>) </a:t>
            </a:r>
            <a:r>
              <a:rPr lang="en-US" sz="4000" dirty="0" err="1">
                <a:latin typeface="Arial" charset="0"/>
              </a:rPr>
              <a:t>sehingga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proyek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dikatakan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masih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dapat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diterima</a:t>
            </a:r>
            <a:r>
              <a:rPr lang="en-US" sz="4000" dirty="0">
                <a:latin typeface="Arial" charset="0"/>
              </a:rPr>
              <a:t/>
            </a:r>
            <a:br>
              <a:rPr lang="en-US" sz="4000" dirty="0">
                <a:latin typeface="Arial" charset="0"/>
              </a:rPr>
            </a:br>
            <a:r>
              <a:rPr lang="en-US" sz="4000" dirty="0">
                <a:latin typeface="Arial" charset="0"/>
              </a:rPr>
              <a:t/>
            </a:r>
            <a:br>
              <a:rPr lang="en-US" sz="4000" dirty="0">
                <a:latin typeface="Arial" charset="0"/>
              </a:rPr>
            </a:br>
            <a:endParaRPr lang="en-US" sz="40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82000" cy="61753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err="1">
                <a:latin typeface="Arial" charset="0"/>
              </a:rPr>
              <a:t>Atau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dicari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sampai</a:t>
            </a:r>
            <a:r>
              <a:rPr lang="en-US" sz="4000" dirty="0">
                <a:latin typeface="Arial" charset="0"/>
              </a:rPr>
              <a:t> NPV = 0, Net B/C = 1 </a:t>
            </a:r>
            <a:r>
              <a:rPr lang="en-US" sz="4000" dirty="0" err="1">
                <a:latin typeface="Arial" charset="0"/>
              </a:rPr>
              <a:t>dan</a:t>
            </a:r>
            <a:r>
              <a:rPr lang="en-US" sz="4000" dirty="0">
                <a:latin typeface="Arial" charset="0"/>
              </a:rPr>
              <a:t> IRR </a:t>
            </a:r>
            <a:r>
              <a:rPr lang="en-US" sz="4000" dirty="0" err="1">
                <a:latin typeface="Arial" charset="0"/>
              </a:rPr>
              <a:t>sampai</a:t>
            </a:r>
            <a:r>
              <a:rPr lang="en-US" sz="4000" dirty="0">
                <a:latin typeface="Arial" charset="0"/>
              </a:rPr>
              <a:t> = Tk. DF yang </a:t>
            </a:r>
            <a:r>
              <a:rPr lang="en-US" sz="4000" dirty="0" err="1" smtClean="0">
                <a:latin typeface="Arial" charset="0"/>
              </a:rPr>
              <a:t>digunakan</a:t>
            </a:r>
            <a:r>
              <a:rPr lang="en-US" sz="4000" dirty="0" smtClean="0">
                <a:latin typeface="Arial" charset="0"/>
              </a:rPr>
              <a:t/>
            </a:r>
            <a:br>
              <a:rPr lang="en-US" sz="4000" dirty="0" smtClean="0">
                <a:latin typeface="Arial" charset="0"/>
              </a:rPr>
            </a:br>
            <a:r>
              <a:rPr lang="en-US" sz="4000" dirty="0" smtClean="0">
                <a:latin typeface="Arial" charset="0"/>
              </a:rPr>
              <a:t/>
            </a:r>
            <a:br>
              <a:rPr lang="en-US" sz="4000" dirty="0" smtClean="0">
                <a:latin typeface="Arial" charset="0"/>
              </a:rPr>
            </a:br>
            <a:r>
              <a:rPr lang="en-US" sz="4000" dirty="0" smtClean="0">
                <a:latin typeface="Arial" charset="0"/>
              </a:rPr>
              <a:t/>
            </a:r>
            <a:br>
              <a:rPr lang="en-US" sz="4000" dirty="0" smtClean="0">
                <a:latin typeface="Arial" charset="0"/>
              </a:rPr>
            </a:br>
            <a:r>
              <a:rPr lang="en-US" sz="4000" dirty="0" smtClean="0">
                <a:latin typeface="Arial" charset="0"/>
              </a:rPr>
              <a:t/>
            </a:r>
            <a:br>
              <a:rPr lang="en-US" sz="4000" dirty="0" smtClean="0">
                <a:latin typeface="Arial" charset="0"/>
              </a:rPr>
            </a:br>
            <a:endParaRPr lang="en-US" sz="40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000" smtClean="0">
                <a:latin typeface="Arial" pitchFamily="34" charset="0"/>
              </a:rPr>
              <a:t>Nilai Pengganti Proyek Pemasaran &amp; Pengolahan Katun Kenya (000)</a:t>
            </a:r>
            <a:br>
              <a:rPr lang="en-US" sz="2000" smtClean="0">
                <a:latin typeface="Arial" pitchFamily="34" charset="0"/>
              </a:rPr>
            </a:br>
            <a:endParaRPr lang="en-US" sz="2000" smtClean="0">
              <a:latin typeface="Arial" pitchFamily="34" charset="0"/>
            </a:endParaRPr>
          </a:p>
        </p:txBody>
      </p:sp>
      <p:graphicFrame>
        <p:nvGraphicFramePr>
          <p:cNvPr id="24730" name="Group 154"/>
          <p:cNvGraphicFramePr>
            <a:graphicFrameLocks noGrp="1"/>
          </p:cNvGraphicFramePr>
          <p:nvPr>
            <p:ph type="tbl" idx="1"/>
          </p:nvPr>
        </p:nvGraphicFramePr>
        <p:xfrm>
          <a:off x="228600" y="1371600"/>
          <a:ext cx="8951913" cy="4962528"/>
        </p:xfrm>
        <a:graphic>
          <a:graphicData uri="http://schemas.openxmlformats.org/drawingml/2006/table">
            <a:tbl>
              <a:tblPr/>
              <a:tblGrid>
                <a:gridCol w="685800"/>
                <a:gridCol w="990600"/>
                <a:gridCol w="838200"/>
                <a:gridCol w="928688"/>
                <a:gridCol w="862012"/>
                <a:gridCol w="876300"/>
                <a:gridCol w="846138"/>
                <a:gridCol w="906462"/>
                <a:gridCol w="990600"/>
                <a:gridCol w="1027113"/>
              </a:tblGrid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FK 12 %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PV 12 %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FK 20 %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PV 20 %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FK 25 %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PV 25%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1982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93.004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5.761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-87.243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-77.908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-72.673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-69.794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1983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101.140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22.833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-78.307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-62.411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-54.345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-50.116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1984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98.049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46.177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-51.872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-36.933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-30.034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-26.558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56.135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71.119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14.984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9.530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6.143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1986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25.385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80.385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31.185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22.110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18.040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1987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31.804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91.348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59.544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30.189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19.947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15.601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1988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24.308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94.178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69.870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31.581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19.494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14.673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1989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24.032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96.915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72.883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29.445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16.982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12.244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23.962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98.097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74.135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26.763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14.382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9.934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000" smtClean="0">
                <a:latin typeface="Arial" pitchFamily="34" charset="0"/>
              </a:rPr>
              <a:t>Nilai Pengganti Proyek Pemasaran &amp; Pengolahan Katun Kenya</a:t>
            </a:r>
            <a:br>
              <a:rPr lang="en-US" sz="2000" smtClean="0">
                <a:latin typeface="Arial" pitchFamily="34" charset="0"/>
              </a:rPr>
            </a:br>
            <a:endParaRPr lang="en-US" sz="2000" smtClean="0">
              <a:latin typeface="Arial" pitchFamily="34" charset="0"/>
            </a:endParaRPr>
          </a:p>
        </p:txBody>
      </p:sp>
      <p:graphicFrame>
        <p:nvGraphicFramePr>
          <p:cNvPr id="34224" name="Group 432"/>
          <p:cNvGraphicFramePr>
            <a:graphicFrameLocks noGrp="1"/>
          </p:cNvGraphicFramePr>
          <p:nvPr>
            <p:ph type="tbl" idx="1"/>
          </p:nvPr>
        </p:nvGraphicFramePr>
        <p:xfrm>
          <a:off x="304800" y="1371600"/>
          <a:ext cx="8839200" cy="5029202"/>
        </p:xfrm>
        <a:graphic>
          <a:graphicData uri="http://schemas.openxmlformats.org/drawingml/2006/table">
            <a:tbl>
              <a:tblPr/>
              <a:tblGrid>
                <a:gridCol w="762000"/>
                <a:gridCol w="1004888"/>
                <a:gridCol w="885825"/>
                <a:gridCol w="882650"/>
                <a:gridCol w="884237"/>
                <a:gridCol w="884238"/>
                <a:gridCol w="882650"/>
                <a:gridCol w="885825"/>
                <a:gridCol w="882650"/>
                <a:gridCol w="884237"/>
              </a:tblGrid>
              <a:tr h="1041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FK 12 %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PV 12 %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FK 20 %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PV 20 %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FK 25 %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PV 25%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21.314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98.097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76.783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24.724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12.439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8.216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26.145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98.097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71.952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20.650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9.714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6.188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22.476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98.097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75.621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19.435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8.470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5.218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23.289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98.097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74.808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17.131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6.957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24.641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98.097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73.456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15.058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5.730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3.232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18.797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98.097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79.300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14.512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5.155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2.776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26.164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98.097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71.933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11.725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3.884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23.622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98.097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74.475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10.873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3.351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1.713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24.641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98.097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73.456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9.549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2.355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000" smtClean="0">
                <a:latin typeface="Arial" pitchFamily="34" charset="0"/>
              </a:rPr>
              <a:t>Nilai Pengganti Proyek Pemasaran &amp; Pengolahan Katun Kenya</a:t>
            </a:r>
            <a:br>
              <a:rPr lang="en-US" sz="2000" smtClean="0">
                <a:latin typeface="Arial" pitchFamily="34" charset="0"/>
              </a:rPr>
            </a:br>
            <a:endParaRPr lang="en-US" sz="2000" smtClean="0">
              <a:latin typeface="Arial" pitchFamily="34" charset="0"/>
            </a:endParaRPr>
          </a:p>
        </p:txBody>
      </p:sp>
      <p:graphicFrame>
        <p:nvGraphicFramePr>
          <p:cNvPr id="35979" name="Group 139"/>
          <p:cNvGraphicFramePr>
            <a:graphicFrameLocks noGrp="1"/>
          </p:cNvGraphicFramePr>
          <p:nvPr>
            <p:ph type="tbl" idx="1"/>
          </p:nvPr>
        </p:nvGraphicFramePr>
        <p:xfrm>
          <a:off x="304800" y="1371600"/>
          <a:ext cx="9140825" cy="2478088"/>
        </p:xfrm>
        <a:graphic>
          <a:graphicData uri="http://schemas.openxmlformats.org/drawingml/2006/table">
            <a:tbl>
              <a:tblPr/>
              <a:tblGrid>
                <a:gridCol w="635000"/>
                <a:gridCol w="917575"/>
                <a:gridCol w="1087438"/>
                <a:gridCol w="917575"/>
                <a:gridCol w="785812"/>
                <a:gridCol w="990600"/>
                <a:gridCol w="1154113"/>
                <a:gridCol w="885825"/>
                <a:gridCol w="882650"/>
                <a:gridCol w="884237"/>
              </a:tblGrid>
              <a:tr h="1089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FK 12 %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PV 12 %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FK 20 %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PV 20 %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FK 25 %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PV 25%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22.124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98.097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75.973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8.813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2.355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19.030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98.097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79.067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8.223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2.056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Jml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730.062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1.685.880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955.818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7.471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142.134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4.870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5.987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3.955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-33.027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/>
          <a:lstStyle/>
          <a:p>
            <a:r>
              <a:rPr lang="en-US" sz="2400" b="1" dirty="0">
                <a:latin typeface="Rockwell Extra Bold" pitchFamily="18" charset="0"/>
              </a:rPr>
              <a:t>SENSITIVITY ANALYSIS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000108"/>
            <a:ext cx="8229600" cy="5286412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sz="1200" b="1" i="1" dirty="0"/>
              <a:t>	</a:t>
            </a:r>
            <a:r>
              <a:rPr lang="id-ID" sz="1400" b="1" i="1" dirty="0"/>
              <a:t>SENSITIVITY ANALYSIS </a:t>
            </a:r>
            <a:r>
              <a:rPr lang="id-ID" sz="1400" dirty="0"/>
              <a:t>  merupakan  suatu  pengujian  dari  suatu  keputusan  ( misalnya keputusan investasi ) untuk   mencari   seberapa   besar   ketidaktepatan   penggunaan  suatu  assumsi   yang  dapat  ditoleransi   tanpa mengakibatkan tidak berlakunya keputusan tersebut.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sz="1400" dirty="0"/>
              <a:t>	Manajer  harus  menentukan   kepekaan  keputusannya   terhadap  assumsi  yang  mendasari.   Semua  keputusan didasarkan  atas   berbagai  assumsi, seperti : keakuratan data, </a:t>
            </a:r>
            <a:r>
              <a:rPr lang="id-ID" sz="1400" i="1" dirty="0"/>
              <a:t>discount  rate</a:t>
            </a:r>
            <a:r>
              <a:rPr lang="id-ID" sz="1400" dirty="0"/>
              <a:t>  yang  digunakan, dll.   Jadi,  apabila digunakan assumsi yang berbeda, apakah terjadi perubahan terhadap keputusan yang telah ditetapkan.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id-ID" sz="1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sz="1400" dirty="0"/>
              <a:t>	</a:t>
            </a:r>
            <a:r>
              <a:rPr lang="id-ID" sz="1400" b="1" i="1" dirty="0"/>
              <a:t>Sensitivity analysis</a:t>
            </a:r>
            <a:r>
              <a:rPr lang="id-ID" sz="1400" dirty="0"/>
              <a:t> tujuannya adalah  untuk melihat apa yang akan terjadi dengan hasil analisa  proyek, jika ada sesuatu kesalahan atau perubahan dalam dasar perhitungan biaya atau benefit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sz="1400" dirty="0"/>
              <a:t>	Dengan demikian tujuan utama daripada analisa sensitivitas :</a:t>
            </a:r>
          </a:p>
          <a:p>
            <a:pPr marL="719138" indent="-269875">
              <a:lnSpc>
                <a:spcPct val="90000"/>
              </a:lnSpc>
              <a:buFont typeface="Wingdings" pitchFamily="2" charset="2"/>
              <a:buNone/>
            </a:pPr>
            <a:r>
              <a:rPr lang="id-ID" sz="1400" dirty="0"/>
              <a:t>	1. 	Untuk memperbaiki cara pelaksanaan proyek yang sedang dilaksanakan</a:t>
            </a:r>
          </a:p>
          <a:p>
            <a:pPr marL="719138" indent="-269875">
              <a:lnSpc>
                <a:spcPct val="90000"/>
              </a:lnSpc>
              <a:buFont typeface="Wingdings" pitchFamily="2" charset="2"/>
              <a:buNone/>
            </a:pPr>
            <a:r>
              <a:rPr lang="id-ID" sz="1400" dirty="0"/>
              <a:t>	2. 	Untuk memperbaiki design daripada proyek, sehingga dapat meningkatkan NPV</a:t>
            </a:r>
          </a:p>
          <a:p>
            <a:pPr marL="719138" indent="-269875">
              <a:lnSpc>
                <a:spcPct val="90000"/>
              </a:lnSpc>
              <a:buFont typeface="Wingdings" pitchFamily="2" charset="2"/>
              <a:buNone/>
            </a:pPr>
            <a:r>
              <a:rPr lang="id-ID" sz="1400" dirty="0"/>
              <a:t>	3. 	Untuk mengurangi resiko  kerugihan dengan  menunjukkan beberapa  tindakan pencegahan  yang 	harus </a:t>
            </a:r>
            <a:r>
              <a:rPr lang="id-ID" sz="1400" dirty="0" smtClean="0"/>
              <a:t>  diambil</a:t>
            </a:r>
            <a:endParaRPr lang="id-ID" sz="1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id-ID" sz="1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sz="1400" dirty="0"/>
              <a:t>	Dalam  </a:t>
            </a:r>
            <a:r>
              <a:rPr lang="id-ID" sz="1400" b="1" i="1" dirty="0"/>
              <a:t>sensitivity  analysis</a:t>
            </a:r>
            <a:r>
              <a:rPr lang="id-ID" sz="1400" dirty="0"/>
              <a:t> setiap kemungkinan  itu  harus dicoba, yang  berarti  bahwa  tiap  kali  harus diadakan analisa kembali.  Ini perlu sekali, karena analisa proyek  didasarkan pada proyeksi-proyeksi  yang mengandung banyak ketidak-pastian tentang apa yang akan terjadi di waktu yang akan datang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sz="1400" dirty="0"/>
              <a:t>	Ada 3 hal yang perlu diperhatikan, antara lain :</a:t>
            </a:r>
          </a:p>
          <a:p>
            <a:pPr marL="1079500" indent="-360363">
              <a:lnSpc>
                <a:spcPct val="90000"/>
              </a:lnSpc>
              <a:buFont typeface="Wingdings" pitchFamily="2" charset="2"/>
              <a:buAutoNum type="alphaLcPeriod"/>
            </a:pPr>
            <a:r>
              <a:rPr lang="id-ID" sz="1400" dirty="0" smtClean="0"/>
              <a:t>Terdapatnya</a:t>
            </a:r>
            <a:r>
              <a:rPr lang="id-ID" sz="1400" b="1" i="1" dirty="0" smtClean="0"/>
              <a:t> </a:t>
            </a:r>
            <a:r>
              <a:rPr lang="id-ID" sz="1400" b="1" i="1" dirty="0"/>
              <a:t>“ cost overrun “</a:t>
            </a:r>
            <a:r>
              <a:rPr lang="id-ID" sz="1400" dirty="0"/>
              <a:t>, misalnya kenaikan dalam biaya </a:t>
            </a:r>
            <a:r>
              <a:rPr lang="id-ID" sz="1400" dirty="0" smtClean="0"/>
              <a:t>konstruksi</a:t>
            </a:r>
          </a:p>
          <a:p>
            <a:pPr marL="1079500" indent="-360363">
              <a:lnSpc>
                <a:spcPct val="90000"/>
              </a:lnSpc>
              <a:buFont typeface="Wingdings" pitchFamily="2" charset="2"/>
              <a:buAutoNum type="alphaLcPeriod"/>
            </a:pPr>
            <a:r>
              <a:rPr lang="id-ID" sz="1400" dirty="0" smtClean="0"/>
              <a:t>Perubahan </a:t>
            </a:r>
            <a:r>
              <a:rPr lang="id-ID" sz="1400" dirty="0"/>
              <a:t>dalam perbandingan harga terhadap tingkat harga umum, misalnya  penurunan  harga 	hasil produksi</a:t>
            </a:r>
          </a:p>
          <a:p>
            <a:pPr marL="1079500" indent="-360363">
              <a:lnSpc>
                <a:spcPct val="90000"/>
              </a:lnSpc>
              <a:buFont typeface="Wingdings" pitchFamily="2" charset="2"/>
              <a:buNone/>
            </a:pPr>
            <a:r>
              <a:rPr lang="id-ID" sz="1400" dirty="0" smtClean="0"/>
              <a:t>c</a:t>
            </a:r>
            <a:r>
              <a:rPr lang="id-ID" sz="1400" dirty="0"/>
              <a:t>. 	Mundurnya waktu / jadwal implementasi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id-ID" sz="1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1625"/>
            <a:ext cx="8915400" cy="6556375"/>
          </a:xfrm>
        </p:spPr>
        <p:txBody>
          <a:bodyPr/>
          <a:lstStyle/>
          <a:p>
            <a:pPr eaLnBrk="1" hangingPunct="1"/>
            <a:r>
              <a:rPr lang="en-US" sz="2000" smtClean="0">
                <a:latin typeface="Arial" pitchFamily="34" charset="0"/>
              </a:rPr>
              <a:t>Nilai Pengganti, Asumsi Penurunan Manfaat</a:t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endParaRPr lang="en-US" sz="2000" smtClean="0">
              <a:latin typeface="Arial" pitchFamily="34" charset="0"/>
            </a:endParaRPr>
          </a:p>
        </p:txBody>
      </p:sp>
      <p:graphicFrame>
        <p:nvGraphicFramePr>
          <p:cNvPr id="35421" name="Group 605"/>
          <p:cNvGraphicFramePr>
            <a:graphicFrameLocks noGrp="1"/>
          </p:cNvGraphicFramePr>
          <p:nvPr>
            <p:ph type="tbl" idx="1"/>
          </p:nvPr>
        </p:nvGraphicFramePr>
        <p:xfrm>
          <a:off x="0" y="1143000"/>
          <a:ext cx="9067800" cy="5394325"/>
        </p:xfrm>
        <a:graphic>
          <a:graphicData uri="http://schemas.openxmlformats.org/drawingml/2006/table">
            <a:tbl>
              <a:tblPr/>
              <a:tblGrid>
                <a:gridCol w="704850"/>
                <a:gridCol w="804863"/>
                <a:gridCol w="873125"/>
                <a:gridCol w="969962"/>
                <a:gridCol w="914400"/>
                <a:gridCol w="914400"/>
                <a:gridCol w="914400"/>
                <a:gridCol w="914400"/>
                <a:gridCol w="914400"/>
                <a:gridCol w="11430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Penurunan Manfaat 25%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Penurunan Manfaat 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Penurunan Manfaat 27%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PVM 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PVM 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PVM 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1982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4.321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-88.683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-79.194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4.033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-88.971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-79.451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4.206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-88.798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-79.297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1983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17.125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-84.015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-66.960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15.983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-85.157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-67.870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16.668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-84.472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-67.324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1984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34.633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-63.416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-45.152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32.324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-65.725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-46.796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33.709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-64.340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-45.810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53.339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-2.796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-1.778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49.783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-6.352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-4.040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51.917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-4.218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-2.683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1986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60.289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34.904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19.791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56.270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30.885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17.512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58.681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33.296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18.879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1987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68.511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36.707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18.610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63.944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32.140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16.295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66.684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34.880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17.684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1988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70.634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46.326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20.939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65.925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41.617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18.811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68.750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44.442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20.088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1989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72.686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48.654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16.827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67.841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43.809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17.699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70.748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46.716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18.873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1625"/>
            <a:ext cx="8915400" cy="6556375"/>
          </a:xfrm>
        </p:spPr>
        <p:txBody>
          <a:bodyPr/>
          <a:lstStyle/>
          <a:p>
            <a:pPr eaLnBrk="1" hangingPunct="1"/>
            <a:r>
              <a:rPr lang="en-US" sz="2000" smtClean="0">
                <a:latin typeface="Arial" pitchFamily="34" charset="0"/>
              </a:rPr>
              <a:t>Nilai Pengganti, Asumsi Penurunan Manfaat</a:t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endParaRPr lang="en-US" sz="2000" smtClean="0">
              <a:latin typeface="Arial" pitchFamily="34" charset="0"/>
            </a:endParaRPr>
          </a:p>
        </p:txBody>
      </p:sp>
      <p:graphicFrame>
        <p:nvGraphicFramePr>
          <p:cNvPr id="42121" name="Group 137"/>
          <p:cNvGraphicFramePr>
            <a:graphicFrameLocks noGrp="1"/>
          </p:cNvGraphicFramePr>
          <p:nvPr>
            <p:ph type="tbl" idx="1"/>
          </p:nvPr>
        </p:nvGraphicFramePr>
        <p:xfrm>
          <a:off x="0" y="1143000"/>
          <a:ext cx="9204325" cy="5334000"/>
        </p:xfrm>
        <a:graphic>
          <a:graphicData uri="http://schemas.openxmlformats.org/drawingml/2006/table">
            <a:tbl>
              <a:tblPr/>
              <a:tblGrid>
                <a:gridCol w="762000"/>
                <a:gridCol w="838200"/>
                <a:gridCol w="914400"/>
                <a:gridCol w="914400"/>
                <a:gridCol w="914400"/>
                <a:gridCol w="1066800"/>
                <a:gridCol w="1050925"/>
                <a:gridCol w="915988"/>
                <a:gridCol w="912812"/>
                <a:gridCol w="9144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Penurunan Manfaat 25%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Penurunan Manfaat 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Penurunan Manfaat 27%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PVM 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PVM 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PVM 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73.573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49.611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17.910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68.668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44.706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16.139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71.611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47.649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17.201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73.573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52.259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16.827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68.668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47.354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15.248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71.611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50.297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16.196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73.573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47.428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13.612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68.668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42.523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12.204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71.611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45.466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13.049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73.573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51.097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13.132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68.668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46.192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11.871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71.611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49.135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12.628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73.573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50.284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11.515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68.668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45.379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10.392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71.611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48.322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11.066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73.573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48.932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10.031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68.668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44.027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9.026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71.611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46.970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9.629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73.573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54.776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10.024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68.668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49.871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9.126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71.611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52.814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9.665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73.573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47.409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7.728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68.668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42.504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6.928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71.611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45.447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7.408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1625"/>
            <a:ext cx="8915400" cy="6556375"/>
          </a:xfrm>
        </p:spPr>
        <p:txBody>
          <a:bodyPr/>
          <a:lstStyle/>
          <a:p>
            <a:pPr eaLnBrk="1" hangingPunct="1"/>
            <a:r>
              <a:rPr lang="en-US" sz="2000" smtClean="0">
                <a:latin typeface="Arial" pitchFamily="34" charset="0"/>
              </a:rPr>
              <a:t>Nilai Pengganti, Asumsi Penurunan Manfaat</a:t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r>
              <a:rPr lang="en-US" sz="2000" smtClean="0">
                <a:latin typeface="Arial" pitchFamily="34" charset="0"/>
              </a:rPr>
              <a:t/>
            </a:r>
            <a:br>
              <a:rPr lang="en-US" sz="2000" smtClean="0">
                <a:latin typeface="Arial" pitchFamily="34" charset="0"/>
              </a:rPr>
            </a:br>
            <a:endParaRPr lang="en-US" sz="2000" smtClean="0">
              <a:latin typeface="Arial" pitchFamily="34" charset="0"/>
            </a:endParaRPr>
          </a:p>
        </p:txBody>
      </p:sp>
      <p:graphicFrame>
        <p:nvGraphicFramePr>
          <p:cNvPr id="43165" name="Group 157"/>
          <p:cNvGraphicFramePr>
            <a:graphicFrameLocks noGrp="1"/>
          </p:cNvGraphicFramePr>
          <p:nvPr>
            <p:ph type="tbl" idx="1"/>
          </p:nvPr>
        </p:nvGraphicFramePr>
        <p:xfrm>
          <a:off x="-304800" y="1143000"/>
          <a:ext cx="9840913" cy="3938016"/>
        </p:xfrm>
        <a:graphic>
          <a:graphicData uri="http://schemas.openxmlformats.org/drawingml/2006/table">
            <a:tbl>
              <a:tblPr/>
              <a:tblGrid>
                <a:gridCol w="685800"/>
                <a:gridCol w="1295400"/>
                <a:gridCol w="1066800"/>
                <a:gridCol w="990600"/>
                <a:gridCol w="1092200"/>
                <a:gridCol w="941388"/>
                <a:gridCol w="941387"/>
                <a:gridCol w="944563"/>
                <a:gridCol w="941387"/>
                <a:gridCol w="941388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Penurunan Manfaat 25%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Penurunan Manfaat 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Penurunan Manfaat 27%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PVM 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PVM 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PVM 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73.573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49.951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7.293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68.668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45.046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6.577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71.611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47.989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73.573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48.932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6.361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68.668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44.027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5.724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71.611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46.970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6.106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73.573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51.449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5.968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68.668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46.544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5.399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71.611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49.487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5.740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73.573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54.543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5.672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68.668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49.638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5.162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71.611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52.581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5.468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Jml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1.264.414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534.352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11.985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1.180.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450.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-14.044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1.230.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500.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438400"/>
            <a:ext cx="7772400" cy="1462088"/>
          </a:xfrm>
        </p:spPr>
        <p:txBody>
          <a:bodyPr/>
          <a:lstStyle/>
          <a:p>
            <a:pPr algn="ctr" eaLnBrk="1" hangingPunct="1"/>
            <a:r>
              <a:rPr lang="en-US" sz="4000" b="1" smtClean="0">
                <a:latin typeface="Arial" pitchFamily="34" charset="0"/>
              </a:rPr>
              <a:t>SELESAI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>
                <a:latin typeface="Rockwell Extra Bold" pitchFamily="18" charset="0"/>
              </a:rPr>
              <a:t>SENSITIVITY ANALYSIS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sz="1400" dirty="0"/>
              <a:t>Contoh 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sz="1400" dirty="0"/>
              <a:t>	Investasi awal suatu proyek adalah sebesar Rp. 600 juta. Adanya perubahan assumsi mengenai tingkat inflasi, mengakibatkan </a:t>
            </a:r>
            <a:r>
              <a:rPr lang="id-ID" sz="1400" i="1" dirty="0"/>
              <a:t>Expected  Net Proceeds</a:t>
            </a:r>
            <a:r>
              <a:rPr lang="id-ID" sz="1400" dirty="0"/>
              <a:t> yang dihasilkan oleh proyek tersebut berubah dari 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sz="1400" dirty="0"/>
              <a:t>	</a:t>
            </a:r>
            <a:r>
              <a:rPr lang="id-ID" sz="1400" u="sng" dirty="0"/>
              <a:t>Tahun ke</a:t>
            </a:r>
            <a:r>
              <a:rPr lang="id-ID" sz="1400" dirty="0"/>
              <a:t>	  </a:t>
            </a:r>
            <a:r>
              <a:rPr lang="id-ID" sz="1400" u="sng" dirty="0"/>
              <a:t>Semula</a:t>
            </a:r>
            <a:r>
              <a:rPr lang="id-ID" sz="1400" dirty="0"/>
              <a:t>	</a:t>
            </a:r>
            <a:r>
              <a:rPr lang="id-ID" sz="1400" u="sng" dirty="0"/>
              <a:t>Menjadi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sz="1400" dirty="0"/>
              <a:t>	      0		  ( 600 )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sz="1400" dirty="0"/>
              <a:t>	      1		    200	   100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sz="1400" dirty="0"/>
              <a:t>	      2		    300	   250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sz="1400" dirty="0"/>
              <a:t>	      3 		    450	   400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sz="1400" dirty="0"/>
              <a:t>	Dengan adan6ya perubahan tersebut, apakah proyek masih dinilai layak ?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sz="1400" dirty="0"/>
              <a:t>	Jawab 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sz="1400" dirty="0"/>
              <a:t>	                                   C1	         C2	              C3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sz="1400" dirty="0"/>
              <a:t>	NPV	=  - Io +  ---------------   +   ----------------  +  ----------------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sz="1400" dirty="0"/>
              <a:t>	                           ( 1 + 0.18 )         ( 1 + 0.18 )²       ( 1 + 0.18 )³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sz="1400" dirty="0"/>
              <a:t>	                                         100	           250               400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sz="1400" dirty="0"/>
              <a:t>	              =  ( 600 )   +   -------------  +  ------------  +  ------------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sz="1400" dirty="0"/>
              <a:t>	                                      1,1800           1,3924           1,6430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sz="1400" dirty="0"/>
              <a:t>	              =  ( 600 )  +  84,75  +  179,55  +  243,45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sz="1400" dirty="0"/>
              <a:t>	              =   - 92,26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sz="1400" dirty="0"/>
              <a:t>	Kesimpulan : Proyek menjadi tidak layak karena NPV &lt; 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id-ID" sz="1200" dirty="0"/>
          </a:p>
          <a:p>
            <a:pPr>
              <a:lnSpc>
                <a:spcPct val="90000"/>
              </a:lnSpc>
            </a:pPr>
            <a:endParaRPr lang="en-US" sz="12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z="2000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z="2000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1625"/>
            <a:ext cx="8001000" cy="6175375"/>
          </a:xfrm>
        </p:spPr>
        <p:txBody>
          <a:bodyPr/>
          <a:lstStyle/>
          <a:p>
            <a:pPr eaLnBrk="1" hangingPunct="1"/>
            <a:endParaRPr lang="id-ID" sz="2000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1625"/>
            <a:ext cx="8534400" cy="6175375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000" dirty="0" err="1">
                <a:latin typeface="Bernard MT Condensed" pitchFamily="18" charset="0"/>
              </a:rPr>
              <a:t>Proyek</a:t>
            </a:r>
            <a:r>
              <a:rPr lang="en-US" sz="4000" dirty="0">
                <a:latin typeface="Bernard MT Condensed" pitchFamily="18" charset="0"/>
              </a:rPr>
              <a:t> </a:t>
            </a:r>
            <a:r>
              <a:rPr lang="en-US" sz="4000" dirty="0" err="1">
                <a:latin typeface="Bernard MT Condensed" pitchFamily="18" charset="0"/>
              </a:rPr>
              <a:t>pertanian</a:t>
            </a:r>
            <a:r>
              <a:rPr lang="en-US" sz="4000" dirty="0">
                <a:latin typeface="Bernard MT Condensed" pitchFamily="18" charset="0"/>
              </a:rPr>
              <a:t> </a:t>
            </a:r>
            <a:r>
              <a:rPr lang="en-US" sz="4000" dirty="0" err="1">
                <a:latin typeface="Bernard MT Condensed" pitchFamily="18" charset="0"/>
              </a:rPr>
              <a:t>sangat</a:t>
            </a:r>
            <a:r>
              <a:rPr lang="en-US" sz="4000" dirty="0">
                <a:latin typeface="Bernard MT Condensed" pitchFamily="18" charset="0"/>
              </a:rPr>
              <a:t> </a:t>
            </a:r>
            <a:r>
              <a:rPr lang="en-US" sz="4000" dirty="0" err="1">
                <a:latin typeface="Bernard MT Condensed" pitchFamily="18" charset="0"/>
              </a:rPr>
              <a:t>sensitif</a:t>
            </a:r>
            <a:r>
              <a:rPr lang="en-US" sz="4000" dirty="0">
                <a:latin typeface="Bernard MT Condensed" pitchFamily="18" charset="0"/>
              </a:rPr>
              <a:t> (</a:t>
            </a:r>
            <a:r>
              <a:rPr lang="en-US" sz="4000" dirty="0" err="1">
                <a:latin typeface="Bernard MT Condensed" pitchFamily="18" charset="0"/>
              </a:rPr>
              <a:t>berubah-ubah</a:t>
            </a:r>
            <a:r>
              <a:rPr lang="en-US" sz="4000" dirty="0">
                <a:latin typeface="Bernard MT Condensed" pitchFamily="18" charset="0"/>
              </a:rPr>
              <a:t>) </a:t>
            </a:r>
            <a:r>
              <a:rPr lang="en-US" sz="4000" dirty="0" err="1">
                <a:latin typeface="Bernard MT Condensed" pitchFamily="18" charset="0"/>
              </a:rPr>
              <a:t>akibat</a:t>
            </a:r>
            <a:r>
              <a:rPr lang="en-US" sz="4000" dirty="0">
                <a:latin typeface="Bernard MT Condensed" pitchFamily="18" charset="0"/>
              </a:rPr>
              <a:t> 4 </a:t>
            </a:r>
            <a:r>
              <a:rPr lang="en-US" sz="4000" dirty="0" err="1">
                <a:latin typeface="Bernard MT Condensed" pitchFamily="18" charset="0"/>
              </a:rPr>
              <a:t>hal</a:t>
            </a:r>
            <a:r>
              <a:rPr lang="en-US" sz="4000" dirty="0">
                <a:latin typeface="Bernard MT Condensed" pitchFamily="18" charset="0"/>
              </a:rPr>
              <a:t>, </a:t>
            </a:r>
            <a:r>
              <a:rPr lang="en-US" sz="4000" dirty="0" err="1">
                <a:latin typeface="Bernard MT Condensed" pitchFamily="18" charset="0"/>
              </a:rPr>
              <a:t>yaitu</a:t>
            </a:r>
            <a:r>
              <a:rPr lang="en-US" sz="4000" dirty="0">
                <a:latin typeface="Bernard MT Condensed" pitchFamily="18" charset="0"/>
              </a:rPr>
              <a:t> :</a:t>
            </a:r>
            <a:r>
              <a:rPr lang="en-US" sz="4000" dirty="0">
                <a:latin typeface="Arial" charset="0"/>
              </a:rPr>
              <a:t/>
            </a:r>
            <a:br>
              <a:rPr lang="en-US" sz="4000" dirty="0">
                <a:latin typeface="Arial" charset="0"/>
              </a:rPr>
            </a:br>
            <a:r>
              <a:rPr lang="en-US" sz="4000" dirty="0">
                <a:latin typeface="Arial" charset="0"/>
              </a:rPr>
              <a:t/>
            </a:r>
            <a:br>
              <a:rPr lang="en-US" sz="4000" dirty="0">
                <a:latin typeface="Arial" charset="0"/>
              </a:rPr>
            </a:br>
            <a:r>
              <a:rPr lang="en-US" sz="4000" dirty="0">
                <a:latin typeface="Arial" charset="0"/>
              </a:rPr>
              <a:t>1.  </a:t>
            </a:r>
            <a:r>
              <a:rPr lang="en-US" sz="4000" b="1" dirty="0" err="1">
                <a:latin typeface="Arial" charset="0"/>
              </a:rPr>
              <a:t>Harga</a:t>
            </a:r>
            <a:r>
              <a:rPr lang="en-US" sz="4000" b="1" dirty="0">
                <a:latin typeface="Arial" charset="0"/>
              </a:rPr>
              <a:t> Output </a:t>
            </a:r>
            <a:r>
              <a:rPr lang="en-US" sz="4000" dirty="0">
                <a:latin typeface="Arial" charset="0"/>
              </a:rPr>
              <a:t>(</a:t>
            </a:r>
            <a:r>
              <a:rPr lang="en-US" sz="4000" dirty="0" err="1">
                <a:latin typeface="Arial" charset="0"/>
              </a:rPr>
              <a:t>apabila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penetapan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harganya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berbeda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dengan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kenyataan</a:t>
            </a:r>
            <a:r>
              <a:rPr lang="en-US" sz="4000" dirty="0">
                <a:latin typeface="Arial" charset="0"/>
              </a:rPr>
              <a:t> yang </a:t>
            </a:r>
            <a:r>
              <a:rPr lang="en-US" sz="4000" dirty="0" err="1">
                <a:latin typeface="Arial" charset="0"/>
              </a:rPr>
              <a:t>terjadi</a:t>
            </a:r>
            <a:r>
              <a:rPr lang="en-US" sz="4000" dirty="0">
                <a:latin typeface="Arial" charset="0"/>
              </a:rPr>
              <a:t>)</a:t>
            </a:r>
            <a:br>
              <a:rPr lang="en-US" sz="4000" dirty="0">
                <a:latin typeface="Arial" charset="0"/>
              </a:rPr>
            </a:br>
            <a:r>
              <a:rPr lang="en-US" sz="4000" dirty="0">
                <a:latin typeface="Arial" charset="0"/>
              </a:rPr>
              <a:t/>
            </a:r>
            <a:br>
              <a:rPr lang="en-US" sz="4000" dirty="0">
                <a:latin typeface="Arial" charset="0"/>
              </a:rPr>
            </a:br>
            <a:r>
              <a:rPr lang="en-US" sz="4000" dirty="0">
                <a:latin typeface="Arial" charset="0"/>
              </a:rPr>
              <a:t>2.  </a:t>
            </a:r>
            <a:r>
              <a:rPr lang="en-US" sz="4000" b="1" dirty="0" err="1">
                <a:latin typeface="Arial" charset="0"/>
              </a:rPr>
              <a:t>Keterlambatan</a:t>
            </a:r>
            <a:r>
              <a:rPr lang="en-US" sz="4000" b="1" dirty="0">
                <a:latin typeface="Arial" charset="0"/>
              </a:rPr>
              <a:t> </a:t>
            </a:r>
            <a:r>
              <a:rPr lang="en-US" sz="4000" b="1" dirty="0" err="1">
                <a:latin typeface="Arial" charset="0"/>
              </a:rPr>
              <a:t>pelaksanaan</a:t>
            </a:r>
            <a:r>
              <a:rPr lang="en-US" sz="4000" b="1" dirty="0">
                <a:latin typeface="Arial" charset="0"/>
              </a:rPr>
              <a:t> </a:t>
            </a:r>
            <a:r>
              <a:rPr lang="en-US" sz="4000" dirty="0">
                <a:latin typeface="Arial" charset="0"/>
              </a:rPr>
              <a:t>(</a:t>
            </a:r>
            <a:r>
              <a:rPr lang="en-US" sz="4000" dirty="0" err="1">
                <a:latin typeface="Arial" charset="0"/>
              </a:rPr>
              <a:t>keterlambatan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inovasi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teknologi</a:t>
            </a:r>
            <a:r>
              <a:rPr lang="en-US" sz="4000" dirty="0">
                <a:latin typeface="Arial" charset="0"/>
              </a:rPr>
              <a:t>, </a:t>
            </a:r>
            <a:r>
              <a:rPr lang="en-US" sz="4000" dirty="0" err="1">
                <a:latin typeface="Arial" charset="0"/>
              </a:rPr>
              <a:t>pemesanan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dan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penerimaan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teknologi</a:t>
            </a:r>
            <a:r>
              <a:rPr lang="en-US" sz="4000" dirty="0">
                <a:latin typeface="Arial" charset="0"/>
              </a:rPr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1625"/>
            <a:ext cx="8534400" cy="6251575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buFontTx/>
              <a:buAutoNum type="arabicPeriod" startAt="3"/>
              <a:defRPr/>
            </a:pPr>
            <a:r>
              <a:rPr lang="id-ID" sz="4000" b="1" dirty="0" smtClean="0">
                <a:latin typeface="Arial" charset="0"/>
              </a:rPr>
              <a:t>  </a:t>
            </a:r>
            <a:r>
              <a:rPr lang="en-US" sz="4000" b="1" dirty="0" err="1" smtClean="0">
                <a:latin typeface="Arial" charset="0"/>
              </a:rPr>
              <a:t>Kenaikan</a:t>
            </a:r>
            <a:r>
              <a:rPr lang="en-US" sz="4000" b="1" dirty="0" smtClean="0">
                <a:latin typeface="Arial" charset="0"/>
              </a:rPr>
              <a:t> </a:t>
            </a:r>
            <a:r>
              <a:rPr lang="en-US" sz="4000" b="1" dirty="0" err="1">
                <a:latin typeface="Arial" charset="0"/>
              </a:rPr>
              <a:t>Biaya</a:t>
            </a:r>
            <a:r>
              <a:rPr lang="en-US" sz="4000" dirty="0">
                <a:latin typeface="Arial" charset="0"/>
              </a:rPr>
              <a:t/>
            </a:r>
            <a:br>
              <a:rPr lang="en-US" sz="4000" dirty="0">
                <a:latin typeface="Arial" charset="0"/>
              </a:rPr>
            </a:br>
            <a:r>
              <a:rPr lang="en-US" sz="4000" dirty="0">
                <a:latin typeface="Arial" charset="0"/>
              </a:rPr>
              <a:t>(Input) </a:t>
            </a:r>
            <a:r>
              <a:rPr lang="en-US" sz="4000" dirty="0" err="1">
                <a:latin typeface="Arial" charset="0"/>
              </a:rPr>
              <a:t>Umumnya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proyek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sangat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sensitif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terhadap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perubahan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biaya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terutama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biaya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konstruksi</a:t>
            </a:r>
            <a:r>
              <a:rPr lang="en-US" sz="4000" dirty="0">
                <a:latin typeface="Arial" charset="0"/>
              </a:rPr>
              <a:t/>
            </a:r>
            <a:br>
              <a:rPr lang="en-US" sz="4000" dirty="0">
                <a:latin typeface="Arial" charset="0"/>
              </a:rPr>
            </a:br>
            <a:r>
              <a:rPr lang="en-US" sz="4000" dirty="0">
                <a:latin typeface="Arial" charset="0"/>
              </a:rPr>
              <a:t/>
            </a:r>
            <a:br>
              <a:rPr lang="en-US" sz="4000" dirty="0">
                <a:latin typeface="Arial" charset="0"/>
              </a:rPr>
            </a:br>
            <a:r>
              <a:rPr lang="en-US" sz="4000" dirty="0">
                <a:latin typeface="Arial" charset="0"/>
              </a:rPr>
              <a:t>4.  </a:t>
            </a:r>
            <a:r>
              <a:rPr lang="en-US" sz="4000" b="1" dirty="0" err="1">
                <a:latin typeface="Arial" charset="0"/>
              </a:rPr>
              <a:t>Hasil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4000" dirty="0">
                <a:latin typeface="Arial" charset="0"/>
              </a:rPr>
              <a:t>(</a:t>
            </a:r>
            <a:r>
              <a:rPr lang="en-US" sz="4000" dirty="0" err="1">
                <a:latin typeface="Arial" charset="0"/>
              </a:rPr>
              <a:t>memperkirakan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hasil</a:t>
            </a:r>
            <a:r>
              <a:rPr lang="en-US" sz="4000" dirty="0">
                <a:latin typeface="Arial" charset="0"/>
              </a:rPr>
              <a:t>, </a:t>
            </a:r>
            <a:r>
              <a:rPr lang="en-US" sz="4000" dirty="0" err="1">
                <a:latin typeface="Arial" charset="0"/>
              </a:rPr>
              <a:t>gangguan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hama</a:t>
            </a:r>
            <a:r>
              <a:rPr lang="en-US" sz="4000" dirty="0">
                <a:latin typeface="Arial" charset="0"/>
              </a:rPr>
              <a:t>/</a:t>
            </a:r>
            <a:r>
              <a:rPr lang="en-US" sz="4000" dirty="0" err="1">
                <a:latin typeface="Arial" charset="0"/>
              </a:rPr>
              <a:t>penyakit</a:t>
            </a:r>
            <a:r>
              <a:rPr lang="en-US" sz="4000" dirty="0">
                <a:latin typeface="Arial" charset="0"/>
              </a:rPr>
              <a:t>, </a:t>
            </a:r>
            <a:r>
              <a:rPr lang="en-US" sz="4000" dirty="0" err="1">
                <a:latin typeface="Arial" charset="0"/>
              </a:rPr>
              <a:t>gamgguan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musim</a:t>
            </a:r>
            <a:r>
              <a:rPr lang="en-US" sz="4000" dirty="0" smtClean="0">
                <a:latin typeface="Arial" charset="0"/>
              </a:rPr>
              <a:t>)</a:t>
            </a:r>
            <a:br>
              <a:rPr lang="en-US" sz="4000" dirty="0" smtClean="0">
                <a:latin typeface="Arial" charset="0"/>
              </a:rPr>
            </a:br>
            <a:endParaRPr lang="en-US" sz="40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1625"/>
            <a:ext cx="8624918" cy="6175375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000" dirty="0" err="1">
                <a:latin typeface="Arial" charset="0"/>
              </a:rPr>
              <a:t>Perubahan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keempat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variabel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tersebut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akan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mempengaruhi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komponen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Cashflow</a:t>
            </a:r>
            <a:r>
              <a:rPr lang="en-US" sz="4000" dirty="0">
                <a:latin typeface="Arial" charset="0"/>
              </a:rPr>
              <a:t> (inflow </a:t>
            </a:r>
            <a:r>
              <a:rPr lang="en-US" sz="4000" dirty="0" err="1">
                <a:latin typeface="Arial" charset="0"/>
              </a:rPr>
              <a:t>ataupun</a:t>
            </a:r>
            <a:r>
              <a:rPr lang="en-US" sz="4000" dirty="0">
                <a:latin typeface="Arial" charset="0"/>
              </a:rPr>
              <a:t> outflow) yang </a:t>
            </a:r>
            <a:r>
              <a:rPr lang="en-US" sz="4000" dirty="0" err="1">
                <a:latin typeface="Arial" charset="0"/>
              </a:rPr>
              <a:t>pada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akhirnya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akan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mempengaruhi</a:t>
            </a:r>
            <a:r>
              <a:rPr lang="en-US" sz="4000" dirty="0">
                <a:latin typeface="Arial" charset="0"/>
              </a:rPr>
              <a:t> Net benefit </a:t>
            </a:r>
            <a:r>
              <a:rPr lang="en-US" sz="4000" dirty="0" err="1">
                <a:latin typeface="Arial" charset="0"/>
              </a:rPr>
              <a:t>dan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mengubah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kriteria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 smtClean="0">
                <a:latin typeface="Arial" charset="0"/>
              </a:rPr>
              <a:t>investasi</a:t>
            </a:r>
            <a:r>
              <a:rPr lang="en-US" sz="4000" dirty="0" smtClean="0">
                <a:latin typeface="Arial" charset="0"/>
              </a:rPr>
              <a:t/>
            </a:r>
            <a:br>
              <a:rPr lang="en-US" sz="4000" dirty="0" smtClean="0">
                <a:latin typeface="Arial" charset="0"/>
              </a:rPr>
            </a:br>
            <a:r>
              <a:rPr lang="en-US" sz="4000" dirty="0">
                <a:latin typeface="Arial" charset="0"/>
              </a:rPr>
              <a:t/>
            </a:r>
            <a:br>
              <a:rPr lang="en-US" sz="4000" dirty="0">
                <a:latin typeface="Arial" charset="0"/>
              </a:rPr>
            </a:br>
            <a:endParaRPr lang="en-US" sz="40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1625"/>
            <a:ext cx="8915400" cy="6251575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000" dirty="0">
                <a:latin typeface="Arial" charset="0"/>
              </a:rPr>
              <a:t>Cara </a:t>
            </a:r>
            <a:r>
              <a:rPr lang="en-US" sz="4000" dirty="0" err="1">
                <a:latin typeface="Arial" charset="0"/>
              </a:rPr>
              <a:t>melakukan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Analisis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Sensitivitas</a:t>
            </a:r>
            <a:r>
              <a:rPr lang="en-US" sz="4000" dirty="0">
                <a:latin typeface="Arial" charset="0"/>
              </a:rPr>
              <a:t/>
            </a:r>
            <a:br>
              <a:rPr lang="en-US" sz="4000" dirty="0">
                <a:latin typeface="Arial" charset="0"/>
              </a:rPr>
            </a:br>
            <a:r>
              <a:rPr lang="en-US" sz="4000" dirty="0">
                <a:latin typeface="Arial" charset="0"/>
              </a:rPr>
              <a:t/>
            </a:r>
            <a:br>
              <a:rPr lang="en-US" sz="4000" dirty="0">
                <a:latin typeface="Arial" charset="0"/>
              </a:rPr>
            </a:br>
            <a:r>
              <a:rPr lang="en-US" sz="4000" dirty="0">
                <a:latin typeface="Arial" charset="0"/>
              </a:rPr>
              <a:t>Kita </a:t>
            </a:r>
            <a:r>
              <a:rPr lang="en-US" sz="4000" dirty="0" err="1">
                <a:latin typeface="Arial" charset="0"/>
              </a:rPr>
              <a:t>memilih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sejumlah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nilai</a:t>
            </a:r>
            <a:r>
              <a:rPr lang="en-US" sz="4000" dirty="0">
                <a:latin typeface="Arial" charset="0"/>
              </a:rPr>
              <a:t> yang </a:t>
            </a:r>
            <a:r>
              <a:rPr lang="en-US" sz="4000" dirty="0" err="1">
                <a:latin typeface="Arial" charset="0"/>
              </a:rPr>
              <a:t>dengan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nilai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tersebut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kita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melakukan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perubahan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terhadap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masalah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yg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dianggap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penting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pada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analisis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proyek</a:t>
            </a:r>
            <a:r>
              <a:rPr lang="en-US" sz="4000" dirty="0">
                <a:latin typeface="Arial" charset="0"/>
              </a:rPr>
              <a:t> &amp; </a:t>
            </a:r>
            <a:r>
              <a:rPr lang="en-US" sz="4000" dirty="0" err="1">
                <a:latin typeface="Arial" charset="0"/>
              </a:rPr>
              <a:t>kemudian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menentukan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pengaruh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perubahan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tsb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terhadap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daya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tarik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proyek</a:t>
            </a:r>
            <a:endParaRPr lang="en-US" sz="40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1625"/>
            <a:ext cx="8915400" cy="62515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>
                <a:latin typeface="Arial" charset="0"/>
              </a:rPr>
              <a:t/>
            </a:r>
            <a:br>
              <a:rPr lang="en-US" sz="4000">
                <a:latin typeface="Arial" charset="0"/>
              </a:rPr>
            </a:br>
            <a:r>
              <a:rPr lang="en-US" sz="4000">
                <a:latin typeface="Arial" charset="0"/>
              </a:rPr>
              <a:t>Sejumlah nilai tersebut berdasarkan data-data yang tersedia (ada dasarnya)</a:t>
            </a:r>
            <a:br>
              <a:rPr lang="en-US" sz="4000">
                <a:latin typeface="Arial" charset="0"/>
              </a:rPr>
            </a:br>
            <a:r>
              <a:rPr lang="en-US" sz="4000">
                <a:latin typeface="Arial" charset="0"/>
              </a:rPr>
              <a:t/>
            </a:r>
            <a:br>
              <a:rPr lang="en-US" sz="4000">
                <a:latin typeface="Arial" charset="0"/>
              </a:rPr>
            </a:br>
            <a:r>
              <a:rPr lang="en-US" sz="4000">
                <a:latin typeface="Arial" charset="0"/>
              </a:rPr>
              <a:t>Misalnya,</a:t>
            </a:r>
            <a:br>
              <a:rPr lang="en-US" sz="4000">
                <a:latin typeface="Arial" charset="0"/>
              </a:rPr>
            </a:br>
            <a:r>
              <a:rPr lang="en-US" sz="4000">
                <a:latin typeface="Arial" charset="0"/>
              </a:rPr>
              <a:t>1. perubahan kenaikan biaya 10 persen karena ……</a:t>
            </a:r>
            <a:br>
              <a:rPr lang="en-US" sz="4000">
                <a:latin typeface="Arial" charset="0"/>
              </a:rPr>
            </a:br>
            <a:r>
              <a:rPr lang="en-US" sz="4000">
                <a:latin typeface="Arial" charset="0"/>
              </a:rPr>
              <a:t>2. perubahan penurunan produksi sebesar 30 % karena hama penyakit, </a:t>
            </a:r>
            <a:br>
              <a:rPr lang="en-US" sz="4000">
                <a:latin typeface="Arial" charset="0"/>
              </a:rPr>
            </a:br>
            <a:r>
              <a:rPr lang="en-US" sz="4000">
                <a:latin typeface="Arial" charset="0"/>
              </a:rPr>
              <a:t>3. dll</a:t>
            </a:r>
            <a:br>
              <a:rPr lang="en-US" sz="4000">
                <a:latin typeface="Arial" charset="0"/>
              </a:rPr>
            </a:br>
            <a:endParaRPr lang="en-US" sz="400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000">
                <a:latin typeface="Arial" charset="0"/>
              </a:rPr>
              <a:t>Misalnya, suatu proyek irigasi Jatiluhur</a:t>
            </a:r>
            <a:br>
              <a:rPr lang="en-US" sz="3000">
                <a:latin typeface="Arial" charset="0"/>
              </a:rPr>
            </a:br>
            <a:r>
              <a:rPr lang="en-US" sz="3000">
                <a:latin typeface="Arial" charset="0"/>
              </a:rPr>
              <a:t> (000 juta rupiah)</a:t>
            </a:r>
          </a:p>
        </p:txBody>
      </p:sp>
      <p:graphicFrame>
        <p:nvGraphicFramePr>
          <p:cNvPr id="8333" name="Group 141"/>
          <p:cNvGraphicFramePr>
            <a:graphicFrameLocks noGrp="1"/>
          </p:cNvGraphicFramePr>
          <p:nvPr>
            <p:ph type="tbl" idx="1"/>
          </p:nvPr>
        </p:nvGraphicFramePr>
        <p:xfrm>
          <a:off x="304800" y="1371600"/>
          <a:ext cx="8534400" cy="5149852"/>
        </p:xfrm>
        <a:graphic>
          <a:graphicData uri="http://schemas.openxmlformats.org/drawingml/2006/table">
            <a:tbl>
              <a:tblPr/>
              <a:tblGrid>
                <a:gridCol w="854075"/>
                <a:gridCol w="852488"/>
                <a:gridCol w="854075"/>
                <a:gridCol w="852487"/>
                <a:gridCol w="854075"/>
                <a:gridCol w="854075"/>
                <a:gridCol w="852488"/>
                <a:gridCol w="854075"/>
                <a:gridCol w="852487"/>
                <a:gridCol w="854075"/>
              </a:tblGrid>
              <a:tr h="750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Fk  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PV 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Fk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PV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Fk 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PV 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-2.06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3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7-30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3.944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1.653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Jml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76.8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8.056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4.978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3.996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1625"/>
            <a:ext cx="8839200" cy="62515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latin typeface="Arial" charset="0"/>
              </a:rPr>
              <a:t>NPV </a:t>
            </a:r>
            <a:r>
              <a:rPr lang="en-US" sz="4000" dirty="0" err="1">
                <a:latin typeface="Arial" charset="0"/>
              </a:rPr>
              <a:t>proyek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irigasi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pada</a:t>
            </a:r>
            <a:r>
              <a:rPr lang="en-US" sz="4000" dirty="0">
                <a:latin typeface="Arial" charset="0"/>
              </a:rPr>
              <a:t> DF 12 % </a:t>
            </a:r>
            <a:r>
              <a:rPr lang="en-US" sz="4000" dirty="0" err="1">
                <a:latin typeface="Arial" charset="0"/>
              </a:rPr>
              <a:t>adalah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Rp</a:t>
            </a:r>
            <a:r>
              <a:rPr lang="en-US" sz="4000" dirty="0">
                <a:latin typeface="Arial" charset="0"/>
              </a:rPr>
              <a:t> 8.14 </a:t>
            </a:r>
            <a:r>
              <a:rPr lang="en-US" sz="4000" dirty="0" err="1">
                <a:latin typeface="Arial" charset="0"/>
              </a:rPr>
              <a:t>ribu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 err="1">
                <a:latin typeface="Arial" charset="0"/>
              </a:rPr>
              <a:t>juta</a:t>
            </a:r>
            <a:r>
              <a:rPr lang="en-US" sz="4000" dirty="0">
                <a:latin typeface="Arial" charset="0"/>
              </a:rPr>
              <a:t> rupiah</a:t>
            </a:r>
            <a:br>
              <a:rPr lang="en-US" sz="4000" dirty="0">
                <a:latin typeface="Arial" charset="0"/>
              </a:rPr>
            </a:br>
            <a:r>
              <a:rPr lang="en-US" sz="4000" dirty="0">
                <a:latin typeface="Arial" charset="0"/>
              </a:rPr>
              <a:t/>
            </a:r>
            <a:br>
              <a:rPr lang="en-US" sz="4000" dirty="0">
                <a:latin typeface="Arial" charset="0"/>
              </a:rPr>
            </a:br>
            <a:r>
              <a:rPr lang="en-US" sz="4000" dirty="0">
                <a:latin typeface="Arial" charset="0"/>
              </a:rPr>
              <a:t>IRR = 20 + 5((0.29/(0.29-(-0.85))</a:t>
            </a:r>
            <a:br>
              <a:rPr lang="en-US" sz="4000" dirty="0">
                <a:latin typeface="Arial" charset="0"/>
              </a:rPr>
            </a:br>
            <a:r>
              <a:rPr lang="en-US" sz="4000" dirty="0">
                <a:latin typeface="Arial" charset="0"/>
              </a:rPr>
              <a:t>       = 21 </a:t>
            </a:r>
            <a:r>
              <a:rPr lang="en-US" sz="4000" dirty="0" err="1" smtClean="0">
                <a:latin typeface="Arial" charset="0"/>
              </a:rPr>
              <a:t>persen</a:t>
            </a:r>
            <a:r>
              <a:rPr lang="en-US" sz="4000" dirty="0" smtClean="0">
                <a:latin typeface="Arial" charset="0"/>
              </a:rPr>
              <a:t/>
            </a:r>
            <a:br>
              <a:rPr lang="en-US" sz="4000" dirty="0" smtClean="0">
                <a:latin typeface="Arial" charset="0"/>
              </a:rPr>
            </a:br>
            <a:r>
              <a:rPr lang="en-US" sz="4000" dirty="0" smtClean="0">
                <a:latin typeface="Arial" charset="0"/>
              </a:rPr>
              <a:t/>
            </a:r>
            <a:br>
              <a:rPr lang="en-US" sz="4000" dirty="0" smtClean="0">
                <a:latin typeface="Arial" charset="0"/>
              </a:rPr>
            </a:br>
            <a:r>
              <a:rPr lang="en-US" sz="4000" dirty="0" smtClean="0">
                <a:latin typeface="Arial" charset="0"/>
              </a:rPr>
              <a:t/>
            </a:r>
            <a:br>
              <a:rPr lang="en-US" sz="4000" dirty="0" smtClean="0">
                <a:latin typeface="Arial" charset="0"/>
              </a:rPr>
            </a:br>
            <a:endParaRPr lang="en-US" sz="4000" dirty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1156</Words>
  <Application>Microsoft Office PowerPoint</Application>
  <PresentationFormat>On-screen Show (4:3)</PresentationFormat>
  <Paragraphs>821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SENSITIVITAS  ANALYSIS</vt:lpstr>
      <vt:lpstr>SENSITIVITY ANALYSIS</vt:lpstr>
      <vt:lpstr>Proyek pertanian sangat sensitif (berubah-ubah) akibat 4 hal, yaitu :  1.  Harga Output (apabila penetapan harganya berbeda dengan kenyataan yang terjadi)  2.  Keterlambatan pelaksanaan (keterlambatan inovasi teknologi, pemesanan dan penerimaan teknologi)</vt:lpstr>
      <vt:lpstr>  Kenaikan Biaya (Input) Umumnya proyek sangat sensitif terhadap perubahan biaya terutama biaya konstruksi  4.  Hasil (memperkirakan hasil, gangguan hama/penyakit, gamgguan musim) </vt:lpstr>
      <vt:lpstr>Perubahan keempat variabel tersebut akan mempengaruhi komponen Cashflow (inflow ataupun outflow) yang pada akhirnya akan mempengaruhi Net benefit dan mengubah kriteria investasi  </vt:lpstr>
      <vt:lpstr>Cara melakukan Analisis Sensitivitas  Kita memilih sejumlah nilai yang dengan nilai tersebut kita melakukan perubahan terhadap masalah yg dianggap penting pada analisis proyek &amp; kemudian menentukan pengaruh perubahan tsb terhadap daya tarik proyek</vt:lpstr>
      <vt:lpstr> Sejumlah nilai tersebut berdasarkan data-data yang tersedia (ada dasarnya)  Misalnya, 1. perubahan kenaikan biaya 10 persen karena …… 2. perubahan penurunan produksi sebesar 30 % karena hama penyakit,  3. dll </vt:lpstr>
      <vt:lpstr>Misalnya, suatu proyek irigasi Jatiluhur  (000 juta rupiah)</vt:lpstr>
      <vt:lpstr>NPV proyek irigasi pada DF 12 % adalah Rp 8.14 ribu juta rupiah  IRR = 20 + 5((0.29/(0.29-(-0.85))        = 21 persen   </vt:lpstr>
      <vt:lpstr>Apabila terjadi kenaikan biaya 30 %% </vt:lpstr>
      <vt:lpstr>NPV pada DF 12 % = Rp 2.37 ribu juta  IRR = 15 + 5(0.14/1.96)        = 15 %   </vt:lpstr>
      <vt:lpstr>Apabila terjadi penurunan harga beras 10 %  </vt:lpstr>
      <vt:lpstr>NPV pada DF 12 % = Rp 3.61 ribu juta  IRR = 15 + 4(1.45/1.66)        = 18 %  </vt:lpstr>
      <vt:lpstr>ANALISIS   NILAI PENGGANTI  (SWITCHING VALUE ANALYSIS)</vt:lpstr>
      <vt:lpstr>Dengan kata lain,   Sampai berapa persen perubahan yang terjadi pada variabel (yang diduga bisa menyebabkan perubahan) sehingga proyek dikatakan masih dapat diterima  </vt:lpstr>
      <vt:lpstr>Atau dicari sampai NPV = 0, Net B/C = 1 dan IRR sampai = Tk. DF yang digunakan    </vt:lpstr>
      <vt:lpstr>Nilai Pengganti Proyek Pemasaran &amp; Pengolahan Katun Kenya (000) </vt:lpstr>
      <vt:lpstr>Nilai Pengganti Proyek Pemasaran &amp; Pengolahan Katun Kenya </vt:lpstr>
      <vt:lpstr>Nilai Pengganti Proyek Pemasaran &amp; Pengolahan Katun Kenya </vt:lpstr>
      <vt:lpstr>Nilai Pengganti, Asumsi Penurunan Manfaat                   </vt:lpstr>
      <vt:lpstr>Nilai Pengganti, Asumsi Penurunan Manfaat                   </vt:lpstr>
      <vt:lpstr>Nilai Pengganti, Asumsi Penurunan Manfaat                   </vt:lpstr>
      <vt:lpstr>SELESAI</vt:lpstr>
      <vt:lpstr>SENSITIVITY ANALYSIS</vt:lpstr>
      <vt:lpstr>Slide 25</vt:lpstr>
      <vt:lpstr>Slide 26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SENSITIVITAS  ANALYSIS</dc:title>
  <dc:creator>PERSONAL</dc:creator>
  <cp:lastModifiedBy>PERSONAL</cp:lastModifiedBy>
  <cp:revision>1</cp:revision>
  <dcterms:created xsi:type="dcterms:W3CDTF">2013-06-03T01:05:52Z</dcterms:created>
  <dcterms:modified xsi:type="dcterms:W3CDTF">2013-06-03T01:25:12Z</dcterms:modified>
</cp:coreProperties>
</file>