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1" r:id="rId5"/>
    <p:sldId id="283" r:id="rId6"/>
    <p:sldId id="261" r:id="rId7"/>
    <p:sldId id="263" r:id="rId8"/>
    <p:sldId id="264" r:id="rId9"/>
    <p:sldId id="265" r:id="rId10"/>
    <p:sldId id="284" r:id="rId11"/>
    <p:sldId id="266" r:id="rId12"/>
    <p:sldId id="286" r:id="rId13"/>
    <p:sldId id="268" r:id="rId14"/>
    <p:sldId id="270" r:id="rId15"/>
    <p:sldId id="272" r:id="rId16"/>
    <p:sldId id="273" r:id="rId17"/>
    <p:sldId id="274" r:id="rId18"/>
    <p:sldId id="275" r:id="rId19"/>
    <p:sldId id="287" r:id="rId20"/>
    <p:sldId id="288" r:id="rId21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6" autoAdjust="0"/>
    <p:restoredTop sz="94660"/>
  </p:normalViewPr>
  <p:slideViewPr>
    <p:cSldViewPr>
      <p:cViewPr>
        <p:scale>
          <a:sx n="84" d="100"/>
          <a:sy n="84" d="100"/>
        </p:scale>
        <p:origin x="-1458" y="115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241550" y="685800"/>
            <a:ext cx="23749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26487C-0DDF-4188-9B26-27153963A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14795-E92C-44AC-A062-A4C7A6999F3E}" type="slidenum">
              <a:rPr lang="en-US"/>
              <a:pPr/>
              <a:t>1</a:t>
            </a:fld>
            <a:endParaRPr lang="en-US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AED51-5885-4E0C-85B8-649F460C411C}" type="slidenum">
              <a:rPr lang="en-US"/>
              <a:pPr/>
              <a:t>10</a:t>
            </a:fld>
            <a:endParaRPr 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1D827-785D-4D85-9E8F-6F37677F6816}" type="slidenum">
              <a:rPr lang="en-US"/>
              <a:pPr/>
              <a:t>11</a:t>
            </a:fld>
            <a:endParaRPr 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8D4BF-BBFD-427E-951A-C6E966813B23}" type="slidenum">
              <a:rPr lang="en-US"/>
              <a:pPr/>
              <a:t>12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46007-7307-4245-8D2E-7A69F684F19C}" type="slidenum">
              <a:rPr lang="en-US"/>
              <a:pPr/>
              <a:t>13</a:t>
            </a:fld>
            <a:endParaRPr 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AC75E-B7CF-4E49-A683-F0AF7086968F}" type="slidenum">
              <a:rPr lang="en-US"/>
              <a:pPr/>
              <a:t>14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DD321-90E1-457D-93BE-9275F92BBC4A}" type="slidenum">
              <a:rPr lang="en-US"/>
              <a:pPr/>
              <a:t>15</a:t>
            </a:fld>
            <a:endParaRPr 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C1D68-77B2-46DD-8075-112CC6948BFD}" type="slidenum">
              <a:rPr lang="en-US"/>
              <a:pPr/>
              <a:t>16</a:t>
            </a:fld>
            <a:endParaRPr 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0CB28-1972-4EFB-899E-7360B56FD06C}" type="slidenum">
              <a:rPr lang="en-US"/>
              <a:pPr/>
              <a:t>17</a:t>
            </a:fld>
            <a:endParaRPr 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42084-AE9D-4646-B149-6D754603BA94}" type="slidenum">
              <a:rPr lang="en-US"/>
              <a:pPr/>
              <a:t>18</a:t>
            </a:fld>
            <a:endParaRPr 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5F907-4DF8-43D9-85E9-41205BE12F10}" type="slidenum">
              <a:rPr lang="en-US"/>
              <a:pPr/>
              <a:t>19</a:t>
            </a:fld>
            <a:endParaRPr 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819DC-446F-4D92-8F46-EB860D885C80}" type="slidenum">
              <a:rPr lang="en-US"/>
              <a:pPr/>
              <a:t>2</a:t>
            </a:fld>
            <a:endParaRPr 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75CEC-930A-4D2D-92C2-1B6A90DC7423}" type="slidenum">
              <a:rPr lang="en-US"/>
              <a:pPr/>
              <a:t>20</a:t>
            </a:fld>
            <a:endParaRPr 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D0B30-B108-40B9-ACB5-783931012A52}" type="slidenum">
              <a:rPr lang="en-US"/>
              <a:pPr/>
              <a:t>3</a:t>
            </a:fld>
            <a:endParaRPr 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1FDA8-B823-4EB3-87BF-C79B10C1610F}" type="slidenum">
              <a:rPr lang="en-US"/>
              <a:pPr/>
              <a:t>4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07A51-C19A-4D11-9F41-CC31F4C3C23C}" type="slidenum">
              <a:rPr lang="en-US"/>
              <a:pPr/>
              <a:t>5</a:t>
            </a:fld>
            <a:endParaRPr 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4E349-FA58-40B5-B9F2-548E0F35F307}" type="slidenum">
              <a:rPr lang="en-US"/>
              <a:pPr/>
              <a:t>6</a:t>
            </a:fld>
            <a:endParaRPr 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67278-E137-44C3-A2D0-DFF5F20E1FC8}" type="slidenum">
              <a:rPr lang="en-US"/>
              <a:pPr/>
              <a:t>7</a:t>
            </a:fld>
            <a:endParaRPr 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4595E-C66F-4362-9196-1C0B05DC3C4B}" type="slidenum">
              <a:rPr lang="en-US"/>
              <a:pPr/>
              <a:t>8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AE8DF-C1FB-4840-9348-A3C62A192381}" type="slidenum">
              <a:rPr lang="en-US"/>
              <a:pPr/>
              <a:t>9</a:t>
            </a:fld>
            <a:endParaRPr 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10942-D1EA-4C84-A6EB-CC907CCBA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4BA36-8302-495E-8AF6-BC5BC5E68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101D-E835-458B-B77C-66E3F492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8222-885A-49AC-BEA3-314D43464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974B-B991-4C5F-B908-526E8E600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2A06-A7CA-494C-966D-2E7641E1A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AD21F-E8E6-4022-92C6-0384E0532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74D34-9942-4E41-8B4B-28267B32A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B6891-6194-4C89-ADC1-FF242D7C1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58A0F-A914-425F-9A7D-A79DC9EFA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EB262-BB48-4E69-A641-EAB53D513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D4D438AF-A6A7-40D2-981A-B6789CC12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5829300" cy="381000"/>
          </a:xfrm>
        </p:spPr>
        <p:txBody>
          <a:bodyPr/>
          <a:lstStyle/>
          <a:p>
            <a:pPr eaLnBrk="1" hangingPunct="1"/>
            <a:r>
              <a:rPr lang="en-US" sz="1800" b="1" smtClean="0"/>
              <a:t>PASAR PERSAINGAN SEMPURNA</a:t>
            </a:r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371600"/>
            <a:ext cx="5867400" cy="8077200"/>
          </a:xfrm>
        </p:spPr>
        <p:txBody>
          <a:bodyPr/>
          <a:lstStyle/>
          <a:p>
            <a:pPr marL="609600" indent="-609600" algn="l" eaLnBrk="1" hangingPunct="1">
              <a:lnSpc>
                <a:spcPct val="80000"/>
              </a:lnSpc>
            </a:pPr>
            <a:r>
              <a:rPr lang="en-US" sz="700" smtClean="0"/>
              <a:t>		</a:t>
            </a:r>
            <a:r>
              <a:rPr lang="en-US" sz="1200" smtClean="0"/>
              <a:t>Jumlah output yang diproduksi perusahaan agar mencapai laba maksimal adalah pada saat MR=MC.Ekstrim pertama, perusahaan berada dalam pasar persaingan sempurna (</a:t>
            </a:r>
            <a:r>
              <a:rPr lang="en-US" sz="1200" i="1" smtClean="0"/>
              <a:t>perfect competition</a:t>
            </a:r>
            <a:r>
              <a:rPr lang="en-US" sz="1200" smtClean="0"/>
              <a:t>)</a:t>
            </a:r>
            <a:r>
              <a:rPr lang="en-US" sz="1200" i="1" smtClean="0"/>
              <a:t>,</a:t>
            </a:r>
            <a:r>
              <a:rPr lang="en-US" sz="1200" smtClean="0"/>
              <a:t> dimana jumlah perusahaan begitu banyak dan kemampuan setiap perusahaan sangat kecil untuk mempengaruhi harga pasar. Ekstrim kedua adalah perusahaan hanya satu – satunya produsen (monopoli).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		Kondisi ekstrim tersebut jarang sekali terjadi, umumnya dua kondisis peralihan antara ekstrim persaingan sempurna dan monopoli. Kondisi pertama adalah perusahaan bersaing, tetapi masing – masing mempunyai daya monopoli (terbatas), disebut persaingan monopolistic (</a:t>
            </a:r>
            <a:r>
              <a:rPr lang="en-US" sz="1200" i="1" smtClean="0"/>
              <a:t>monopolistic competition</a:t>
            </a:r>
            <a:r>
              <a:rPr lang="en-US" sz="1200" smtClean="0"/>
              <a:t>). Kedua adalah dalam pasar hanya ada beberapa produsen yang jika bekerja sama mampu menghasilkan daya monopoli dikenal sebagai oligopoli (</a:t>
            </a:r>
            <a:r>
              <a:rPr lang="en-US" sz="1200" i="1" smtClean="0"/>
              <a:t>oligopoly</a:t>
            </a:r>
            <a:r>
              <a:rPr lang="en-US" sz="1200" smtClean="0"/>
              <a:t>).</a:t>
            </a:r>
          </a:p>
          <a:p>
            <a:pPr marL="609600" indent="-609600" algn="l" eaLnBrk="1" hangingPunct="1">
              <a:lnSpc>
                <a:spcPct val="80000"/>
              </a:lnSpc>
            </a:pPr>
            <a:endParaRPr lang="en-US" sz="1200" b="1" smtClean="0"/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 b="1" smtClean="0"/>
              <a:t>Karakteristik Pasar Persaingan Sempurna</a:t>
            </a:r>
            <a:r>
              <a:rPr lang="en-US" sz="1000" smtClean="0"/>
              <a:t>	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800" smtClean="0"/>
              <a:t>	</a:t>
            </a:r>
            <a:r>
              <a:rPr lang="en-US" sz="1200" smtClean="0"/>
              <a:t>Beberapa karakteristik agar sebuh pasar dapat dikatakn persaingan sempurna: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200" smtClean="0"/>
              <a:t>Semua perusahaan memproduksi barang yang homogen    (</a:t>
            </a:r>
            <a:r>
              <a:rPr lang="en-US" sz="1200" i="1" smtClean="0"/>
              <a:t>homogeneous product</a:t>
            </a:r>
            <a:r>
              <a:rPr lang="en-US" sz="1200" smtClean="0"/>
              <a:t>)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200" smtClean="0"/>
              <a:t>Produsen dan konsumen memiliki pengetahuan / informasi   sempurna (</a:t>
            </a:r>
            <a:r>
              <a:rPr lang="en-US" sz="1200" i="1" smtClean="0"/>
              <a:t>perfect</a:t>
            </a:r>
            <a:r>
              <a:rPr lang="en-US" sz="1200" smtClean="0"/>
              <a:t>     </a:t>
            </a:r>
            <a:r>
              <a:rPr lang="en-US" sz="1200" i="1" smtClean="0"/>
              <a:t>knowledge</a:t>
            </a:r>
            <a:r>
              <a:rPr lang="en-US" sz="1200" smtClean="0"/>
              <a:t>)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200" smtClean="0"/>
              <a:t>Output sebuah perusahaan relative kecil dibanding output pasar (</a:t>
            </a:r>
            <a:r>
              <a:rPr lang="en-US" sz="1200" i="1" smtClean="0"/>
              <a:t>small relatively</a:t>
            </a:r>
            <a:r>
              <a:rPr lang="en-US" sz="1200" smtClean="0"/>
              <a:t> </a:t>
            </a:r>
            <a:r>
              <a:rPr lang="en-US" sz="1200" i="1" smtClean="0"/>
              <a:t>output</a:t>
            </a:r>
            <a:r>
              <a:rPr lang="en-US" sz="1200" smtClean="0"/>
              <a:t>) 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200" smtClean="0"/>
              <a:t>Perusahaan menerima harga yang ditentukan pasar (</a:t>
            </a:r>
            <a:r>
              <a:rPr lang="en-US" sz="1200" i="1" smtClean="0"/>
              <a:t>price taker</a:t>
            </a:r>
            <a:r>
              <a:rPr lang="en-US" sz="1200" smtClean="0"/>
              <a:t>)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200" smtClean="0"/>
              <a:t>Semua perusahaan bebas masuk dan keluar pasar (</a:t>
            </a:r>
            <a:r>
              <a:rPr lang="en-US" sz="1200" i="1" smtClean="0"/>
              <a:t>free entry and exit</a:t>
            </a:r>
            <a:r>
              <a:rPr lang="en-US" sz="1200" smtClean="0"/>
              <a:t>)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b="1" smtClean="0"/>
              <a:t>    a.     Homogenitas Produk (</a:t>
            </a:r>
            <a:r>
              <a:rPr lang="en-US" sz="1200" b="1" i="1" smtClean="0"/>
              <a:t>Homogeneous Product</a:t>
            </a:r>
            <a:r>
              <a:rPr lang="en-US" sz="1200" b="1" smtClean="0"/>
              <a:t>)</a:t>
            </a:r>
            <a:endParaRPr lang="en-US" sz="1200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      Produk yang mampu memberikan kepuasan (utilitas) kepada konsumen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      tanpa perlu mengetahui siapa produsennya. 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b="1" smtClean="0"/>
              <a:t>    b.     Pengetahuan Sempurna (</a:t>
            </a:r>
            <a:r>
              <a:rPr lang="en-US" sz="1200" b="1" i="1" smtClean="0"/>
              <a:t>Perfect Knowledge</a:t>
            </a:r>
            <a:r>
              <a:rPr lang="en-US" sz="1200" b="1" smtClean="0"/>
              <a:t>) </a:t>
            </a:r>
            <a:endParaRPr lang="en-US" sz="1200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      Para pelaku ekonomi (konsumen dan produsen) memiliki pengetahuan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      sempurna tentang harga produk dan input yang dijual.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b="1" smtClean="0"/>
              <a:t>    c.     Output Perusahaan Relatif Kecil (</a:t>
            </a:r>
            <a:r>
              <a:rPr lang="en-US" sz="1200" b="1" i="1" smtClean="0"/>
              <a:t>Small RelativelOutput</a:t>
            </a:r>
            <a:r>
              <a:rPr lang="en-US" sz="1200" b="1" smtClean="0"/>
              <a:t>) </a:t>
            </a:r>
            <a:endParaRPr lang="en-US" sz="1200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      Perusahaan dalam industri (pasar) dianggap berproduksi efisien 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      (biaya rata – rata terendah), kendati pun demikian jumlah output setiap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      perusahaan secara individu dianggap relative kecil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      dibanding jumlah output seluruh perusahaan dalam industri.</a:t>
            </a:r>
            <a:endParaRPr lang="en-US" sz="1200" b="1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b="1" smtClean="0"/>
              <a:t>    d.     Perusahaan Menerima Harga Yang Ditentukan Pasar (</a:t>
            </a:r>
            <a:r>
              <a:rPr lang="en-US" sz="1200" b="1" i="1" smtClean="0"/>
              <a:t>Price Taker</a:t>
            </a:r>
            <a:r>
              <a:rPr lang="en-US" sz="1200" b="1" smtClean="0"/>
              <a:t>)</a:t>
            </a:r>
            <a:endParaRPr lang="en-US" sz="1200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      Perusahaan menjual produknya dengan berpatokan pada harga yang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      ditetapkan pasar (</a:t>
            </a:r>
            <a:r>
              <a:rPr lang="en-US" sz="1200" i="1" smtClean="0"/>
              <a:t>price taker</a:t>
            </a:r>
            <a:r>
              <a:rPr lang="en-US" sz="1200" smtClean="0"/>
              <a:t>). Secara individu perusahaan tidak mampu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      mempengaruhi harga pasar.</a:t>
            </a:r>
            <a:endParaRPr lang="en-US" sz="1200" b="1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b="1" smtClean="0"/>
              <a:t>     e.    Keleluasaan Masuk – Kelur Pasar (</a:t>
            </a:r>
            <a:r>
              <a:rPr lang="en-US" sz="1200" b="1" i="1" smtClean="0"/>
              <a:t>Free Entry and Exit</a:t>
            </a:r>
            <a:r>
              <a:rPr lang="en-US" sz="1200" b="1" smtClean="0"/>
              <a:t>)</a:t>
            </a:r>
            <a:endParaRPr lang="en-US" sz="1200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      Dalam pasar persaingan sempurna factor produksi mobilitasnya tidak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      terbatas dan tidak ada biaya yang harus dikelurkan untuk memindahkan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      factor produksi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9688"/>
            <a:ext cx="6172200" cy="79376"/>
          </a:xfrm>
        </p:spPr>
        <p:txBody>
          <a:bodyPr/>
          <a:lstStyle/>
          <a:p>
            <a:pPr eaLnBrk="1" hangingPunct="1"/>
            <a:endParaRPr lang="id-ID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6172200" cy="6629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4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4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4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4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4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b="1" smtClean="0"/>
              <a:t>5.	Daya Monopoli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         Daya monopoli  (</a:t>
            </a:r>
            <a:r>
              <a:rPr lang="en-US" sz="1200" i="1" smtClean="0"/>
              <a:t>monopoly power</a:t>
            </a:r>
            <a:r>
              <a:rPr lang="en-US" sz="1200" smtClean="0"/>
              <a:t>) yaitu kemampuan perusahaan melakukan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   eksploitasi pasar dalam rangka mencapai laba maksimum hanyalah sebatas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   mengatur jumlah output dan harga.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    L  =  (P – MC)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             -----------</a:t>
            </a:r>
            <a:endParaRPr lang="en-US" sz="12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smtClean="0"/>
              <a:t>                               </a:t>
            </a:r>
            <a:r>
              <a:rPr lang="en-US" sz="1200" smtClean="0"/>
              <a:t>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    Dimana     L      =   indeks lerner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                     P      =   harga output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                     MC  =   biaya marjinal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	         Besarnya nilai indeks Lerner dipengaruhi beberapa faktor: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         a.  Elastisitas Harga Permintaan (Elastisitas Harga)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   b.  Jumlah Perusahaan Dalam Pasar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         c.  Interaksi Antarperusahaan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smtClean="0"/>
              <a:t>          </a:t>
            </a:r>
            <a:r>
              <a:rPr lang="en-US" sz="1400" b="1" smtClean="0"/>
              <a:t>6.   Monopoli Alamiah (</a:t>
            </a:r>
            <a:r>
              <a:rPr lang="en-US" sz="1400" b="1" i="1" smtClean="0"/>
              <a:t>Natural Monopoly</a:t>
            </a:r>
            <a:r>
              <a:rPr lang="en-US" sz="1400" b="1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smtClean="0"/>
              <a:t>	         </a:t>
            </a:r>
            <a:r>
              <a:rPr lang="en-US" sz="1200" smtClean="0"/>
              <a:t>Persahaan ini mempunyai kurva biaya rata – rata (AC) jangka panjang yang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   menurun (</a:t>
            </a:r>
            <a:r>
              <a:rPr lang="en-US" sz="1200" i="1" smtClean="0"/>
              <a:t>negative slope</a:t>
            </a:r>
            <a:r>
              <a:rPr lang="en-US" sz="120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1200" smtClean="0"/>
          </a:p>
        </p:txBody>
      </p:sp>
      <p:pic>
        <p:nvPicPr>
          <p:cNvPr id="13316" name="Picture 4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571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66800" y="6400800"/>
            <a:ext cx="5105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Diagram 9.5  Menunjukkan hal tersebut, di mana titik perpotongan kurva        MC dengan MR (titik A) jauh di bawah harga jual (titik B).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200"/>
          </a:p>
        </p:txBody>
      </p:sp>
      <p:pic>
        <p:nvPicPr>
          <p:cNvPr id="13318" name="Picture 8" descr="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934200"/>
            <a:ext cx="49133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4613"/>
            <a:ext cx="6172200" cy="74613"/>
          </a:xfrm>
        </p:spPr>
        <p:txBody>
          <a:bodyPr/>
          <a:lstStyle/>
          <a:p>
            <a:pPr eaLnBrk="1" hangingPunct="1"/>
            <a:r>
              <a:rPr lang="en-US" sz="400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762000"/>
            <a:ext cx="61722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 </a:t>
            </a:r>
            <a:r>
              <a:rPr lang="en-US" sz="1400" b="1" smtClean="0"/>
              <a:t>7.   Diskriminasi Harga (</a:t>
            </a:r>
            <a:r>
              <a:rPr lang="en-US" sz="1400" b="1" i="1" smtClean="0"/>
              <a:t>Price Discrimination</a:t>
            </a:r>
            <a:r>
              <a:rPr lang="en-US" sz="1400" b="1" smtClean="0"/>
              <a:t>)</a:t>
            </a:r>
            <a:endParaRPr lang="en-US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	</a:t>
            </a:r>
            <a:r>
              <a:rPr lang="en-US" sz="1200" smtClean="0"/>
              <a:t>Adalah kebijakan menjual output yang sam dengan harga berbeda – beda. Tujuannya adalah menambah laba perusahaan melalaui eksploitasi surplus konsumen.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Ada beberapa syrat agar diskriminasi harga (berdasarkan elastisistas permintaan), dapat berhasil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a. Perusahaan harus memiliki daya monopoli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b  Pasar dapat dibagi beberapa (minimal dua kelompok) yang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elastisitas   permintaannya berbeda.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c.  Pembagian pasar harus efektif.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d.  MR di tiap pasar adalah sama agar diskriminasi harga menghasilkan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laba maksimum.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Diagram 9.6.c  menunjukkan sebuah perusahaan monopolis memiliki permintaan digambarkan oleh kurva Dt. Jika perusahaan tidak melakukan diskriminasi harga, keseimbangan tercapai pada saat jumlah output Qt dan harga Pt. Laba maksimum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(t) yang diperoleh seluas bidang segi empat APtBC.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Diagram 9.6.a dan 9.6.b  dimana permintaan kelompok A (Da) lebih inelastic dari permintaan B (Db).</a:t>
            </a:r>
            <a:endParaRPr lang="en-US" sz="1200" b="1" smtClean="0"/>
          </a:p>
        </p:txBody>
      </p:sp>
      <p:pic>
        <p:nvPicPr>
          <p:cNvPr id="14340" name="Picture 6" descr="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191000"/>
            <a:ext cx="533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81000" y="6172200"/>
            <a:ext cx="6324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8    Biaya Sosial Monopoli</a:t>
            </a:r>
            <a:r>
              <a:rPr lang="en-US" b="1" i="1"/>
              <a:t> (Sosial Cost of Monopoly)</a:t>
            </a:r>
          </a:p>
          <a:p>
            <a:r>
              <a:rPr lang="en-US"/>
              <a:t>      </a:t>
            </a:r>
            <a:r>
              <a:rPr lang="en-US" sz="1200"/>
              <a:t>Beberapa kerugian yang dialami masyarakat (biaya social), </a:t>
            </a:r>
          </a:p>
          <a:p>
            <a:r>
              <a:rPr lang="en-US" sz="1200"/>
              <a:t>       antara  lain:</a:t>
            </a:r>
          </a:p>
          <a:p>
            <a:r>
              <a:rPr lang="en-US" sz="1200"/>
              <a:t>       a.  Hilang atau berkurangnya Kesejahteraan Konsumen </a:t>
            </a:r>
          </a:p>
          <a:p>
            <a:r>
              <a:rPr lang="en-US" sz="1200"/>
              <a:t>            (</a:t>
            </a:r>
            <a:r>
              <a:rPr lang="en-US" sz="1200" i="1"/>
              <a:t>Dead Weight Loss</a:t>
            </a:r>
            <a:r>
              <a:rPr lang="en-US" sz="1200"/>
              <a:t>)</a:t>
            </a:r>
            <a:r>
              <a:rPr lang="en-US" sz="1200" b="1"/>
              <a:t> </a:t>
            </a:r>
          </a:p>
          <a:p>
            <a:r>
              <a:rPr lang="en-US" sz="1200" b="1"/>
              <a:t>           </a:t>
            </a:r>
            <a:r>
              <a:rPr lang="en-US" sz="1200"/>
              <a:t>Diagram 9.7  menunjukkan dalam pasar monopoli keseimbangan  perusahaan                                 </a:t>
            </a:r>
          </a:p>
          <a:p>
            <a:r>
              <a:rPr lang="en-US" sz="1200"/>
              <a:t>           tercapai pada titik A.  Tambahan laba bersih yang dinikmati perusahaan monopolis         </a:t>
            </a:r>
          </a:p>
          <a:p>
            <a:r>
              <a:rPr lang="en-US" sz="1200"/>
              <a:t>           adalah sebesar luas segi empat PkPmAC dikurangi luas setiga FCB.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9375"/>
            <a:ext cx="6172200" cy="79375"/>
          </a:xfrm>
        </p:spPr>
        <p:txBody>
          <a:bodyPr/>
          <a:lstStyle/>
          <a:p>
            <a:pPr eaLnBrk="1" hangingPunct="1"/>
            <a:endParaRPr lang="id-ID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533400"/>
            <a:ext cx="6172200" cy="8315325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4800" y="1066800"/>
            <a:ext cx="6248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/>
              <a:t>10.    Aspek Positif Monopoli (</a:t>
            </a:r>
            <a:r>
              <a:rPr lang="en-US" b="1" i="1"/>
              <a:t>Monopoly Benefit</a:t>
            </a:r>
            <a:r>
              <a:rPr lang="en-US" b="1"/>
              <a:t>)</a:t>
            </a:r>
            <a:r>
              <a:rPr lang="en-US"/>
              <a:t>	</a:t>
            </a:r>
          </a:p>
          <a:p>
            <a:pPr marL="342900" indent="-342900"/>
            <a:r>
              <a:rPr lang="en-US" sz="1200"/>
              <a:t>         a. Monopoli, Efisiensi dan Prtumbuhan Ekonomi</a:t>
            </a:r>
          </a:p>
          <a:p>
            <a:pPr marL="342900" indent="-342900"/>
            <a:r>
              <a:rPr lang="en-US" sz="1200"/>
              <a:t>         b. Monopoli dan Efisiensi Pengadaan Barang Publik</a:t>
            </a:r>
          </a:p>
          <a:p>
            <a:pPr marL="342900" indent="-342900"/>
            <a:r>
              <a:rPr lang="en-US" sz="1200"/>
              <a:t>         c. Monopoli dan Peningkatan Kesejahteraan Masyarakat.</a:t>
            </a:r>
          </a:p>
          <a:p>
            <a:pPr marL="342900" indent="-342900"/>
            <a:endParaRPr lang="en-US" sz="1200" b="1"/>
          </a:p>
          <a:p>
            <a:pPr marL="342900" indent="-342900"/>
            <a:r>
              <a:rPr lang="en-US" b="1"/>
              <a:t>Soal Latihan (Kasus)</a:t>
            </a:r>
            <a:endParaRPr lang="en-US"/>
          </a:p>
          <a:p>
            <a:pPr marL="342900" indent="-342900"/>
            <a:r>
              <a:rPr lang="en-US" sz="1200"/>
              <a:t>1. Soal</a:t>
            </a:r>
          </a:p>
          <a:p>
            <a:pPr marL="342900" indent="-342900"/>
            <a:r>
              <a:rPr lang="en-US" sz="1200"/>
              <a:t>           Sebuah perusahaan monopoli menghadapi permintaan: Q = 20 – 2p di mana Q adalah jumlah barang yang diterima (unit). Monopolis memiliki biaya rata – rata konstan 4 per unit.</a:t>
            </a:r>
          </a:p>
          <a:p>
            <a:pPr marL="342900" indent="-342900">
              <a:buFontTx/>
              <a:buAutoNum type="alphaLcPeriod"/>
            </a:pPr>
            <a:r>
              <a:rPr lang="en-US" sz="1200"/>
              <a:t>Dari informasi diatas, turunkan persamaan – persamaan penerimaan </a:t>
            </a:r>
          </a:p>
          <a:p>
            <a:pPr marL="342900" indent="-342900"/>
            <a:r>
              <a:rPr lang="en-US" sz="1200"/>
              <a:t>        rata – rata (AR), penerimaan marjinal (MR) dan biaya marjinal (MC). </a:t>
            </a:r>
          </a:p>
          <a:p>
            <a:pPr marL="342900" indent="-342900"/>
            <a:r>
              <a:rPr lang="en-US" sz="1200"/>
              <a:t>b.  	Berapa jumlah outputyang harus diproduksi dan harga jual per unit untuk mencapai laba maksimum. Hitung besarnya laba maksimum tersebut.</a:t>
            </a:r>
          </a:p>
          <a:p>
            <a:pPr marL="342900" indent="-342900">
              <a:buFontTx/>
              <a:buAutoNum type="alphaLcPeriod" startAt="3"/>
            </a:pPr>
            <a:r>
              <a:rPr lang="en-US" sz="1200"/>
              <a:t>Berapa selisih harga dan output yang dihasilkan perusahaan dibandingkan dengan harga dan output bila perusahaan beroperasi pada pasar persaingan sempurna.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 flipV="1">
            <a:off x="1122363" y="7924800"/>
            <a:ext cx="4745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0" y="4114800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/>
              <a:t>       </a:t>
            </a:r>
            <a:r>
              <a:rPr lang="en-US" sz="1200"/>
              <a:t>d.    Gambarkan jawaban dengan menggunakan diagram!</a:t>
            </a:r>
            <a:endParaRPr lang="en-US" sz="1200" b="1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57200" y="4419600"/>
            <a:ext cx="60198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Jawab:</a:t>
            </a:r>
          </a:p>
          <a:p>
            <a:r>
              <a:rPr lang="en-US" sz="1200"/>
              <a:t>a)   Kurva penerimaan rata – rata perusahaan sama dengan </a:t>
            </a:r>
          </a:p>
          <a:p>
            <a:r>
              <a:rPr lang="en-US" sz="1200"/>
              <a:t>      kurva permintaan perusahaan</a:t>
            </a:r>
          </a:p>
          <a:p>
            <a:r>
              <a:rPr lang="en-US" sz="1200"/>
              <a:t>      Kurva penerimaan marjinal (MR):</a:t>
            </a:r>
          </a:p>
          <a:p>
            <a:r>
              <a:rPr lang="en-US" sz="1200"/>
              <a:t>      TR  = P(Q)Q = (10 – 1/2Q)Q = 10Q – 1/2Q2 …………………(S9.1)</a:t>
            </a:r>
          </a:p>
          <a:p>
            <a:r>
              <a:rPr lang="en-US" sz="1200"/>
              <a:t>       MR =    TR     =   10 – Q ……………………………………..…(S9.2)</a:t>
            </a:r>
          </a:p>
          <a:p>
            <a:r>
              <a:rPr lang="en-US" sz="1200"/>
              <a:t>                   ------</a:t>
            </a:r>
          </a:p>
          <a:p>
            <a:r>
              <a:rPr lang="en-US" sz="1200"/>
              <a:t>                      Q  </a:t>
            </a:r>
            <a:r>
              <a:rPr lang="en-US" sz="1200" b="1"/>
              <a:t> 						</a:t>
            </a:r>
            <a:endParaRPr lang="en-US" sz="1200"/>
          </a:p>
          <a:p>
            <a:r>
              <a:rPr lang="en-US" sz="1200"/>
              <a:t>       Biaya Marjinal :</a:t>
            </a:r>
          </a:p>
          <a:p>
            <a:r>
              <a:rPr lang="en-US" sz="1200"/>
              <a:t>       Jika biaya rata – rata: AC  = 4; maka TC = (AC).Q = 4Q</a:t>
            </a:r>
          </a:p>
          <a:p>
            <a:r>
              <a:rPr lang="en-US" sz="1200"/>
              <a:t>       Dengan demikian MC =   TC  = 4……………………………..(S9.3)</a:t>
            </a:r>
          </a:p>
          <a:p>
            <a:r>
              <a:rPr lang="en-US" sz="1200"/>
              <a:t>                                             --------         </a:t>
            </a:r>
            <a:r>
              <a:rPr lang="en-US" sz="1200" b="1"/>
              <a:t>	</a:t>
            </a:r>
          </a:p>
          <a:p>
            <a:r>
              <a:rPr lang="en-US" sz="1200" b="1"/>
              <a:t>                                                  </a:t>
            </a:r>
            <a:r>
              <a:rPr lang="en-US" sz="1200"/>
              <a:t>Q</a:t>
            </a:r>
          </a:p>
          <a:p>
            <a:r>
              <a:rPr lang="en-US" sz="1200"/>
              <a:t> b)   Laba maksimum tercapai bila MR = MC,</a:t>
            </a:r>
          </a:p>
          <a:p>
            <a:r>
              <a:rPr lang="en-US" sz="1200"/>
              <a:t>                10 – Q = 4</a:t>
            </a:r>
          </a:p>
          <a:p>
            <a:r>
              <a:rPr lang="en-US" sz="1200"/>
              <a:t>	 Q* = 6</a:t>
            </a:r>
          </a:p>
          <a:p>
            <a:r>
              <a:rPr lang="en-US" sz="1200"/>
              <a:t>                Jumlah output = 6 unit</a:t>
            </a:r>
          </a:p>
          <a:p>
            <a:r>
              <a:rPr lang="en-US" sz="1200"/>
              <a:t>                Jika jumlah output  6, maka:</a:t>
            </a:r>
          </a:p>
          <a:p>
            <a:r>
              <a:rPr lang="en-US" sz="1200"/>
              <a:t>                6 = 20 – 2P</a:t>
            </a:r>
          </a:p>
          <a:p>
            <a:r>
              <a:rPr lang="en-US" sz="1200"/>
              <a:t>                P = 7</a:t>
            </a:r>
          </a:p>
          <a:p>
            <a:r>
              <a:rPr lang="en-US" sz="1200"/>
              <a:t>                Harga jual adalah 7 per unit</a:t>
            </a:r>
          </a:p>
          <a:p>
            <a:r>
              <a:rPr lang="en-US" sz="1200"/>
              <a:t>                Besarnya laba maksimum: Q(P – AC) = 6(7 – 4) =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4613"/>
            <a:ext cx="6172200" cy="74613"/>
          </a:xfrm>
        </p:spPr>
        <p:txBody>
          <a:bodyPr/>
          <a:lstStyle/>
          <a:p>
            <a:pPr eaLnBrk="1" hangingPunct="1"/>
            <a:endParaRPr lang="id-ID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61722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c)	Jika perusahaan beroperasi dalam pasar persaingan sempurna, laba maksimum tercapai bila D = AR = MC, atau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	10 – 1/2Q = 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	1/2Q = 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	Q = 12unit, maka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	12 = 20 – 2P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	2P = 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	  P = 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4800" y="1981200"/>
            <a:ext cx="61722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          Jika perusahaan beroperasi dalam pasar persaingan sempurna:</a:t>
            </a:r>
          </a:p>
          <a:p>
            <a:r>
              <a:rPr lang="en-US" sz="1200"/>
              <a:t>	- Output yang dihasilkan adalah 12 unit atau 2 kali jumlah yang  </a:t>
            </a:r>
          </a:p>
          <a:p>
            <a:r>
              <a:rPr lang="en-US" sz="1200"/>
              <a:t>         dihasilkan bila  perusahaan beroperasi dalam pasar monopoli.</a:t>
            </a:r>
          </a:p>
          <a:p>
            <a:r>
              <a:rPr lang="en-US" sz="1200"/>
              <a:t>	- Harga jual per unit jika perusahan beroperasi dala persaingan </a:t>
            </a:r>
          </a:p>
          <a:p>
            <a:r>
              <a:rPr lang="en-US" sz="1200"/>
              <a:t>         sempurna (4/ unit) jauh lebih murah (75% lebih murah) dibanding  </a:t>
            </a:r>
          </a:p>
          <a:p>
            <a:r>
              <a:rPr lang="en-US" sz="1200"/>
              <a:t>         harga jual per unit jika perusahaan beroperasi dalam pasar monopoli </a:t>
            </a:r>
          </a:p>
          <a:p>
            <a:r>
              <a:rPr lang="en-US" sz="1200"/>
              <a:t>         (7/ unit).</a:t>
            </a:r>
          </a:p>
          <a:p>
            <a:r>
              <a:rPr lang="en-US" sz="1200"/>
              <a:t>   d)  Diagram 9.13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/>
          </a:p>
        </p:txBody>
      </p:sp>
      <p:pic>
        <p:nvPicPr>
          <p:cNvPr id="18437" name="Picture 5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81400"/>
            <a:ext cx="533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838200" y="5257800"/>
            <a:ext cx="55626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200"/>
              <a:t>2. Soal</a:t>
            </a:r>
          </a:p>
          <a:p>
            <a:pPr marL="342900" indent="-342900"/>
            <a:endParaRPr lang="en-US" sz="1200"/>
          </a:p>
          <a:p>
            <a:pPr marL="342900" indent="-342900"/>
            <a:r>
              <a:rPr lang="en-US" sz="1200"/>
              <a:t>PT. Aria monopolis dalam industri telekomunikasi di Negara X memiliki biaya rata – rata konstan sebesar 2/ unit. Perusahaan menghadapi dua permintaan yang berbeda:</a:t>
            </a:r>
          </a:p>
          <a:p>
            <a:pPr marL="342900" indent="-342900"/>
            <a:r>
              <a:rPr lang="en-US" sz="1200"/>
              <a:t>- Permintaan pasar pertama: Q1 = 10 – 2P1</a:t>
            </a:r>
          </a:p>
          <a:p>
            <a:pPr marL="342900" indent="-342900"/>
            <a:r>
              <a:rPr lang="en-US" sz="1200"/>
              <a:t>- Permintaan pasar kedua: Q2 = 20 – P2</a:t>
            </a:r>
          </a:p>
          <a:p>
            <a:pPr marL="342900" indent="-342900"/>
            <a:r>
              <a:rPr lang="en-US" sz="1200"/>
              <a:t>Buktikan kebijakan diskriminasi harga akan meningkatkan laba PT. Aria</a:t>
            </a:r>
          </a:p>
          <a:p>
            <a:pPr marL="342900" indent="-342900"/>
            <a:endParaRPr lang="en-US" sz="1200"/>
          </a:p>
          <a:p>
            <a:pPr marL="342900" indent="-342900"/>
            <a:r>
              <a:rPr lang="en-US" sz="1200"/>
              <a:t>Jawab  :</a:t>
            </a:r>
          </a:p>
          <a:p>
            <a:pPr marL="342900" indent="-342900">
              <a:buFontTx/>
              <a:buAutoNum type="alphaLcParenR"/>
            </a:pPr>
            <a:r>
              <a:rPr lang="en-US" sz="1200"/>
              <a:t>Struktur biaya perusahaan:</a:t>
            </a:r>
          </a:p>
          <a:p>
            <a:pPr marL="342900" indent="-342900"/>
            <a:r>
              <a:rPr lang="en-US" sz="1200"/>
              <a:t>         AC = 2</a:t>
            </a:r>
          </a:p>
          <a:p>
            <a:pPr marL="342900" indent="-342900"/>
            <a:r>
              <a:rPr lang="en-US" sz="1200"/>
              <a:t>	 TC = (AC).Q = 2Q</a:t>
            </a:r>
          </a:p>
          <a:p>
            <a:pPr marL="342900" indent="-342900"/>
            <a:r>
              <a:rPr lang="en-US" sz="1200"/>
              <a:t>	 MC = 2</a:t>
            </a:r>
          </a:p>
          <a:p>
            <a:pPr marL="342900" indent="-342900"/>
            <a:r>
              <a:rPr lang="en-US" sz="1200"/>
              <a:t>b)  Struktur permintaan dan penawaran perusahaan:</a:t>
            </a:r>
          </a:p>
          <a:p>
            <a:pPr marL="342900" indent="-342900"/>
            <a:r>
              <a:rPr lang="en-US" sz="1200"/>
              <a:t>     Pasar Pertama:</a:t>
            </a:r>
          </a:p>
          <a:p>
            <a:pPr marL="342900" indent="-342900"/>
            <a:r>
              <a:rPr lang="en-US" sz="1200"/>
              <a:t>     Q1 = 10 – 2P1, atau P1 = 5 – 1/2Q1</a:t>
            </a:r>
          </a:p>
          <a:p>
            <a:pPr marL="342900" indent="-342900"/>
            <a:r>
              <a:rPr lang="en-US" sz="1200"/>
              <a:t>     TR1 = (5 – 1/2Q1).Q1 = 5Q1 –1/2Q………….………………………(S9.4)</a:t>
            </a:r>
          </a:p>
          <a:p>
            <a:pPr marL="342900" indent="-342900"/>
            <a:r>
              <a:rPr lang="en-US" sz="1200"/>
              <a:t>     MR1 = 5 – Q1……………………….…………………………………..(S9.5)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8900"/>
            <a:ext cx="6172200" cy="88900"/>
          </a:xfrm>
        </p:spPr>
        <p:txBody>
          <a:bodyPr/>
          <a:lstStyle/>
          <a:p>
            <a:pPr eaLnBrk="1" hangingPunct="1"/>
            <a:endParaRPr lang="id-ID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533400"/>
            <a:ext cx="61722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Pasar Kedua: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Q2 = 20 – P2, atau P2 = 20 – Q2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TR2 = (20 – Q2).Q2 = 20Q2 – Q2 …………..…………………….(S9.6)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MR2 = 20 -2Q2 ……………….……………………………………..(S9.7)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Permintaan total perusahaan:  Qt = Q1 + Q2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Qt = 10 – 2P + 20 – P = 30 – 3P, atau P = 10 – 1/3Q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TRt = 10Q – 1/3 Q2 …………………………………………………(S9.8)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MRt = 10 – 2/3Q…………………………..………………………….(S9.9)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c)   Jika perusahaan melakukan kebijakan diskriminasi harga, laba total adalah: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1 +   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Laba maksimum Pasar Pertama: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MR1 = MC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5 – Q1 = 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Q1 = 3 unit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 3 = 10 – 2P1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2P1 = 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P1 = 3,5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   1 = 3(3,5 – 2) = 4,5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Laba maksimum Pasar Kedua: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MR2 = MC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20 -2Q2 = 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2Q2 = 18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Q2 = 9 unit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9 = 20 – P2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P2 = 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   2 = 9(11 – 2) = 81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Laba total:    =    1 +    2 = 4,5 + 81 = 85,5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81000" y="5486400"/>
            <a:ext cx="62484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arenR" startAt="4"/>
            </a:pPr>
            <a:r>
              <a:rPr lang="en-US" sz="1200"/>
              <a:t>Jika perusahaan tidak melakukan kebijakan diskriminasi harga, laba maksimum </a:t>
            </a:r>
          </a:p>
          <a:p>
            <a:pPr marL="342900" indent="-342900"/>
            <a:r>
              <a:rPr lang="en-US" sz="1200"/>
              <a:t>         tercapai pada saat MRt = MC,</a:t>
            </a:r>
          </a:p>
          <a:p>
            <a:pPr marL="342900" indent="-342900"/>
            <a:r>
              <a:rPr lang="en-US" sz="1200"/>
              <a:t>	10 – 2/3 Qt  = 2</a:t>
            </a:r>
          </a:p>
          <a:p>
            <a:pPr marL="342900" indent="-342900"/>
            <a:r>
              <a:rPr lang="en-US" sz="1200"/>
              <a:t>	         2/3 Qt = 8</a:t>
            </a:r>
          </a:p>
          <a:p>
            <a:pPr marL="342900" indent="-342900"/>
            <a:r>
              <a:rPr lang="en-US" sz="1200"/>
              <a:t>       	               Qt = 12</a:t>
            </a:r>
          </a:p>
          <a:p>
            <a:pPr marL="342900" indent="-342900"/>
            <a:endParaRPr lang="en-US" sz="1200"/>
          </a:p>
          <a:p>
            <a:pPr marL="342900" indent="-342900"/>
            <a:r>
              <a:rPr lang="en-US" sz="1200"/>
              <a:t>        12 = 30 -3P</a:t>
            </a:r>
          </a:p>
          <a:p>
            <a:pPr marL="342900" indent="-342900"/>
            <a:r>
              <a:rPr lang="en-US" sz="1200"/>
              <a:t>        3P = 18</a:t>
            </a:r>
          </a:p>
          <a:p>
            <a:pPr marL="342900" indent="-342900"/>
            <a:r>
              <a:rPr lang="en-US" sz="1200"/>
              <a:t>           P = 6</a:t>
            </a:r>
          </a:p>
          <a:p>
            <a:pPr marL="342900" indent="-342900"/>
            <a:endParaRPr lang="en-US" sz="1200"/>
          </a:p>
          <a:p>
            <a:pPr marL="342900" indent="-342900"/>
            <a:r>
              <a:rPr lang="en-US" sz="1200"/>
              <a:t>        t = Qt(P – AC)</a:t>
            </a:r>
          </a:p>
          <a:p>
            <a:pPr marL="342900" indent="-342900"/>
            <a:r>
              <a:rPr lang="en-US" sz="1200"/>
              <a:t>	   = 12(6 – 2)</a:t>
            </a:r>
          </a:p>
          <a:p>
            <a:pPr marL="342900" indent="-342900"/>
            <a:r>
              <a:rPr lang="en-US" sz="1200"/>
              <a:t>	   = 48</a:t>
            </a:r>
          </a:p>
          <a:p>
            <a:pPr marL="342900" indent="-342900"/>
            <a:endParaRPr lang="en-US" sz="1200" b="1"/>
          </a:p>
          <a:p>
            <a:pPr marL="342900" indent="-342900"/>
            <a:r>
              <a:rPr lang="en-US" sz="1200" b="1"/>
              <a:t>Kesimpulan  </a:t>
            </a:r>
            <a:endParaRPr lang="en-US" sz="1200"/>
          </a:p>
          <a:p>
            <a:pPr marL="342900" indent="-342900"/>
            <a:r>
              <a:rPr lang="en-US" sz="1200"/>
              <a:t>Jika monopolis tidak melakukan diskriminasi harga, laba total yang diperoleh adalah 48.</a:t>
            </a:r>
          </a:p>
          <a:p>
            <a:pPr marL="342900" indent="-342900"/>
            <a:r>
              <a:rPr lang="en-US" sz="1200"/>
              <a:t>Sedangkan jika monopolis melakukan diskriminasi harga, laba total yang diperoleh adalah</a:t>
            </a:r>
          </a:p>
          <a:p>
            <a:pPr marL="342900" indent="-342900"/>
            <a:r>
              <a:rPr lang="en-US" sz="1200"/>
              <a:t>85,5. Terbukti bahwa kebijakan diskriminasi harga berhasil menaikkan laba perusahaan.  </a:t>
            </a:r>
          </a:p>
          <a:p>
            <a:pPr marL="342900" indent="-342900"/>
            <a:r>
              <a:rPr lang="en-US"/>
              <a:t>	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172200" cy="228600"/>
          </a:xfrm>
        </p:spPr>
        <p:txBody>
          <a:bodyPr/>
          <a:lstStyle/>
          <a:p>
            <a:pPr eaLnBrk="1" hangingPunct="1"/>
            <a:r>
              <a:rPr lang="en-US" sz="1800" b="1" smtClean="0"/>
              <a:t>PASAR PERSAINGAN MONOPOLOSTIK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6172200" cy="6248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400" b="1" smtClean="0"/>
              <a:t>1.   Karakteristik Pasar Persaingan Monopolostik</a:t>
            </a:r>
            <a:endParaRPr lang="en-US" sz="14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a.  Produk Yang Terdiferensiasi (</a:t>
            </a:r>
            <a:r>
              <a:rPr lang="en-US" sz="1200" i="1" smtClean="0"/>
              <a:t>Differentiated Product</a:t>
            </a:r>
            <a:r>
              <a:rPr lang="en-US" sz="1200" smtClean="0"/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Elastisitas permintaan pasar persaingan monopolistic berada di antara pasar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persaingan sempurna dan monopoli,  seperti pada diagram 10.1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b.  Jumlah Produsen Banyak Dalam Industri (</a:t>
            </a:r>
            <a:r>
              <a:rPr lang="en-US" sz="1200" i="1" smtClean="0"/>
              <a:t>Large Number of Firms</a:t>
            </a:r>
            <a:r>
              <a:rPr lang="en-US" sz="1200" smtClean="0"/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c.  Bebas Masuk dan Keluar (</a:t>
            </a:r>
            <a:r>
              <a:rPr lang="en-US" sz="1200" i="1" smtClean="0"/>
              <a:t>Free Entry and Exit</a:t>
            </a:r>
            <a:r>
              <a:rPr lang="en-US" sz="1200" smtClean="0"/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b="1" smtClean="0"/>
              <a:t>  </a:t>
            </a:r>
            <a:r>
              <a:rPr lang="en-US" sz="1400" b="1" smtClean="0"/>
              <a:t>2.  Keseimbangan Perusahaan Dalam Jangka Pendek</a:t>
            </a:r>
            <a:endParaRPr lang="en-US" sz="14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Keseimbangan jangka pendek perusahaan tercapai bila MR = MC. Diagram 10.2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menunjukkan perusahaan mencapai laba maksimum pada saat MR = MC dititik E.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b="1" smtClean="0"/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b="1" smtClean="0"/>
              <a:t>   </a:t>
            </a:r>
            <a:r>
              <a:rPr lang="en-US" sz="1400" b="1" smtClean="0"/>
              <a:t>3.  Pasar Persaingan Monopolistik dan Efisiensi Ekonomi </a:t>
            </a:r>
            <a:endParaRPr lang="en-US" sz="14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Diagram 10.3</a:t>
            </a:r>
            <a:endParaRPr lang="en-US" sz="1200" b="1" smtClean="0"/>
          </a:p>
        </p:txBody>
      </p:sp>
      <p:pic>
        <p:nvPicPr>
          <p:cNvPr id="20484" name="Picture 4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0"/>
            <a:ext cx="510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876800"/>
            <a:ext cx="525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7086600"/>
            <a:ext cx="525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4613"/>
            <a:ext cx="6172200" cy="74613"/>
          </a:xfrm>
        </p:spPr>
        <p:txBody>
          <a:bodyPr/>
          <a:lstStyle/>
          <a:p>
            <a:pPr eaLnBrk="1" hangingPunct="1"/>
            <a:endParaRPr lang="id-ID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61722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 b="1" smtClean="0"/>
              <a:t>  </a:t>
            </a:r>
            <a:r>
              <a:rPr lang="en-US" sz="1400" b="1" smtClean="0"/>
              <a:t>4.  Keseimbangan Perusahaan Dalam Jangka Panjang</a:t>
            </a:r>
            <a:endParaRPr lang="en-US" sz="1400" smtClean="0"/>
          </a:p>
          <a:p>
            <a:pPr eaLnBrk="1" hangingPunct="1">
              <a:buFontTx/>
              <a:buNone/>
            </a:pPr>
            <a:r>
              <a:rPr lang="en-US" sz="1200" smtClean="0"/>
              <a:t>	Ada dua sebab pasar persaingan monopolistic tidak dapat lebih efisien dibanding pasar persaingan sempurna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a.   Harga Jual Masih Lebih Besar Dari Biaya Marjinal (P&gt;MC)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b.   Kapasitas Berlebih (</a:t>
            </a:r>
            <a:r>
              <a:rPr lang="en-US" sz="1200" i="1" smtClean="0"/>
              <a:t>Excess Capacity</a:t>
            </a:r>
            <a:r>
              <a:rPr lang="en-US" sz="1200" smtClean="0"/>
              <a:t>) 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      Diagram 10.4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/>
            <a:endParaRPr lang="en-US" sz="1200" b="1" smtClean="0"/>
          </a:p>
          <a:p>
            <a:pPr eaLnBrk="1" hangingPunct="1"/>
            <a:endParaRPr lang="en-US" sz="1200" b="1" smtClean="0"/>
          </a:p>
          <a:p>
            <a:pPr eaLnBrk="1" hangingPunct="1"/>
            <a:endParaRPr lang="en-US" sz="1200" b="1" smtClean="0"/>
          </a:p>
          <a:p>
            <a:pPr eaLnBrk="1" hangingPunct="1"/>
            <a:endParaRPr lang="en-US" sz="1200" b="1" smtClean="0"/>
          </a:p>
          <a:p>
            <a:pPr eaLnBrk="1" hangingPunct="1"/>
            <a:endParaRPr lang="en-US" sz="1200" b="1" smtClean="0"/>
          </a:p>
          <a:p>
            <a:pPr eaLnBrk="1" hangingPunct="1">
              <a:buFontTx/>
              <a:buNone/>
            </a:pPr>
            <a:r>
              <a:rPr lang="en-US" sz="1200" b="1" smtClean="0"/>
              <a:t>  </a:t>
            </a:r>
            <a:r>
              <a:rPr lang="en-US" sz="1400" b="1" smtClean="0"/>
              <a:t>5.	 Pengaturan Pasar Persaingan Monopolistik </a:t>
            </a:r>
            <a:endParaRPr lang="en-US" sz="1400" smtClean="0"/>
          </a:p>
          <a:p>
            <a:pPr eaLnBrk="1" hangingPunct="1">
              <a:buFontTx/>
              <a:buNone/>
            </a:pPr>
            <a:r>
              <a:rPr lang="en-US" sz="1200" smtClean="0"/>
              <a:t>	a.  Daya monopoli yang relatif kecil menyebabkan kesejahteraan </a:t>
            </a:r>
          </a:p>
          <a:p>
            <a:pPr eaLnBrk="1" hangingPunct="1">
              <a:buFontTx/>
              <a:buNone/>
            </a:pPr>
            <a:r>
              <a:rPr lang="en-US" sz="1200" smtClean="0"/>
              <a:t>            yang hilang (dead weight loss) relative kecil.</a:t>
            </a:r>
            <a:r>
              <a:rPr lang="en-US" sz="1200" b="1" smtClean="0"/>
              <a:t> </a:t>
            </a:r>
            <a:endParaRPr lang="en-US" sz="1200" smtClean="0"/>
          </a:p>
          <a:p>
            <a:pPr eaLnBrk="1" hangingPunct="1">
              <a:buFontTx/>
              <a:buNone/>
            </a:pPr>
            <a:r>
              <a:rPr lang="en-US" sz="1200" smtClean="0"/>
              <a:t>	b.  Permintaan yang sangat elastis menyebabkan kelebihan </a:t>
            </a:r>
          </a:p>
          <a:p>
            <a:pPr eaLnBrk="1" hangingPunct="1">
              <a:buFontTx/>
              <a:buNone/>
            </a:pPr>
            <a:r>
              <a:rPr lang="en-US" sz="1200" smtClean="0"/>
              <a:t>            kapasitas produksi relative kecil.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c.  Ketidakefienan yang dihasilkan perusahaan yang beroperasi </a:t>
            </a:r>
          </a:p>
          <a:p>
            <a:pPr eaLnBrk="1" hangingPunct="1">
              <a:buFontTx/>
              <a:buNone/>
            </a:pPr>
            <a:r>
              <a:rPr lang="en-US" sz="1200" smtClean="0"/>
              <a:t>            dalam pasar persaingan monopolistik.</a:t>
            </a:r>
            <a:endParaRPr lang="en-US" sz="1200" b="1" smtClean="0"/>
          </a:p>
          <a:p>
            <a:pPr eaLnBrk="1" hangingPunct="1">
              <a:buFontTx/>
              <a:buNone/>
            </a:pPr>
            <a:r>
              <a:rPr lang="en-US" sz="1200" b="1" smtClean="0"/>
              <a:t>	</a:t>
            </a:r>
            <a:r>
              <a:rPr lang="en-US" sz="1200" smtClean="0"/>
              <a:t> </a:t>
            </a:r>
          </a:p>
        </p:txBody>
      </p:sp>
      <p:pic>
        <p:nvPicPr>
          <p:cNvPr id="21508" name="Picture 5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62200"/>
            <a:ext cx="5105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172200" cy="304800"/>
          </a:xfrm>
        </p:spPr>
        <p:txBody>
          <a:bodyPr/>
          <a:lstStyle/>
          <a:p>
            <a:pPr eaLnBrk="1" hangingPunct="1"/>
            <a:r>
              <a:rPr lang="en-US" sz="1800" b="1" smtClean="0"/>
              <a:t>PASAR OLIGOPOLI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172200" cy="670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/>
              <a:t>1.   Karakteristik Pasar Oligopoli</a:t>
            </a:r>
            <a:endParaRPr lang="en-US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Ada beberapa unsure pentig dalam pasar oligopoli: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a.   Hanya Sedikit Perusahaan Dalam Industri (</a:t>
            </a:r>
            <a:r>
              <a:rPr lang="en-US" sz="1200" i="1" smtClean="0"/>
              <a:t>Few Number of Firms)</a:t>
            </a: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b.   Produk Homogen atau Terdiferensial (</a:t>
            </a:r>
            <a:r>
              <a:rPr lang="en-US" sz="1200" i="1" smtClean="0"/>
              <a:t>Homogem or Differentiated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i="1" smtClean="0"/>
              <a:t>              Product</a:t>
            </a:r>
            <a:r>
              <a:rPr lang="en-US" sz="120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c.   Penganbilan Keputusan yang Saling Mempengaruhi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(</a:t>
            </a:r>
            <a:r>
              <a:rPr lang="en-US" sz="1200" i="1" smtClean="0"/>
              <a:t>Interdependence Decision</a:t>
            </a:r>
            <a:r>
              <a:rPr lang="en-US" sz="120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d.   Kompetisi Non Harga (</a:t>
            </a:r>
            <a:r>
              <a:rPr lang="en-US" sz="1200" i="1" smtClean="0"/>
              <a:t>Non Pricing Competition</a:t>
            </a:r>
            <a:r>
              <a:rPr lang="en-US" sz="120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/>
              <a:t>2.   Faktor - faktor Penyebab Terbentuknya Pasar Oligopoli</a:t>
            </a:r>
            <a:endParaRPr lang="en-US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Ada dua factor penting penyebab terbebtuknya oasar oligopoly.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a.  Efisiensi Skala Besar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b.  Kompleksitas Manajemen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/>
              <a:t>3.    Keseimbangan Oligopolis</a:t>
            </a:r>
            <a:endParaRPr lang="en-US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a.  Model Permintaan yang Patah (</a:t>
            </a:r>
            <a:r>
              <a:rPr lang="en-US" sz="1200" i="1" smtClean="0"/>
              <a:t>Kinked Demand Model</a:t>
            </a:r>
            <a:r>
              <a:rPr lang="en-US" sz="120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     Diagram 11.1  kurva penerimaan marjinal (MR) yang relevan bagi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perusahaan adalah ACDE. Harga keseimbangan pasar adalah P1.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Diagram 11.2   Oligopolis berada dalam keseimbangan pada saat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MR = MC  (titik D) dengan jumlah output Q1.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</a:t>
            </a:r>
          </a:p>
        </p:txBody>
      </p:sp>
      <p:pic>
        <p:nvPicPr>
          <p:cNvPr id="22532" name="Picture 4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8768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72390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4613"/>
            <a:ext cx="6172200" cy="74613"/>
          </a:xfrm>
        </p:spPr>
        <p:txBody>
          <a:bodyPr/>
          <a:lstStyle/>
          <a:p>
            <a:pPr eaLnBrk="1" hangingPunct="1"/>
            <a:endParaRPr lang="id-ID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533400"/>
            <a:ext cx="6172200" cy="4876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sz="1200" smtClean="0"/>
              <a:t>      b.  Model Kepemimpinan Harga (</a:t>
            </a:r>
            <a:r>
              <a:rPr lang="en-US" sz="1200" i="1" smtClean="0"/>
              <a:t>Price Leadership Model</a:t>
            </a:r>
            <a:r>
              <a:rPr lang="en-US" sz="1200" smtClean="0"/>
              <a:t>)  </a:t>
            </a:r>
          </a:p>
          <a:p>
            <a:pPr eaLnBrk="1" hangingPunct="1">
              <a:buFontTx/>
              <a:buNone/>
            </a:pPr>
            <a:r>
              <a:rPr lang="en-US" sz="1200" smtClean="0"/>
              <a:t>            Diagram 11.3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sz="1200" smtClean="0"/>
              <a:t>        c.    Price Leadership dan Kinked Demand Curve</a:t>
            </a:r>
          </a:p>
          <a:p>
            <a:pPr eaLnBrk="1" hangingPunct="1">
              <a:buFontTx/>
              <a:buNone/>
            </a:pPr>
            <a:endParaRPr lang="en-US" sz="1200" b="1" smtClean="0"/>
          </a:p>
          <a:p>
            <a:pPr eaLnBrk="1" hangingPunct="1">
              <a:buFontTx/>
              <a:buNone/>
            </a:pPr>
            <a:r>
              <a:rPr lang="en-US" sz="1400" b="1" smtClean="0"/>
              <a:t>4.    DUOPOLI</a:t>
            </a:r>
            <a:endParaRPr lang="en-US" sz="1400" smtClean="0"/>
          </a:p>
          <a:p>
            <a:pPr eaLnBrk="1" hangingPunct="1">
              <a:buFontTx/>
              <a:buNone/>
            </a:pPr>
            <a:r>
              <a:rPr lang="en-US" sz="1200" smtClean="0"/>
              <a:t>	a. Model Cournot (</a:t>
            </a:r>
            <a:r>
              <a:rPr lang="en-US" sz="1200" i="1" smtClean="0"/>
              <a:t>Cournot Model</a:t>
            </a:r>
            <a:r>
              <a:rPr lang="en-US" sz="1200" smtClean="0"/>
              <a:t>)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    Diagram 11.4 Keseimbangan duopolies tercapai bila marjinal adalh nol (MC = 0)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sz="1200" smtClean="0"/>
              <a:t>	Diagram 11.5 merupakan kurva reaksi Q1, karena menunjukkan besarnya output yang ditetapkan duopolies pertama berdasarkan perkiraan output duopolies kedua. 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</a:t>
            </a:r>
            <a:endParaRPr lang="en-US" sz="1200" b="1" smtClean="0"/>
          </a:p>
        </p:txBody>
      </p:sp>
      <p:pic>
        <p:nvPicPr>
          <p:cNvPr id="23556" name="Picture 4" descr="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0"/>
            <a:ext cx="480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648200"/>
            <a:ext cx="502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7239000"/>
            <a:ext cx="495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-92075"/>
            <a:ext cx="6172200" cy="92075"/>
          </a:xfrm>
        </p:spPr>
        <p:txBody>
          <a:bodyPr/>
          <a:lstStyle/>
          <a:p>
            <a:pPr eaLnBrk="1" hangingPunct="1"/>
            <a:endParaRPr lang="id-ID" sz="40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457200"/>
            <a:ext cx="6172200" cy="746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b.   Model Kepemimpinan Stackelberg (</a:t>
            </a:r>
            <a:r>
              <a:rPr lang="en-US" sz="1200" i="1" smtClean="0"/>
              <a:t>Stackelberg Leadership Model</a:t>
            </a:r>
            <a:r>
              <a:rPr lang="en-US" sz="120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c.   Teori Permainan (Game Theory)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-  Model Dilema Narapidana (</a:t>
            </a:r>
            <a:r>
              <a:rPr lang="en-US" sz="1200" i="1" smtClean="0"/>
              <a:t>Prisoners’ Dilemma Model</a:t>
            </a:r>
            <a:r>
              <a:rPr lang="en-US" sz="120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/>
              <a:t>Soal Latihan (kasus)</a:t>
            </a:r>
            <a:endParaRPr lang="en-US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1. Soal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Sebuah perusahaan oligopolis menghadapi dua permintaan: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Q1   =  200 – 10P adalah permintaan jika pesaing tidak bereaksi terhadap keputusan perusahaan.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     Q2   =  100 – 4P adalah permintaan jika pesaing bereaksi terhadap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keputusan perusahaan.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a)   Gambarkan kurva permintaan dan penerimaan marjinal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(MR) yang relevan bagi  perusahaan..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b)  Pada harga jual berapa pesaing akan bereaksi?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c)  Hitung interval harga jual yang menyebabkan perusahaan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tidak akan mengubah output.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Jawab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Diagram 11.6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a)   Pada diagram11.6 kurva permintaan yang relevan adalah   ABF (garis tebal). Di atas P* sampai di titik A, perilaku perusahaan tiodak mengundang reaksi pesaing, sehingga kurva permintaan yang relevan adalah AB. Jika perusahaan menetapkan harga di bawah P* pesaing akan bereaksi, karena itu kurva permintaan yang relevan adalah BF. Sehingga kurva MR yang relevan adalah ACDE&gt;</a:t>
            </a:r>
          </a:p>
        </p:txBody>
      </p:sp>
      <p:pic>
        <p:nvPicPr>
          <p:cNvPr id="24580" name="Picture 4" descr="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19600"/>
            <a:ext cx="510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36525"/>
            <a:ext cx="6172200" cy="136525"/>
          </a:xfrm>
        </p:spPr>
        <p:txBody>
          <a:bodyPr/>
          <a:lstStyle/>
          <a:p>
            <a:pPr eaLnBrk="1" hangingPunct="1"/>
            <a:endParaRPr lang="id-ID" sz="4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6172200" cy="5867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400" b="1" smtClean="0"/>
              <a:t>2.  Permintaan dan Penawaran Dalam Pasar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400" b="1" smtClean="0"/>
              <a:t>     Persaingan Sempurna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b="1" smtClean="0"/>
              <a:t>      a.  Permintaan</a:t>
            </a: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Diagram 8.1.a  Tingkat harga dalam pasar persaingan sempurna ditentukan oleh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permintaan dan penawaran.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Diagram 8.1.b  Jumlah output perusahaan relatif sangat kecil dibanding output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pasar, maka berapa pun yang dijual perusahaan, harga relatif tidak berubah.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b="1" smtClean="0"/>
              <a:t>       b. Penerimaan</a:t>
            </a: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Diagram 8.2.a Kurva permintaan (D) sama dengan kurva penarimaan rata – rata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(AR) sama dengan kurva penerimaan marjinal (MR) dan sama dengan harga (P)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Diagram 8.2.b  Kurva penerimaaan total berbentuk garis lurus dengan sudut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kemiringan positif, bergerak mulai dari titik (0,0).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b="1" smtClean="0"/>
              <a:t>           </a:t>
            </a:r>
          </a:p>
        </p:txBody>
      </p:sp>
      <p:pic>
        <p:nvPicPr>
          <p:cNvPr id="3076" name="Picture 6" descr="edi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362200"/>
            <a:ext cx="43434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7" name="Picture 7" descr="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019800"/>
            <a:ext cx="4718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304800" y="-76200"/>
            <a:ext cx="6172200" cy="76200"/>
          </a:xfrm>
        </p:spPr>
        <p:txBody>
          <a:bodyPr/>
          <a:lstStyle/>
          <a:p>
            <a:pPr eaLnBrk="1" hangingPunct="1"/>
            <a:endParaRPr lang="id-ID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6096000" cy="670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smtClean="0"/>
              <a:t> </a:t>
            </a:r>
            <a:r>
              <a:rPr lang="en-US" sz="1200" smtClean="0"/>
              <a:t>b)   Perusahaan pesaing akan bereaksi jika harga jual yang ditetapkan lebih rendah dari P*. Karena P* adalah titik potong Q1 dengan Q2 maka besarnya P* dapat diketahui: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Q1 = 200 – 10P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Q2 = 100 – 4P          dimana Q1 = Q2</a:t>
            </a:r>
          </a:p>
          <a:p>
            <a:pPr eaLnBrk="1" hangingPunct="1">
              <a:buFontTx/>
              <a:buNone/>
            </a:pPr>
            <a:r>
              <a:rPr lang="en-US" sz="1200" smtClean="0"/>
              <a:t>          0 = -100 – 6P 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P* = 50/3 = 16 2/3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Pesaing akan bereaksi jika perusahaan menjual barang dengan harga lebih rendah dari 16 2/3 per unit.</a:t>
            </a:r>
          </a:p>
          <a:p>
            <a:pPr eaLnBrk="1" hangingPunct="1">
              <a:buFontTx/>
              <a:buNone/>
            </a:pPr>
            <a:r>
              <a:rPr lang="en-US" sz="1200" smtClean="0"/>
              <a:t> c)    Dari jawaban (b), kita dapat megetahui jumlah output keseimbangan adalah: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Q*  =  200 – 10P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       =  200 – 10(16 2/3)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       =  33 1/3 unit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Koordinat titik B adalah Pada Q = 33 1/3 dan P = 16 2/3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Tampak pada Diagram 11.6 interval harga di mana perusahaan tidak mengubah output adalah antara Pr sampai dengan Pe (yaitu pada MR yang vertikal CD)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Pada posisi titik C (yaitu harga Pe):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Berada pada MR! Pada saat Q = 33 1/3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MR1    =      TR1</a:t>
            </a:r>
          </a:p>
          <a:p>
            <a:pPr eaLnBrk="1" hangingPunct="1">
              <a:buFontTx/>
              <a:buNone/>
            </a:pPr>
            <a:r>
              <a:rPr lang="en-US" sz="1200" smtClean="0"/>
              <a:t>                          --------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	           Q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TR1      =     P.Q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Q = 200 – 10P – P = 20-1/10Q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TR1  =   (20 – 1/10Q)Q = 20Q – 1/10Q2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MR1   =     TR1       =     20 – 1/5Q</a:t>
            </a:r>
          </a:p>
          <a:p>
            <a:pPr eaLnBrk="1" hangingPunct="1">
              <a:buFontTx/>
              <a:buNone/>
            </a:pPr>
            <a:r>
              <a:rPr lang="en-US" sz="1200" smtClean="0"/>
              <a:t>                      ---------- </a:t>
            </a:r>
          </a:p>
          <a:p>
            <a:pPr eaLnBrk="1" hangingPunct="1">
              <a:buFontTx/>
              <a:buNone/>
            </a:pPr>
            <a:r>
              <a:rPr lang="en-US" sz="1200" smtClean="0"/>
              <a:t>                            Q</a:t>
            </a:r>
          </a:p>
          <a:p>
            <a:pPr eaLnBrk="1" hangingPunct="1">
              <a:buFontTx/>
              <a:buNone/>
            </a:pPr>
            <a:r>
              <a:rPr lang="en-US" sz="1200" smtClean="0"/>
              <a:t>            Q*  =   33 1/3 – MR1 = 20 – 1/5 (33 1/3) = 13 1/3</a:t>
            </a:r>
          </a:p>
          <a:p>
            <a:pPr eaLnBrk="1" hangingPunct="1">
              <a:buFontTx/>
              <a:buNone/>
            </a:pPr>
            <a:r>
              <a:rPr lang="en-US" sz="1200" smtClean="0"/>
              <a:t>        Jadi Pe  =  13 1/3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09600" y="6477000"/>
            <a:ext cx="57150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Posisi titik D (yaitu harga Pr):</a:t>
            </a:r>
          </a:p>
          <a:p>
            <a:r>
              <a:rPr lang="en-US" sz="1200"/>
              <a:t>Berada Pada MR2 pada saat Q = 33 1/3</a:t>
            </a:r>
          </a:p>
          <a:p>
            <a:r>
              <a:rPr lang="en-US" sz="1200"/>
              <a:t>MR2  =       TR2</a:t>
            </a:r>
          </a:p>
          <a:p>
            <a:r>
              <a:rPr lang="en-US" sz="1200"/>
              <a:t>                  --------</a:t>
            </a:r>
          </a:p>
          <a:p>
            <a:r>
              <a:rPr lang="en-US" sz="1200"/>
              <a:t>                      Q</a:t>
            </a:r>
          </a:p>
          <a:p>
            <a:r>
              <a:rPr lang="en-US" sz="1200"/>
              <a:t>TR2   =   P.Q</a:t>
            </a:r>
          </a:p>
          <a:p>
            <a:r>
              <a:rPr lang="en-US" sz="1200"/>
              <a:t>    Q   =  100 – 4P – P = 25 – 1/4Q</a:t>
            </a:r>
          </a:p>
          <a:p>
            <a:r>
              <a:rPr lang="en-US" sz="1200"/>
              <a:t>TR2  =  (25 -1/4 Q)Q  = 25Q – 1/4Q2</a:t>
            </a:r>
          </a:p>
          <a:p>
            <a:r>
              <a:rPr lang="en-US" sz="1200"/>
              <a:t>MR2    =      TR2     =    25 – ½ Q</a:t>
            </a:r>
          </a:p>
          <a:p>
            <a:r>
              <a:rPr lang="en-US" sz="1200"/>
              <a:t>                  --------</a:t>
            </a:r>
          </a:p>
          <a:p>
            <a:r>
              <a:rPr lang="en-US" sz="1200"/>
              <a:t>                       Q</a:t>
            </a:r>
          </a:p>
          <a:p>
            <a:r>
              <a:rPr lang="en-US" sz="1200"/>
              <a:t>Q*  =   33 1/3 – MR2 = 25 – ½ (33 1/3)  =  8 1/3</a:t>
            </a:r>
          </a:p>
          <a:p>
            <a:r>
              <a:rPr lang="en-US" sz="1200"/>
              <a:t>Jadi Pe = 8 1/3</a:t>
            </a:r>
          </a:p>
          <a:p>
            <a:r>
              <a:rPr lang="en-US" sz="1200"/>
              <a:t>Dengan demikian interval harga jual per unit di mana perusahaan tidak mengubah output adalh antara 8 1/3 sampai dengan 13 1/3 atau pada MR vertical yaitu CD.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36525"/>
            <a:ext cx="6172200" cy="136525"/>
          </a:xfrm>
        </p:spPr>
        <p:txBody>
          <a:bodyPr/>
          <a:lstStyle/>
          <a:p>
            <a:pPr eaLnBrk="1" hangingPunct="1"/>
            <a:endParaRPr lang="id-ID" sz="4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6057900" cy="137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1400" b="1" smtClean="0"/>
              <a:t>3.  Keseimbangan Perusahaan Dalam Jangka Pendek</a:t>
            </a:r>
            <a:endParaRPr lang="en-US" sz="1400" smtClean="0"/>
          </a:p>
          <a:p>
            <a:pPr marL="609600" indent="-609600" eaLnBrk="1" hangingPunct="1">
              <a:buFontTx/>
              <a:buNone/>
            </a:pPr>
            <a:r>
              <a:rPr lang="en-US" sz="1200" smtClean="0"/>
              <a:t>a.    Perusahaan sebaiknya hanya berproguksi, paling tidak, bila biaya variable (VC)</a:t>
            </a:r>
          </a:p>
          <a:p>
            <a:pPr marL="609600" indent="-609600" eaLnBrk="1" hangingPunct="1">
              <a:buFontTx/>
              <a:buNone/>
            </a:pPr>
            <a:r>
              <a:rPr lang="en-US" sz="1200" smtClean="0"/>
              <a:t>       adalah sama dengan penerimaaan total (TR), atau biaya variabrl rata – rata (AVC)</a:t>
            </a:r>
          </a:p>
          <a:p>
            <a:pPr marL="609600" indent="-609600" eaLnBrk="1" hangingPunct="1">
              <a:buFontTx/>
              <a:buNone/>
            </a:pPr>
            <a:r>
              <a:rPr lang="en-US" sz="1200" smtClean="0"/>
              <a:t>       sama dengan harga.</a:t>
            </a:r>
          </a:p>
          <a:p>
            <a:pPr marL="609600" indent="-609600" eaLnBrk="1" hangingPunct="1">
              <a:buFontTx/>
              <a:buNone/>
            </a:pPr>
            <a:r>
              <a:rPr lang="en-US" sz="1200" smtClean="0"/>
              <a:t>b.    Perusahaan memproduksi pada saat MR = MC agar perusahaan memperoleh laba</a:t>
            </a:r>
          </a:p>
          <a:p>
            <a:pPr marL="609600" indent="-609600" eaLnBrk="1" hangingPunct="1">
              <a:buFontTx/>
              <a:buNone/>
            </a:pPr>
            <a:r>
              <a:rPr lang="en-US" sz="1200" smtClean="0"/>
              <a:t>       maksimum atau dalam kondisi buruk kerugiannya minimum (</a:t>
            </a:r>
            <a:r>
              <a:rPr lang="en-US" sz="1200" i="1" smtClean="0"/>
              <a:t>minimum loss</a:t>
            </a:r>
            <a:r>
              <a:rPr lang="en-US" sz="1200" smtClean="0"/>
              <a:t>).</a:t>
            </a:r>
          </a:p>
          <a:p>
            <a:pPr marL="609600" indent="-609600" eaLnBrk="1" hangingPunct="1">
              <a:buFontTx/>
              <a:buNone/>
            </a:pPr>
            <a:r>
              <a:rPr lang="en-US" sz="1200" smtClean="0"/>
              <a:t>       Diagram 8.3 menunjukkan bahwa kondisi MR = MC (titik E) tercapai pada saat</a:t>
            </a:r>
          </a:p>
          <a:p>
            <a:pPr marL="609600" indent="-609600" eaLnBrk="1" hangingPunct="1">
              <a:buFontTx/>
              <a:buNone/>
            </a:pPr>
            <a:r>
              <a:rPr lang="en-US" sz="1200" smtClean="0"/>
              <a:t>       output sejumlah Q*</a:t>
            </a:r>
          </a:p>
          <a:p>
            <a:pPr marL="609600" indent="-609600" eaLnBrk="1" hangingPunct="1">
              <a:buFontTx/>
              <a:buNone/>
            </a:pPr>
            <a:r>
              <a:rPr lang="en-US" sz="1200" smtClean="0"/>
              <a:t>	</a:t>
            </a:r>
          </a:p>
          <a:p>
            <a:pPr marL="609600" indent="-609600" eaLnBrk="1" hangingPunct="1">
              <a:buFontTx/>
              <a:buNone/>
            </a:pPr>
            <a:endParaRPr lang="en-US" sz="1200" smtClean="0"/>
          </a:p>
          <a:p>
            <a:pPr marL="609600" indent="-609600" eaLnBrk="1" hangingPunct="1">
              <a:buFontTx/>
              <a:buNone/>
            </a:pPr>
            <a:endParaRPr lang="en-US" sz="1200" smtClean="0"/>
          </a:p>
          <a:p>
            <a:pPr marL="609600" indent="-609600" eaLnBrk="1" hangingPunct="1">
              <a:buFontTx/>
              <a:buNone/>
            </a:pPr>
            <a:endParaRPr lang="en-US" sz="1200" smtClean="0"/>
          </a:p>
          <a:p>
            <a:pPr marL="609600" indent="-609600" eaLnBrk="1" hangingPunct="1">
              <a:buFontTx/>
              <a:buNone/>
            </a:pPr>
            <a:endParaRPr lang="en-US" sz="1200" smtClean="0"/>
          </a:p>
          <a:p>
            <a:pPr marL="609600" indent="-609600" eaLnBrk="1" hangingPunct="1">
              <a:buFontTx/>
              <a:buNone/>
            </a:pPr>
            <a:endParaRPr lang="en-US" sz="1200" smtClean="0"/>
          </a:p>
          <a:p>
            <a:pPr marL="609600" indent="-609600" eaLnBrk="1" hangingPunct="1">
              <a:buFontTx/>
              <a:buNone/>
            </a:pPr>
            <a:endParaRPr lang="en-US" sz="1200" smtClean="0"/>
          </a:p>
          <a:p>
            <a:pPr marL="609600" indent="-609600" eaLnBrk="1" hangingPunct="1">
              <a:buFontTx/>
              <a:buNone/>
            </a:pPr>
            <a:endParaRPr lang="en-US" sz="1200" smtClean="0"/>
          </a:p>
          <a:p>
            <a:pPr marL="609600" indent="-609600" eaLnBrk="1" hangingPunct="1">
              <a:buFontTx/>
              <a:buNone/>
            </a:pPr>
            <a:endParaRPr lang="en-US" sz="1200" smtClean="0"/>
          </a:p>
          <a:p>
            <a:pPr marL="609600" indent="-609600" eaLnBrk="1" hangingPunct="1">
              <a:buFontTx/>
              <a:buNone/>
            </a:pPr>
            <a:endParaRPr lang="en-US" sz="1200" smtClean="0"/>
          </a:p>
          <a:p>
            <a:pPr marL="609600" indent="-609600" eaLnBrk="1" hangingPunct="1">
              <a:buFontTx/>
              <a:buNone/>
            </a:pPr>
            <a:endParaRPr lang="en-US" sz="1200" smtClean="0"/>
          </a:p>
          <a:p>
            <a:pPr marL="609600" indent="-609600" eaLnBrk="1" hangingPunct="1">
              <a:buFontTx/>
              <a:buNone/>
            </a:pPr>
            <a:endParaRPr lang="en-US" sz="1200" smtClean="0"/>
          </a:p>
          <a:p>
            <a:pPr marL="609600" indent="-609600" eaLnBrk="1" hangingPunct="1">
              <a:buFontTx/>
              <a:buNone/>
            </a:pPr>
            <a:endParaRPr lang="en-US" sz="1200" smtClean="0"/>
          </a:p>
          <a:p>
            <a:pPr marL="609600" indent="-609600" eaLnBrk="1" hangingPunct="1">
              <a:buFontTx/>
              <a:buNone/>
            </a:pPr>
            <a:r>
              <a:rPr lang="en-US" sz="1200" smtClean="0"/>
              <a:t>         Diagram 8.4  Kondisi impas terjadi bila biaya rata – rata sama dengan harga,</a:t>
            </a:r>
          </a:p>
          <a:p>
            <a:pPr marL="609600" indent="-609600" eaLnBrk="1" hangingPunct="1">
              <a:buFontTx/>
              <a:buNone/>
            </a:pPr>
            <a:r>
              <a:rPr lang="en-US" sz="1200" smtClean="0"/>
              <a:t>         dimana laba per unit sama dengan nol</a:t>
            </a:r>
          </a:p>
          <a:p>
            <a:pPr marL="609600" indent="-609600" eaLnBrk="1" hangingPunct="1">
              <a:buFontTx/>
              <a:buNone/>
            </a:pPr>
            <a:r>
              <a:rPr lang="en-US" sz="1200" smtClean="0"/>
              <a:t>	</a:t>
            </a:r>
          </a:p>
          <a:p>
            <a:pPr marL="609600" indent="-609600" eaLnBrk="1" hangingPunct="1">
              <a:buFontTx/>
              <a:buNone/>
            </a:pPr>
            <a:endParaRPr lang="en-US" sz="1200" smtClean="0"/>
          </a:p>
          <a:p>
            <a:pPr marL="609600" indent="-609600" eaLnBrk="1" hangingPunct="1">
              <a:buFontTx/>
              <a:buNone/>
            </a:pPr>
            <a:endParaRPr lang="en-US" sz="1200" smtClean="0"/>
          </a:p>
          <a:p>
            <a:pPr marL="609600" indent="-609600" eaLnBrk="1" hangingPunct="1">
              <a:buFontTx/>
              <a:buNone/>
            </a:pPr>
            <a:endParaRPr lang="en-US" sz="1200" smtClean="0"/>
          </a:p>
          <a:p>
            <a:pPr marL="609600" indent="-609600" eaLnBrk="1" hangingPunct="1">
              <a:buFontTx/>
              <a:buNone/>
            </a:pPr>
            <a:endParaRPr lang="en-US" sz="1400" smtClean="0"/>
          </a:p>
          <a:p>
            <a:pPr marL="609600" indent="-609600" eaLnBrk="1" hangingPunct="1">
              <a:buFontTx/>
              <a:buNone/>
            </a:pPr>
            <a:endParaRPr lang="en-US" sz="1400" smtClean="0"/>
          </a:p>
          <a:p>
            <a:pPr marL="609600" indent="-609600" eaLnBrk="1" hangingPunct="1">
              <a:buFontTx/>
              <a:buNone/>
            </a:pPr>
            <a:endParaRPr lang="en-US" sz="1400" smtClean="0"/>
          </a:p>
        </p:txBody>
      </p:sp>
      <p:pic>
        <p:nvPicPr>
          <p:cNvPr id="4100" name="Picture 5" descr="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8194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0960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5829300" cy="152400"/>
          </a:xfrm>
        </p:spPr>
        <p:txBody>
          <a:bodyPr/>
          <a:lstStyle/>
          <a:p>
            <a:pPr eaLnBrk="1" hangingPunct="1"/>
            <a:endParaRPr lang="id-ID" sz="400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09600"/>
            <a:ext cx="5715000" cy="7239000"/>
          </a:xfrm>
        </p:spPr>
        <p:txBody>
          <a:bodyPr/>
          <a:lstStyle/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Diagram 8.5  Menunjukkan bahwa pada saat MR = MC perusahaanmengalami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kerugian sebesar BE per unit. Sehingga kerugian total    adalah seluas bidang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PAEB. Kerugian ini adalah kerugian minimum.</a:t>
            </a:r>
            <a:endParaRPr lang="en-US" sz="1200" b="1" smtClean="0"/>
          </a:p>
          <a:p>
            <a:pPr marL="609600" indent="-609600" algn="l" eaLnBrk="1" hangingPunct="1">
              <a:lnSpc>
                <a:spcPct val="80000"/>
              </a:lnSpc>
            </a:pPr>
            <a:endParaRPr lang="en-US" sz="1200" b="1" smtClean="0"/>
          </a:p>
          <a:p>
            <a:pPr marL="609600" indent="-609600" algn="l" eaLnBrk="1" hangingPunct="1">
              <a:lnSpc>
                <a:spcPct val="80000"/>
              </a:lnSpc>
            </a:pPr>
            <a:endParaRPr lang="en-US" sz="1200" b="1" smtClean="0"/>
          </a:p>
          <a:p>
            <a:pPr marL="609600" indent="-609600" algn="l" eaLnBrk="1" hangingPunct="1">
              <a:lnSpc>
                <a:spcPct val="80000"/>
              </a:lnSpc>
            </a:pPr>
            <a:endParaRPr lang="en-US" sz="1400" b="1" smtClean="0"/>
          </a:p>
          <a:p>
            <a:pPr marL="609600" indent="-609600" algn="l" eaLnBrk="1" hangingPunct="1">
              <a:lnSpc>
                <a:spcPct val="80000"/>
              </a:lnSpc>
            </a:pPr>
            <a:endParaRPr lang="en-US" sz="1400" b="1" smtClean="0"/>
          </a:p>
          <a:p>
            <a:pPr marL="609600" indent="-609600" algn="l" eaLnBrk="1" hangingPunct="1">
              <a:lnSpc>
                <a:spcPct val="80000"/>
              </a:lnSpc>
            </a:pPr>
            <a:endParaRPr lang="en-US" sz="1400" b="1" smtClean="0"/>
          </a:p>
          <a:p>
            <a:pPr marL="609600" indent="-609600" algn="l" eaLnBrk="1" hangingPunct="1">
              <a:lnSpc>
                <a:spcPct val="80000"/>
              </a:lnSpc>
            </a:pPr>
            <a:endParaRPr lang="en-US" sz="1400" b="1" smtClean="0"/>
          </a:p>
          <a:p>
            <a:pPr marL="609600" indent="-609600" algn="l" eaLnBrk="1" hangingPunct="1">
              <a:lnSpc>
                <a:spcPct val="80000"/>
              </a:lnSpc>
            </a:pPr>
            <a:endParaRPr lang="en-US" sz="1400" b="1" smtClean="0"/>
          </a:p>
          <a:p>
            <a:pPr marL="609600" indent="-609600" algn="l" eaLnBrk="1" hangingPunct="1">
              <a:lnSpc>
                <a:spcPct val="80000"/>
              </a:lnSpc>
            </a:pPr>
            <a:endParaRPr lang="en-US" sz="1400" b="1" smtClean="0"/>
          </a:p>
          <a:p>
            <a:pPr marL="609600" indent="-609600" algn="l" eaLnBrk="1" hangingPunct="1">
              <a:lnSpc>
                <a:spcPct val="80000"/>
              </a:lnSpc>
            </a:pPr>
            <a:endParaRPr lang="en-US" sz="1400" b="1" smtClean="0"/>
          </a:p>
          <a:p>
            <a:pPr marL="609600" indent="-609600" algn="l" eaLnBrk="1" hangingPunct="1">
              <a:lnSpc>
                <a:spcPct val="80000"/>
              </a:lnSpc>
            </a:pPr>
            <a:endParaRPr lang="en-US" sz="1400" b="1" smtClean="0"/>
          </a:p>
          <a:p>
            <a:pPr marL="609600" indent="-609600" algn="l" eaLnBrk="1" hangingPunct="1">
              <a:lnSpc>
                <a:spcPct val="80000"/>
              </a:lnSpc>
            </a:pPr>
            <a:endParaRPr lang="en-US" sz="1400" b="1" smtClean="0"/>
          </a:p>
          <a:p>
            <a:pPr marL="609600" indent="-609600" algn="l" eaLnBrk="1" hangingPunct="1">
              <a:lnSpc>
                <a:spcPct val="80000"/>
              </a:lnSpc>
            </a:pPr>
            <a:endParaRPr lang="en-US" sz="1400" b="1" smtClean="0"/>
          </a:p>
          <a:p>
            <a:pPr marL="609600" indent="-609600" algn="l" eaLnBrk="1" hangingPunct="1">
              <a:lnSpc>
                <a:spcPct val="80000"/>
              </a:lnSpc>
            </a:pPr>
            <a:endParaRPr lang="en-US" sz="1400" b="1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400" b="1" smtClean="0"/>
              <a:t>4.  Keseimbangan Perusahaan Dalam Jangka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400" b="1" smtClean="0"/>
              <a:t>     Panjang</a:t>
            </a:r>
            <a:endParaRPr lang="en-US" sz="1400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a.   Perusahaan harus bekaerja sebaik mungkin (</a:t>
            </a:r>
            <a:r>
              <a:rPr lang="en-US" sz="1200" i="1" smtClean="0"/>
              <a:t>doing as well as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i="1" smtClean="0"/>
              <a:t>      possible</a:t>
            </a:r>
            <a:r>
              <a:rPr lang="en-US" sz="1200" smtClean="0"/>
              <a:t>) agar perusahaan mencapai keadaan yang paling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optimal.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b.  Tidak mengalami kerugian (</a:t>
            </a:r>
            <a:r>
              <a:rPr lang="en-US" sz="1200" i="1" smtClean="0"/>
              <a:t>not suffering loss</a:t>
            </a:r>
            <a:r>
              <a:rPr lang="en-US" sz="1200" smtClean="0"/>
              <a:t>) agar dapat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mengaanti barang modal yang digunakan dalam produksi.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c.  Tidak ada insentif bagi perusahaan untuk masuk – keluar karena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laba nol (</a:t>
            </a:r>
            <a:r>
              <a:rPr lang="en-US" sz="1200" i="1" smtClean="0"/>
              <a:t>zero profit</a:t>
            </a:r>
            <a:r>
              <a:rPr lang="en-US" sz="1200" smtClean="0"/>
              <a:t>), yaitu tingkat laba yang memberikan tingkat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pengembalian yang sama.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d.  Perusahaan tidak dapat menambah laba lagi pada saat 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SAC = LAC.</a:t>
            </a:r>
          </a:p>
          <a:p>
            <a:pPr marL="609600" indent="-609600" algn="l" eaLnBrk="1" hangingPunct="1">
              <a:lnSpc>
                <a:spcPct val="80000"/>
              </a:lnSpc>
            </a:pPr>
            <a:endParaRPr lang="en-US" sz="1200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Diagram 8.6.a  Menunjukkan keseimbangan industri jangka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panjang terjadi di titik E di mana tingkat harga P0 dan jumlah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output Q0.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Diagram 8.6.b  Jika ada perusahaan yang masuk, akan terjadi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penambahan penawaran. Perhatikan kurva SMC, LMC, SAC dan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1200" smtClean="0"/>
              <a:t>      LMC berpotongan di satu titik, yaitu titik E.</a:t>
            </a:r>
          </a:p>
          <a:p>
            <a:pPr marL="609600" indent="-609600" algn="l" eaLnBrk="1" hangingPunct="1">
              <a:lnSpc>
                <a:spcPct val="80000"/>
              </a:lnSpc>
            </a:pPr>
            <a:endParaRPr lang="en-US" sz="1200" smtClean="0"/>
          </a:p>
        </p:txBody>
      </p:sp>
      <p:pic>
        <p:nvPicPr>
          <p:cNvPr id="5124" name="Picture 7" descr="edit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449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4613"/>
            <a:ext cx="6172200" cy="74613"/>
          </a:xfrm>
        </p:spPr>
        <p:txBody>
          <a:bodyPr/>
          <a:lstStyle/>
          <a:p>
            <a:pPr eaLnBrk="1" hangingPunct="1"/>
            <a:endParaRPr lang="id-ID" sz="4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6172200" cy="5105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sz="160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160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160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160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160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16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16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16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16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400" b="1" smtClean="0"/>
              <a:t>6.   Kekuatan dan Kelemahan Pasar Persaingan Sempurna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400" b="1" smtClean="0"/>
              <a:t>      </a:t>
            </a:r>
            <a:r>
              <a:rPr lang="en-US" sz="1200" b="1" smtClean="0"/>
              <a:t>a. Kekuatan</a:t>
            </a:r>
            <a:endParaRPr lang="en-US" sz="1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1. Harga jual barang dan jasa adalah yang termurah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2. Juml;h output paling banyak sehingga rasio output per penduduk maksima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(kemakmuran maksimal).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3. Masyarakat merasa nyaman dalam mengkonsumsi (produk yang homogen) dan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tidak takut ditipu dalam kualitas dan harga.</a:t>
            </a:r>
            <a:endParaRPr lang="en-US" sz="12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b="1" smtClean="0"/>
              <a:t>       b. Kelemahan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1. Kelemahan Dalam Hal Konsumsi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2. Kelemahan Dalam Pengembangan Teknologi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3. Konflik Efisiensi  - Keadilan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</a:t>
            </a:r>
          </a:p>
        </p:txBody>
      </p:sp>
      <p:pic>
        <p:nvPicPr>
          <p:cNvPr id="8196" name="Picture 4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541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57200" y="5105400"/>
            <a:ext cx="59436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SOAL LATIHAN (KASUS)</a:t>
            </a:r>
          </a:p>
          <a:p>
            <a:endParaRPr lang="en-US" b="1"/>
          </a:p>
          <a:p>
            <a:r>
              <a:rPr lang="en-US" sz="1200" b="1"/>
              <a:t>1.  Soal :</a:t>
            </a:r>
            <a:endParaRPr lang="en-US" sz="1200"/>
          </a:p>
          <a:p>
            <a:r>
              <a:rPr lang="en-US" sz="1200"/>
              <a:t>Sebuah perusahaan jam beroperasi dalam pasar persaingan sempurna. Biaya produksi dinyatakan sebagai C = 100 + Q2, dimana C adalah biaya. Biaya tetap (FC)</a:t>
            </a:r>
          </a:p>
          <a:p>
            <a:r>
              <a:rPr lang="en-US" sz="1200"/>
              <a:t>Adalah 100. jika harga jual jam per unit adalah 60:</a:t>
            </a:r>
          </a:p>
          <a:p>
            <a:r>
              <a:rPr lang="en-US" sz="1200"/>
              <a:t>Berapa jumlah jam yang harus diproduksi untuk mencapai laba maksimal?</a:t>
            </a:r>
          </a:p>
          <a:p>
            <a:r>
              <a:rPr lang="en-US" sz="1200"/>
              <a:t>Berapa besar laba maksimal?</a:t>
            </a:r>
          </a:p>
          <a:p>
            <a:endParaRPr lang="en-US" sz="1200" b="1"/>
          </a:p>
          <a:p>
            <a:r>
              <a:rPr lang="en-US" sz="1200" b="1"/>
              <a:t>Jawab</a:t>
            </a:r>
            <a:endParaRPr lang="en-US" sz="1200"/>
          </a:p>
          <a:p>
            <a:r>
              <a:rPr lang="en-US" sz="1200"/>
              <a:t>       Dalam pasar persaingan sempurna, produsen adalah penerima harga (</a:t>
            </a:r>
            <a:r>
              <a:rPr lang="en-US" sz="1200" i="1"/>
              <a:t>price     </a:t>
            </a:r>
          </a:p>
          <a:p>
            <a:r>
              <a:rPr lang="en-US" sz="1200" i="1"/>
              <a:t>       taker</a:t>
            </a:r>
            <a:r>
              <a:rPr lang="en-US" sz="1200"/>
              <a:t>)</a:t>
            </a:r>
          </a:p>
          <a:p>
            <a:r>
              <a:rPr lang="en-US" sz="1200"/>
              <a:t>       Karena itu fungsi penerimaan total TR = P x Q = 60Q</a:t>
            </a:r>
          </a:p>
          <a:p>
            <a:r>
              <a:rPr lang="en-US" sz="1200"/>
              <a:t>                   TR</a:t>
            </a:r>
          </a:p>
          <a:p>
            <a:r>
              <a:rPr lang="en-US" sz="1200"/>
              <a:t>      MR =  --------   =  60</a:t>
            </a:r>
            <a:endParaRPr lang="en-US" sz="1200" b="1"/>
          </a:p>
          <a:p>
            <a:r>
              <a:rPr lang="en-US" sz="1200" b="1"/>
              <a:t>                    </a:t>
            </a:r>
            <a:r>
              <a:rPr lang="en-US" sz="1200"/>
              <a:t>Q</a:t>
            </a:r>
          </a:p>
          <a:p>
            <a:r>
              <a:rPr lang="en-US" sz="1200"/>
              <a:t>      Jika  C = 100 + 2Q maka biaya marjinal (MC) adalah    TC          atau</a:t>
            </a:r>
          </a:p>
          <a:p>
            <a:r>
              <a:rPr lang="en-US" sz="1200"/>
              <a:t>                                                                                            --------</a:t>
            </a:r>
          </a:p>
          <a:p>
            <a:r>
              <a:rPr lang="en-US" sz="1200"/>
              <a:t>                                                                                               Q</a:t>
            </a:r>
          </a:p>
          <a:p>
            <a:r>
              <a:rPr lang="en-US" sz="1200"/>
              <a:t>        MC = 2Q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6172200" cy="76200"/>
          </a:xfrm>
        </p:spPr>
        <p:txBody>
          <a:bodyPr/>
          <a:lstStyle/>
          <a:p>
            <a:pPr eaLnBrk="1" hangingPunct="1"/>
            <a:endParaRPr lang="id-ID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685800"/>
            <a:ext cx="61722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a)   Laba maksimal tercapai pada saat MR = MC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60 = 2Q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 Q = 30 unit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Jumlah jam yang harus diproduksi untuk mencapai laba maksimum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adalah 30 unit.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b)   Besar laba maksimum (maks):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Jika C = 100  + Q2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AC =  100 + Q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        ------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          Q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33400" y="2743200"/>
            <a:ext cx="58674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200"/>
              <a:t>Pada saat Q = 30 maka AC =  100   + 30  = 33 1/3</a:t>
            </a:r>
          </a:p>
          <a:p>
            <a:pPr marL="342900" indent="-342900"/>
            <a:r>
              <a:rPr lang="en-US" sz="1200"/>
              <a:t>                                                      -------</a:t>
            </a:r>
          </a:p>
          <a:p>
            <a:pPr marL="342900" indent="-342900"/>
            <a:r>
              <a:rPr lang="en-US" sz="1200"/>
              <a:t>                                                         30</a:t>
            </a:r>
          </a:p>
          <a:p>
            <a:pPr marL="342900" indent="-342900"/>
            <a:r>
              <a:rPr lang="en-US" sz="1200"/>
              <a:t>    maks = Q (P- AC) = 30(60 - 33 1/3)    =  800</a:t>
            </a:r>
          </a:p>
          <a:p>
            <a:pPr marL="342900" indent="-342900"/>
            <a:endParaRPr lang="en-US" sz="1200" b="1"/>
          </a:p>
          <a:p>
            <a:pPr marL="342900" indent="-342900"/>
            <a:r>
              <a:rPr lang="en-US" sz="1200" b="1"/>
              <a:t>2.  Soal:</a:t>
            </a:r>
            <a:r>
              <a:rPr lang="en-US" sz="1200"/>
              <a:t>   </a:t>
            </a:r>
          </a:p>
          <a:p>
            <a:pPr marL="342900" indent="-342900"/>
            <a:r>
              <a:rPr lang="en-US" sz="1200"/>
              <a:t>	       Di dalam sebuah pasar output berstuktur persaingan sempurna, jumlah perusahaan adalah 1.000. Dalam jangka pendek setiap perusahaan memiliki kurva penawaran Qs = -200 + 50P, dimana Qs adalah output tiap perusahaan; P adalah harga. Permintaan pasar: </a:t>
            </a:r>
          </a:p>
          <a:p>
            <a:pPr marL="342900" indent="-342900"/>
            <a:r>
              <a:rPr lang="en-US" sz="1200"/>
              <a:t>           Q = 160.000 – 10.000P</a:t>
            </a:r>
          </a:p>
          <a:p>
            <a:pPr marL="342900" indent="-342900"/>
            <a:r>
              <a:rPr lang="en-US" sz="1200"/>
              <a:t>a)    Hitung harga keseimbangan pasar jangka pendek</a:t>
            </a:r>
          </a:p>
          <a:p>
            <a:pPr marL="342900" indent="-342900"/>
            <a:r>
              <a:rPr lang="en-US" sz="1200"/>
              <a:t>b)    Gambarkan kurva permintaan yang dihadapi perusahaan dan tingkat</a:t>
            </a:r>
          </a:p>
          <a:p>
            <a:pPr marL="342900" indent="-342900"/>
            <a:r>
              <a:rPr lang="en-US" sz="1200"/>
              <a:t>        keseimbangan.</a:t>
            </a:r>
          </a:p>
          <a:p>
            <a:pPr marL="342900" indent="-342900"/>
            <a:r>
              <a:rPr lang="en-US" sz="1200"/>
              <a:t>c)     Jelaskan bila ada perusahaan yang memutuskan untuk memproduksi</a:t>
            </a:r>
          </a:p>
          <a:p>
            <a:pPr marL="342900" indent="-342900"/>
            <a:r>
              <a:rPr lang="en-US" sz="1200"/>
              <a:t>        lebih sedikit atau lebih banyak dari output tingkat keseimbangan.</a:t>
            </a:r>
          </a:p>
          <a:p>
            <a:pPr marL="342900" indent="-342900"/>
            <a:endParaRPr lang="en-US" sz="1200" b="1"/>
          </a:p>
          <a:p>
            <a:pPr marL="342900" indent="-342900"/>
            <a:r>
              <a:rPr lang="en-US" sz="1200" b="1"/>
              <a:t>      Jawab</a:t>
            </a:r>
            <a:endParaRPr lang="en-US" sz="1200"/>
          </a:p>
          <a:p>
            <a:pPr marL="342900" indent="-342900"/>
            <a:r>
              <a:rPr lang="en-US" sz="1200"/>
              <a:t>a)  Penawaran Total : Qs   =   (-200 + 50P) x 1.000</a:t>
            </a:r>
          </a:p>
          <a:p>
            <a:pPr marL="342900" indent="-342900"/>
            <a:r>
              <a:rPr lang="en-US" sz="1200"/>
              <a:t>                                           =    -200.000 + 50.000P</a:t>
            </a:r>
          </a:p>
          <a:p>
            <a:pPr marL="342900" indent="-342900"/>
            <a:r>
              <a:rPr lang="en-US" sz="1200"/>
              <a:t>     Keseimbangan pasar</a:t>
            </a:r>
          </a:p>
          <a:p>
            <a:pPr marL="342900" indent="-342900"/>
            <a:r>
              <a:rPr lang="en-US" sz="1200"/>
              <a:t>     Qs  =  Qd</a:t>
            </a:r>
          </a:p>
          <a:p>
            <a:pPr marL="342900" indent="-342900"/>
            <a:r>
              <a:rPr lang="en-US" sz="1200"/>
              <a:t>     -200.000 + 50.000P  =  160.000 – 10.000P</a:t>
            </a:r>
          </a:p>
          <a:p>
            <a:pPr marL="342900" indent="-342900"/>
            <a:r>
              <a:rPr lang="en-US" sz="1200"/>
              <a:t>      60.000P  = 360.000</a:t>
            </a:r>
          </a:p>
          <a:p>
            <a:pPr marL="342900" indent="-342900"/>
            <a:r>
              <a:rPr lang="en-US" sz="1200"/>
              <a:t>      P  =  6</a:t>
            </a:r>
          </a:p>
          <a:p>
            <a:pPr marL="342900" indent="-342900"/>
            <a:r>
              <a:rPr lang="en-US" sz="1200"/>
              <a:t>      Q = 160.000 – 10.000P</a:t>
            </a:r>
          </a:p>
          <a:p>
            <a:pPr marL="342900" indent="-342900"/>
            <a:r>
              <a:rPr lang="en-US" sz="1200"/>
              <a:t>          = 160.000 – 10.000(6)</a:t>
            </a:r>
          </a:p>
          <a:p>
            <a:pPr marL="342900" indent="-342900"/>
            <a:r>
              <a:rPr lang="en-US" sz="1200"/>
              <a:t>          = 100.000 unit</a:t>
            </a:r>
          </a:p>
          <a:p>
            <a:pPr marL="342900" indent="-342900"/>
            <a:r>
              <a:rPr lang="en-US" sz="1200"/>
              <a:t>        Harga keseimbangan pasar adalah 6/ unit, dengan total output 100.000 unit</a:t>
            </a:r>
          </a:p>
          <a:p>
            <a:pPr marL="342900" indent="-342900"/>
            <a:r>
              <a:rPr lang="en-US" sz="1200"/>
              <a:t>        Karena jumlah perusahaan 1.000 maka setiap perusahaan mencapai keseimbangan bila memproduksi 100 unit (100.000/1.000 unit). Juga karena perusahaan beroperasi dalam pasar persaingan sempurna, maka:</a:t>
            </a:r>
          </a:p>
          <a:p>
            <a:pPr marL="342900" indent="-342900"/>
            <a:endParaRPr lang="en-US" sz="1200"/>
          </a:p>
          <a:p>
            <a:pPr marL="342900" indent="-342900"/>
            <a:r>
              <a:rPr lang="en-US" sz="1200"/>
              <a:t>     1)  Perusahaan berposisi sebagai penerima harga, dimana D = AR = MR = P 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36525"/>
            <a:ext cx="6172200" cy="136525"/>
          </a:xfrm>
        </p:spPr>
        <p:txBody>
          <a:bodyPr/>
          <a:lstStyle/>
          <a:p>
            <a:pPr eaLnBrk="1" hangingPunct="1"/>
            <a:endParaRPr lang="id-ID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6172200" cy="2971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2)  Kurva biaya marjinal perusahaan adalah kurva penawaran perusahaan.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	Qs  =  -200 + 50P, atau  P = 4 + 1/50 Qs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     MC = 4 + 1/50 Qs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	Perusahaan mencapai keseimbangan bila,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	Qs = -200 + 50P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	      = -200 + 50(6)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	      = 100 unit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c)    Bila salah satu perusahaan memutuskan untuk tidak berproduksi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(Qs = 0)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MC = 4 + 1/50 Qs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       = 4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MC &lt; P perusahaan tidak memperoleh laba maksimum sebab jika output ditambah akan meningkatkan laba			Bila salah satu perusahaan memutuskan memproduksi lebih banyak dari tingkat keseimbangan (Qs &gt; 100, misal 200)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 MC = 4 + 1/50 (200)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        = 8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MC &gt; P perusahaan rugi karena bila Qs &gt; 100, menambah output berarti menambah kerugian.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           Diagram 8.11 </a:t>
            </a:r>
          </a:p>
        </p:txBody>
      </p:sp>
      <p:pic>
        <p:nvPicPr>
          <p:cNvPr id="10244" name="Picture 4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95800"/>
            <a:ext cx="51816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6172200" cy="381000"/>
          </a:xfrm>
        </p:spPr>
        <p:txBody>
          <a:bodyPr/>
          <a:lstStyle/>
          <a:p>
            <a:pPr eaLnBrk="1" hangingPunct="1"/>
            <a:r>
              <a:rPr lang="en-US" sz="1800" b="1" smtClean="0"/>
              <a:t>PASAR MONOPOLI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6172200" cy="746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b="1" smtClean="0"/>
              <a:t>1.  Faktor – faktor Penyebab Terbentuknya Monopoli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b="1" smtClean="0"/>
              <a:t>     Hambatan Teknis (</a:t>
            </a:r>
            <a:r>
              <a:rPr lang="en-US" sz="1400" b="1" i="1" smtClean="0"/>
              <a:t>Technical Barriers to Entry</a:t>
            </a:r>
            <a:r>
              <a:rPr lang="en-US" sz="1400" b="1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smtClean="0"/>
              <a:t>     Ketidakmampuan bersaing secara teknis menyebabkan perusahaan lain sulit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smtClean="0"/>
              <a:t>     bersaing dengan perusahaan yang sudah ada (</a:t>
            </a:r>
            <a:r>
              <a:rPr lang="en-US" sz="1200" i="1" smtClean="0"/>
              <a:t>existing firm</a:t>
            </a:r>
            <a:r>
              <a:rPr lang="en-US" sz="120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smtClean="0"/>
              <a:t>  1) Perusahaan memiliki kemampuan dan atau pengetahuan khusus (</a:t>
            </a:r>
            <a:r>
              <a:rPr lang="en-US" sz="1200" i="1" smtClean="0"/>
              <a:t>special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i="1" smtClean="0"/>
              <a:t>      knowledge</a:t>
            </a:r>
            <a:r>
              <a:rPr lang="en-US" sz="1200" smtClean="0"/>
              <a:t>) yang memungkinkan berproduksi sangat efisien,.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smtClean="0"/>
              <a:t>  2) Tingginya tingkat efisiensi memungkinkan perusahaan monopolis mempunyai kurva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smtClean="0"/>
              <a:t>      biaya (MC dan AC) yang menurun.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smtClean="0"/>
              <a:t>  3) Perusahaan memiliki kemampuan control sumber factor produksi, baik berupa SDA,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smtClean="0"/>
              <a:t>      SDM, maupun lokasi produksi.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b="1" smtClean="0"/>
              <a:t>	Hambatan Legalitas</a:t>
            </a:r>
            <a:r>
              <a:rPr lang="en-US" sz="1400" b="1" i="1" smtClean="0"/>
              <a:t> (Legal</a:t>
            </a:r>
            <a:r>
              <a:rPr lang="en-US" sz="1400" b="1" smtClean="0"/>
              <a:t> </a:t>
            </a:r>
            <a:r>
              <a:rPr lang="en-US" sz="1400" b="1" i="1" smtClean="0"/>
              <a:t>Barriers to Entry</a:t>
            </a:r>
            <a:r>
              <a:rPr lang="en-US" sz="1400" b="1" smtClean="0"/>
              <a:t>)</a:t>
            </a:r>
            <a:endParaRPr lang="en-US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smtClean="0"/>
              <a:t>  </a:t>
            </a:r>
            <a:r>
              <a:rPr lang="en-US" sz="1200" smtClean="0"/>
              <a:t>1)  Undang – undang dan Hak Paten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smtClean="0"/>
              <a:t>  2)  Hak Paten (</a:t>
            </a:r>
            <a:r>
              <a:rPr lang="en-US" sz="1200" i="1" smtClean="0"/>
              <a:t>Patent Right</a:t>
            </a:r>
            <a:r>
              <a:rPr lang="en-US" sz="1200" smtClean="0"/>
              <a:t>) atau Hak Cipta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smtClean="0"/>
              <a:t>Hanya ada satu produsen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smtClean="0"/>
              <a:t>Listrik yang dihasilkan PLN tidak mempunyai substitusi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smtClean="0"/>
              <a:t>Perusahaan – perusahaan lain tidak dapat memasuki industri listrik karena ada hambatan</a:t>
            </a:r>
            <a:endParaRPr lang="en-US" sz="12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b="1" smtClean="0"/>
              <a:t> 2.  Permintaan dan Penerimaan Perusahaan   Monopoli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b="1" smtClean="0"/>
              <a:t>         </a:t>
            </a:r>
            <a:r>
              <a:rPr lang="en-US" sz="1200" b="1" smtClean="0"/>
              <a:t>a.   Permintaan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b="1" smtClean="0"/>
              <a:t>	        </a:t>
            </a:r>
            <a:r>
              <a:rPr lang="en-US" sz="1200" smtClean="0"/>
              <a:t>Permintaan terhadap output perusahaan (</a:t>
            </a:r>
            <a:r>
              <a:rPr lang="en-US" sz="1200" i="1" smtClean="0"/>
              <a:t>firm’s demand</a:t>
            </a:r>
            <a:r>
              <a:rPr lang="en-US" sz="1200" smtClean="0"/>
              <a:t>) merupakan permintaan  industri. Posisis perusahaan monopolis adalah penentu harga (</a:t>
            </a:r>
            <a:r>
              <a:rPr lang="en-US" sz="1200" i="1" smtClean="0"/>
              <a:t>price taker</a:t>
            </a:r>
            <a:r>
              <a:rPr lang="en-US" sz="1200" smtClean="0"/>
              <a:t>).</a:t>
            </a:r>
            <a:endParaRPr lang="en-US" sz="12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b="1" smtClean="0"/>
              <a:t>	  </a:t>
            </a:r>
            <a:r>
              <a:rPr lang="en-US" sz="1200" b="1" smtClean="0"/>
              <a:t>b.   Penerimaan </a:t>
            </a:r>
            <a:endParaRPr lang="en-US" sz="1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smtClean="0"/>
              <a:t>       </a:t>
            </a:r>
            <a:r>
              <a:rPr lang="en-US" sz="1200" smtClean="0"/>
              <a:t>Diagram 9.1  Penerimaan marjinal perusahaan monopoli lebih kecil dari harga jual (MR &lt; P).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smtClean="0"/>
              <a:t>        Hubungan antara besarnya TR dan MR digambarkan pada Diagram 9.2</a:t>
            </a:r>
          </a:p>
        </p:txBody>
      </p:sp>
      <p:pic>
        <p:nvPicPr>
          <p:cNvPr id="11268" name="Picture 5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0"/>
            <a:ext cx="49736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6172200" cy="76200"/>
          </a:xfrm>
        </p:spPr>
        <p:txBody>
          <a:bodyPr/>
          <a:lstStyle/>
          <a:p>
            <a:pPr eaLnBrk="1" hangingPunct="1"/>
            <a:endParaRPr lang="id-ID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6172200" cy="7315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4000" b="1" smtClean="0"/>
          </a:p>
          <a:p>
            <a:pPr eaLnBrk="1" hangingPunct="1">
              <a:lnSpc>
                <a:spcPct val="80000"/>
              </a:lnSpc>
            </a:pPr>
            <a:endParaRPr lang="en-US" sz="4000" b="1" smtClean="0"/>
          </a:p>
          <a:p>
            <a:pPr eaLnBrk="1" hangingPunct="1">
              <a:lnSpc>
                <a:spcPct val="80000"/>
              </a:lnSpc>
            </a:pPr>
            <a:endParaRPr lang="en-US" sz="4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4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  </a:t>
            </a:r>
            <a:r>
              <a:rPr lang="en-US" sz="1400" b="1" smtClean="0"/>
              <a:t>3.  Keseimbangan Perusahaan Dalam Jangka Pendek</a:t>
            </a:r>
            <a:r>
              <a:rPr lang="en-US" sz="1800" b="1" smtClean="0"/>
              <a:t> </a:t>
            </a: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 	      </a:t>
            </a:r>
            <a:r>
              <a:rPr lang="en-US" sz="1200" smtClean="0"/>
              <a:t>Diagram 9.3 laba maksimum tercapai pada output Q* di mana MR =   MC. Besarnya laba seluas bidang AP*BC.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/>
              <a:t>   4.   Keseimbangan Perusahaan Dalam Jangka Panjang</a:t>
            </a:r>
            <a:r>
              <a:rPr lang="en-US" sz="1600" b="1" smtClean="0"/>
              <a:t> </a:t>
            </a:r>
            <a:endParaRPr lang="en-US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       </a:t>
            </a:r>
            <a:r>
              <a:rPr lang="en-US" sz="1200" smtClean="0"/>
              <a:t>Tidak mempunyai masalah besar dengan keseimbangan jangja panjang. Diagram  9.4.a  menunjukkan perusahaan monopolis yang mengalami kerugian dalam janka pendek. Namun karena biaya rata – rata variable masih lebih besar dari harga (AVC &gt; P) untuk sementara perusahaan masih dapat beroperasi.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      Diagram 9.4.b  ditunjukkan dengan menurunnya kurva AC(AC1 --- AC2). Karena sekarang biaya rata – rata lebih kecil daripada harga (AC &lt; P), perusahaan sudah dapat menikmati laba.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      Diagram 9.4.c  peningkatan permintaan (D1 – D2) menyebabkan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P &gt; AC yang artinya perusahaan memperoleh laba.</a:t>
            </a:r>
            <a:endParaRPr lang="en-US" sz="12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smtClean="0"/>
          </a:p>
        </p:txBody>
      </p:sp>
      <p:pic>
        <p:nvPicPr>
          <p:cNvPr id="12292" name="Picture 4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14400"/>
            <a:ext cx="480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962400"/>
            <a:ext cx="480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1607</Words>
  <Application>Microsoft Office PowerPoint</Application>
  <PresentationFormat>A4 Paper (210x297 mm)</PresentationFormat>
  <Paragraphs>652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Wingdings</vt:lpstr>
      <vt:lpstr>Default Design</vt:lpstr>
      <vt:lpstr>PASAR PERSAINGAN SEMPURNA</vt:lpstr>
      <vt:lpstr>Slide 2</vt:lpstr>
      <vt:lpstr>Slide 3</vt:lpstr>
      <vt:lpstr>Slide 4</vt:lpstr>
      <vt:lpstr>Slide 5</vt:lpstr>
      <vt:lpstr>Slide 6</vt:lpstr>
      <vt:lpstr>Slide 7</vt:lpstr>
      <vt:lpstr>PASAR MONOPOLI</vt:lpstr>
      <vt:lpstr>Slide 9</vt:lpstr>
      <vt:lpstr>Slide 10</vt:lpstr>
      <vt:lpstr> </vt:lpstr>
      <vt:lpstr>Slide 12</vt:lpstr>
      <vt:lpstr>Slide 13</vt:lpstr>
      <vt:lpstr>Slide 14</vt:lpstr>
      <vt:lpstr>PASAR PERSAINGAN MONOPOLOSTIK</vt:lpstr>
      <vt:lpstr>Slide 16</vt:lpstr>
      <vt:lpstr>PASAR OLIGOPOLI</vt:lpstr>
      <vt:lpstr>Slide 18</vt:lpstr>
      <vt:lpstr>Slide 19</vt:lpstr>
      <vt:lpstr>Slide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PASAR PERSAINGAN SEMPURNA</dc:title>
  <dc:creator>Guest</dc:creator>
  <cp:lastModifiedBy>PERSONAL</cp:lastModifiedBy>
  <cp:revision>22</cp:revision>
  <dcterms:created xsi:type="dcterms:W3CDTF">2004-10-28T15:21:35Z</dcterms:created>
  <dcterms:modified xsi:type="dcterms:W3CDTF">2011-12-21T06:34:33Z</dcterms:modified>
</cp:coreProperties>
</file>