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7"/>
  </p:notesMasterIdLst>
  <p:sldIdLst>
    <p:sldId id="256" r:id="rId2"/>
    <p:sldId id="300" r:id="rId3"/>
    <p:sldId id="278" r:id="rId4"/>
    <p:sldId id="307" r:id="rId5"/>
    <p:sldId id="279" r:id="rId6"/>
    <p:sldId id="298" r:id="rId7"/>
    <p:sldId id="280" r:id="rId8"/>
    <p:sldId id="281" r:id="rId9"/>
    <p:sldId id="308" r:id="rId10"/>
    <p:sldId id="297" r:id="rId11"/>
    <p:sldId id="313" r:id="rId12"/>
    <p:sldId id="282" r:id="rId13"/>
    <p:sldId id="283" r:id="rId14"/>
    <p:sldId id="284" r:id="rId15"/>
    <p:sldId id="285" r:id="rId16"/>
    <p:sldId id="299" r:id="rId17"/>
    <p:sldId id="315" r:id="rId18"/>
    <p:sldId id="316" r:id="rId19"/>
    <p:sldId id="286" r:id="rId20"/>
    <p:sldId id="314" r:id="rId21"/>
    <p:sldId id="287" r:id="rId22"/>
    <p:sldId id="309" r:id="rId23"/>
    <p:sldId id="288" r:id="rId24"/>
    <p:sldId id="310" r:id="rId25"/>
    <p:sldId id="289" r:id="rId26"/>
    <p:sldId id="311" r:id="rId27"/>
    <p:sldId id="290" r:id="rId28"/>
    <p:sldId id="291" r:id="rId29"/>
    <p:sldId id="292" r:id="rId30"/>
    <p:sldId id="293" r:id="rId31"/>
    <p:sldId id="294" r:id="rId32"/>
    <p:sldId id="312" r:id="rId33"/>
    <p:sldId id="304" r:id="rId34"/>
    <p:sldId id="305" r:id="rId35"/>
    <p:sldId id="275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-5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B517384F-536B-4801-B09C-CE4210E4F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1DF3F-8503-4DCB-B95D-39C59437448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d-ID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sp>
        <p:nvSpPr>
          <p:cNvPr id="273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34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42E5-A1D6-4D41-AF30-3C74AA2A8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3A6E-4367-43E5-8094-CA3D0F9A3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D534A-1DD4-4B73-9D87-0C84E6C07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A199-403F-4CAE-A865-CBB5B1B8B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2A2F9-8509-4031-B281-CB39778A1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F8F4B-962E-4E97-89EE-5D5E71735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8807E-9A1B-479A-B8E0-A57C35AA8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E611-979E-41EA-99B5-6BB2C36CB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6579-0379-4024-A07E-09DFC3F45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A8BBD-090F-4CF3-BFC6-C9654D458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05514-0977-4F09-8DF9-C50B1155A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id-ID" sz="2400">
              <a:latin typeface="Times New Roman" pitchFamily="18" charset="0"/>
            </a:endParaRP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id-ID" sz="2400"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4561F62-6BA1-48B5-A389-D51470BA1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239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27239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Microsoft_Office_Excel_Chart7.xls"/><Relationship Id="rId4" Type="http://schemas.openxmlformats.org/officeDocument/2006/relationships/oleObject" Target="../embeddings/Microsoft_Office_Excel_Chart6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3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A8D74D-BDD9-4235-B930-15837EB34BB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838200" y="2667000"/>
            <a:ext cx="7239000" cy="100488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BAB 4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UKURAN PENYEBARAN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E019CA-F748-4E38-BB5F-E9FA650B334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VARIANS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590800" y="-5245100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90800" y="-5245100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476500" y="-5245100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6373813" y="1385888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d-ID" sz="2400">
              <a:latin typeface="Tahoma" pitchFamily="34" charset="0"/>
            </a:endParaRPr>
          </a:p>
        </p:txBody>
      </p:sp>
      <p:sp>
        <p:nvSpPr>
          <p:cNvPr id="5130" name="Rectangle 13"/>
          <p:cNvSpPr>
            <a:spLocks noChangeArrowheads="1"/>
          </p:cNvSpPr>
          <p:nvPr/>
        </p:nvSpPr>
        <p:spPr bwMode="auto">
          <a:xfrm>
            <a:off x="9666288" y="-39688"/>
            <a:ext cx="1679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d-ID" sz="2400">
              <a:latin typeface="Tahoma" pitchFamily="34" charset="0"/>
            </a:endParaRPr>
          </a:p>
        </p:txBody>
      </p:sp>
      <p:sp>
        <p:nvSpPr>
          <p:cNvPr id="5131" name="Rectangle 14"/>
          <p:cNvSpPr>
            <a:spLocks noChangeArrowheads="1"/>
          </p:cNvSpPr>
          <p:nvPr/>
        </p:nvSpPr>
        <p:spPr bwMode="auto">
          <a:xfrm>
            <a:off x="9666288" y="-39688"/>
            <a:ext cx="1679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d-ID" sz="2400">
              <a:latin typeface="Tahoma" pitchFamily="34" charset="0"/>
            </a:endParaRPr>
          </a:p>
        </p:txBody>
      </p:sp>
      <p:sp>
        <p:nvSpPr>
          <p:cNvPr id="5132" name="Text Box 296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sp>
        <p:nvSpPr>
          <p:cNvPr id="5133" name="Text Box 297"/>
          <p:cNvSpPr txBox="1">
            <a:spLocks noChangeArrowheads="1"/>
          </p:cNvSpPr>
          <p:nvPr/>
        </p:nvSpPr>
        <p:spPr bwMode="auto">
          <a:xfrm>
            <a:off x="914400" y="2133600"/>
            <a:ext cx="74676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Definisi:</a:t>
            </a:r>
          </a:p>
          <a:p>
            <a:pPr eaLnBrk="1" hangingPunct="1"/>
            <a:r>
              <a:rPr lang="en-US" sz="2200">
                <a:latin typeface="Tahoma" pitchFamily="34" charset="0"/>
                <a:cs typeface="Arial" charset="0"/>
              </a:rPr>
              <a:t>Rata-rata hitung dari deviasi kuadrat setiap data terhadap rata-rata hitungnya.</a:t>
            </a:r>
            <a:endParaRPr lang="en-US" sz="2200">
              <a:latin typeface="Tahoma" pitchFamily="34" charset="0"/>
            </a:endParaRPr>
          </a:p>
          <a:p>
            <a:pPr eaLnBrk="1" hangingPunct="1"/>
            <a:endParaRPr lang="en-US" sz="2200">
              <a:latin typeface="Tahoma" pitchFamily="34" charset="0"/>
            </a:endParaRPr>
          </a:p>
          <a:p>
            <a:pPr eaLnBrk="1" hangingPunct="1"/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Rumus:</a:t>
            </a:r>
          </a:p>
        </p:txBody>
      </p:sp>
      <p:graphicFrame>
        <p:nvGraphicFramePr>
          <p:cNvPr id="5122" name="Object 298"/>
          <p:cNvGraphicFramePr>
            <a:graphicFrameLocks noChangeAspect="1"/>
          </p:cNvGraphicFramePr>
          <p:nvPr/>
        </p:nvGraphicFramePr>
        <p:xfrm>
          <a:off x="3505200" y="3657600"/>
          <a:ext cx="3352800" cy="1457325"/>
        </p:xfrm>
        <a:graphic>
          <a:graphicData uri="http://schemas.openxmlformats.org/presentationml/2006/ole">
            <p:oleObj spid="_x0000_s5122" name="Equation" r:id="rId3" imgW="876240" imgH="380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C92116-01F5-45EE-BBC5-3990C3DA6E8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VARIANS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2590800" y="-5245100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2590800" y="-5245100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2476500" y="-5245100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6373813" y="1385888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d-ID" sz="2400">
              <a:latin typeface="Tahoma" pitchFamily="34" charset="0"/>
            </a:endParaRPr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9666288" y="-39688"/>
            <a:ext cx="1679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d-ID" sz="2400">
              <a:latin typeface="Tahoma" pitchFamily="34" charset="0"/>
            </a:endParaRPr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9666288" y="-39688"/>
            <a:ext cx="1679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d-ID" sz="2400">
              <a:latin typeface="Tahoma" pitchFamily="34" charset="0"/>
            </a:endParaRPr>
          </a:p>
        </p:txBody>
      </p:sp>
      <p:grpSp>
        <p:nvGrpSpPr>
          <p:cNvPr id="6156" name="Group 11"/>
          <p:cNvGrpSpPr>
            <a:grpSpLocks/>
          </p:cNvGrpSpPr>
          <p:nvPr/>
        </p:nvGrpSpPr>
        <p:grpSpPr bwMode="auto">
          <a:xfrm>
            <a:off x="800100" y="2743200"/>
            <a:ext cx="7696200" cy="3657600"/>
            <a:chOff x="480" y="1872"/>
            <a:chExt cx="4848" cy="2304"/>
          </a:xfrm>
        </p:grpSpPr>
        <p:grpSp>
          <p:nvGrpSpPr>
            <p:cNvPr id="6158" name="Group 12"/>
            <p:cNvGrpSpPr>
              <a:grpSpLocks/>
            </p:cNvGrpSpPr>
            <p:nvPr/>
          </p:nvGrpSpPr>
          <p:grpSpPr bwMode="auto">
            <a:xfrm>
              <a:off x="485" y="1874"/>
              <a:ext cx="4838" cy="2300"/>
              <a:chOff x="485" y="1874"/>
              <a:chExt cx="4838" cy="2300"/>
            </a:xfrm>
          </p:grpSpPr>
          <p:grpSp>
            <p:nvGrpSpPr>
              <p:cNvPr id="6160" name="Group 13"/>
              <p:cNvGrpSpPr>
                <a:grpSpLocks/>
              </p:cNvGrpSpPr>
              <p:nvPr/>
            </p:nvGrpSpPr>
            <p:grpSpPr bwMode="auto">
              <a:xfrm>
                <a:off x="485" y="1874"/>
                <a:ext cx="804" cy="204"/>
                <a:chOff x="0" y="0"/>
                <a:chExt cx="496" cy="384"/>
              </a:xfrm>
            </p:grpSpPr>
            <p:sp>
              <p:nvSpPr>
                <p:cNvPr id="6290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1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Tahun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just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91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61" name="Group 16"/>
              <p:cNvGrpSpPr>
                <a:grpSpLocks/>
              </p:cNvGrpSpPr>
              <p:nvPr/>
            </p:nvGrpSpPr>
            <p:grpSpPr bwMode="auto">
              <a:xfrm>
                <a:off x="1289" y="1874"/>
                <a:ext cx="1225" cy="204"/>
                <a:chOff x="496" y="0"/>
                <a:chExt cx="756" cy="384"/>
              </a:xfrm>
            </p:grpSpPr>
            <p:sp>
              <p:nvSpPr>
                <p:cNvPr id="6288" name="Rectangle 17"/>
                <p:cNvSpPr>
                  <a:spLocks noChangeArrowheads="1"/>
                </p:cNvSpPr>
                <p:nvPr/>
              </p:nvSpPr>
              <p:spPr bwMode="auto">
                <a:xfrm>
                  <a:off x="539" y="0"/>
                  <a:ext cx="67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X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89" name="Rectangle 18"/>
                <p:cNvSpPr>
                  <a:spLocks noChangeArrowheads="1"/>
                </p:cNvSpPr>
                <p:nvPr/>
              </p:nvSpPr>
              <p:spPr bwMode="auto">
                <a:xfrm>
                  <a:off x="496" y="0"/>
                  <a:ext cx="7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62" name="Group 19"/>
              <p:cNvGrpSpPr>
                <a:grpSpLocks/>
              </p:cNvGrpSpPr>
              <p:nvPr/>
            </p:nvGrpSpPr>
            <p:grpSpPr bwMode="auto">
              <a:xfrm>
                <a:off x="2514" y="1874"/>
                <a:ext cx="955" cy="204"/>
                <a:chOff x="1252" y="0"/>
                <a:chExt cx="590" cy="384"/>
              </a:xfrm>
            </p:grpSpPr>
            <p:sp>
              <p:nvSpPr>
                <p:cNvPr id="6286" name="Rectangle 20"/>
                <p:cNvSpPr>
                  <a:spLocks noChangeArrowheads="1"/>
                </p:cNvSpPr>
                <p:nvPr/>
              </p:nvSpPr>
              <p:spPr bwMode="auto">
                <a:xfrm>
                  <a:off x="1295" y="0"/>
                  <a:ext cx="50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X – </a:t>
                  </a:r>
                  <a:r>
                    <a:rPr lang="en-US" sz="1400" b="1">
                      <a:latin typeface="Tahoma" pitchFamily="34" charset="0"/>
                      <a:cs typeface="Arial" charset="0"/>
                      <a:sym typeface="Symbol" pitchFamily="18" charset="2"/>
                    </a:rPr>
                    <a:t>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 b="1">
                    <a:latin typeface="Tahoma" pitchFamily="34" charset="0"/>
                    <a:cs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6287" name="Rectangle 21"/>
                <p:cNvSpPr>
                  <a:spLocks noChangeArrowheads="1"/>
                </p:cNvSpPr>
                <p:nvPr/>
              </p:nvSpPr>
              <p:spPr bwMode="auto">
                <a:xfrm>
                  <a:off x="1252" y="0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63" name="Group 22"/>
              <p:cNvGrpSpPr>
                <a:grpSpLocks/>
              </p:cNvGrpSpPr>
              <p:nvPr/>
            </p:nvGrpSpPr>
            <p:grpSpPr bwMode="auto">
              <a:xfrm>
                <a:off x="3469" y="1874"/>
                <a:ext cx="1854" cy="204"/>
                <a:chOff x="1842" y="0"/>
                <a:chExt cx="1144" cy="384"/>
              </a:xfrm>
            </p:grpSpPr>
            <p:sp>
              <p:nvSpPr>
                <p:cNvPr id="6284" name="Rectangle 23"/>
                <p:cNvSpPr>
                  <a:spLocks noChangeArrowheads="1"/>
                </p:cNvSpPr>
                <p:nvPr/>
              </p:nvSpPr>
              <p:spPr bwMode="auto">
                <a:xfrm>
                  <a:off x="1885" y="0"/>
                  <a:ext cx="105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 (X – </a:t>
                  </a:r>
                  <a:r>
                    <a:rPr lang="en-US" sz="1400" b="1">
                      <a:latin typeface="Tahoma" pitchFamily="34" charset="0"/>
                      <a:cs typeface="Arial" charset="0"/>
                      <a:sym typeface="Symbol" pitchFamily="18" charset="2"/>
                    </a:rPr>
                    <a:t></a:t>
                  </a:r>
                  <a:r>
                    <a:rPr lang="en-US" sz="1400" b="1">
                      <a:latin typeface="Tahoma" pitchFamily="34" charset="0"/>
                      <a:cs typeface="Arial" charset="0"/>
                    </a:rPr>
                    <a:t>)</a:t>
                  </a:r>
                  <a:r>
                    <a:rPr lang="en-US" sz="1400" b="1" baseline="30000">
                      <a:latin typeface="Tahoma" pitchFamily="34" charset="0"/>
                      <a:cs typeface="Arial" charset="0"/>
                      <a:sym typeface="Symbol" pitchFamily="18" charset="2"/>
                    </a:rPr>
                    <a:t>2</a:t>
                  </a:r>
                  <a:endParaRPr lang="en-US" sz="1400" b="1">
                    <a:latin typeface="Tahoma" pitchFamily="34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/>
                  <a:endParaRPr lang="en-US" sz="1400" b="1">
                    <a:latin typeface="Tahoma" pitchFamily="34" charset="0"/>
                    <a:cs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6285" name="Rectangle 24"/>
                <p:cNvSpPr>
                  <a:spLocks noChangeArrowheads="1"/>
                </p:cNvSpPr>
                <p:nvPr/>
              </p:nvSpPr>
              <p:spPr bwMode="auto">
                <a:xfrm>
                  <a:off x="1842" y="0"/>
                  <a:ext cx="114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64" name="Group 25"/>
              <p:cNvGrpSpPr>
                <a:grpSpLocks/>
              </p:cNvGrpSpPr>
              <p:nvPr/>
            </p:nvGrpSpPr>
            <p:grpSpPr bwMode="auto">
              <a:xfrm>
                <a:off x="485" y="2078"/>
                <a:ext cx="804" cy="205"/>
                <a:chOff x="0" y="384"/>
                <a:chExt cx="496" cy="384"/>
              </a:xfrm>
            </p:grpSpPr>
            <p:sp>
              <p:nvSpPr>
                <p:cNvPr id="6282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49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1994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83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4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65" name="Group 28"/>
              <p:cNvGrpSpPr>
                <a:grpSpLocks/>
              </p:cNvGrpSpPr>
              <p:nvPr/>
            </p:nvGrpSpPr>
            <p:grpSpPr bwMode="auto">
              <a:xfrm>
                <a:off x="1289" y="2078"/>
                <a:ext cx="1225" cy="205"/>
                <a:chOff x="496" y="384"/>
                <a:chExt cx="756" cy="384"/>
              </a:xfrm>
            </p:grpSpPr>
            <p:sp>
              <p:nvSpPr>
                <p:cNvPr id="6280" name="Rectangle 29"/>
                <p:cNvSpPr>
                  <a:spLocks noChangeArrowheads="1"/>
                </p:cNvSpPr>
                <p:nvPr/>
              </p:nvSpPr>
              <p:spPr bwMode="auto">
                <a:xfrm>
                  <a:off x="496" y="384"/>
                  <a:ext cx="75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7,5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81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84"/>
                  <a:ext cx="7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66" name="Group 31"/>
              <p:cNvGrpSpPr>
                <a:grpSpLocks/>
              </p:cNvGrpSpPr>
              <p:nvPr/>
            </p:nvGrpSpPr>
            <p:grpSpPr bwMode="auto">
              <a:xfrm>
                <a:off x="2514" y="2078"/>
                <a:ext cx="955" cy="205"/>
                <a:chOff x="1252" y="384"/>
                <a:chExt cx="590" cy="384"/>
              </a:xfrm>
            </p:grpSpPr>
            <p:sp>
              <p:nvSpPr>
                <p:cNvPr id="6278" name="Rectangle 32"/>
                <p:cNvSpPr>
                  <a:spLocks noChangeArrowheads="1"/>
                </p:cNvSpPr>
                <p:nvPr/>
              </p:nvSpPr>
              <p:spPr bwMode="auto">
                <a:xfrm>
                  <a:off x="1252" y="384"/>
                  <a:ext cx="59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>
                    <a:lnSpc>
                      <a:spcPct val="150000"/>
                    </a:lnSpc>
                  </a:pP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4,2</a:t>
                  </a:r>
                </a:p>
              </p:txBody>
            </p:sp>
            <p:sp>
              <p:nvSpPr>
                <p:cNvPr id="6279" name="Rectangle 33"/>
                <p:cNvSpPr>
                  <a:spLocks noChangeArrowheads="1"/>
                </p:cNvSpPr>
                <p:nvPr/>
              </p:nvSpPr>
              <p:spPr bwMode="auto">
                <a:xfrm>
                  <a:off x="1252" y="384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67" name="Group 34"/>
              <p:cNvGrpSpPr>
                <a:grpSpLocks/>
              </p:cNvGrpSpPr>
              <p:nvPr/>
            </p:nvGrpSpPr>
            <p:grpSpPr bwMode="auto">
              <a:xfrm>
                <a:off x="3469" y="2078"/>
                <a:ext cx="1854" cy="205"/>
                <a:chOff x="1842" y="384"/>
                <a:chExt cx="1144" cy="384"/>
              </a:xfrm>
            </p:grpSpPr>
            <p:sp>
              <p:nvSpPr>
                <p:cNvPr id="6276" name="Rectangle 35"/>
                <p:cNvSpPr>
                  <a:spLocks noChangeArrowheads="1"/>
                </p:cNvSpPr>
                <p:nvPr/>
              </p:nvSpPr>
              <p:spPr bwMode="auto">
                <a:xfrm>
                  <a:off x="1842" y="384"/>
                  <a:ext cx="114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17,64</a:t>
                  </a:r>
                </a:p>
              </p:txBody>
            </p:sp>
            <p:sp>
              <p:nvSpPr>
                <p:cNvPr id="6277" name="Rectangle 36"/>
                <p:cNvSpPr>
                  <a:spLocks noChangeArrowheads="1"/>
                </p:cNvSpPr>
                <p:nvPr/>
              </p:nvSpPr>
              <p:spPr bwMode="auto">
                <a:xfrm>
                  <a:off x="1842" y="384"/>
                  <a:ext cx="114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68" name="Group 37"/>
              <p:cNvGrpSpPr>
                <a:grpSpLocks/>
              </p:cNvGrpSpPr>
              <p:nvPr/>
            </p:nvGrpSpPr>
            <p:grpSpPr bwMode="auto">
              <a:xfrm>
                <a:off x="485" y="2283"/>
                <a:ext cx="804" cy="204"/>
                <a:chOff x="0" y="768"/>
                <a:chExt cx="496" cy="384"/>
              </a:xfrm>
            </p:grpSpPr>
            <p:sp>
              <p:nvSpPr>
                <p:cNvPr id="6274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49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1995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75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4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69" name="Group 40"/>
              <p:cNvGrpSpPr>
                <a:grpSpLocks/>
              </p:cNvGrpSpPr>
              <p:nvPr/>
            </p:nvGrpSpPr>
            <p:grpSpPr bwMode="auto">
              <a:xfrm>
                <a:off x="1289" y="2283"/>
                <a:ext cx="1225" cy="204"/>
                <a:chOff x="496" y="768"/>
                <a:chExt cx="756" cy="384"/>
              </a:xfrm>
            </p:grpSpPr>
            <p:sp>
              <p:nvSpPr>
                <p:cNvPr id="6272" name="Rectangle 41"/>
                <p:cNvSpPr>
                  <a:spLocks noChangeArrowheads="1"/>
                </p:cNvSpPr>
                <p:nvPr/>
              </p:nvSpPr>
              <p:spPr bwMode="auto">
                <a:xfrm>
                  <a:off x="496" y="768"/>
                  <a:ext cx="75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8,2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73" name="Rectangle 42"/>
                <p:cNvSpPr>
                  <a:spLocks noChangeArrowheads="1"/>
                </p:cNvSpPr>
                <p:nvPr/>
              </p:nvSpPr>
              <p:spPr bwMode="auto">
                <a:xfrm>
                  <a:off x="496" y="768"/>
                  <a:ext cx="7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70" name="Group 43"/>
              <p:cNvGrpSpPr>
                <a:grpSpLocks/>
              </p:cNvGrpSpPr>
              <p:nvPr/>
            </p:nvGrpSpPr>
            <p:grpSpPr bwMode="auto">
              <a:xfrm>
                <a:off x="2514" y="2283"/>
                <a:ext cx="955" cy="204"/>
                <a:chOff x="1252" y="768"/>
                <a:chExt cx="590" cy="384"/>
              </a:xfrm>
            </p:grpSpPr>
            <p:sp>
              <p:nvSpPr>
                <p:cNvPr id="6270" name="Rectangle 44"/>
                <p:cNvSpPr>
                  <a:spLocks noChangeArrowheads="1"/>
                </p:cNvSpPr>
                <p:nvPr/>
              </p:nvSpPr>
              <p:spPr bwMode="auto">
                <a:xfrm>
                  <a:off x="1252" y="768"/>
                  <a:ext cx="59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4,9</a:t>
                  </a:r>
                </a:p>
              </p:txBody>
            </p:sp>
            <p:sp>
              <p:nvSpPr>
                <p:cNvPr id="6271" name="Rectangle 45"/>
                <p:cNvSpPr>
                  <a:spLocks noChangeArrowheads="1"/>
                </p:cNvSpPr>
                <p:nvPr/>
              </p:nvSpPr>
              <p:spPr bwMode="auto">
                <a:xfrm>
                  <a:off x="1252" y="768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71" name="Group 46"/>
              <p:cNvGrpSpPr>
                <a:grpSpLocks/>
              </p:cNvGrpSpPr>
              <p:nvPr/>
            </p:nvGrpSpPr>
            <p:grpSpPr bwMode="auto">
              <a:xfrm>
                <a:off x="3469" y="2283"/>
                <a:ext cx="1854" cy="204"/>
                <a:chOff x="1842" y="768"/>
                <a:chExt cx="1144" cy="384"/>
              </a:xfrm>
            </p:grpSpPr>
            <p:sp>
              <p:nvSpPr>
                <p:cNvPr id="6268" name="Rectangle 47"/>
                <p:cNvSpPr>
                  <a:spLocks noChangeArrowheads="1"/>
                </p:cNvSpPr>
                <p:nvPr/>
              </p:nvSpPr>
              <p:spPr bwMode="auto">
                <a:xfrm>
                  <a:off x="1842" y="768"/>
                  <a:ext cx="114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24,01</a:t>
                  </a:r>
                </a:p>
              </p:txBody>
            </p:sp>
            <p:sp>
              <p:nvSpPr>
                <p:cNvPr id="6269" name="Rectangle 48"/>
                <p:cNvSpPr>
                  <a:spLocks noChangeArrowheads="1"/>
                </p:cNvSpPr>
                <p:nvPr/>
              </p:nvSpPr>
              <p:spPr bwMode="auto">
                <a:xfrm>
                  <a:off x="1842" y="768"/>
                  <a:ext cx="114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72" name="Group 49"/>
              <p:cNvGrpSpPr>
                <a:grpSpLocks/>
              </p:cNvGrpSpPr>
              <p:nvPr/>
            </p:nvGrpSpPr>
            <p:grpSpPr bwMode="auto">
              <a:xfrm>
                <a:off x="485" y="2487"/>
                <a:ext cx="804" cy="205"/>
                <a:chOff x="0" y="1152"/>
                <a:chExt cx="496" cy="384"/>
              </a:xfrm>
            </p:grpSpPr>
            <p:sp>
              <p:nvSpPr>
                <p:cNvPr id="6266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49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1996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67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4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73" name="Group 52"/>
              <p:cNvGrpSpPr>
                <a:grpSpLocks/>
              </p:cNvGrpSpPr>
              <p:nvPr/>
            </p:nvGrpSpPr>
            <p:grpSpPr bwMode="auto">
              <a:xfrm>
                <a:off x="1289" y="2487"/>
                <a:ext cx="1225" cy="205"/>
                <a:chOff x="496" y="1152"/>
                <a:chExt cx="756" cy="384"/>
              </a:xfrm>
            </p:grpSpPr>
            <p:sp>
              <p:nvSpPr>
                <p:cNvPr id="6264" name="Rectangle 53"/>
                <p:cNvSpPr>
                  <a:spLocks noChangeArrowheads="1"/>
                </p:cNvSpPr>
                <p:nvPr/>
              </p:nvSpPr>
              <p:spPr bwMode="auto">
                <a:xfrm>
                  <a:off x="496" y="1152"/>
                  <a:ext cx="75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7,8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65" name="Rectangle 54"/>
                <p:cNvSpPr>
                  <a:spLocks noChangeArrowheads="1"/>
                </p:cNvSpPr>
                <p:nvPr/>
              </p:nvSpPr>
              <p:spPr bwMode="auto">
                <a:xfrm>
                  <a:off x="496" y="1152"/>
                  <a:ext cx="7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74" name="Group 55"/>
              <p:cNvGrpSpPr>
                <a:grpSpLocks/>
              </p:cNvGrpSpPr>
              <p:nvPr/>
            </p:nvGrpSpPr>
            <p:grpSpPr bwMode="auto">
              <a:xfrm>
                <a:off x="2514" y="2487"/>
                <a:ext cx="955" cy="205"/>
                <a:chOff x="1252" y="1152"/>
                <a:chExt cx="590" cy="384"/>
              </a:xfrm>
            </p:grpSpPr>
            <p:sp>
              <p:nvSpPr>
                <p:cNvPr id="6262" name="Rectangle 56"/>
                <p:cNvSpPr>
                  <a:spLocks noChangeArrowheads="1"/>
                </p:cNvSpPr>
                <p:nvPr/>
              </p:nvSpPr>
              <p:spPr bwMode="auto">
                <a:xfrm>
                  <a:off x="1252" y="1152"/>
                  <a:ext cx="59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4,5</a:t>
                  </a:r>
                </a:p>
              </p:txBody>
            </p:sp>
            <p:sp>
              <p:nvSpPr>
                <p:cNvPr id="6263" name="Rectangle 57"/>
                <p:cNvSpPr>
                  <a:spLocks noChangeArrowheads="1"/>
                </p:cNvSpPr>
                <p:nvPr/>
              </p:nvSpPr>
              <p:spPr bwMode="auto">
                <a:xfrm>
                  <a:off x="1252" y="1152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75" name="Group 58"/>
              <p:cNvGrpSpPr>
                <a:grpSpLocks/>
              </p:cNvGrpSpPr>
              <p:nvPr/>
            </p:nvGrpSpPr>
            <p:grpSpPr bwMode="auto">
              <a:xfrm>
                <a:off x="3469" y="2487"/>
                <a:ext cx="1854" cy="205"/>
                <a:chOff x="1842" y="1152"/>
                <a:chExt cx="1144" cy="384"/>
              </a:xfrm>
            </p:grpSpPr>
            <p:sp>
              <p:nvSpPr>
                <p:cNvPr id="6260" name="Rectangle 59"/>
                <p:cNvSpPr>
                  <a:spLocks noChangeArrowheads="1"/>
                </p:cNvSpPr>
                <p:nvPr/>
              </p:nvSpPr>
              <p:spPr bwMode="auto">
                <a:xfrm>
                  <a:off x="1842" y="1152"/>
                  <a:ext cx="114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20,25</a:t>
                  </a:r>
                </a:p>
              </p:txBody>
            </p:sp>
            <p:sp>
              <p:nvSpPr>
                <p:cNvPr id="6261" name="Rectangle 60"/>
                <p:cNvSpPr>
                  <a:spLocks noChangeArrowheads="1"/>
                </p:cNvSpPr>
                <p:nvPr/>
              </p:nvSpPr>
              <p:spPr bwMode="auto">
                <a:xfrm>
                  <a:off x="1842" y="1152"/>
                  <a:ext cx="114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76" name="Group 61"/>
              <p:cNvGrpSpPr>
                <a:grpSpLocks/>
              </p:cNvGrpSpPr>
              <p:nvPr/>
            </p:nvGrpSpPr>
            <p:grpSpPr bwMode="auto">
              <a:xfrm>
                <a:off x="485" y="2692"/>
                <a:ext cx="804" cy="204"/>
                <a:chOff x="0" y="1536"/>
                <a:chExt cx="496" cy="384"/>
              </a:xfrm>
            </p:grpSpPr>
            <p:sp>
              <p:nvSpPr>
                <p:cNvPr id="6258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49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1997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59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4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77" name="Group 64"/>
              <p:cNvGrpSpPr>
                <a:grpSpLocks/>
              </p:cNvGrpSpPr>
              <p:nvPr/>
            </p:nvGrpSpPr>
            <p:grpSpPr bwMode="auto">
              <a:xfrm>
                <a:off x="1289" y="2692"/>
                <a:ext cx="1225" cy="204"/>
                <a:chOff x="496" y="1536"/>
                <a:chExt cx="756" cy="384"/>
              </a:xfrm>
            </p:grpSpPr>
            <p:sp>
              <p:nvSpPr>
                <p:cNvPr id="6256" name="Rectangle 65"/>
                <p:cNvSpPr>
                  <a:spLocks noChangeArrowheads="1"/>
                </p:cNvSpPr>
                <p:nvPr/>
              </p:nvSpPr>
              <p:spPr bwMode="auto">
                <a:xfrm>
                  <a:off x="496" y="1536"/>
                  <a:ext cx="75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4,9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57" name="Rectangle 66"/>
                <p:cNvSpPr>
                  <a:spLocks noChangeArrowheads="1"/>
                </p:cNvSpPr>
                <p:nvPr/>
              </p:nvSpPr>
              <p:spPr bwMode="auto">
                <a:xfrm>
                  <a:off x="496" y="1536"/>
                  <a:ext cx="7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78" name="Group 67"/>
              <p:cNvGrpSpPr>
                <a:grpSpLocks/>
              </p:cNvGrpSpPr>
              <p:nvPr/>
            </p:nvGrpSpPr>
            <p:grpSpPr bwMode="auto">
              <a:xfrm>
                <a:off x="2514" y="2692"/>
                <a:ext cx="955" cy="204"/>
                <a:chOff x="1252" y="1536"/>
                <a:chExt cx="590" cy="384"/>
              </a:xfrm>
            </p:grpSpPr>
            <p:sp>
              <p:nvSpPr>
                <p:cNvPr id="6254" name="Rectangle 68"/>
                <p:cNvSpPr>
                  <a:spLocks noChangeArrowheads="1"/>
                </p:cNvSpPr>
                <p:nvPr/>
              </p:nvSpPr>
              <p:spPr bwMode="auto">
                <a:xfrm>
                  <a:off x="1252" y="1536"/>
                  <a:ext cx="59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1,6</a:t>
                  </a:r>
                </a:p>
              </p:txBody>
            </p:sp>
            <p:sp>
              <p:nvSpPr>
                <p:cNvPr id="6255" name="Rectangle 69"/>
                <p:cNvSpPr>
                  <a:spLocks noChangeArrowheads="1"/>
                </p:cNvSpPr>
                <p:nvPr/>
              </p:nvSpPr>
              <p:spPr bwMode="auto">
                <a:xfrm>
                  <a:off x="1252" y="1536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79" name="Group 70"/>
              <p:cNvGrpSpPr>
                <a:grpSpLocks/>
              </p:cNvGrpSpPr>
              <p:nvPr/>
            </p:nvGrpSpPr>
            <p:grpSpPr bwMode="auto">
              <a:xfrm>
                <a:off x="3469" y="2692"/>
                <a:ext cx="1854" cy="204"/>
                <a:chOff x="1842" y="1536"/>
                <a:chExt cx="1144" cy="384"/>
              </a:xfrm>
            </p:grpSpPr>
            <p:sp>
              <p:nvSpPr>
                <p:cNvPr id="6252" name="Rectangle 71"/>
                <p:cNvSpPr>
                  <a:spLocks noChangeArrowheads="1"/>
                </p:cNvSpPr>
                <p:nvPr/>
              </p:nvSpPr>
              <p:spPr bwMode="auto">
                <a:xfrm>
                  <a:off x="1842" y="1536"/>
                  <a:ext cx="114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2,56</a:t>
                  </a:r>
                </a:p>
              </p:txBody>
            </p:sp>
            <p:sp>
              <p:nvSpPr>
                <p:cNvPr id="6253" name="Rectangle 72"/>
                <p:cNvSpPr>
                  <a:spLocks noChangeArrowheads="1"/>
                </p:cNvSpPr>
                <p:nvPr/>
              </p:nvSpPr>
              <p:spPr bwMode="auto">
                <a:xfrm>
                  <a:off x="1842" y="1536"/>
                  <a:ext cx="114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80" name="Group 73"/>
              <p:cNvGrpSpPr>
                <a:grpSpLocks/>
              </p:cNvGrpSpPr>
              <p:nvPr/>
            </p:nvGrpSpPr>
            <p:grpSpPr bwMode="auto">
              <a:xfrm>
                <a:off x="485" y="2896"/>
                <a:ext cx="804" cy="205"/>
                <a:chOff x="0" y="1920"/>
                <a:chExt cx="496" cy="384"/>
              </a:xfrm>
            </p:grpSpPr>
            <p:sp>
              <p:nvSpPr>
                <p:cNvPr id="6250" name="Rectangle 74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49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1998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51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4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81" name="Group 76"/>
              <p:cNvGrpSpPr>
                <a:grpSpLocks/>
              </p:cNvGrpSpPr>
              <p:nvPr/>
            </p:nvGrpSpPr>
            <p:grpSpPr bwMode="auto">
              <a:xfrm>
                <a:off x="1289" y="2896"/>
                <a:ext cx="1225" cy="205"/>
                <a:chOff x="496" y="1920"/>
                <a:chExt cx="756" cy="384"/>
              </a:xfrm>
            </p:grpSpPr>
            <p:sp>
              <p:nvSpPr>
                <p:cNvPr id="6248" name="Rectangle 77"/>
                <p:cNvSpPr>
                  <a:spLocks noChangeArrowheads="1"/>
                </p:cNvSpPr>
                <p:nvPr/>
              </p:nvSpPr>
              <p:spPr bwMode="auto">
                <a:xfrm>
                  <a:off x="496" y="1920"/>
                  <a:ext cx="75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-13,7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49" name="Rectangle 78"/>
                <p:cNvSpPr>
                  <a:spLocks noChangeArrowheads="1"/>
                </p:cNvSpPr>
                <p:nvPr/>
              </p:nvSpPr>
              <p:spPr bwMode="auto">
                <a:xfrm>
                  <a:off x="496" y="1920"/>
                  <a:ext cx="7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82" name="Group 79"/>
              <p:cNvGrpSpPr>
                <a:grpSpLocks/>
              </p:cNvGrpSpPr>
              <p:nvPr/>
            </p:nvGrpSpPr>
            <p:grpSpPr bwMode="auto">
              <a:xfrm>
                <a:off x="2514" y="2896"/>
                <a:ext cx="955" cy="205"/>
                <a:chOff x="1252" y="1920"/>
                <a:chExt cx="590" cy="384"/>
              </a:xfrm>
            </p:grpSpPr>
            <p:sp>
              <p:nvSpPr>
                <p:cNvPr id="6246" name="Rectangle 80"/>
                <p:cNvSpPr>
                  <a:spLocks noChangeArrowheads="1"/>
                </p:cNvSpPr>
                <p:nvPr/>
              </p:nvSpPr>
              <p:spPr bwMode="auto">
                <a:xfrm>
                  <a:off x="1252" y="1920"/>
                  <a:ext cx="59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-17,0</a:t>
                  </a:r>
                </a:p>
              </p:txBody>
            </p:sp>
            <p:sp>
              <p:nvSpPr>
                <p:cNvPr id="6247" name="Rectangle 81"/>
                <p:cNvSpPr>
                  <a:spLocks noChangeArrowheads="1"/>
                </p:cNvSpPr>
                <p:nvPr/>
              </p:nvSpPr>
              <p:spPr bwMode="auto">
                <a:xfrm>
                  <a:off x="1252" y="1920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83" name="Group 82"/>
              <p:cNvGrpSpPr>
                <a:grpSpLocks/>
              </p:cNvGrpSpPr>
              <p:nvPr/>
            </p:nvGrpSpPr>
            <p:grpSpPr bwMode="auto">
              <a:xfrm>
                <a:off x="3469" y="2896"/>
                <a:ext cx="1854" cy="205"/>
                <a:chOff x="1842" y="1920"/>
                <a:chExt cx="1144" cy="384"/>
              </a:xfrm>
            </p:grpSpPr>
            <p:sp>
              <p:nvSpPr>
                <p:cNvPr id="6244" name="Rectangle 83"/>
                <p:cNvSpPr>
                  <a:spLocks noChangeArrowheads="1"/>
                </p:cNvSpPr>
                <p:nvPr/>
              </p:nvSpPr>
              <p:spPr bwMode="auto">
                <a:xfrm>
                  <a:off x="1842" y="1920"/>
                  <a:ext cx="114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289,00</a:t>
                  </a:r>
                </a:p>
              </p:txBody>
            </p:sp>
            <p:sp>
              <p:nvSpPr>
                <p:cNvPr id="6245" name="Rectangle 84"/>
                <p:cNvSpPr>
                  <a:spLocks noChangeArrowheads="1"/>
                </p:cNvSpPr>
                <p:nvPr/>
              </p:nvSpPr>
              <p:spPr bwMode="auto">
                <a:xfrm>
                  <a:off x="1842" y="1920"/>
                  <a:ext cx="114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84" name="Group 85"/>
              <p:cNvGrpSpPr>
                <a:grpSpLocks/>
              </p:cNvGrpSpPr>
              <p:nvPr/>
            </p:nvGrpSpPr>
            <p:grpSpPr bwMode="auto">
              <a:xfrm>
                <a:off x="485" y="3101"/>
                <a:ext cx="804" cy="204"/>
                <a:chOff x="0" y="2304"/>
                <a:chExt cx="496" cy="384"/>
              </a:xfrm>
            </p:grpSpPr>
            <p:sp>
              <p:nvSpPr>
                <p:cNvPr id="6242" name="Rectangle 86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49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1999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43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4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85" name="Group 88"/>
              <p:cNvGrpSpPr>
                <a:grpSpLocks/>
              </p:cNvGrpSpPr>
              <p:nvPr/>
            </p:nvGrpSpPr>
            <p:grpSpPr bwMode="auto">
              <a:xfrm>
                <a:off x="1289" y="3101"/>
                <a:ext cx="1225" cy="204"/>
                <a:chOff x="496" y="2304"/>
                <a:chExt cx="756" cy="384"/>
              </a:xfrm>
            </p:grpSpPr>
            <p:sp>
              <p:nvSpPr>
                <p:cNvPr id="6240" name="Rectangle 89"/>
                <p:cNvSpPr>
                  <a:spLocks noChangeArrowheads="1"/>
                </p:cNvSpPr>
                <p:nvPr/>
              </p:nvSpPr>
              <p:spPr bwMode="auto">
                <a:xfrm>
                  <a:off x="496" y="2304"/>
                  <a:ext cx="75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4,8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41" name="Rectangle 90"/>
                <p:cNvSpPr>
                  <a:spLocks noChangeArrowheads="1"/>
                </p:cNvSpPr>
                <p:nvPr/>
              </p:nvSpPr>
              <p:spPr bwMode="auto">
                <a:xfrm>
                  <a:off x="496" y="2304"/>
                  <a:ext cx="7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86" name="Group 91"/>
              <p:cNvGrpSpPr>
                <a:grpSpLocks/>
              </p:cNvGrpSpPr>
              <p:nvPr/>
            </p:nvGrpSpPr>
            <p:grpSpPr bwMode="auto">
              <a:xfrm>
                <a:off x="2514" y="3101"/>
                <a:ext cx="955" cy="204"/>
                <a:chOff x="1252" y="2304"/>
                <a:chExt cx="590" cy="384"/>
              </a:xfrm>
            </p:grpSpPr>
            <p:sp>
              <p:nvSpPr>
                <p:cNvPr id="6238" name="Rectangle 92"/>
                <p:cNvSpPr>
                  <a:spLocks noChangeArrowheads="1"/>
                </p:cNvSpPr>
                <p:nvPr/>
              </p:nvSpPr>
              <p:spPr bwMode="auto">
                <a:xfrm>
                  <a:off x="1252" y="2304"/>
                  <a:ext cx="59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1,5</a:t>
                  </a:r>
                </a:p>
              </p:txBody>
            </p:sp>
            <p:sp>
              <p:nvSpPr>
                <p:cNvPr id="6239" name="Rectangle 93"/>
                <p:cNvSpPr>
                  <a:spLocks noChangeArrowheads="1"/>
                </p:cNvSpPr>
                <p:nvPr/>
              </p:nvSpPr>
              <p:spPr bwMode="auto">
                <a:xfrm>
                  <a:off x="1252" y="2304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87" name="Group 94"/>
              <p:cNvGrpSpPr>
                <a:grpSpLocks/>
              </p:cNvGrpSpPr>
              <p:nvPr/>
            </p:nvGrpSpPr>
            <p:grpSpPr bwMode="auto">
              <a:xfrm>
                <a:off x="3469" y="3101"/>
                <a:ext cx="1854" cy="204"/>
                <a:chOff x="1842" y="2304"/>
                <a:chExt cx="1144" cy="384"/>
              </a:xfrm>
            </p:grpSpPr>
            <p:sp>
              <p:nvSpPr>
                <p:cNvPr id="6236" name="Rectangle 95"/>
                <p:cNvSpPr>
                  <a:spLocks noChangeArrowheads="1"/>
                </p:cNvSpPr>
                <p:nvPr/>
              </p:nvSpPr>
              <p:spPr bwMode="auto">
                <a:xfrm>
                  <a:off x="1842" y="2304"/>
                  <a:ext cx="114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2,25</a:t>
                  </a:r>
                </a:p>
              </p:txBody>
            </p:sp>
            <p:sp>
              <p:nvSpPr>
                <p:cNvPr id="6237" name="Rectangle 96"/>
                <p:cNvSpPr>
                  <a:spLocks noChangeArrowheads="1"/>
                </p:cNvSpPr>
                <p:nvPr/>
              </p:nvSpPr>
              <p:spPr bwMode="auto">
                <a:xfrm>
                  <a:off x="1842" y="2304"/>
                  <a:ext cx="114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88" name="Group 97"/>
              <p:cNvGrpSpPr>
                <a:grpSpLocks/>
              </p:cNvGrpSpPr>
              <p:nvPr/>
            </p:nvGrpSpPr>
            <p:grpSpPr bwMode="auto">
              <a:xfrm>
                <a:off x="485" y="3305"/>
                <a:ext cx="804" cy="205"/>
                <a:chOff x="0" y="2688"/>
                <a:chExt cx="496" cy="384"/>
              </a:xfrm>
            </p:grpSpPr>
            <p:sp>
              <p:nvSpPr>
                <p:cNvPr id="6234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2688"/>
                  <a:ext cx="49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2000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35" name="Rectangle 99"/>
                <p:cNvSpPr>
                  <a:spLocks noChangeArrowheads="1"/>
                </p:cNvSpPr>
                <p:nvPr/>
              </p:nvSpPr>
              <p:spPr bwMode="auto">
                <a:xfrm>
                  <a:off x="0" y="2688"/>
                  <a:ext cx="4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89" name="Group 100"/>
              <p:cNvGrpSpPr>
                <a:grpSpLocks/>
              </p:cNvGrpSpPr>
              <p:nvPr/>
            </p:nvGrpSpPr>
            <p:grpSpPr bwMode="auto">
              <a:xfrm>
                <a:off x="1289" y="3305"/>
                <a:ext cx="1225" cy="205"/>
                <a:chOff x="496" y="2688"/>
                <a:chExt cx="756" cy="384"/>
              </a:xfrm>
            </p:grpSpPr>
            <p:sp>
              <p:nvSpPr>
                <p:cNvPr id="6232" name="Rectangle 101"/>
                <p:cNvSpPr>
                  <a:spLocks noChangeArrowheads="1"/>
                </p:cNvSpPr>
                <p:nvPr/>
              </p:nvSpPr>
              <p:spPr bwMode="auto">
                <a:xfrm>
                  <a:off x="496" y="2688"/>
                  <a:ext cx="75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3,5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33" name="Rectangle 102"/>
                <p:cNvSpPr>
                  <a:spLocks noChangeArrowheads="1"/>
                </p:cNvSpPr>
                <p:nvPr/>
              </p:nvSpPr>
              <p:spPr bwMode="auto">
                <a:xfrm>
                  <a:off x="496" y="2688"/>
                  <a:ext cx="7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90" name="Group 103"/>
              <p:cNvGrpSpPr>
                <a:grpSpLocks/>
              </p:cNvGrpSpPr>
              <p:nvPr/>
            </p:nvGrpSpPr>
            <p:grpSpPr bwMode="auto">
              <a:xfrm>
                <a:off x="2514" y="3305"/>
                <a:ext cx="955" cy="205"/>
                <a:chOff x="1252" y="2688"/>
                <a:chExt cx="590" cy="384"/>
              </a:xfrm>
            </p:grpSpPr>
            <p:sp>
              <p:nvSpPr>
                <p:cNvPr id="6230" name="Rectangle 104"/>
                <p:cNvSpPr>
                  <a:spLocks noChangeArrowheads="1"/>
                </p:cNvSpPr>
                <p:nvPr/>
              </p:nvSpPr>
              <p:spPr bwMode="auto">
                <a:xfrm>
                  <a:off x="1252" y="2688"/>
                  <a:ext cx="59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0,2</a:t>
                  </a:r>
                </a:p>
              </p:txBody>
            </p:sp>
            <p:sp>
              <p:nvSpPr>
                <p:cNvPr id="6231" name="Rectangle 105"/>
                <p:cNvSpPr>
                  <a:spLocks noChangeArrowheads="1"/>
                </p:cNvSpPr>
                <p:nvPr/>
              </p:nvSpPr>
              <p:spPr bwMode="auto">
                <a:xfrm>
                  <a:off x="1252" y="2688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91" name="Group 106"/>
              <p:cNvGrpSpPr>
                <a:grpSpLocks/>
              </p:cNvGrpSpPr>
              <p:nvPr/>
            </p:nvGrpSpPr>
            <p:grpSpPr bwMode="auto">
              <a:xfrm>
                <a:off x="3469" y="3305"/>
                <a:ext cx="1854" cy="205"/>
                <a:chOff x="1842" y="2688"/>
                <a:chExt cx="1144" cy="384"/>
              </a:xfrm>
            </p:grpSpPr>
            <p:sp>
              <p:nvSpPr>
                <p:cNvPr id="6228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42" y="2688"/>
                  <a:ext cx="114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0,04</a:t>
                  </a:r>
                </a:p>
              </p:txBody>
            </p:sp>
            <p:sp>
              <p:nvSpPr>
                <p:cNvPr id="6229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42" y="2688"/>
                  <a:ext cx="114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92" name="Group 109"/>
              <p:cNvGrpSpPr>
                <a:grpSpLocks/>
              </p:cNvGrpSpPr>
              <p:nvPr/>
            </p:nvGrpSpPr>
            <p:grpSpPr bwMode="auto">
              <a:xfrm>
                <a:off x="485" y="3510"/>
                <a:ext cx="804" cy="204"/>
                <a:chOff x="0" y="3072"/>
                <a:chExt cx="496" cy="384"/>
              </a:xfrm>
            </p:grpSpPr>
            <p:sp>
              <p:nvSpPr>
                <p:cNvPr id="6226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3072"/>
                  <a:ext cx="49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2001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27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3072"/>
                  <a:ext cx="4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93" name="Group 112"/>
              <p:cNvGrpSpPr>
                <a:grpSpLocks/>
              </p:cNvGrpSpPr>
              <p:nvPr/>
            </p:nvGrpSpPr>
            <p:grpSpPr bwMode="auto">
              <a:xfrm>
                <a:off x="1289" y="3510"/>
                <a:ext cx="1225" cy="204"/>
                <a:chOff x="496" y="3072"/>
                <a:chExt cx="756" cy="384"/>
              </a:xfrm>
            </p:grpSpPr>
            <p:sp>
              <p:nvSpPr>
                <p:cNvPr id="6224" name="Rectangle 113"/>
                <p:cNvSpPr>
                  <a:spLocks noChangeArrowheads="1"/>
                </p:cNvSpPr>
                <p:nvPr/>
              </p:nvSpPr>
              <p:spPr bwMode="auto">
                <a:xfrm>
                  <a:off x="496" y="3072"/>
                  <a:ext cx="75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3,2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25" name="Rectangle 114"/>
                <p:cNvSpPr>
                  <a:spLocks noChangeArrowheads="1"/>
                </p:cNvSpPr>
                <p:nvPr/>
              </p:nvSpPr>
              <p:spPr bwMode="auto">
                <a:xfrm>
                  <a:off x="496" y="3072"/>
                  <a:ext cx="7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94" name="Group 115"/>
              <p:cNvGrpSpPr>
                <a:grpSpLocks/>
              </p:cNvGrpSpPr>
              <p:nvPr/>
            </p:nvGrpSpPr>
            <p:grpSpPr bwMode="auto">
              <a:xfrm>
                <a:off x="2514" y="3510"/>
                <a:ext cx="955" cy="204"/>
                <a:chOff x="1252" y="3072"/>
                <a:chExt cx="590" cy="384"/>
              </a:xfrm>
            </p:grpSpPr>
            <p:sp>
              <p:nvSpPr>
                <p:cNvPr id="622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52" y="3072"/>
                  <a:ext cx="59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-0,1</a:t>
                  </a:r>
                </a:p>
              </p:txBody>
            </p:sp>
            <p:sp>
              <p:nvSpPr>
                <p:cNvPr id="6223" name="Rectangle 117"/>
                <p:cNvSpPr>
                  <a:spLocks noChangeArrowheads="1"/>
                </p:cNvSpPr>
                <p:nvPr/>
              </p:nvSpPr>
              <p:spPr bwMode="auto">
                <a:xfrm>
                  <a:off x="1252" y="3072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95" name="Group 118"/>
              <p:cNvGrpSpPr>
                <a:grpSpLocks/>
              </p:cNvGrpSpPr>
              <p:nvPr/>
            </p:nvGrpSpPr>
            <p:grpSpPr bwMode="auto">
              <a:xfrm>
                <a:off x="3469" y="3510"/>
                <a:ext cx="1854" cy="204"/>
                <a:chOff x="1842" y="3072"/>
                <a:chExt cx="1144" cy="384"/>
              </a:xfrm>
            </p:grpSpPr>
            <p:sp>
              <p:nvSpPr>
                <p:cNvPr id="6220" name="Rectangle 119"/>
                <p:cNvSpPr>
                  <a:spLocks noChangeArrowheads="1"/>
                </p:cNvSpPr>
                <p:nvPr/>
              </p:nvSpPr>
              <p:spPr bwMode="auto">
                <a:xfrm>
                  <a:off x="1842" y="3072"/>
                  <a:ext cx="114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0,01</a:t>
                  </a:r>
                </a:p>
              </p:txBody>
            </p:sp>
            <p:sp>
              <p:nvSpPr>
                <p:cNvPr id="6221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42" y="3072"/>
                  <a:ext cx="114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96" name="Group 121"/>
              <p:cNvGrpSpPr>
                <a:grpSpLocks/>
              </p:cNvGrpSpPr>
              <p:nvPr/>
            </p:nvGrpSpPr>
            <p:grpSpPr bwMode="auto">
              <a:xfrm>
                <a:off x="485" y="3714"/>
                <a:ext cx="804" cy="204"/>
                <a:chOff x="0" y="3456"/>
                <a:chExt cx="496" cy="384"/>
              </a:xfrm>
            </p:grpSpPr>
            <p:sp>
              <p:nvSpPr>
                <p:cNvPr id="6218" name="Rectangle 122"/>
                <p:cNvSpPr>
                  <a:spLocks noChangeArrowheads="1"/>
                </p:cNvSpPr>
                <p:nvPr/>
              </p:nvSpPr>
              <p:spPr bwMode="auto">
                <a:xfrm>
                  <a:off x="0" y="3456"/>
                  <a:ext cx="49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pPr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Jumlah</a:t>
                  </a:r>
                </a:p>
              </p:txBody>
            </p:sp>
            <p:sp>
              <p:nvSpPr>
                <p:cNvPr id="6219" name="Rectangle 123"/>
                <p:cNvSpPr>
                  <a:spLocks noChangeArrowheads="1"/>
                </p:cNvSpPr>
                <p:nvPr/>
              </p:nvSpPr>
              <p:spPr bwMode="auto">
                <a:xfrm>
                  <a:off x="0" y="3456"/>
                  <a:ext cx="49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97" name="Group 124"/>
              <p:cNvGrpSpPr>
                <a:grpSpLocks/>
              </p:cNvGrpSpPr>
              <p:nvPr/>
            </p:nvGrpSpPr>
            <p:grpSpPr bwMode="auto">
              <a:xfrm>
                <a:off x="1289" y="3714"/>
                <a:ext cx="1225" cy="204"/>
                <a:chOff x="496" y="3456"/>
                <a:chExt cx="756" cy="384"/>
              </a:xfrm>
            </p:grpSpPr>
            <p:sp>
              <p:nvSpPr>
                <p:cNvPr id="6216" name="Rectangle 125"/>
                <p:cNvSpPr>
                  <a:spLocks noChangeArrowheads="1"/>
                </p:cNvSpPr>
                <p:nvPr/>
              </p:nvSpPr>
              <p:spPr bwMode="auto">
                <a:xfrm>
                  <a:off x="496" y="3456"/>
                  <a:ext cx="75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  <a:sym typeface="Symbol" pitchFamily="18" charset="2"/>
                    </a:rPr>
                    <a:t></a:t>
                  </a:r>
                  <a:r>
                    <a:rPr lang="en-US" sz="1400" b="1">
                      <a:latin typeface="Tahoma" pitchFamily="34" charset="0"/>
                      <a:cs typeface="Arial" charset="0"/>
                    </a:rPr>
                    <a:t>x=26,2</a:t>
                  </a:r>
                </a:p>
              </p:txBody>
            </p:sp>
            <p:sp>
              <p:nvSpPr>
                <p:cNvPr id="6217" name="Rectangle 126"/>
                <p:cNvSpPr>
                  <a:spLocks noChangeArrowheads="1"/>
                </p:cNvSpPr>
                <p:nvPr/>
              </p:nvSpPr>
              <p:spPr bwMode="auto">
                <a:xfrm>
                  <a:off x="496" y="3456"/>
                  <a:ext cx="7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98" name="Group 127"/>
              <p:cNvGrpSpPr>
                <a:grpSpLocks/>
              </p:cNvGrpSpPr>
              <p:nvPr/>
            </p:nvGrpSpPr>
            <p:grpSpPr bwMode="auto">
              <a:xfrm>
                <a:off x="2514" y="3714"/>
                <a:ext cx="955" cy="204"/>
                <a:chOff x="1252" y="3456"/>
                <a:chExt cx="590" cy="384"/>
              </a:xfrm>
            </p:grpSpPr>
            <p:sp>
              <p:nvSpPr>
                <p:cNvPr id="6214" name="Rectangle 128"/>
                <p:cNvSpPr>
                  <a:spLocks noChangeArrowheads="1"/>
                </p:cNvSpPr>
                <p:nvPr/>
              </p:nvSpPr>
              <p:spPr bwMode="auto">
                <a:xfrm>
                  <a:off x="1252" y="3456"/>
                  <a:ext cx="59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 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15" name="Rectangle 129"/>
                <p:cNvSpPr>
                  <a:spLocks noChangeArrowheads="1"/>
                </p:cNvSpPr>
                <p:nvPr/>
              </p:nvSpPr>
              <p:spPr bwMode="auto">
                <a:xfrm>
                  <a:off x="1252" y="3456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199" name="Group 130"/>
              <p:cNvGrpSpPr>
                <a:grpSpLocks/>
              </p:cNvGrpSpPr>
              <p:nvPr/>
            </p:nvGrpSpPr>
            <p:grpSpPr bwMode="auto">
              <a:xfrm>
                <a:off x="3469" y="3714"/>
                <a:ext cx="1854" cy="204"/>
                <a:chOff x="1842" y="3456"/>
                <a:chExt cx="1144" cy="384"/>
              </a:xfrm>
            </p:grpSpPr>
            <p:sp>
              <p:nvSpPr>
                <p:cNvPr id="6212" name="Rectangle 131"/>
                <p:cNvSpPr>
                  <a:spLocks noChangeArrowheads="1"/>
                </p:cNvSpPr>
                <p:nvPr/>
              </p:nvSpPr>
              <p:spPr bwMode="auto">
                <a:xfrm>
                  <a:off x="1842" y="3456"/>
                  <a:ext cx="114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  <a:sym typeface="Symbol" pitchFamily="18" charset="2"/>
                    </a:rPr>
                    <a:t></a:t>
                  </a:r>
                  <a:r>
                    <a:rPr lang="en-US" sz="1400" b="1">
                      <a:latin typeface="Tahoma" pitchFamily="34" charset="0"/>
                      <a:cs typeface="Arial" charset="0"/>
                    </a:rPr>
                    <a:t> (X – </a:t>
                  </a:r>
                  <a:r>
                    <a:rPr lang="en-US" sz="1400" b="1">
                      <a:latin typeface="Tahoma" pitchFamily="34" charset="0"/>
                      <a:cs typeface="Arial" charset="0"/>
                      <a:sym typeface="Symbol" pitchFamily="18" charset="2"/>
                    </a:rPr>
                    <a:t></a:t>
                  </a:r>
                  <a:r>
                    <a:rPr lang="en-US" sz="1400" b="1">
                      <a:latin typeface="Tahoma" pitchFamily="34" charset="0"/>
                      <a:cs typeface="Arial" charset="0"/>
                    </a:rPr>
                    <a:t>)</a:t>
                  </a:r>
                  <a:r>
                    <a:rPr lang="en-US" sz="1400" b="1" baseline="30000">
                      <a:latin typeface="Tahoma" pitchFamily="34" charset="0"/>
                      <a:cs typeface="Arial" charset="0"/>
                      <a:sym typeface="Symbol" pitchFamily="18" charset="2"/>
                    </a:rPr>
                    <a:t>2</a:t>
                  </a:r>
                  <a:r>
                    <a:rPr lang="en-US" sz="1400" b="1">
                      <a:latin typeface="Tahoma" pitchFamily="34" charset="0"/>
                      <a:cs typeface="Arial" charset="0"/>
                      <a:sym typeface="Symbol" pitchFamily="18" charset="2"/>
                    </a:rPr>
                    <a:t> = 355,76</a:t>
                  </a:r>
                </a:p>
              </p:txBody>
            </p:sp>
            <p:sp>
              <p:nvSpPr>
                <p:cNvPr id="6213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42" y="3456"/>
                  <a:ext cx="114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200" name="Group 133"/>
              <p:cNvGrpSpPr>
                <a:grpSpLocks/>
              </p:cNvGrpSpPr>
              <p:nvPr/>
            </p:nvGrpSpPr>
            <p:grpSpPr bwMode="auto">
              <a:xfrm>
                <a:off x="485" y="3918"/>
                <a:ext cx="804" cy="256"/>
                <a:chOff x="0" y="3840"/>
                <a:chExt cx="496" cy="480"/>
              </a:xfrm>
            </p:grpSpPr>
            <p:sp>
              <p:nvSpPr>
                <p:cNvPr id="6210" name="Rectangle 134"/>
                <p:cNvSpPr>
                  <a:spLocks noChangeArrowheads="1"/>
                </p:cNvSpPr>
                <p:nvPr/>
              </p:nvSpPr>
              <p:spPr bwMode="auto">
                <a:xfrm>
                  <a:off x="0" y="3840"/>
                  <a:ext cx="496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eaLnBrk="1" hangingPunct="1"/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r>
                    <a:rPr lang="en-US" sz="1400" b="1">
                      <a:latin typeface="Tahoma" pitchFamily="34" charset="0"/>
                      <a:cs typeface="Arial" charset="0"/>
                    </a:rPr>
                    <a:t>Rata-rata</a:t>
                  </a:r>
                </a:p>
              </p:txBody>
            </p:sp>
            <p:sp>
              <p:nvSpPr>
                <p:cNvPr id="6211" name="Rectangle 135"/>
                <p:cNvSpPr>
                  <a:spLocks noChangeArrowheads="1"/>
                </p:cNvSpPr>
                <p:nvPr/>
              </p:nvSpPr>
              <p:spPr bwMode="auto">
                <a:xfrm>
                  <a:off x="0" y="3840"/>
                  <a:ext cx="49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201" name="Group 136"/>
              <p:cNvGrpSpPr>
                <a:grpSpLocks/>
              </p:cNvGrpSpPr>
              <p:nvPr/>
            </p:nvGrpSpPr>
            <p:grpSpPr bwMode="auto">
              <a:xfrm>
                <a:off x="1289" y="3918"/>
                <a:ext cx="1225" cy="256"/>
                <a:chOff x="496" y="3840"/>
                <a:chExt cx="756" cy="480"/>
              </a:xfrm>
            </p:grpSpPr>
            <p:sp>
              <p:nvSpPr>
                <p:cNvPr id="6208" name="Rectangle 137"/>
                <p:cNvSpPr>
                  <a:spLocks noChangeArrowheads="1"/>
                </p:cNvSpPr>
                <p:nvPr/>
              </p:nvSpPr>
              <p:spPr bwMode="auto">
                <a:xfrm>
                  <a:off x="496" y="3840"/>
                  <a:ext cx="756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</a:rPr>
                    <a:t> </a:t>
                  </a:r>
                  <a:r>
                    <a:rPr lang="en-US" sz="1400" b="1">
                      <a:latin typeface="Tahoma" pitchFamily="34" charset="0"/>
                      <a:cs typeface="Arial" charset="0"/>
                      <a:sym typeface="Symbol" pitchFamily="18" charset="2"/>
                    </a:rPr>
                    <a:t></a:t>
                  </a:r>
                  <a:r>
                    <a:rPr lang="en-US" sz="1400" b="1">
                      <a:latin typeface="Tahoma" pitchFamily="34" charset="0"/>
                      <a:cs typeface="Arial" charset="0"/>
                    </a:rPr>
                    <a:t>=</a:t>
                  </a:r>
                  <a:r>
                    <a:rPr lang="en-US" sz="1400" b="1">
                      <a:latin typeface="Tahoma" pitchFamily="34" charset="0"/>
                      <a:cs typeface="Arial" charset="0"/>
                      <a:sym typeface="Symbol" pitchFamily="18" charset="2"/>
                    </a:rPr>
                    <a:t></a:t>
                  </a:r>
                  <a:r>
                    <a:rPr lang="en-US" sz="1400" b="1">
                      <a:latin typeface="Tahoma" pitchFamily="34" charset="0"/>
                      <a:cs typeface="Arial" charset="0"/>
                    </a:rPr>
                    <a:t>x/n= 3,3</a:t>
                  </a:r>
                </a:p>
              </p:txBody>
            </p:sp>
            <p:sp>
              <p:nvSpPr>
                <p:cNvPr id="6209" name="Rectangle 138"/>
                <p:cNvSpPr>
                  <a:spLocks noChangeArrowheads="1"/>
                </p:cNvSpPr>
                <p:nvPr/>
              </p:nvSpPr>
              <p:spPr bwMode="auto">
                <a:xfrm>
                  <a:off x="496" y="3840"/>
                  <a:ext cx="75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202" name="Group 139"/>
              <p:cNvGrpSpPr>
                <a:grpSpLocks/>
              </p:cNvGrpSpPr>
              <p:nvPr/>
            </p:nvGrpSpPr>
            <p:grpSpPr bwMode="auto">
              <a:xfrm>
                <a:off x="2514" y="3918"/>
                <a:ext cx="955" cy="256"/>
                <a:chOff x="1252" y="3840"/>
                <a:chExt cx="590" cy="480"/>
              </a:xfrm>
            </p:grpSpPr>
            <p:sp>
              <p:nvSpPr>
                <p:cNvPr id="6206" name="Rectangle 140"/>
                <p:cNvSpPr>
                  <a:spLocks noChangeArrowheads="1"/>
                </p:cNvSpPr>
                <p:nvPr/>
              </p:nvSpPr>
              <p:spPr bwMode="auto">
                <a:xfrm>
                  <a:off x="1252" y="3840"/>
                  <a:ext cx="590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eaLnBrk="1" hangingPunct="1"/>
                  <a:r>
                    <a:rPr lang="en-US" sz="1400" b="1">
                      <a:latin typeface="Tahoma" pitchFamily="34" charset="0"/>
                      <a:cs typeface="Arial" charset="0"/>
                    </a:rPr>
                    <a:t> </a:t>
                  </a:r>
                  <a:endParaRPr lang="en-US" sz="1400" b="1">
                    <a:latin typeface="Tahoma" pitchFamily="34" charset="0"/>
                    <a:cs typeface="Times New Roman" pitchFamily="18" charset="0"/>
                  </a:endParaRPr>
                </a:p>
                <a:p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6207" name="Rectangle 141"/>
                <p:cNvSpPr>
                  <a:spLocks noChangeArrowheads="1"/>
                </p:cNvSpPr>
                <p:nvPr/>
              </p:nvSpPr>
              <p:spPr bwMode="auto">
                <a:xfrm>
                  <a:off x="1252" y="3840"/>
                  <a:ext cx="59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6203" name="Group 142"/>
              <p:cNvGrpSpPr>
                <a:grpSpLocks/>
              </p:cNvGrpSpPr>
              <p:nvPr/>
            </p:nvGrpSpPr>
            <p:grpSpPr bwMode="auto">
              <a:xfrm>
                <a:off x="3469" y="3918"/>
                <a:ext cx="1854" cy="256"/>
                <a:chOff x="1842" y="3840"/>
                <a:chExt cx="1144" cy="480"/>
              </a:xfrm>
            </p:grpSpPr>
            <p:sp>
              <p:nvSpPr>
                <p:cNvPr id="620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42" y="3840"/>
                  <a:ext cx="114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endParaRPr lang="en-US" sz="1400" b="1">
                    <a:latin typeface="Tahoma" pitchFamily="34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r"/>
                  <a:r>
                    <a:rPr lang="en-US" sz="1400" b="1">
                      <a:latin typeface="Tahoma" pitchFamily="34" charset="0"/>
                      <a:cs typeface="Arial" charset="0"/>
                      <a:sym typeface="Symbol" pitchFamily="18" charset="2"/>
                    </a:rPr>
                    <a:t></a:t>
                  </a:r>
                  <a:r>
                    <a:rPr lang="en-US" sz="1400" b="1" baseline="30000">
                      <a:latin typeface="Tahoma" pitchFamily="34" charset="0"/>
                      <a:cs typeface="Arial" charset="0"/>
                    </a:rPr>
                    <a:t>2</a:t>
                  </a:r>
                  <a:r>
                    <a:rPr lang="en-US" sz="1400" b="1">
                      <a:latin typeface="Tahoma" pitchFamily="34" charset="0"/>
                      <a:cs typeface="Arial" charset="0"/>
                      <a:sym typeface="Symbol" pitchFamily="18" charset="2"/>
                    </a:rPr>
                    <a:t>=</a:t>
                  </a:r>
                  <a:r>
                    <a:rPr lang="en-US" sz="1400" b="1">
                      <a:latin typeface="Tahoma" pitchFamily="34" charset="0"/>
                      <a:cs typeface="Arial" charset="0"/>
                    </a:rPr>
                    <a:t>(X – </a:t>
                  </a:r>
                  <a:r>
                    <a:rPr lang="en-US" sz="1400" b="1">
                      <a:latin typeface="Tahoma" pitchFamily="34" charset="0"/>
                      <a:cs typeface="Arial" charset="0"/>
                      <a:sym typeface="Symbol" pitchFamily="18" charset="2"/>
                    </a:rPr>
                    <a:t></a:t>
                  </a:r>
                  <a:r>
                    <a:rPr lang="en-US" sz="1400" b="1">
                      <a:latin typeface="Tahoma" pitchFamily="34" charset="0"/>
                      <a:cs typeface="Arial" charset="0"/>
                    </a:rPr>
                    <a:t>)</a:t>
                  </a:r>
                  <a:r>
                    <a:rPr lang="en-US" sz="1400" b="1" baseline="30000">
                      <a:latin typeface="Tahoma" pitchFamily="34" charset="0"/>
                      <a:cs typeface="Arial" charset="0"/>
                      <a:sym typeface="Symbol" pitchFamily="18" charset="2"/>
                    </a:rPr>
                    <a:t>2</a:t>
                  </a:r>
                  <a:r>
                    <a:rPr lang="en-US" sz="1400" b="1">
                      <a:latin typeface="Tahoma" pitchFamily="34" charset="0"/>
                      <a:cs typeface="Arial" charset="0"/>
                      <a:sym typeface="Symbol" pitchFamily="18" charset="2"/>
                    </a:rPr>
                    <a:t>/N =  44,47</a:t>
                  </a:r>
                </a:p>
              </p:txBody>
            </p:sp>
            <p:sp>
              <p:nvSpPr>
                <p:cNvPr id="6205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42" y="3840"/>
                  <a:ext cx="114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</p:grpSp>
        <p:sp>
          <p:nvSpPr>
            <p:cNvPr id="6159" name="Rectangle 145"/>
            <p:cNvSpPr>
              <a:spLocks noChangeArrowheads="1"/>
            </p:cNvSpPr>
            <p:nvPr/>
          </p:nvSpPr>
          <p:spPr bwMode="auto">
            <a:xfrm>
              <a:off x="480" y="1872"/>
              <a:ext cx="4848" cy="230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id-ID" sz="1400" b="1">
                <a:latin typeface="Tahoma" pitchFamily="34" charset="0"/>
              </a:endParaRPr>
            </a:p>
          </p:txBody>
        </p:sp>
      </p:grpSp>
      <p:sp>
        <p:nvSpPr>
          <p:cNvPr id="6157" name="Text Box 151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graphicFrame>
        <p:nvGraphicFramePr>
          <p:cNvPr id="6146" name="Object 152"/>
          <p:cNvGraphicFramePr>
            <a:graphicFrameLocks noChangeAspect="1"/>
          </p:cNvGraphicFramePr>
          <p:nvPr/>
        </p:nvGraphicFramePr>
        <p:xfrm>
          <a:off x="4038600" y="1752600"/>
          <a:ext cx="1600200" cy="695325"/>
        </p:xfrm>
        <a:graphic>
          <a:graphicData uri="http://schemas.openxmlformats.org/presentationml/2006/ole">
            <p:oleObj spid="_x0000_s6146" name="Equation" r:id="rId3" imgW="876240" imgH="380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49C8CE-4AA9-4C97-97E6-B90D45C8EA8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STANDAR DEVIASI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8001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Definisi:</a:t>
            </a:r>
            <a:r>
              <a:rPr lang="en-US" sz="2200" b="1">
                <a:cs typeface="Arial" charset="0"/>
              </a:rPr>
              <a:t> </a:t>
            </a:r>
          </a:p>
          <a:p>
            <a:pPr eaLnBrk="1" hangingPunct="1"/>
            <a:r>
              <a:rPr lang="en-US" sz="2200">
                <a:latin typeface="Tahoma" pitchFamily="34" charset="0"/>
                <a:cs typeface="Arial" charset="0"/>
              </a:rPr>
              <a:t>Akar kuadrat dari varians dan menunjukkan standar penyimpangan data terhadap nilai rata-ratanya.</a:t>
            </a:r>
            <a:r>
              <a:rPr lang="en-US" sz="2200" b="1">
                <a:latin typeface="Tahoma" pitchFamily="34" charset="0"/>
              </a:rPr>
              <a:t> </a:t>
            </a:r>
          </a:p>
          <a:p>
            <a:pPr eaLnBrk="1" hangingPunct="1"/>
            <a:endParaRPr lang="en-US" sz="2200" b="1">
              <a:latin typeface="Tahoma" pitchFamily="34" charset="0"/>
            </a:endParaRPr>
          </a:p>
          <a:p>
            <a:pPr eaLnBrk="1" hangingPunct="1"/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Rumus:</a:t>
            </a:r>
            <a:endParaRPr lang="en-US" sz="2000">
              <a:cs typeface="Arial" charset="0"/>
              <a:sym typeface="Symbol" pitchFamily="18" charset="2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457200" y="4876800"/>
            <a:ext cx="8001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Contoh:</a:t>
            </a:r>
            <a:endParaRPr lang="en-US" sz="2000" b="1">
              <a:solidFill>
                <a:schemeClr val="accent1"/>
              </a:solidFill>
              <a:latin typeface="Tahoma" pitchFamily="34" charset="0"/>
              <a:cs typeface="Arial" charset="0"/>
            </a:endParaRPr>
          </a:p>
          <a:p>
            <a:pPr eaLnBrk="1" hangingPunct="1"/>
            <a:r>
              <a:rPr lang="en-US" sz="2000">
                <a:cs typeface="Arial" charset="0"/>
              </a:rPr>
              <a:t>Jika varians = 44,47, maka standar deviasinya adalah:</a:t>
            </a:r>
          </a:p>
          <a:p>
            <a:pPr eaLnBrk="1" hangingPunct="1"/>
            <a:endParaRPr lang="en-US" sz="2000"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US" sz="2000">
                <a:cs typeface="Arial" charset="0"/>
                <a:sym typeface="Symbol" pitchFamily="18" charset="2"/>
              </a:rPr>
              <a:t>	</a:t>
            </a:r>
            <a:r>
              <a:rPr lang="en-US" sz="2000" baseline="30000">
                <a:cs typeface="Arial" charset="0"/>
              </a:rPr>
              <a:t> </a:t>
            </a:r>
            <a:r>
              <a:rPr lang="en-US" sz="2000">
                <a:cs typeface="Arial" charset="0"/>
              </a:rPr>
              <a:t> = </a:t>
            </a:r>
            <a:r>
              <a:rPr lang="en-US" sz="2000">
                <a:cs typeface="Arial" charset="0"/>
                <a:sym typeface="Symbol" pitchFamily="18" charset="2"/>
              </a:rPr>
              <a:t>44,47 = 6,67</a:t>
            </a:r>
          </a:p>
        </p:txBody>
      </p:sp>
      <p:graphicFrame>
        <p:nvGraphicFramePr>
          <p:cNvPr id="7170" name="Object 13"/>
          <p:cNvGraphicFramePr>
            <a:graphicFrameLocks noChangeAspect="1"/>
          </p:cNvGraphicFramePr>
          <p:nvPr/>
        </p:nvGraphicFramePr>
        <p:xfrm>
          <a:off x="2819400" y="3657600"/>
          <a:ext cx="2622550" cy="1123950"/>
        </p:xfrm>
        <a:graphic>
          <a:graphicData uri="http://schemas.openxmlformats.org/presentationml/2006/ole">
            <p:oleObj spid="_x0000_s7170" name="Equation" r:id="rId3" imgW="977760" imgH="419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D172D-E804-4F54-93CB-418EC91D866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UKURAN PENYEBARAN DATA BERKELOMPOK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83058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	Definisi Range:</a:t>
            </a:r>
            <a:endParaRPr lang="en-US" sz="2200" b="1">
              <a:latin typeface="Tahoma" pitchFamily="34" charset="0"/>
            </a:endParaRPr>
          </a:p>
          <a:p>
            <a:pPr marL="457200" indent="-457200" eaLnBrk="1" hangingPunct="1"/>
            <a:r>
              <a:rPr lang="en-US" sz="2000" b="1">
                <a:cs typeface="Arial" charset="0"/>
              </a:rPr>
              <a:t>	</a:t>
            </a:r>
            <a:r>
              <a:rPr lang="en-US" sz="2000">
                <a:cs typeface="Arial" charset="0"/>
              </a:rPr>
              <a:t>Selisih antara batas atas dari kelas tertinggi dengan batas bawah dari kelas terendah.</a:t>
            </a:r>
            <a:r>
              <a:rPr lang="en-US">
                <a:latin typeface="Tahoma" pitchFamily="34" charset="0"/>
              </a:rPr>
              <a:t> </a:t>
            </a:r>
          </a:p>
          <a:p>
            <a:pPr marL="457200" indent="-457200" eaLnBrk="1" hangingPunct="1"/>
            <a:endParaRPr lang="en-US">
              <a:latin typeface="Tahoma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latin typeface="Tahoma" pitchFamily="34" charset="0"/>
              </a:rPr>
              <a:t>	Contoh:</a:t>
            </a:r>
            <a:endParaRPr lang="en-US" b="1">
              <a:latin typeface="Tahoma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endParaRPr lang="en-US" b="1">
              <a:latin typeface="Tahoma" pitchFamily="34" charset="0"/>
            </a:endParaRPr>
          </a:p>
          <a:p>
            <a:pPr marL="457200" indent="-457200" eaLnBrk="1" hangingPunct="1"/>
            <a:r>
              <a:rPr lang="en-US" b="1">
                <a:latin typeface="Tahoma" pitchFamily="34" charset="0"/>
              </a:rPr>
              <a:t>	</a:t>
            </a:r>
            <a:r>
              <a:rPr lang="en-US">
                <a:latin typeface="Tahoma" pitchFamily="34" charset="0"/>
              </a:rPr>
              <a:t>Range = 878 – 160 = 718</a:t>
            </a:r>
            <a:endParaRPr lang="en-US" b="1">
              <a:latin typeface="Tahoma" pitchFamily="34" charset="0"/>
            </a:endParaRPr>
          </a:p>
        </p:txBody>
      </p:sp>
      <p:grpSp>
        <p:nvGrpSpPr>
          <p:cNvPr id="22534" name="Group 61"/>
          <p:cNvGrpSpPr>
            <a:grpSpLocks/>
          </p:cNvGrpSpPr>
          <p:nvPr/>
        </p:nvGrpSpPr>
        <p:grpSpPr bwMode="auto">
          <a:xfrm>
            <a:off x="685800" y="4267200"/>
            <a:ext cx="7924800" cy="2133600"/>
            <a:chOff x="-3" y="-3"/>
            <a:chExt cx="1704" cy="2502"/>
          </a:xfrm>
        </p:grpSpPr>
        <p:grpSp>
          <p:nvGrpSpPr>
            <p:cNvPr id="22536" name="Group 59"/>
            <p:cNvGrpSpPr>
              <a:grpSpLocks/>
            </p:cNvGrpSpPr>
            <p:nvPr/>
          </p:nvGrpSpPr>
          <p:grpSpPr bwMode="auto">
            <a:xfrm>
              <a:off x="0" y="0"/>
              <a:ext cx="1698" cy="2496"/>
              <a:chOff x="0" y="0"/>
              <a:chExt cx="1698" cy="2496"/>
            </a:xfrm>
          </p:grpSpPr>
          <p:grpSp>
            <p:nvGrpSpPr>
              <p:cNvPr id="22538" name="Group 24"/>
              <p:cNvGrpSpPr>
                <a:grpSpLocks/>
              </p:cNvGrpSpPr>
              <p:nvPr/>
            </p:nvGrpSpPr>
            <p:grpSpPr bwMode="auto">
              <a:xfrm>
                <a:off x="0" y="0"/>
                <a:ext cx="446" cy="576"/>
                <a:chOff x="0" y="0"/>
                <a:chExt cx="446" cy="576"/>
              </a:xfrm>
            </p:grpSpPr>
            <p:sp>
              <p:nvSpPr>
                <p:cNvPr id="22590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60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Kelas ke-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91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46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39" name="Group 26"/>
              <p:cNvGrpSpPr>
                <a:grpSpLocks/>
              </p:cNvGrpSpPr>
              <p:nvPr/>
            </p:nvGrpSpPr>
            <p:grpSpPr bwMode="auto">
              <a:xfrm>
                <a:off x="446" y="0"/>
                <a:ext cx="590" cy="576"/>
                <a:chOff x="446" y="0"/>
                <a:chExt cx="590" cy="576"/>
              </a:xfrm>
            </p:grpSpPr>
            <p:sp>
              <p:nvSpPr>
                <p:cNvPr id="22588" name="Rectangle 6"/>
                <p:cNvSpPr>
                  <a:spLocks noChangeArrowheads="1"/>
                </p:cNvSpPr>
                <p:nvPr/>
              </p:nvSpPr>
              <p:spPr bwMode="auto">
                <a:xfrm>
                  <a:off x="489" y="0"/>
                  <a:ext cx="504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Interval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89" name="Rectangle 25"/>
                <p:cNvSpPr>
                  <a:spLocks noChangeArrowheads="1"/>
                </p:cNvSpPr>
                <p:nvPr/>
              </p:nvSpPr>
              <p:spPr bwMode="auto">
                <a:xfrm>
                  <a:off x="446" y="0"/>
                  <a:ext cx="590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40" name="Group 28"/>
              <p:cNvGrpSpPr>
                <a:grpSpLocks/>
              </p:cNvGrpSpPr>
              <p:nvPr/>
            </p:nvGrpSpPr>
            <p:grpSpPr bwMode="auto">
              <a:xfrm>
                <a:off x="1036" y="0"/>
                <a:ext cx="662" cy="576"/>
                <a:chOff x="1036" y="0"/>
                <a:chExt cx="662" cy="576"/>
              </a:xfrm>
            </p:grpSpPr>
            <p:sp>
              <p:nvSpPr>
                <p:cNvPr id="22586" name="Rectangle 7"/>
                <p:cNvSpPr>
                  <a:spLocks noChangeArrowheads="1"/>
                </p:cNvSpPr>
                <p:nvPr/>
              </p:nvSpPr>
              <p:spPr bwMode="auto">
                <a:xfrm>
                  <a:off x="1079" y="0"/>
                  <a:ext cx="576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Jumlah Frekuensi (F)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87" name="Rectangle 27"/>
                <p:cNvSpPr>
                  <a:spLocks noChangeArrowheads="1"/>
                </p:cNvSpPr>
                <p:nvPr/>
              </p:nvSpPr>
              <p:spPr bwMode="auto">
                <a:xfrm>
                  <a:off x="1036" y="0"/>
                  <a:ext cx="662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41" name="Group 30"/>
              <p:cNvGrpSpPr>
                <a:grpSpLocks/>
              </p:cNvGrpSpPr>
              <p:nvPr/>
            </p:nvGrpSpPr>
            <p:grpSpPr bwMode="auto">
              <a:xfrm>
                <a:off x="0" y="576"/>
                <a:ext cx="446" cy="384"/>
                <a:chOff x="0" y="576"/>
                <a:chExt cx="446" cy="384"/>
              </a:xfrm>
            </p:grpSpPr>
            <p:sp>
              <p:nvSpPr>
                <p:cNvPr id="22584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576"/>
                  <a:ext cx="36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1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85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4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42" name="Group 32"/>
              <p:cNvGrpSpPr>
                <a:grpSpLocks/>
              </p:cNvGrpSpPr>
              <p:nvPr/>
            </p:nvGrpSpPr>
            <p:grpSpPr bwMode="auto">
              <a:xfrm>
                <a:off x="446" y="576"/>
                <a:ext cx="590" cy="384"/>
                <a:chOff x="446" y="576"/>
                <a:chExt cx="590" cy="384"/>
              </a:xfrm>
            </p:grpSpPr>
            <p:sp>
              <p:nvSpPr>
                <p:cNvPr id="22582" name="Rectangle 9"/>
                <p:cNvSpPr>
                  <a:spLocks noChangeArrowheads="1"/>
                </p:cNvSpPr>
                <p:nvPr/>
              </p:nvSpPr>
              <p:spPr bwMode="auto">
                <a:xfrm>
                  <a:off x="489" y="576"/>
                  <a:ext cx="50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160  -  303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83" name="Rectangle 31"/>
                <p:cNvSpPr>
                  <a:spLocks noChangeArrowheads="1"/>
                </p:cNvSpPr>
                <p:nvPr/>
              </p:nvSpPr>
              <p:spPr bwMode="auto">
                <a:xfrm>
                  <a:off x="446" y="576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43" name="Group 34"/>
              <p:cNvGrpSpPr>
                <a:grpSpLocks/>
              </p:cNvGrpSpPr>
              <p:nvPr/>
            </p:nvGrpSpPr>
            <p:grpSpPr bwMode="auto">
              <a:xfrm>
                <a:off x="1036" y="576"/>
                <a:ext cx="662" cy="384"/>
                <a:chOff x="1036" y="576"/>
                <a:chExt cx="662" cy="384"/>
              </a:xfrm>
            </p:grpSpPr>
            <p:sp>
              <p:nvSpPr>
                <p:cNvPr id="22580" name="Rectangle 10"/>
                <p:cNvSpPr>
                  <a:spLocks noChangeArrowheads="1"/>
                </p:cNvSpPr>
                <p:nvPr/>
              </p:nvSpPr>
              <p:spPr bwMode="auto">
                <a:xfrm>
                  <a:off x="1079" y="576"/>
                  <a:ext cx="57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2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81" name="Rectangle 33"/>
                <p:cNvSpPr>
                  <a:spLocks noChangeArrowheads="1"/>
                </p:cNvSpPr>
                <p:nvPr/>
              </p:nvSpPr>
              <p:spPr bwMode="auto">
                <a:xfrm>
                  <a:off x="1036" y="576"/>
                  <a:ext cx="66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44" name="Group 36"/>
              <p:cNvGrpSpPr>
                <a:grpSpLocks/>
              </p:cNvGrpSpPr>
              <p:nvPr/>
            </p:nvGrpSpPr>
            <p:grpSpPr bwMode="auto">
              <a:xfrm>
                <a:off x="0" y="960"/>
                <a:ext cx="446" cy="384"/>
                <a:chOff x="0" y="960"/>
                <a:chExt cx="446" cy="384"/>
              </a:xfrm>
            </p:grpSpPr>
            <p:sp>
              <p:nvSpPr>
                <p:cNvPr id="22578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960"/>
                  <a:ext cx="36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2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79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4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45" name="Group 38"/>
              <p:cNvGrpSpPr>
                <a:grpSpLocks/>
              </p:cNvGrpSpPr>
              <p:nvPr/>
            </p:nvGrpSpPr>
            <p:grpSpPr bwMode="auto">
              <a:xfrm>
                <a:off x="446" y="960"/>
                <a:ext cx="590" cy="384"/>
                <a:chOff x="446" y="960"/>
                <a:chExt cx="590" cy="384"/>
              </a:xfrm>
            </p:grpSpPr>
            <p:sp>
              <p:nvSpPr>
                <p:cNvPr id="22576" name="Rectangle 12"/>
                <p:cNvSpPr>
                  <a:spLocks noChangeArrowheads="1"/>
                </p:cNvSpPr>
                <p:nvPr/>
              </p:nvSpPr>
              <p:spPr bwMode="auto">
                <a:xfrm>
                  <a:off x="489" y="960"/>
                  <a:ext cx="50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304  - 447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77" name="Rectangle 37"/>
                <p:cNvSpPr>
                  <a:spLocks noChangeArrowheads="1"/>
                </p:cNvSpPr>
                <p:nvPr/>
              </p:nvSpPr>
              <p:spPr bwMode="auto">
                <a:xfrm>
                  <a:off x="446" y="960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46" name="Group 40"/>
              <p:cNvGrpSpPr>
                <a:grpSpLocks/>
              </p:cNvGrpSpPr>
              <p:nvPr/>
            </p:nvGrpSpPr>
            <p:grpSpPr bwMode="auto">
              <a:xfrm>
                <a:off x="1036" y="960"/>
                <a:ext cx="662" cy="384"/>
                <a:chOff x="1036" y="960"/>
                <a:chExt cx="662" cy="384"/>
              </a:xfrm>
            </p:grpSpPr>
            <p:sp>
              <p:nvSpPr>
                <p:cNvPr id="22574" name="Rectangle 13"/>
                <p:cNvSpPr>
                  <a:spLocks noChangeArrowheads="1"/>
                </p:cNvSpPr>
                <p:nvPr/>
              </p:nvSpPr>
              <p:spPr bwMode="auto">
                <a:xfrm>
                  <a:off x="1079" y="960"/>
                  <a:ext cx="57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5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75" name="Rectangle 39"/>
                <p:cNvSpPr>
                  <a:spLocks noChangeArrowheads="1"/>
                </p:cNvSpPr>
                <p:nvPr/>
              </p:nvSpPr>
              <p:spPr bwMode="auto">
                <a:xfrm>
                  <a:off x="1036" y="960"/>
                  <a:ext cx="66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47" name="Group 42"/>
              <p:cNvGrpSpPr>
                <a:grpSpLocks/>
              </p:cNvGrpSpPr>
              <p:nvPr/>
            </p:nvGrpSpPr>
            <p:grpSpPr bwMode="auto">
              <a:xfrm>
                <a:off x="0" y="1344"/>
                <a:ext cx="446" cy="384"/>
                <a:chOff x="0" y="1344"/>
                <a:chExt cx="446" cy="384"/>
              </a:xfrm>
            </p:grpSpPr>
            <p:sp>
              <p:nvSpPr>
                <p:cNvPr id="22572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1344"/>
                  <a:ext cx="36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3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73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1344"/>
                  <a:ext cx="4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48" name="Group 44"/>
              <p:cNvGrpSpPr>
                <a:grpSpLocks/>
              </p:cNvGrpSpPr>
              <p:nvPr/>
            </p:nvGrpSpPr>
            <p:grpSpPr bwMode="auto">
              <a:xfrm>
                <a:off x="446" y="1344"/>
                <a:ext cx="590" cy="384"/>
                <a:chOff x="446" y="1344"/>
                <a:chExt cx="590" cy="384"/>
              </a:xfrm>
            </p:grpSpPr>
            <p:sp>
              <p:nvSpPr>
                <p:cNvPr id="22570" name="Rectangle 15"/>
                <p:cNvSpPr>
                  <a:spLocks noChangeArrowheads="1"/>
                </p:cNvSpPr>
                <p:nvPr/>
              </p:nvSpPr>
              <p:spPr bwMode="auto">
                <a:xfrm>
                  <a:off x="489" y="1344"/>
                  <a:ext cx="50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448  -  591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71" name="Rectangle 43"/>
                <p:cNvSpPr>
                  <a:spLocks noChangeArrowheads="1"/>
                </p:cNvSpPr>
                <p:nvPr/>
              </p:nvSpPr>
              <p:spPr bwMode="auto">
                <a:xfrm>
                  <a:off x="446" y="1344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49" name="Group 46"/>
              <p:cNvGrpSpPr>
                <a:grpSpLocks/>
              </p:cNvGrpSpPr>
              <p:nvPr/>
            </p:nvGrpSpPr>
            <p:grpSpPr bwMode="auto">
              <a:xfrm>
                <a:off x="1036" y="1344"/>
                <a:ext cx="662" cy="384"/>
                <a:chOff x="1036" y="1344"/>
                <a:chExt cx="662" cy="384"/>
              </a:xfrm>
            </p:grpSpPr>
            <p:sp>
              <p:nvSpPr>
                <p:cNvPr id="22568" name="Rectangle 16"/>
                <p:cNvSpPr>
                  <a:spLocks noChangeArrowheads="1"/>
                </p:cNvSpPr>
                <p:nvPr/>
              </p:nvSpPr>
              <p:spPr bwMode="auto">
                <a:xfrm>
                  <a:off x="1079" y="1344"/>
                  <a:ext cx="57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9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69" name="Rectangle 45"/>
                <p:cNvSpPr>
                  <a:spLocks noChangeArrowheads="1"/>
                </p:cNvSpPr>
                <p:nvPr/>
              </p:nvSpPr>
              <p:spPr bwMode="auto">
                <a:xfrm>
                  <a:off x="1036" y="1344"/>
                  <a:ext cx="66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50" name="Group 48"/>
              <p:cNvGrpSpPr>
                <a:grpSpLocks/>
              </p:cNvGrpSpPr>
              <p:nvPr/>
            </p:nvGrpSpPr>
            <p:grpSpPr bwMode="auto">
              <a:xfrm>
                <a:off x="0" y="1728"/>
                <a:ext cx="446" cy="384"/>
                <a:chOff x="0" y="1728"/>
                <a:chExt cx="446" cy="384"/>
              </a:xfrm>
            </p:grpSpPr>
            <p:sp>
              <p:nvSpPr>
                <p:cNvPr id="22566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1728"/>
                  <a:ext cx="36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4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67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1728"/>
                  <a:ext cx="4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51" name="Group 50"/>
              <p:cNvGrpSpPr>
                <a:grpSpLocks/>
              </p:cNvGrpSpPr>
              <p:nvPr/>
            </p:nvGrpSpPr>
            <p:grpSpPr bwMode="auto">
              <a:xfrm>
                <a:off x="446" y="1728"/>
                <a:ext cx="590" cy="384"/>
                <a:chOff x="446" y="1728"/>
                <a:chExt cx="590" cy="384"/>
              </a:xfrm>
            </p:grpSpPr>
            <p:sp>
              <p:nvSpPr>
                <p:cNvPr id="22564" name="Rectangle 18"/>
                <p:cNvSpPr>
                  <a:spLocks noChangeArrowheads="1"/>
                </p:cNvSpPr>
                <p:nvPr/>
              </p:nvSpPr>
              <p:spPr bwMode="auto">
                <a:xfrm>
                  <a:off x="489" y="1728"/>
                  <a:ext cx="50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592  -  735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65" name="Rectangle 49"/>
                <p:cNvSpPr>
                  <a:spLocks noChangeArrowheads="1"/>
                </p:cNvSpPr>
                <p:nvPr/>
              </p:nvSpPr>
              <p:spPr bwMode="auto">
                <a:xfrm>
                  <a:off x="446" y="1728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52" name="Group 52"/>
              <p:cNvGrpSpPr>
                <a:grpSpLocks/>
              </p:cNvGrpSpPr>
              <p:nvPr/>
            </p:nvGrpSpPr>
            <p:grpSpPr bwMode="auto">
              <a:xfrm>
                <a:off x="1036" y="1728"/>
                <a:ext cx="662" cy="384"/>
                <a:chOff x="1036" y="1728"/>
                <a:chExt cx="662" cy="384"/>
              </a:xfrm>
            </p:grpSpPr>
            <p:sp>
              <p:nvSpPr>
                <p:cNvPr id="22562" name="Rectangle 19"/>
                <p:cNvSpPr>
                  <a:spLocks noChangeArrowheads="1"/>
                </p:cNvSpPr>
                <p:nvPr/>
              </p:nvSpPr>
              <p:spPr bwMode="auto">
                <a:xfrm>
                  <a:off x="1079" y="1728"/>
                  <a:ext cx="57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3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63" name="Rectangle 51"/>
                <p:cNvSpPr>
                  <a:spLocks noChangeArrowheads="1"/>
                </p:cNvSpPr>
                <p:nvPr/>
              </p:nvSpPr>
              <p:spPr bwMode="auto">
                <a:xfrm>
                  <a:off x="1036" y="1728"/>
                  <a:ext cx="66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53" name="Group 54"/>
              <p:cNvGrpSpPr>
                <a:grpSpLocks/>
              </p:cNvGrpSpPr>
              <p:nvPr/>
            </p:nvGrpSpPr>
            <p:grpSpPr bwMode="auto">
              <a:xfrm>
                <a:off x="0" y="2112"/>
                <a:ext cx="446" cy="384"/>
                <a:chOff x="0" y="2112"/>
                <a:chExt cx="446" cy="384"/>
              </a:xfrm>
            </p:grpSpPr>
            <p:sp>
              <p:nvSpPr>
                <p:cNvPr id="22560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2112"/>
                  <a:ext cx="36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5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61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2112"/>
                  <a:ext cx="4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54" name="Group 56"/>
              <p:cNvGrpSpPr>
                <a:grpSpLocks/>
              </p:cNvGrpSpPr>
              <p:nvPr/>
            </p:nvGrpSpPr>
            <p:grpSpPr bwMode="auto">
              <a:xfrm>
                <a:off x="446" y="2112"/>
                <a:ext cx="590" cy="384"/>
                <a:chOff x="446" y="2112"/>
                <a:chExt cx="590" cy="384"/>
              </a:xfrm>
            </p:grpSpPr>
            <p:sp>
              <p:nvSpPr>
                <p:cNvPr id="22558" name="Rectangle 21"/>
                <p:cNvSpPr>
                  <a:spLocks noChangeArrowheads="1"/>
                </p:cNvSpPr>
                <p:nvPr/>
              </p:nvSpPr>
              <p:spPr bwMode="auto">
                <a:xfrm>
                  <a:off x="489" y="2112"/>
                  <a:ext cx="50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736  -  878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59" name="Rectangle 55"/>
                <p:cNvSpPr>
                  <a:spLocks noChangeArrowheads="1"/>
                </p:cNvSpPr>
                <p:nvPr/>
              </p:nvSpPr>
              <p:spPr bwMode="auto">
                <a:xfrm>
                  <a:off x="446" y="2112"/>
                  <a:ext cx="59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2555" name="Group 58"/>
              <p:cNvGrpSpPr>
                <a:grpSpLocks/>
              </p:cNvGrpSpPr>
              <p:nvPr/>
            </p:nvGrpSpPr>
            <p:grpSpPr bwMode="auto">
              <a:xfrm>
                <a:off x="1036" y="2112"/>
                <a:ext cx="662" cy="384"/>
                <a:chOff x="1036" y="2112"/>
                <a:chExt cx="662" cy="384"/>
              </a:xfrm>
            </p:grpSpPr>
            <p:sp>
              <p:nvSpPr>
                <p:cNvPr id="22556" name="Rectangle 22"/>
                <p:cNvSpPr>
                  <a:spLocks noChangeArrowheads="1"/>
                </p:cNvSpPr>
                <p:nvPr/>
              </p:nvSpPr>
              <p:spPr bwMode="auto">
                <a:xfrm>
                  <a:off x="1079" y="2112"/>
                  <a:ext cx="57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cs typeface="Arial" charset="0"/>
                    </a:rPr>
                    <a:t>1</a:t>
                  </a:r>
                  <a:endParaRPr lang="en-US" sz="14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 b="1"/>
                </a:p>
              </p:txBody>
            </p:sp>
            <p:sp>
              <p:nvSpPr>
                <p:cNvPr id="22557" name="Rectangle 57"/>
                <p:cNvSpPr>
                  <a:spLocks noChangeArrowheads="1"/>
                </p:cNvSpPr>
                <p:nvPr/>
              </p:nvSpPr>
              <p:spPr bwMode="auto">
                <a:xfrm>
                  <a:off x="1036" y="2112"/>
                  <a:ext cx="66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</p:grpSp>
        <p:sp>
          <p:nvSpPr>
            <p:cNvPr id="22537" name="Rectangle 60"/>
            <p:cNvSpPr>
              <a:spLocks noChangeArrowheads="1"/>
            </p:cNvSpPr>
            <p:nvPr/>
          </p:nvSpPr>
          <p:spPr bwMode="auto">
            <a:xfrm>
              <a:off x="-3" y="-3"/>
              <a:ext cx="1704" cy="250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</p:grpSp>
      <p:sp>
        <p:nvSpPr>
          <p:cNvPr id="22535" name="Text Box 64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631D9-92D6-40B9-9B8B-8DE67079A5C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DEVIASI RATA-RATA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23557" name="Text Box 118"/>
          <p:cNvSpPr txBox="1">
            <a:spLocks noChangeArrowheads="1"/>
          </p:cNvSpPr>
          <p:nvPr/>
        </p:nvSpPr>
        <p:spPr bwMode="auto">
          <a:xfrm>
            <a:off x="5562600" y="3200400"/>
            <a:ext cx="32766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400">
              <a:latin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1400">
                <a:cs typeface="Arial" charset="0"/>
                <a:sym typeface="Symbol" pitchFamily="18" charset="2"/>
              </a:rPr>
              <a:t></a:t>
            </a:r>
            <a:r>
              <a:rPr lang="en-US" sz="1400">
                <a:cs typeface="Arial" charset="0"/>
              </a:rPr>
              <a:t>f.X	= 9.813,5   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1400">
                <a:cs typeface="Arial" charset="0"/>
                <a:sym typeface="Symbol" pitchFamily="18" charset="2"/>
              </a:rPr>
              <a:t></a:t>
            </a:r>
            <a:r>
              <a:rPr lang="en-US" sz="1400">
                <a:cs typeface="Arial" charset="0"/>
              </a:rPr>
              <a:t>f </a:t>
            </a:r>
            <a:r>
              <a:rPr lang="en-US" sz="1400">
                <a:cs typeface="Arial" charset="0"/>
                <a:sym typeface="Symbol" pitchFamily="18" charset="2"/>
              </a:rPr>
              <a:t></a:t>
            </a:r>
            <a:r>
              <a:rPr lang="en-US" sz="1400">
                <a:cs typeface="Arial" charset="0"/>
              </a:rPr>
              <a:t>X – X </a:t>
            </a:r>
            <a:r>
              <a:rPr lang="en-US" sz="1400">
                <a:cs typeface="Arial" charset="0"/>
                <a:sym typeface="Symbol" pitchFamily="18" charset="2"/>
              </a:rPr>
              <a:t> </a:t>
            </a:r>
            <a:r>
              <a:rPr lang="en-US" sz="1400">
                <a:cs typeface="Arial" charset="0"/>
              </a:rPr>
              <a:t>= 2.188,3</a:t>
            </a:r>
            <a:endParaRPr lang="en-US" sz="1400">
              <a:latin typeface="Garamond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1400">
                <a:cs typeface="Arial" charset="0"/>
              </a:rPr>
              <a:t> </a:t>
            </a:r>
            <a:endParaRPr lang="en-US" sz="1400">
              <a:latin typeface="Garamond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1400">
                <a:cs typeface="Arial" charset="0"/>
              </a:rPr>
              <a:t>a.    X = </a:t>
            </a:r>
            <a:r>
              <a:rPr lang="en-US" sz="1400" u="sng">
                <a:cs typeface="Arial" charset="0"/>
                <a:sym typeface="Symbol" pitchFamily="18" charset="2"/>
              </a:rPr>
              <a:t></a:t>
            </a:r>
            <a:r>
              <a:rPr lang="en-US" sz="1400" u="sng">
                <a:cs typeface="Arial" charset="0"/>
              </a:rPr>
              <a:t>f X</a:t>
            </a:r>
            <a:r>
              <a:rPr lang="en-US" sz="1400">
                <a:cs typeface="Arial" charset="0"/>
              </a:rPr>
              <a:t>    =  9.813,5/20 = 490,7</a:t>
            </a:r>
            <a:endParaRPr lang="en-US" sz="1400">
              <a:latin typeface="Garamond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1400">
                <a:cs typeface="Arial" charset="0"/>
              </a:rPr>
              <a:t>                 n   </a:t>
            </a:r>
            <a:endParaRPr lang="en-US" sz="1400">
              <a:latin typeface="Garamond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1400">
                <a:cs typeface="Arial" charset="0"/>
              </a:rPr>
              <a:t> </a:t>
            </a:r>
            <a:r>
              <a:rPr lang="en-US" sz="1400">
                <a:latin typeface="Tahoma" pitchFamily="34" charset="0"/>
              </a:rPr>
              <a:t/>
            </a:r>
            <a:br>
              <a:rPr lang="en-US" sz="1400">
                <a:latin typeface="Tahoma" pitchFamily="34" charset="0"/>
              </a:rPr>
            </a:br>
            <a:r>
              <a:rPr lang="en-US" sz="1400">
                <a:cs typeface="Arial" charset="0"/>
              </a:rPr>
              <a:t>b.  MD  =  </a:t>
            </a:r>
            <a:r>
              <a:rPr lang="en-US" sz="1400">
                <a:cs typeface="Arial" charset="0"/>
                <a:sym typeface="Symbol" pitchFamily="18" charset="2"/>
              </a:rPr>
              <a:t></a:t>
            </a:r>
            <a:r>
              <a:rPr lang="en-US" sz="1400">
                <a:cs typeface="Arial" charset="0"/>
              </a:rPr>
              <a:t> f </a:t>
            </a:r>
            <a:r>
              <a:rPr lang="en-US" sz="1400">
                <a:cs typeface="Arial" charset="0"/>
                <a:sym typeface="Symbol" pitchFamily="18" charset="2"/>
              </a:rPr>
              <a:t></a:t>
            </a:r>
            <a:r>
              <a:rPr lang="en-US" sz="1400">
                <a:cs typeface="Arial" charset="0"/>
              </a:rPr>
              <a:t>X – X </a:t>
            </a:r>
            <a:r>
              <a:rPr lang="en-US" sz="1400">
                <a:cs typeface="Arial" charset="0"/>
                <a:sym typeface="Symbol" pitchFamily="18" charset="2"/>
              </a:rPr>
              <a:t></a:t>
            </a:r>
            <a:r>
              <a:rPr lang="en-US" sz="1400">
                <a:cs typeface="Arial" charset="0"/>
              </a:rPr>
              <a:t>  = 2.188,3/20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1400">
                <a:cs typeface="Arial" charset="0"/>
              </a:rPr>
              <a:t>                          n</a:t>
            </a:r>
            <a:r>
              <a:rPr lang="en-US" sz="1400">
                <a:latin typeface="Tahoma" pitchFamily="34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                                </a:t>
            </a:r>
            <a:r>
              <a:rPr lang="en-US" sz="1400">
                <a:cs typeface="Arial" charset="0"/>
              </a:rPr>
              <a:t>= 109,4</a:t>
            </a:r>
            <a:endParaRPr lang="en-US" sz="1400">
              <a:latin typeface="Tahoma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400">
              <a:latin typeface="Tahoma" pitchFamily="34" charset="0"/>
            </a:endParaRPr>
          </a:p>
        </p:txBody>
      </p:sp>
      <p:grpSp>
        <p:nvGrpSpPr>
          <p:cNvPr id="23558" name="Group 133"/>
          <p:cNvGrpSpPr>
            <a:grpSpLocks/>
          </p:cNvGrpSpPr>
          <p:nvPr/>
        </p:nvGrpSpPr>
        <p:grpSpPr bwMode="auto">
          <a:xfrm>
            <a:off x="381000" y="2133600"/>
            <a:ext cx="4953000" cy="4419600"/>
            <a:chOff x="240" y="1344"/>
            <a:chExt cx="3120" cy="2784"/>
          </a:xfrm>
        </p:grpSpPr>
        <p:sp>
          <p:nvSpPr>
            <p:cNvPr id="23571" name="Line 6"/>
            <p:cNvSpPr>
              <a:spLocks noChangeShapeType="1"/>
            </p:cNvSpPr>
            <p:nvPr/>
          </p:nvSpPr>
          <p:spPr bwMode="auto">
            <a:xfrm>
              <a:off x="2136" y="1440"/>
              <a:ext cx="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572" name="Line 5"/>
            <p:cNvSpPr>
              <a:spLocks noChangeShapeType="1"/>
            </p:cNvSpPr>
            <p:nvPr/>
          </p:nvSpPr>
          <p:spPr bwMode="auto">
            <a:xfrm>
              <a:off x="2607" y="1440"/>
              <a:ext cx="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23573" name="Group 117"/>
            <p:cNvGrpSpPr>
              <a:grpSpLocks/>
            </p:cNvGrpSpPr>
            <p:nvPr/>
          </p:nvGrpSpPr>
          <p:grpSpPr bwMode="auto">
            <a:xfrm>
              <a:off x="240" y="1344"/>
              <a:ext cx="3120" cy="2784"/>
              <a:chOff x="0" y="0"/>
              <a:chExt cx="2435" cy="2784"/>
            </a:xfrm>
          </p:grpSpPr>
          <p:grpSp>
            <p:nvGrpSpPr>
              <p:cNvPr id="23575" name="Group 46"/>
              <p:cNvGrpSpPr>
                <a:grpSpLocks/>
              </p:cNvGrpSpPr>
              <p:nvPr/>
            </p:nvGrpSpPr>
            <p:grpSpPr bwMode="auto">
              <a:xfrm>
                <a:off x="0" y="0"/>
                <a:ext cx="484" cy="576"/>
                <a:chOff x="0" y="0"/>
                <a:chExt cx="484" cy="576"/>
              </a:xfrm>
            </p:grpSpPr>
            <p:sp>
              <p:nvSpPr>
                <p:cNvPr id="2368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4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 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1200">
                      <a:cs typeface="Arial" charset="0"/>
                    </a:rPr>
                    <a:t>Interval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82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4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76" name="Group 48"/>
              <p:cNvGrpSpPr>
                <a:grpSpLocks/>
              </p:cNvGrpSpPr>
              <p:nvPr/>
            </p:nvGrpSpPr>
            <p:grpSpPr bwMode="auto">
              <a:xfrm>
                <a:off x="484" y="0"/>
                <a:ext cx="399" cy="576"/>
                <a:chOff x="484" y="0"/>
                <a:chExt cx="399" cy="576"/>
              </a:xfrm>
            </p:grpSpPr>
            <p:sp>
              <p:nvSpPr>
                <p:cNvPr id="23679" name="Rectangle 8"/>
                <p:cNvSpPr>
                  <a:spLocks noChangeArrowheads="1"/>
                </p:cNvSpPr>
                <p:nvPr/>
              </p:nvSpPr>
              <p:spPr bwMode="auto">
                <a:xfrm>
                  <a:off x="484" y="0"/>
                  <a:ext cx="399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Titik Tengah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1200">
                      <a:cs typeface="Arial" charset="0"/>
                    </a:rPr>
                    <a:t>  (X)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80" name="Rectangle 47"/>
                <p:cNvSpPr>
                  <a:spLocks noChangeArrowheads="1"/>
                </p:cNvSpPr>
                <p:nvPr/>
              </p:nvSpPr>
              <p:spPr bwMode="auto">
                <a:xfrm>
                  <a:off x="484" y="0"/>
                  <a:ext cx="399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77" name="Group 50"/>
              <p:cNvGrpSpPr>
                <a:grpSpLocks/>
              </p:cNvGrpSpPr>
              <p:nvPr/>
            </p:nvGrpSpPr>
            <p:grpSpPr bwMode="auto">
              <a:xfrm>
                <a:off x="883" y="0"/>
                <a:ext cx="416" cy="576"/>
                <a:chOff x="883" y="0"/>
                <a:chExt cx="416" cy="576"/>
              </a:xfrm>
            </p:grpSpPr>
            <p:sp>
              <p:nvSpPr>
                <p:cNvPr id="23677" name="Rectangle 9"/>
                <p:cNvSpPr>
                  <a:spLocks noChangeArrowheads="1"/>
                </p:cNvSpPr>
                <p:nvPr/>
              </p:nvSpPr>
              <p:spPr bwMode="auto">
                <a:xfrm>
                  <a:off x="883" y="0"/>
                  <a:ext cx="416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 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1200">
                      <a:cs typeface="Arial" charset="0"/>
                    </a:rPr>
                    <a:t> f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78" name="Rectangle 49"/>
                <p:cNvSpPr>
                  <a:spLocks noChangeArrowheads="1"/>
                </p:cNvSpPr>
                <p:nvPr/>
              </p:nvSpPr>
              <p:spPr bwMode="auto">
                <a:xfrm>
                  <a:off x="883" y="0"/>
                  <a:ext cx="416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78" name="Group 52"/>
              <p:cNvGrpSpPr>
                <a:grpSpLocks/>
              </p:cNvGrpSpPr>
              <p:nvPr/>
            </p:nvGrpSpPr>
            <p:grpSpPr bwMode="auto">
              <a:xfrm>
                <a:off x="1299" y="0"/>
                <a:ext cx="354" cy="576"/>
                <a:chOff x="1299" y="0"/>
                <a:chExt cx="354" cy="576"/>
              </a:xfrm>
            </p:grpSpPr>
            <p:sp>
              <p:nvSpPr>
                <p:cNvPr id="23675" name="Rectangle 10"/>
                <p:cNvSpPr>
                  <a:spLocks noChangeArrowheads="1"/>
                </p:cNvSpPr>
                <p:nvPr/>
              </p:nvSpPr>
              <p:spPr bwMode="auto">
                <a:xfrm>
                  <a:off x="1299" y="0"/>
                  <a:ext cx="354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 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1200">
                      <a:cs typeface="Arial" charset="0"/>
                    </a:rPr>
                    <a:t>f.X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76" name="Rectangle 51"/>
                <p:cNvSpPr>
                  <a:spLocks noChangeArrowheads="1"/>
                </p:cNvSpPr>
                <p:nvPr/>
              </p:nvSpPr>
              <p:spPr bwMode="auto">
                <a:xfrm>
                  <a:off x="1299" y="0"/>
                  <a:ext cx="354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79" name="Group 54"/>
              <p:cNvGrpSpPr>
                <a:grpSpLocks/>
              </p:cNvGrpSpPr>
              <p:nvPr/>
            </p:nvGrpSpPr>
            <p:grpSpPr bwMode="auto">
              <a:xfrm>
                <a:off x="1653" y="0"/>
                <a:ext cx="354" cy="576"/>
                <a:chOff x="1653" y="0"/>
                <a:chExt cx="354" cy="576"/>
              </a:xfrm>
            </p:grpSpPr>
            <p:sp>
              <p:nvSpPr>
                <p:cNvPr id="23673" name="Rectangle 11"/>
                <p:cNvSpPr>
                  <a:spLocks noChangeArrowheads="1"/>
                </p:cNvSpPr>
                <p:nvPr/>
              </p:nvSpPr>
              <p:spPr bwMode="auto">
                <a:xfrm>
                  <a:off x="1653" y="0"/>
                  <a:ext cx="354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 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 eaLnBrk="1" hangingPunct="1"/>
                  <a:r>
                    <a:rPr lang="en-US" sz="1200">
                      <a:cs typeface="Arial" charset="0"/>
                      <a:sym typeface="Symbol" pitchFamily="18" charset="2"/>
                    </a:rPr>
                    <a:t></a:t>
                  </a:r>
                  <a:r>
                    <a:rPr lang="en-US" sz="1200">
                      <a:cs typeface="Arial" charset="0"/>
                    </a:rPr>
                    <a:t>X – X </a:t>
                  </a:r>
                  <a:r>
                    <a:rPr lang="en-US" sz="1200">
                      <a:cs typeface="Arial" charset="0"/>
                      <a:sym typeface="Symbol" pitchFamily="18" charset="2"/>
                    </a:rPr>
                    <a:t>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74" name="Rectangle 53"/>
                <p:cNvSpPr>
                  <a:spLocks noChangeArrowheads="1"/>
                </p:cNvSpPr>
                <p:nvPr/>
              </p:nvSpPr>
              <p:spPr bwMode="auto">
                <a:xfrm>
                  <a:off x="1653" y="0"/>
                  <a:ext cx="354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80" name="Group 56"/>
              <p:cNvGrpSpPr>
                <a:grpSpLocks/>
              </p:cNvGrpSpPr>
              <p:nvPr/>
            </p:nvGrpSpPr>
            <p:grpSpPr bwMode="auto">
              <a:xfrm>
                <a:off x="2007" y="0"/>
                <a:ext cx="428" cy="576"/>
                <a:chOff x="2007" y="0"/>
                <a:chExt cx="428" cy="576"/>
              </a:xfrm>
            </p:grpSpPr>
            <p:sp>
              <p:nvSpPr>
                <p:cNvPr id="23671" name="Rectangle 13"/>
                <p:cNvSpPr>
                  <a:spLocks noChangeArrowheads="1"/>
                </p:cNvSpPr>
                <p:nvPr/>
              </p:nvSpPr>
              <p:spPr bwMode="auto">
                <a:xfrm>
                  <a:off x="2007" y="0"/>
                  <a:ext cx="428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 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 eaLnBrk="1" hangingPunct="1"/>
                  <a:r>
                    <a:rPr lang="en-US" sz="1200">
                      <a:cs typeface="Arial" charset="0"/>
                    </a:rPr>
                    <a:t>f </a:t>
                  </a:r>
                  <a:r>
                    <a:rPr lang="en-US" sz="1200">
                      <a:cs typeface="Arial" charset="0"/>
                      <a:sym typeface="Symbol" pitchFamily="18" charset="2"/>
                    </a:rPr>
                    <a:t></a:t>
                  </a:r>
                  <a:r>
                    <a:rPr lang="en-US" sz="1200">
                      <a:cs typeface="Arial" charset="0"/>
                    </a:rPr>
                    <a:t>X – X </a:t>
                  </a:r>
                  <a:r>
                    <a:rPr lang="en-US" sz="1200">
                      <a:cs typeface="Arial" charset="0"/>
                      <a:sym typeface="Symbol" pitchFamily="18" charset="2"/>
                    </a:rPr>
                    <a:t>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72" name="Rectangle 55"/>
                <p:cNvSpPr>
                  <a:spLocks noChangeArrowheads="1"/>
                </p:cNvSpPr>
                <p:nvPr/>
              </p:nvSpPr>
              <p:spPr bwMode="auto">
                <a:xfrm>
                  <a:off x="2007" y="0"/>
                  <a:ext cx="428" cy="5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81" name="Group 58"/>
              <p:cNvGrpSpPr>
                <a:grpSpLocks/>
              </p:cNvGrpSpPr>
              <p:nvPr/>
            </p:nvGrpSpPr>
            <p:grpSpPr bwMode="auto">
              <a:xfrm>
                <a:off x="0" y="576"/>
                <a:ext cx="484" cy="384"/>
                <a:chOff x="0" y="576"/>
                <a:chExt cx="484" cy="384"/>
              </a:xfrm>
            </p:grpSpPr>
            <p:sp>
              <p:nvSpPr>
                <p:cNvPr id="23669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4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160-303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70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48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82" name="Group 60"/>
              <p:cNvGrpSpPr>
                <a:grpSpLocks/>
              </p:cNvGrpSpPr>
              <p:nvPr/>
            </p:nvGrpSpPr>
            <p:grpSpPr bwMode="auto">
              <a:xfrm>
                <a:off x="484" y="576"/>
                <a:ext cx="399" cy="384"/>
                <a:chOff x="484" y="576"/>
                <a:chExt cx="399" cy="384"/>
              </a:xfrm>
            </p:grpSpPr>
            <p:sp>
              <p:nvSpPr>
                <p:cNvPr id="23667" name="Rectangle 16"/>
                <p:cNvSpPr>
                  <a:spLocks noChangeArrowheads="1"/>
                </p:cNvSpPr>
                <p:nvPr/>
              </p:nvSpPr>
              <p:spPr bwMode="auto">
                <a:xfrm>
                  <a:off x="484" y="576"/>
                  <a:ext cx="399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231,5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68" name="Rectangle 59"/>
                <p:cNvSpPr>
                  <a:spLocks noChangeArrowheads="1"/>
                </p:cNvSpPr>
                <p:nvPr/>
              </p:nvSpPr>
              <p:spPr bwMode="auto">
                <a:xfrm>
                  <a:off x="484" y="576"/>
                  <a:ext cx="39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83" name="Group 62"/>
              <p:cNvGrpSpPr>
                <a:grpSpLocks/>
              </p:cNvGrpSpPr>
              <p:nvPr/>
            </p:nvGrpSpPr>
            <p:grpSpPr bwMode="auto">
              <a:xfrm>
                <a:off x="883" y="576"/>
                <a:ext cx="416" cy="384"/>
                <a:chOff x="883" y="576"/>
                <a:chExt cx="416" cy="384"/>
              </a:xfrm>
            </p:grpSpPr>
            <p:sp>
              <p:nvSpPr>
                <p:cNvPr id="23665" name="Rectangle 17"/>
                <p:cNvSpPr>
                  <a:spLocks noChangeArrowheads="1"/>
                </p:cNvSpPr>
                <p:nvPr/>
              </p:nvSpPr>
              <p:spPr bwMode="auto">
                <a:xfrm>
                  <a:off x="883" y="576"/>
                  <a:ext cx="41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2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3" y="576"/>
                  <a:ext cx="41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84" name="Group 64"/>
              <p:cNvGrpSpPr>
                <a:grpSpLocks/>
              </p:cNvGrpSpPr>
              <p:nvPr/>
            </p:nvGrpSpPr>
            <p:grpSpPr bwMode="auto">
              <a:xfrm>
                <a:off x="1299" y="576"/>
                <a:ext cx="354" cy="384"/>
                <a:chOff x="1299" y="576"/>
                <a:chExt cx="354" cy="384"/>
              </a:xfrm>
            </p:grpSpPr>
            <p:sp>
              <p:nvSpPr>
                <p:cNvPr id="23663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9" y="576"/>
                  <a:ext cx="35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200">
                      <a:cs typeface="Arial" charset="0"/>
                    </a:rPr>
                    <a:t>463,0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/>
                </a:p>
              </p:txBody>
            </p:sp>
            <p:sp>
              <p:nvSpPr>
                <p:cNvPr id="23664" name="Rectangle 63"/>
                <p:cNvSpPr>
                  <a:spLocks noChangeArrowheads="1"/>
                </p:cNvSpPr>
                <p:nvPr/>
              </p:nvSpPr>
              <p:spPr bwMode="auto">
                <a:xfrm>
                  <a:off x="1299" y="576"/>
                  <a:ext cx="3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85" name="Group 66"/>
              <p:cNvGrpSpPr>
                <a:grpSpLocks/>
              </p:cNvGrpSpPr>
              <p:nvPr/>
            </p:nvGrpSpPr>
            <p:grpSpPr bwMode="auto">
              <a:xfrm>
                <a:off x="1653" y="576"/>
                <a:ext cx="354" cy="384"/>
                <a:chOff x="1653" y="576"/>
                <a:chExt cx="354" cy="384"/>
              </a:xfrm>
            </p:grpSpPr>
            <p:sp>
              <p:nvSpPr>
                <p:cNvPr id="23661" name="Rectangle 19"/>
                <p:cNvSpPr>
                  <a:spLocks noChangeArrowheads="1"/>
                </p:cNvSpPr>
                <p:nvPr/>
              </p:nvSpPr>
              <p:spPr bwMode="auto">
                <a:xfrm>
                  <a:off x="1653" y="576"/>
                  <a:ext cx="35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200">
                      <a:cs typeface="Arial" charset="0"/>
                    </a:rPr>
                    <a:t>-259,2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/>
                </a:p>
              </p:txBody>
            </p:sp>
            <p:sp>
              <p:nvSpPr>
                <p:cNvPr id="23662" name="Rectangle 65"/>
                <p:cNvSpPr>
                  <a:spLocks noChangeArrowheads="1"/>
                </p:cNvSpPr>
                <p:nvPr/>
              </p:nvSpPr>
              <p:spPr bwMode="auto">
                <a:xfrm>
                  <a:off x="1653" y="576"/>
                  <a:ext cx="3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86" name="Group 68"/>
              <p:cNvGrpSpPr>
                <a:grpSpLocks/>
              </p:cNvGrpSpPr>
              <p:nvPr/>
            </p:nvGrpSpPr>
            <p:grpSpPr bwMode="auto">
              <a:xfrm>
                <a:off x="2007" y="576"/>
                <a:ext cx="428" cy="384"/>
                <a:chOff x="2007" y="576"/>
                <a:chExt cx="428" cy="384"/>
              </a:xfrm>
            </p:grpSpPr>
            <p:sp>
              <p:nvSpPr>
                <p:cNvPr id="23659" name="Rectangle 20"/>
                <p:cNvSpPr>
                  <a:spLocks noChangeArrowheads="1"/>
                </p:cNvSpPr>
                <p:nvPr/>
              </p:nvSpPr>
              <p:spPr bwMode="auto">
                <a:xfrm>
                  <a:off x="2007" y="576"/>
                  <a:ext cx="42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518,4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60" name="Rectangle 67"/>
                <p:cNvSpPr>
                  <a:spLocks noChangeArrowheads="1"/>
                </p:cNvSpPr>
                <p:nvPr/>
              </p:nvSpPr>
              <p:spPr bwMode="auto">
                <a:xfrm>
                  <a:off x="2007" y="576"/>
                  <a:ext cx="42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87" name="Group 70"/>
              <p:cNvGrpSpPr>
                <a:grpSpLocks/>
              </p:cNvGrpSpPr>
              <p:nvPr/>
            </p:nvGrpSpPr>
            <p:grpSpPr bwMode="auto">
              <a:xfrm>
                <a:off x="0" y="960"/>
                <a:ext cx="484" cy="480"/>
                <a:chOff x="0" y="960"/>
                <a:chExt cx="484" cy="480"/>
              </a:xfrm>
            </p:grpSpPr>
            <p:sp>
              <p:nvSpPr>
                <p:cNvPr id="23657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48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304-447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58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48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88" name="Group 72"/>
              <p:cNvGrpSpPr>
                <a:grpSpLocks/>
              </p:cNvGrpSpPr>
              <p:nvPr/>
            </p:nvGrpSpPr>
            <p:grpSpPr bwMode="auto">
              <a:xfrm>
                <a:off x="484" y="960"/>
                <a:ext cx="399" cy="480"/>
                <a:chOff x="484" y="960"/>
                <a:chExt cx="399" cy="480"/>
              </a:xfrm>
            </p:grpSpPr>
            <p:sp>
              <p:nvSpPr>
                <p:cNvPr id="23655" name="Rectangle 22"/>
                <p:cNvSpPr>
                  <a:spLocks noChangeArrowheads="1"/>
                </p:cNvSpPr>
                <p:nvPr/>
              </p:nvSpPr>
              <p:spPr bwMode="auto">
                <a:xfrm>
                  <a:off x="484" y="960"/>
                  <a:ext cx="399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375,5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56" name="Rectangle 71"/>
                <p:cNvSpPr>
                  <a:spLocks noChangeArrowheads="1"/>
                </p:cNvSpPr>
                <p:nvPr/>
              </p:nvSpPr>
              <p:spPr bwMode="auto">
                <a:xfrm>
                  <a:off x="484" y="960"/>
                  <a:ext cx="39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89" name="Group 74"/>
              <p:cNvGrpSpPr>
                <a:grpSpLocks/>
              </p:cNvGrpSpPr>
              <p:nvPr/>
            </p:nvGrpSpPr>
            <p:grpSpPr bwMode="auto">
              <a:xfrm>
                <a:off x="883" y="960"/>
                <a:ext cx="416" cy="480"/>
                <a:chOff x="883" y="960"/>
                <a:chExt cx="416" cy="480"/>
              </a:xfrm>
            </p:grpSpPr>
            <p:sp>
              <p:nvSpPr>
                <p:cNvPr id="23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883" y="960"/>
                  <a:ext cx="416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5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54" name="Rectangle 73"/>
                <p:cNvSpPr>
                  <a:spLocks noChangeArrowheads="1"/>
                </p:cNvSpPr>
                <p:nvPr/>
              </p:nvSpPr>
              <p:spPr bwMode="auto">
                <a:xfrm>
                  <a:off x="883" y="960"/>
                  <a:ext cx="41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90" name="Group 76"/>
              <p:cNvGrpSpPr>
                <a:grpSpLocks/>
              </p:cNvGrpSpPr>
              <p:nvPr/>
            </p:nvGrpSpPr>
            <p:grpSpPr bwMode="auto">
              <a:xfrm>
                <a:off x="1299" y="960"/>
                <a:ext cx="354" cy="480"/>
                <a:chOff x="1299" y="960"/>
                <a:chExt cx="354" cy="480"/>
              </a:xfrm>
            </p:grpSpPr>
            <p:sp>
              <p:nvSpPr>
                <p:cNvPr id="23651" name="Rectangle 24"/>
                <p:cNvSpPr>
                  <a:spLocks noChangeArrowheads="1"/>
                </p:cNvSpPr>
                <p:nvPr/>
              </p:nvSpPr>
              <p:spPr bwMode="auto">
                <a:xfrm>
                  <a:off x="1299" y="960"/>
                  <a:ext cx="35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200">
                      <a:cs typeface="Arial" charset="0"/>
                    </a:rPr>
                    <a:t>1.877,5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/>
                </a:p>
              </p:txBody>
            </p:sp>
            <p:sp>
              <p:nvSpPr>
                <p:cNvPr id="23652" name="Rectangle 75"/>
                <p:cNvSpPr>
                  <a:spLocks noChangeArrowheads="1"/>
                </p:cNvSpPr>
                <p:nvPr/>
              </p:nvSpPr>
              <p:spPr bwMode="auto">
                <a:xfrm>
                  <a:off x="1299" y="960"/>
                  <a:ext cx="3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91" name="Group 78"/>
              <p:cNvGrpSpPr>
                <a:grpSpLocks/>
              </p:cNvGrpSpPr>
              <p:nvPr/>
            </p:nvGrpSpPr>
            <p:grpSpPr bwMode="auto">
              <a:xfrm>
                <a:off x="1653" y="960"/>
                <a:ext cx="354" cy="480"/>
                <a:chOff x="1653" y="960"/>
                <a:chExt cx="354" cy="480"/>
              </a:xfrm>
            </p:grpSpPr>
            <p:sp>
              <p:nvSpPr>
                <p:cNvPr id="23649" name="Rectangle 25"/>
                <p:cNvSpPr>
                  <a:spLocks noChangeArrowheads="1"/>
                </p:cNvSpPr>
                <p:nvPr/>
              </p:nvSpPr>
              <p:spPr bwMode="auto">
                <a:xfrm>
                  <a:off x="1653" y="960"/>
                  <a:ext cx="35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200">
                      <a:cs typeface="Arial" charset="0"/>
                    </a:rPr>
                    <a:t>-115,2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/>
                </a:p>
              </p:txBody>
            </p:sp>
            <p:sp>
              <p:nvSpPr>
                <p:cNvPr id="23650" name="Rectangle 77"/>
                <p:cNvSpPr>
                  <a:spLocks noChangeArrowheads="1"/>
                </p:cNvSpPr>
                <p:nvPr/>
              </p:nvSpPr>
              <p:spPr bwMode="auto">
                <a:xfrm>
                  <a:off x="1653" y="960"/>
                  <a:ext cx="3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92" name="Group 80"/>
              <p:cNvGrpSpPr>
                <a:grpSpLocks/>
              </p:cNvGrpSpPr>
              <p:nvPr/>
            </p:nvGrpSpPr>
            <p:grpSpPr bwMode="auto">
              <a:xfrm>
                <a:off x="2007" y="960"/>
                <a:ext cx="428" cy="480"/>
                <a:chOff x="2007" y="960"/>
                <a:chExt cx="428" cy="480"/>
              </a:xfrm>
            </p:grpSpPr>
            <p:sp>
              <p:nvSpPr>
                <p:cNvPr id="23647" name="Rectangle 26"/>
                <p:cNvSpPr>
                  <a:spLocks noChangeArrowheads="1"/>
                </p:cNvSpPr>
                <p:nvPr/>
              </p:nvSpPr>
              <p:spPr bwMode="auto">
                <a:xfrm>
                  <a:off x="2007" y="960"/>
                  <a:ext cx="42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576,0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48" name="Rectangle 79"/>
                <p:cNvSpPr>
                  <a:spLocks noChangeArrowheads="1"/>
                </p:cNvSpPr>
                <p:nvPr/>
              </p:nvSpPr>
              <p:spPr bwMode="auto">
                <a:xfrm>
                  <a:off x="2007" y="960"/>
                  <a:ext cx="428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93" name="Group 82"/>
              <p:cNvGrpSpPr>
                <a:grpSpLocks/>
              </p:cNvGrpSpPr>
              <p:nvPr/>
            </p:nvGrpSpPr>
            <p:grpSpPr bwMode="auto">
              <a:xfrm>
                <a:off x="0" y="1440"/>
                <a:ext cx="484" cy="480"/>
                <a:chOff x="0" y="1440"/>
                <a:chExt cx="484" cy="480"/>
              </a:xfrm>
            </p:grpSpPr>
            <p:sp>
              <p:nvSpPr>
                <p:cNvPr id="23645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1440"/>
                  <a:ext cx="48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448-591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46" name="Rectangle 81"/>
                <p:cNvSpPr>
                  <a:spLocks noChangeArrowheads="1"/>
                </p:cNvSpPr>
                <p:nvPr/>
              </p:nvSpPr>
              <p:spPr bwMode="auto">
                <a:xfrm>
                  <a:off x="0" y="1440"/>
                  <a:ext cx="48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94" name="Group 84"/>
              <p:cNvGrpSpPr>
                <a:grpSpLocks/>
              </p:cNvGrpSpPr>
              <p:nvPr/>
            </p:nvGrpSpPr>
            <p:grpSpPr bwMode="auto">
              <a:xfrm>
                <a:off x="484" y="1440"/>
                <a:ext cx="399" cy="480"/>
                <a:chOff x="484" y="1440"/>
                <a:chExt cx="399" cy="480"/>
              </a:xfrm>
            </p:grpSpPr>
            <p:sp>
              <p:nvSpPr>
                <p:cNvPr id="23643" name="Rectangle 28"/>
                <p:cNvSpPr>
                  <a:spLocks noChangeArrowheads="1"/>
                </p:cNvSpPr>
                <p:nvPr/>
              </p:nvSpPr>
              <p:spPr bwMode="auto">
                <a:xfrm>
                  <a:off x="484" y="1440"/>
                  <a:ext cx="399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519,5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44" name="Rectangle 83"/>
                <p:cNvSpPr>
                  <a:spLocks noChangeArrowheads="1"/>
                </p:cNvSpPr>
                <p:nvPr/>
              </p:nvSpPr>
              <p:spPr bwMode="auto">
                <a:xfrm>
                  <a:off x="484" y="1440"/>
                  <a:ext cx="39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95" name="Group 86"/>
              <p:cNvGrpSpPr>
                <a:grpSpLocks/>
              </p:cNvGrpSpPr>
              <p:nvPr/>
            </p:nvGrpSpPr>
            <p:grpSpPr bwMode="auto">
              <a:xfrm>
                <a:off x="883" y="1440"/>
                <a:ext cx="416" cy="480"/>
                <a:chOff x="883" y="1440"/>
                <a:chExt cx="416" cy="480"/>
              </a:xfrm>
            </p:grpSpPr>
            <p:sp>
              <p:nvSpPr>
                <p:cNvPr id="23641" name="Rectangle 29"/>
                <p:cNvSpPr>
                  <a:spLocks noChangeArrowheads="1"/>
                </p:cNvSpPr>
                <p:nvPr/>
              </p:nvSpPr>
              <p:spPr bwMode="auto">
                <a:xfrm>
                  <a:off x="883" y="1440"/>
                  <a:ext cx="416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9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42" name="Rectangle 85"/>
                <p:cNvSpPr>
                  <a:spLocks noChangeArrowheads="1"/>
                </p:cNvSpPr>
                <p:nvPr/>
              </p:nvSpPr>
              <p:spPr bwMode="auto">
                <a:xfrm>
                  <a:off x="883" y="1440"/>
                  <a:ext cx="41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96" name="Group 88"/>
              <p:cNvGrpSpPr>
                <a:grpSpLocks/>
              </p:cNvGrpSpPr>
              <p:nvPr/>
            </p:nvGrpSpPr>
            <p:grpSpPr bwMode="auto">
              <a:xfrm>
                <a:off x="1299" y="1440"/>
                <a:ext cx="354" cy="480"/>
                <a:chOff x="1299" y="1440"/>
                <a:chExt cx="354" cy="480"/>
              </a:xfrm>
            </p:grpSpPr>
            <p:sp>
              <p:nvSpPr>
                <p:cNvPr id="23639" name="Rectangle 30"/>
                <p:cNvSpPr>
                  <a:spLocks noChangeArrowheads="1"/>
                </p:cNvSpPr>
                <p:nvPr/>
              </p:nvSpPr>
              <p:spPr bwMode="auto">
                <a:xfrm>
                  <a:off x="1299" y="1440"/>
                  <a:ext cx="35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200">
                      <a:cs typeface="Arial" charset="0"/>
                    </a:rPr>
                    <a:t>4.675,5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/>
                </a:p>
              </p:txBody>
            </p:sp>
            <p:sp>
              <p:nvSpPr>
                <p:cNvPr id="23640" name="Rectangle 87"/>
                <p:cNvSpPr>
                  <a:spLocks noChangeArrowheads="1"/>
                </p:cNvSpPr>
                <p:nvPr/>
              </p:nvSpPr>
              <p:spPr bwMode="auto">
                <a:xfrm>
                  <a:off x="1299" y="1440"/>
                  <a:ext cx="3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97" name="Group 90"/>
              <p:cNvGrpSpPr>
                <a:grpSpLocks/>
              </p:cNvGrpSpPr>
              <p:nvPr/>
            </p:nvGrpSpPr>
            <p:grpSpPr bwMode="auto">
              <a:xfrm>
                <a:off x="1653" y="1440"/>
                <a:ext cx="354" cy="480"/>
                <a:chOff x="1653" y="1440"/>
                <a:chExt cx="354" cy="480"/>
              </a:xfrm>
            </p:grpSpPr>
            <p:sp>
              <p:nvSpPr>
                <p:cNvPr id="23637" name="Rectangle 31"/>
                <p:cNvSpPr>
                  <a:spLocks noChangeArrowheads="1"/>
                </p:cNvSpPr>
                <p:nvPr/>
              </p:nvSpPr>
              <p:spPr bwMode="auto">
                <a:xfrm>
                  <a:off x="1653" y="1440"/>
                  <a:ext cx="35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200">
                      <a:cs typeface="Arial" charset="0"/>
                    </a:rPr>
                    <a:t>28,8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/>
                </a:p>
              </p:txBody>
            </p:sp>
            <p:sp>
              <p:nvSpPr>
                <p:cNvPr id="23638" name="Rectangle 89"/>
                <p:cNvSpPr>
                  <a:spLocks noChangeArrowheads="1"/>
                </p:cNvSpPr>
                <p:nvPr/>
              </p:nvSpPr>
              <p:spPr bwMode="auto">
                <a:xfrm>
                  <a:off x="1653" y="1440"/>
                  <a:ext cx="3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98" name="Group 92"/>
              <p:cNvGrpSpPr>
                <a:grpSpLocks/>
              </p:cNvGrpSpPr>
              <p:nvPr/>
            </p:nvGrpSpPr>
            <p:grpSpPr bwMode="auto">
              <a:xfrm>
                <a:off x="2007" y="1440"/>
                <a:ext cx="428" cy="480"/>
                <a:chOff x="2007" y="1440"/>
                <a:chExt cx="428" cy="480"/>
              </a:xfrm>
            </p:grpSpPr>
            <p:sp>
              <p:nvSpPr>
                <p:cNvPr id="23635" name="Rectangle 32"/>
                <p:cNvSpPr>
                  <a:spLocks noChangeArrowheads="1"/>
                </p:cNvSpPr>
                <p:nvPr/>
              </p:nvSpPr>
              <p:spPr bwMode="auto">
                <a:xfrm>
                  <a:off x="2007" y="1440"/>
                  <a:ext cx="42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259,2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36" name="Rectangle 91"/>
                <p:cNvSpPr>
                  <a:spLocks noChangeArrowheads="1"/>
                </p:cNvSpPr>
                <p:nvPr/>
              </p:nvSpPr>
              <p:spPr bwMode="auto">
                <a:xfrm>
                  <a:off x="2007" y="1440"/>
                  <a:ext cx="428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599" name="Group 94"/>
              <p:cNvGrpSpPr>
                <a:grpSpLocks/>
              </p:cNvGrpSpPr>
              <p:nvPr/>
            </p:nvGrpSpPr>
            <p:grpSpPr bwMode="auto">
              <a:xfrm>
                <a:off x="0" y="1920"/>
                <a:ext cx="484" cy="480"/>
                <a:chOff x="0" y="1920"/>
                <a:chExt cx="484" cy="480"/>
              </a:xfrm>
            </p:grpSpPr>
            <p:sp>
              <p:nvSpPr>
                <p:cNvPr id="23633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48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592-735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34" name="Rectangle 93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48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600" name="Group 96"/>
              <p:cNvGrpSpPr>
                <a:grpSpLocks/>
              </p:cNvGrpSpPr>
              <p:nvPr/>
            </p:nvGrpSpPr>
            <p:grpSpPr bwMode="auto">
              <a:xfrm>
                <a:off x="484" y="1920"/>
                <a:ext cx="399" cy="480"/>
                <a:chOff x="484" y="1920"/>
                <a:chExt cx="399" cy="480"/>
              </a:xfrm>
            </p:grpSpPr>
            <p:sp>
              <p:nvSpPr>
                <p:cNvPr id="23631" name="Rectangle 34"/>
                <p:cNvSpPr>
                  <a:spLocks noChangeArrowheads="1"/>
                </p:cNvSpPr>
                <p:nvPr/>
              </p:nvSpPr>
              <p:spPr bwMode="auto">
                <a:xfrm>
                  <a:off x="484" y="1920"/>
                  <a:ext cx="399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663,5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32" name="Rectangle 95"/>
                <p:cNvSpPr>
                  <a:spLocks noChangeArrowheads="1"/>
                </p:cNvSpPr>
                <p:nvPr/>
              </p:nvSpPr>
              <p:spPr bwMode="auto">
                <a:xfrm>
                  <a:off x="484" y="1920"/>
                  <a:ext cx="399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601" name="Group 98"/>
              <p:cNvGrpSpPr>
                <a:grpSpLocks/>
              </p:cNvGrpSpPr>
              <p:nvPr/>
            </p:nvGrpSpPr>
            <p:grpSpPr bwMode="auto">
              <a:xfrm>
                <a:off x="883" y="1920"/>
                <a:ext cx="416" cy="480"/>
                <a:chOff x="883" y="1920"/>
                <a:chExt cx="416" cy="480"/>
              </a:xfrm>
            </p:grpSpPr>
            <p:sp>
              <p:nvSpPr>
                <p:cNvPr id="23629" name="Rectangle 35"/>
                <p:cNvSpPr>
                  <a:spLocks noChangeArrowheads="1"/>
                </p:cNvSpPr>
                <p:nvPr/>
              </p:nvSpPr>
              <p:spPr bwMode="auto">
                <a:xfrm>
                  <a:off x="883" y="1920"/>
                  <a:ext cx="416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3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30" name="Rectangle 97"/>
                <p:cNvSpPr>
                  <a:spLocks noChangeArrowheads="1"/>
                </p:cNvSpPr>
                <p:nvPr/>
              </p:nvSpPr>
              <p:spPr bwMode="auto">
                <a:xfrm>
                  <a:off x="883" y="1920"/>
                  <a:ext cx="41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602" name="Group 100"/>
              <p:cNvGrpSpPr>
                <a:grpSpLocks/>
              </p:cNvGrpSpPr>
              <p:nvPr/>
            </p:nvGrpSpPr>
            <p:grpSpPr bwMode="auto">
              <a:xfrm>
                <a:off x="1299" y="1920"/>
                <a:ext cx="354" cy="480"/>
                <a:chOff x="1299" y="1920"/>
                <a:chExt cx="354" cy="480"/>
              </a:xfrm>
            </p:grpSpPr>
            <p:sp>
              <p:nvSpPr>
                <p:cNvPr id="23627" name="Rectangle 36"/>
                <p:cNvSpPr>
                  <a:spLocks noChangeArrowheads="1"/>
                </p:cNvSpPr>
                <p:nvPr/>
              </p:nvSpPr>
              <p:spPr bwMode="auto">
                <a:xfrm>
                  <a:off x="1299" y="1920"/>
                  <a:ext cx="35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200">
                      <a:cs typeface="Arial" charset="0"/>
                    </a:rPr>
                    <a:t>1.990,0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/>
                </a:p>
              </p:txBody>
            </p:sp>
            <p:sp>
              <p:nvSpPr>
                <p:cNvPr id="23628" name="Rectangle 99"/>
                <p:cNvSpPr>
                  <a:spLocks noChangeArrowheads="1"/>
                </p:cNvSpPr>
                <p:nvPr/>
              </p:nvSpPr>
              <p:spPr bwMode="auto">
                <a:xfrm>
                  <a:off x="1299" y="1920"/>
                  <a:ext cx="3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603" name="Group 102"/>
              <p:cNvGrpSpPr>
                <a:grpSpLocks/>
              </p:cNvGrpSpPr>
              <p:nvPr/>
            </p:nvGrpSpPr>
            <p:grpSpPr bwMode="auto">
              <a:xfrm>
                <a:off x="1653" y="1920"/>
                <a:ext cx="354" cy="480"/>
                <a:chOff x="1653" y="1920"/>
                <a:chExt cx="354" cy="480"/>
              </a:xfrm>
            </p:grpSpPr>
            <p:sp>
              <p:nvSpPr>
                <p:cNvPr id="23625" name="Rectangle 37"/>
                <p:cNvSpPr>
                  <a:spLocks noChangeArrowheads="1"/>
                </p:cNvSpPr>
                <p:nvPr/>
              </p:nvSpPr>
              <p:spPr bwMode="auto">
                <a:xfrm>
                  <a:off x="1653" y="1920"/>
                  <a:ext cx="35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200">
                      <a:cs typeface="Arial" charset="0"/>
                    </a:rPr>
                    <a:t>172,8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/>
                </a:p>
              </p:txBody>
            </p:sp>
            <p:sp>
              <p:nvSpPr>
                <p:cNvPr id="23626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53" y="1920"/>
                  <a:ext cx="35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604" name="Group 104"/>
              <p:cNvGrpSpPr>
                <a:grpSpLocks/>
              </p:cNvGrpSpPr>
              <p:nvPr/>
            </p:nvGrpSpPr>
            <p:grpSpPr bwMode="auto">
              <a:xfrm>
                <a:off x="2007" y="1920"/>
                <a:ext cx="428" cy="480"/>
                <a:chOff x="2007" y="1920"/>
                <a:chExt cx="428" cy="480"/>
              </a:xfrm>
            </p:grpSpPr>
            <p:sp>
              <p:nvSpPr>
                <p:cNvPr id="23623" name="Rectangle 38"/>
                <p:cNvSpPr>
                  <a:spLocks noChangeArrowheads="1"/>
                </p:cNvSpPr>
                <p:nvPr/>
              </p:nvSpPr>
              <p:spPr bwMode="auto">
                <a:xfrm>
                  <a:off x="2007" y="1920"/>
                  <a:ext cx="42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518,4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24" name="Rectangle 103"/>
                <p:cNvSpPr>
                  <a:spLocks noChangeArrowheads="1"/>
                </p:cNvSpPr>
                <p:nvPr/>
              </p:nvSpPr>
              <p:spPr bwMode="auto">
                <a:xfrm>
                  <a:off x="2007" y="1920"/>
                  <a:ext cx="428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605" name="Group 106"/>
              <p:cNvGrpSpPr>
                <a:grpSpLocks/>
              </p:cNvGrpSpPr>
              <p:nvPr/>
            </p:nvGrpSpPr>
            <p:grpSpPr bwMode="auto">
              <a:xfrm>
                <a:off x="0" y="2400"/>
                <a:ext cx="484" cy="384"/>
                <a:chOff x="0" y="2400"/>
                <a:chExt cx="484" cy="384"/>
              </a:xfrm>
            </p:grpSpPr>
            <p:sp>
              <p:nvSpPr>
                <p:cNvPr id="23621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2400"/>
                  <a:ext cx="48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736-878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22" name="Rectangle 105"/>
                <p:cNvSpPr>
                  <a:spLocks noChangeArrowheads="1"/>
                </p:cNvSpPr>
                <p:nvPr/>
              </p:nvSpPr>
              <p:spPr bwMode="auto">
                <a:xfrm>
                  <a:off x="0" y="2400"/>
                  <a:ext cx="48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606" name="Group 108"/>
              <p:cNvGrpSpPr>
                <a:grpSpLocks/>
              </p:cNvGrpSpPr>
              <p:nvPr/>
            </p:nvGrpSpPr>
            <p:grpSpPr bwMode="auto">
              <a:xfrm>
                <a:off x="484" y="2400"/>
                <a:ext cx="399" cy="384"/>
                <a:chOff x="484" y="2400"/>
                <a:chExt cx="399" cy="384"/>
              </a:xfrm>
            </p:grpSpPr>
            <p:sp>
              <p:nvSpPr>
                <p:cNvPr id="23619" name="Rectangle 40"/>
                <p:cNvSpPr>
                  <a:spLocks noChangeArrowheads="1"/>
                </p:cNvSpPr>
                <p:nvPr/>
              </p:nvSpPr>
              <p:spPr bwMode="auto">
                <a:xfrm>
                  <a:off x="484" y="2400"/>
                  <a:ext cx="399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807,0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20" name="Rectangle 107"/>
                <p:cNvSpPr>
                  <a:spLocks noChangeArrowheads="1"/>
                </p:cNvSpPr>
                <p:nvPr/>
              </p:nvSpPr>
              <p:spPr bwMode="auto">
                <a:xfrm>
                  <a:off x="484" y="2400"/>
                  <a:ext cx="399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607" name="Group 110"/>
              <p:cNvGrpSpPr>
                <a:grpSpLocks/>
              </p:cNvGrpSpPr>
              <p:nvPr/>
            </p:nvGrpSpPr>
            <p:grpSpPr bwMode="auto">
              <a:xfrm>
                <a:off x="883" y="2400"/>
                <a:ext cx="416" cy="384"/>
                <a:chOff x="883" y="2400"/>
                <a:chExt cx="416" cy="384"/>
              </a:xfrm>
            </p:grpSpPr>
            <p:sp>
              <p:nvSpPr>
                <p:cNvPr id="23617" name="Rectangle 41"/>
                <p:cNvSpPr>
                  <a:spLocks noChangeArrowheads="1"/>
                </p:cNvSpPr>
                <p:nvPr/>
              </p:nvSpPr>
              <p:spPr bwMode="auto">
                <a:xfrm>
                  <a:off x="883" y="2400"/>
                  <a:ext cx="41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1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18" name="Rectangle 109"/>
                <p:cNvSpPr>
                  <a:spLocks noChangeArrowheads="1"/>
                </p:cNvSpPr>
                <p:nvPr/>
              </p:nvSpPr>
              <p:spPr bwMode="auto">
                <a:xfrm>
                  <a:off x="883" y="2400"/>
                  <a:ext cx="41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608" name="Group 112"/>
              <p:cNvGrpSpPr>
                <a:grpSpLocks/>
              </p:cNvGrpSpPr>
              <p:nvPr/>
            </p:nvGrpSpPr>
            <p:grpSpPr bwMode="auto">
              <a:xfrm>
                <a:off x="1299" y="2400"/>
                <a:ext cx="354" cy="384"/>
                <a:chOff x="1299" y="2400"/>
                <a:chExt cx="354" cy="384"/>
              </a:xfrm>
            </p:grpSpPr>
            <p:sp>
              <p:nvSpPr>
                <p:cNvPr id="23615" name="Rectangle 42"/>
                <p:cNvSpPr>
                  <a:spLocks noChangeArrowheads="1"/>
                </p:cNvSpPr>
                <p:nvPr/>
              </p:nvSpPr>
              <p:spPr bwMode="auto">
                <a:xfrm>
                  <a:off x="1299" y="2400"/>
                  <a:ext cx="35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200">
                      <a:cs typeface="Arial" charset="0"/>
                    </a:rPr>
                    <a:t>807,0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/>
                </a:p>
              </p:txBody>
            </p:sp>
            <p:sp>
              <p:nvSpPr>
                <p:cNvPr id="23616" name="Rectangle 111"/>
                <p:cNvSpPr>
                  <a:spLocks noChangeArrowheads="1"/>
                </p:cNvSpPr>
                <p:nvPr/>
              </p:nvSpPr>
              <p:spPr bwMode="auto">
                <a:xfrm>
                  <a:off x="1299" y="2400"/>
                  <a:ext cx="3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609" name="Group 114"/>
              <p:cNvGrpSpPr>
                <a:grpSpLocks/>
              </p:cNvGrpSpPr>
              <p:nvPr/>
            </p:nvGrpSpPr>
            <p:grpSpPr bwMode="auto">
              <a:xfrm>
                <a:off x="1653" y="2400"/>
                <a:ext cx="354" cy="384"/>
                <a:chOff x="1653" y="2400"/>
                <a:chExt cx="354" cy="384"/>
              </a:xfrm>
            </p:grpSpPr>
            <p:sp>
              <p:nvSpPr>
                <p:cNvPr id="23613" name="Rectangle 43"/>
                <p:cNvSpPr>
                  <a:spLocks noChangeArrowheads="1"/>
                </p:cNvSpPr>
                <p:nvPr/>
              </p:nvSpPr>
              <p:spPr bwMode="auto">
                <a:xfrm>
                  <a:off x="1653" y="2400"/>
                  <a:ext cx="35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r>
                    <a:rPr lang="en-US" sz="1200">
                      <a:cs typeface="Arial" charset="0"/>
                    </a:rPr>
                    <a:t>316,3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/>
                </a:p>
              </p:txBody>
            </p:sp>
            <p:sp>
              <p:nvSpPr>
                <p:cNvPr id="236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1653" y="2400"/>
                  <a:ext cx="3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3610" name="Group 116"/>
              <p:cNvGrpSpPr>
                <a:grpSpLocks/>
              </p:cNvGrpSpPr>
              <p:nvPr/>
            </p:nvGrpSpPr>
            <p:grpSpPr bwMode="auto">
              <a:xfrm>
                <a:off x="2007" y="2400"/>
                <a:ext cx="428" cy="384"/>
                <a:chOff x="2007" y="2400"/>
                <a:chExt cx="428" cy="384"/>
              </a:xfrm>
            </p:grpSpPr>
            <p:sp>
              <p:nvSpPr>
                <p:cNvPr id="23611" name="Rectangle 44"/>
                <p:cNvSpPr>
                  <a:spLocks noChangeArrowheads="1"/>
                </p:cNvSpPr>
                <p:nvPr/>
              </p:nvSpPr>
              <p:spPr bwMode="auto">
                <a:xfrm>
                  <a:off x="2007" y="2400"/>
                  <a:ext cx="428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>
                      <a:cs typeface="Arial" charset="0"/>
                    </a:rPr>
                    <a:t>316,3</a:t>
                  </a:r>
                  <a:endParaRPr lang="en-US" sz="12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612" name="Rectangle 115"/>
                <p:cNvSpPr>
                  <a:spLocks noChangeArrowheads="1"/>
                </p:cNvSpPr>
                <p:nvPr/>
              </p:nvSpPr>
              <p:spPr bwMode="auto">
                <a:xfrm>
                  <a:off x="2007" y="2400"/>
                  <a:ext cx="42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</p:grpSp>
        <p:sp>
          <p:nvSpPr>
            <p:cNvPr id="23574" name="Line 123"/>
            <p:cNvSpPr>
              <a:spLocks noChangeShapeType="1"/>
            </p:cNvSpPr>
            <p:nvPr/>
          </p:nvSpPr>
          <p:spPr bwMode="auto">
            <a:xfrm>
              <a:off x="3120" y="14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</p:grpSp>
      <p:grpSp>
        <p:nvGrpSpPr>
          <p:cNvPr id="23559" name="Group 132"/>
          <p:cNvGrpSpPr>
            <a:grpSpLocks/>
          </p:cNvGrpSpPr>
          <p:nvPr/>
        </p:nvGrpSpPr>
        <p:grpSpPr bwMode="auto">
          <a:xfrm>
            <a:off x="5791200" y="2209800"/>
            <a:ext cx="2514600" cy="3124200"/>
            <a:chOff x="3648" y="1392"/>
            <a:chExt cx="1584" cy="1968"/>
          </a:xfrm>
        </p:grpSpPr>
        <p:sp>
          <p:nvSpPr>
            <p:cNvPr id="23562" name="Text Box 4"/>
            <p:cNvSpPr txBox="1">
              <a:spLocks noChangeArrowheads="1"/>
            </p:cNvSpPr>
            <p:nvPr/>
          </p:nvSpPr>
          <p:spPr bwMode="auto">
            <a:xfrm>
              <a:off x="3648" y="1392"/>
              <a:ext cx="1584" cy="5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>
                  <a:latin typeface="Tahoma" pitchFamily="34" charset="0"/>
                </a:rPr>
                <a:t>RUMUS </a:t>
              </a:r>
            </a:p>
            <a:p>
              <a:pPr algn="ctr" eaLnBrk="1" hangingPunct="1"/>
              <a:r>
                <a:rPr lang="en-US">
                  <a:cs typeface="Arial" charset="0"/>
                </a:rPr>
                <a:t>MD = </a:t>
              </a:r>
              <a:r>
                <a:rPr lang="en-US" u="sng">
                  <a:cs typeface="Arial" charset="0"/>
                  <a:sym typeface="Symbol" pitchFamily="18" charset="2"/>
                </a:rPr>
                <a:t> </a:t>
              </a:r>
              <a:r>
                <a:rPr lang="en-US" u="sng">
                  <a:cs typeface="Arial" charset="0"/>
                </a:rPr>
                <a:t>f |X – X|</a:t>
              </a:r>
              <a:endParaRPr lang="en-US" u="sng">
                <a:latin typeface="Garamond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>
                  <a:cs typeface="Arial" charset="0"/>
                </a:rPr>
                <a:t>           N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23563" name="Line 119"/>
            <p:cNvSpPr>
              <a:spLocks noChangeShapeType="1"/>
            </p:cNvSpPr>
            <p:nvPr/>
          </p:nvSpPr>
          <p:spPr bwMode="auto">
            <a:xfrm>
              <a:off x="4128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3564" name="Line 120"/>
            <p:cNvSpPr>
              <a:spLocks noChangeShapeType="1"/>
            </p:cNvSpPr>
            <p:nvPr/>
          </p:nvSpPr>
          <p:spPr bwMode="auto">
            <a:xfrm>
              <a:off x="3696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3565" name="Line 121"/>
            <p:cNvSpPr>
              <a:spLocks noChangeShapeType="1"/>
            </p:cNvSpPr>
            <p:nvPr/>
          </p:nvSpPr>
          <p:spPr bwMode="auto">
            <a:xfrm>
              <a:off x="4560" y="15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3566" name="Line 122"/>
            <p:cNvSpPr>
              <a:spLocks noChangeShapeType="1"/>
            </p:cNvSpPr>
            <p:nvPr/>
          </p:nvSpPr>
          <p:spPr bwMode="auto">
            <a:xfrm>
              <a:off x="4848" y="15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3567" name="Line 125"/>
            <p:cNvSpPr>
              <a:spLocks noChangeShapeType="1"/>
            </p:cNvSpPr>
            <p:nvPr/>
          </p:nvSpPr>
          <p:spPr bwMode="auto">
            <a:xfrm>
              <a:off x="4272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3568" name="Line 126"/>
            <p:cNvSpPr>
              <a:spLocks noChangeShapeType="1"/>
            </p:cNvSpPr>
            <p:nvPr/>
          </p:nvSpPr>
          <p:spPr bwMode="auto">
            <a:xfrm>
              <a:off x="4464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3569" name="Line 130"/>
            <p:cNvSpPr>
              <a:spLocks noChangeShapeType="1"/>
            </p:cNvSpPr>
            <p:nvPr/>
          </p:nvSpPr>
          <p:spPr bwMode="auto">
            <a:xfrm>
              <a:off x="3744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3570" name="Line 131"/>
            <p:cNvSpPr>
              <a:spLocks noChangeShapeType="1"/>
            </p:cNvSpPr>
            <p:nvPr/>
          </p:nvSpPr>
          <p:spPr bwMode="auto">
            <a:xfrm>
              <a:off x="3936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</p:grpSp>
      <p:sp>
        <p:nvSpPr>
          <p:cNvPr id="23560" name="Text Box 135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sp>
        <p:nvSpPr>
          <p:cNvPr id="23561" name="Line 136"/>
          <p:cNvSpPr>
            <a:spLocks noChangeShapeType="1"/>
          </p:cNvSpPr>
          <p:nvPr/>
        </p:nvSpPr>
        <p:spPr bwMode="auto">
          <a:xfrm>
            <a:off x="6477000" y="5638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id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F0830D-A34E-445C-B6AD-0690DBE4013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VARIANS DAN STANDAR DEVIASI DATA BERKELOMPOK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1066800" y="2057400"/>
            <a:ext cx="73152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Varians </a:t>
            </a:r>
            <a:endParaRPr lang="en-US" sz="2200" b="1"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sz="2200">
                <a:latin typeface="Tahoma" pitchFamily="34" charset="0"/>
                <a:cs typeface="Times New Roman" pitchFamily="18" charset="0"/>
              </a:rPr>
              <a:t>Rata-rata hitung deviasi kuadrat setiap data terhadap rata-rata hitungnya</a:t>
            </a:r>
            <a:r>
              <a:rPr lang="en-US" sz="2200">
                <a:latin typeface="Tahoma" pitchFamily="34" charset="0"/>
              </a:rPr>
              <a:t> </a:t>
            </a:r>
          </a:p>
          <a:p>
            <a:pPr eaLnBrk="1" hangingPunct="1"/>
            <a:endParaRPr lang="en-US" sz="2200">
              <a:latin typeface="Tahoma" pitchFamily="34" charset="0"/>
            </a:endParaRPr>
          </a:p>
          <a:p>
            <a:pPr eaLnBrk="1" hangingPunct="1"/>
            <a:r>
              <a:rPr lang="en-US" b="1">
                <a:solidFill>
                  <a:schemeClr val="accent1"/>
                </a:solidFill>
                <a:latin typeface="Tahoma" pitchFamily="34" charset="0"/>
              </a:rPr>
              <a:t>RUMUS:</a:t>
            </a:r>
            <a:endParaRPr lang="en-US" sz="1600" b="1">
              <a:cs typeface="Times New Roman" pitchFamily="18" charset="0"/>
            </a:endParaRPr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1066800" y="4343400"/>
            <a:ext cx="70866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Standar Deviasi</a:t>
            </a:r>
            <a:r>
              <a:rPr lang="en-US" sz="2200" b="1">
                <a:latin typeface="Tahoma" pitchFamily="34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200">
                <a:latin typeface="Tahoma" pitchFamily="34" charset="0"/>
                <a:cs typeface="Times New Roman" pitchFamily="18" charset="0"/>
              </a:rPr>
              <a:t>Akar kuadrat dari varians dan menunjukkan standar penyimpangan data terhadap nilai rata-ratanya. </a:t>
            </a:r>
          </a:p>
          <a:p>
            <a:pPr eaLnBrk="1" hangingPunct="1"/>
            <a:endParaRPr lang="en-US" sz="2200"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b="1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RUMUS:</a:t>
            </a:r>
          </a:p>
        </p:txBody>
      </p:sp>
      <p:sp>
        <p:nvSpPr>
          <p:cNvPr id="8201" name="Text Box 67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graphicFrame>
        <p:nvGraphicFramePr>
          <p:cNvPr id="8194" name="Object 71"/>
          <p:cNvGraphicFramePr>
            <a:graphicFrameLocks noChangeAspect="1"/>
          </p:cNvGraphicFramePr>
          <p:nvPr/>
        </p:nvGraphicFramePr>
        <p:xfrm>
          <a:off x="4095750" y="3238500"/>
          <a:ext cx="2381250" cy="939800"/>
        </p:xfrm>
        <a:graphic>
          <a:graphicData uri="http://schemas.openxmlformats.org/presentationml/2006/ole">
            <p:oleObj spid="_x0000_s8194" name="Equation" r:id="rId3" imgW="965160" imgH="380880" progId="Equation.DSMT4">
              <p:embed/>
            </p:oleObj>
          </a:graphicData>
        </a:graphic>
      </p:graphicFrame>
      <p:graphicFrame>
        <p:nvGraphicFramePr>
          <p:cNvPr id="8195" name="Object 72"/>
          <p:cNvGraphicFramePr>
            <a:graphicFrameLocks noChangeAspect="1"/>
          </p:cNvGraphicFramePr>
          <p:nvPr/>
        </p:nvGraphicFramePr>
        <p:xfrm>
          <a:off x="4114800" y="5562600"/>
          <a:ext cx="2362200" cy="987425"/>
        </p:xfrm>
        <a:graphic>
          <a:graphicData uri="http://schemas.openxmlformats.org/presentationml/2006/ole">
            <p:oleObj spid="_x0000_s8195" name="Equation" r:id="rId4" imgW="1066680" imgH="419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4324A8-5399-4B69-B13F-AD921D19ADD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35063"/>
            <a:ext cx="7793038" cy="465137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accent1"/>
                </a:solidFill>
              </a:rPr>
              <a:t>CONTOH</a:t>
            </a:r>
            <a:endParaRPr lang="en-US" sz="2400" b="1" smtClean="0">
              <a:solidFill>
                <a:schemeClr val="accent1"/>
              </a:solidFill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5029200" y="2057400"/>
            <a:ext cx="3733800" cy="3886200"/>
            <a:chOff x="-3" y="-3"/>
            <a:chExt cx="1584" cy="2082"/>
          </a:xfrm>
        </p:grpSpPr>
        <p:grpSp>
          <p:nvGrpSpPr>
            <p:cNvPr id="24589" name="Group 5"/>
            <p:cNvGrpSpPr>
              <a:grpSpLocks/>
            </p:cNvGrpSpPr>
            <p:nvPr/>
          </p:nvGrpSpPr>
          <p:grpSpPr bwMode="auto">
            <a:xfrm>
              <a:off x="0" y="0"/>
              <a:ext cx="1578" cy="2076"/>
              <a:chOff x="0" y="0"/>
              <a:chExt cx="1578" cy="2076"/>
            </a:xfrm>
          </p:grpSpPr>
          <p:grpSp>
            <p:nvGrpSpPr>
              <p:cNvPr id="24591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526" cy="500"/>
                <a:chOff x="0" y="0"/>
                <a:chExt cx="526" cy="500"/>
              </a:xfrm>
            </p:grpSpPr>
            <p:sp>
              <p:nvSpPr>
                <p:cNvPr id="24634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40" cy="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 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35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26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592" name="Group 9"/>
              <p:cNvGrpSpPr>
                <a:grpSpLocks/>
              </p:cNvGrpSpPr>
              <p:nvPr/>
            </p:nvGrpSpPr>
            <p:grpSpPr bwMode="auto">
              <a:xfrm>
                <a:off x="526" y="0"/>
                <a:ext cx="526" cy="500"/>
                <a:chOff x="526" y="0"/>
                <a:chExt cx="526" cy="500"/>
              </a:xfrm>
            </p:grpSpPr>
            <p:sp>
              <p:nvSpPr>
                <p:cNvPr id="24632" name="Rectangle 10"/>
                <p:cNvSpPr>
                  <a:spLocks noChangeArrowheads="1"/>
                </p:cNvSpPr>
                <p:nvPr/>
              </p:nvSpPr>
              <p:spPr bwMode="auto">
                <a:xfrm>
                  <a:off x="569" y="0"/>
                  <a:ext cx="440" cy="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 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1400" u="sng">
                      <a:cs typeface="Arial" charset="0"/>
                      <a:sym typeface="Symbol" pitchFamily="18" charset="2"/>
                    </a:rPr>
                    <a:t> 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24633" name="Rectangle 11"/>
                <p:cNvSpPr>
                  <a:spLocks noChangeArrowheads="1"/>
                </p:cNvSpPr>
                <p:nvPr/>
              </p:nvSpPr>
              <p:spPr bwMode="auto">
                <a:xfrm>
                  <a:off x="526" y="0"/>
                  <a:ext cx="526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593" name="Group 12"/>
              <p:cNvGrpSpPr>
                <a:grpSpLocks/>
              </p:cNvGrpSpPr>
              <p:nvPr/>
            </p:nvGrpSpPr>
            <p:grpSpPr bwMode="auto">
              <a:xfrm>
                <a:off x="1052" y="0"/>
                <a:ext cx="526" cy="500"/>
                <a:chOff x="1052" y="0"/>
                <a:chExt cx="526" cy="500"/>
              </a:xfrm>
            </p:grpSpPr>
            <p:sp>
              <p:nvSpPr>
                <p:cNvPr id="24630" name="Rectangle 13"/>
                <p:cNvSpPr>
                  <a:spLocks noChangeArrowheads="1"/>
                </p:cNvSpPr>
                <p:nvPr/>
              </p:nvSpPr>
              <p:spPr bwMode="auto">
                <a:xfrm>
                  <a:off x="1095" y="0"/>
                  <a:ext cx="440" cy="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 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 eaLnBrk="1" hangingPunct="1"/>
                  <a:r>
                    <a:rPr lang="en-US" sz="1400">
                      <a:cs typeface="Arial" charset="0"/>
                    </a:rPr>
                    <a:t> 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31" name="Rectangle 14"/>
                <p:cNvSpPr>
                  <a:spLocks noChangeArrowheads="1"/>
                </p:cNvSpPr>
                <p:nvPr/>
              </p:nvSpPr>
              <p:spPr bwMode="auto">
                <a:xfrm>
                  <a:off x="1052" y="0"/>
                  <a:ext cx="526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594" name="Group 15"/>
              <p:cNvGrpSpPr>
                <a:grpSpLocks/>
              </p:cNvGrpSpPr>
              <p:nvPr/>
            </p:nvGrpSpPr>
            <p:grpSpPr bwMode="auto">
              <a:xfrm>
                <a:off x="0" y="500"/>
                <a:ext cx="526" cy="394"/>
                <a:chOff x="0" y="500"/>
                <a:chExt cx="526" cy="394"/>
              </a:xfrm>
            </p:grpSpPr>
            <p:sp>
              <p:nvSpPr>
                <p:cNvPr id="24628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500"/>
                  <a:ext cx="44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8,2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29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500"/>
                  <a:ext cx="52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595" name="Group 18"/>
              <p:cNvGrpSpPr>
                <a:grpSpLocks/>
              </p:cNvGrpSpPr>
              <p:nvPr/>
            </p:nvGrpSpPr>
            <p:grpSpPr bwMode="auto">
              <a:xfrm>
                <a:off x="526" y="500"/>
                <a:ext cx="526" cy="394"/>
                <a:chOff x="526" y="500"/>
                <a:chExt cx="526" cy="394"/>
              </a:xfrm>
            </p:grpSpPr>
            <p:sp>
              <p:nvSpPr>
                <p:cNvPr id="24626" name="Rectangle 19"/>
                <p:cNvSpPr>
                  <a:spLocks noChangeArrowheads="1"/>
                </p:cNvSpPr>
                <p:nvPr/>
              </p:nvSpPr>
              <p:spPr bwMode="auto">
                <a:xfrm>
                  <a:off x="569" y="500"/>
                  <a:ext cx="44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2,9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27" name="Rectangle 20"/>
                <p:cNvSpPr>
                  <a:spLocks noChangeArrowheads="1"/>
                </p:cNvSpPr>
                <p:nvPr/>
              </p:nvSpPr>
              <p:spPr bwMode="auto">
                <a:xfrm>
                  <a:off x="526" y="500"/>
                  <a:ext cx="52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596" name="Group 21"/>
              <p:cNvGrpSpPr>
                <a:grpSpLocks/>
              </p:cNvGrpSpPr>
              <p:nvPr/>
            </p:nvGrpSpPr>
            <p:grpSpPr bwMode="auto">
              <a:xfrm>
                <a:off x="1052" y="500"/>
                <a:ext cx="526" cy="394"/>
                <a:chOff x="1052" y="500"/>
                <a:chExt cx="526" cy="394"/>
              </a:xfrm>
            </p:grpSpPr>
            <p:sp>
              <p:nvSpPr>
                <p:cNvPr id="24624" name="Rectangle 22"/>
                <p:cNvSpPr>
                  <a:spLocks noChangeArrowheads="1"/>
                </p:cNvSpPr>
                <p:nvPr/>
              </p:nvSpPr>
              <p:spPr bwMode="auto">
                <a:xfrm>
                  <a:off x="1095" y="500"/>
                  <a:ext cx="44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8,41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25" name="Rectangle 23"/>
                <p:cNvSpPr>
                  <a:spLocks noChangeArrowheads="1"/>
                </p:cNvSpPr>
                <p:nvPr/>
              </p:nvSpPr>
              <p:spPr bwMode="auto">
                <a:xfrm>
                  <a:off x="1052" y="500"/>
                  <a:ext cx="52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597" name="Group 24"/>
              <p:cNvGrpSpPr>
                <a:grpSpLocks/>
              </p:cNvGrpSpPr>
              <p:nvPr/>
            </p:nvGrpSpPr>
            <p:grpSpPr bwMode="auto">
              <a:xfrm>
                <a:off x="0" y="894"/>
                <a:ext cx="526" cy="394"/>
                <a:chOff x="0" y="894"/>
                <a:chExt cx="526" cy="394"/>
              </a:xfrm>
            </p:grpSpPr>
            <p:sp>
              <p:nvSpPr>
                <p:cNvPr id="24622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894"/>
                  <a:ext cx="44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4,9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23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94"/>
                  <a:ext cx="52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598" name="Group 27"/>
              <p:cNvGrpSpPr>
                <a:grpSpLocks/>
              </p:cNvGrpSpPr>
              <p:nvPr/>
            </p:nvGrpSpPr>
            <p:grpSpPr bwMode="auto">
              <a:xfrm>
                <a:off x="526" y="894"/>
                <a:ext cx="526" cy="394"/>
                <a:chOff x="526" y="894"/>
                <a:chExt cx="526" cy="394"/>
              </a:xfrm>
            </p:grpSpPr>
            <p:sp>
              <p:nvSpPr>
                <p:cNvPr id="24620" name="Rectangle 28"/>
                <p:cNvSpPr>
                  <a:spLocks noChangeArrowheads="1"/>
                </p:cNvSpPr>
                <p:nvPr/>
              </p:nvSpPr>
              <p:spPr bwMode="auto">
                <a:xfrm>
                  <a:off x="569" y="894"/>
                  <a:ext cx="44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-0,4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21" name="Rectangle 29"/>
                <p:cNvSpPr>
                  <a:spLocks noChangeArrowheads="1"/>
                </p:cNvSpPr>
                <p:nvPr/>
              </p:nvSpPr>
              <p:spPr bwMode="auto">
                <a:xfrm>
                  <a:off x="526" y="894"/>
                  <a:ext cx="52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599" name="Group 30"/>
              <p:cNvGrpSpPr>
                <a:grpSpLocks/>
              </p:cNvGrpSpPr>
              <p:nvPr/>
            </p:nvGrpSpPr>
            <p:grpSpPr bwMode="auto">
              <a:xfrm>
                <a:off x="1052" y="894"/>
                <a:ext cx="526" cy="394"/>
                <a:chOff x="1052" y="894"/>
                <a:chExt cx="526" cy="394"/>
              </a:xfrm>
            </p:grpSpPr>
            <p:sp>
              <p:nvSpPr>
                <p:cNvPr id="24618" name="Rectangle 31"/>
                <p:cNvSpPr>
                  <a:spLocks noChangeArrowheads="1"/>
                </p:cNvSpPr>
                <p:nvPr/>
              </p:nvSpPr>
              <p:spPr bwMode="auto">
                <a:xfrm>
                  <a:off x="1095" y="894"/>
                  <a:ext cx="44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0,16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19" name="Rectangle 32"/>
                <p:cNvSpPr>
                  <a:spLocks noChangeArrowheads="1"/>
                </p:cNvSpPr>
                <p:nvPr/>
              </p:nvSpPr>
              <p:spPr bwMode="auto">
                <a:xfrm>
                  <a:off x="1052" y="894"/>
                  <a:ext cx="52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600" name="Group 33"/>
              <p:cNvGrpSpPr>
                <a:grpSpLocks/>
              </p:cNvGrpSpPr>
              <p:nvPr/>
            </p:nvGrpSpPr>
            <p:grpSpPr bwMode="auto">
              <a:xfrm>
                <a:off x="0" y="1288"/>
                <a:ext cx="526" cy="394"/>
                <a:chOff x="0" y="1288"/>
                <a:chExt cx="526" cy="394"/>
              </a:xfrm>
            </p:grpSpPr>
            <p:sp>
              <p:nvSpPr>
                <p:cNvPr id="24616" name="Rectangle 34"/>
                <p:cNvSpPr>
                  <a:spLocks noChangeArrowheads="1"/>
                </p:cNvSpPr>
                <p:nvPr/>
              </p:nvSpPr>
              <p:spPr bwMode="auto">
                <a:xfrm>
                  <a:off x="43" y="1288"/>
                  <a:ext cx="44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4,8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17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288"/>
                  <a:ext cx="52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601" name="Group 36"/>
              <p:cNvGrpSpPr>
                <a:grpSpLocks/>
              </p:cNvGrpSpPr>
              <p:nvPr/>
            </p:nvGrpSpPr>
            <p:grpSpPr bwMode="auto">
              <a:xfrm>
                <a:off x="526" y="1288"/>
                <a:ext cx="526" cy="394"/>
                <a:chOff x="526" y="1288"/>
                <a:chExt cx="526" cy="394"/>
              </a:xfrm>
            </p:grpSpPr>
            <p:sp>
              <p:nvSpPr>
                <p:cNvPr id="24614" name="Rectangle 37"/>
                <p:cNvSpPr>
                  <a:spLocks noChangeArrowheads="1"/>
                </p:cNvSpPr>
                <p:nvPr/>
              </p:nvSpPr>
              <p:spPr bwMode="auto">
                <a:xfrm>
                  <a:off x="569" y="1288"/>
                  <a:ext cx="44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-0,5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15" name="Rectangle 38"/>
                <p:cNvSpPr>
                  <a:spLocks noChangeArrowheads="1"/>
                </p:cNvSpPr>
                <p:nvPr/>
              </p:nvSpPr>
              <p:spPr bwMode="auto">
                <a:xfrm>
                  <a:off x="526" y="1288"/>
                  <a:ext cx="52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602" name="Group 39"/>
              <p:cNvGrpSpPr>
                <a:grpSpLocks/>
              </p:cNvGrpSpPr>
              <p:nvPr/>
            </p:nvGrpSpPr>
            <p:grpSpPr bwMode="auto">
              <a:xfrm>
                <a:off x="1052" y="1288"/>
                <a:ext cx="526" cy="394"/>
                <a:chOff x="1052" y="1288"/>
                <a:chExt cx="526" cy="394"/>
              </a:xfrm>
            </p:grpSpPr>
            <p:sp>
              <p:nvSpPr>
                <p:cNvPr id="24612" name="Rectangle 40"/>
                <p:cNvSpPr>
                  <a:spLocks noChangeArrowheads="1"/>
                </p:cNvSpPr>
                <p:nvPr/>
              </p:nvSpPr>
              <p:spPr bwMode="auto">
                <a:xfrm>
                  <a:off x="1095" y="1288"/>
                  <a:ext cx="44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0,25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13" name="Rectangle 41"/>
                <p:cNvSpPr>
                  <a:spLocks noChangeArrowheads="1"/>
                </p:cNvSpPr>
                <p:nvPr/>
              </p:nvSpPr>
              <p:spPr bwMode="auto">
                <a:xfrm>
                  <a:off x="1052" y="1288"/>
                  <a:ext cx="52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603" name="Group 42"/>
              <p:cNvGrpSpPr>
                <a:grpSpLocks/>
              </p:cNvGrpSpPr>
              <p:nvPr/>
            </p:nvGrpSpPr>
            <p:grpSpPr bwMode="auto">
              <a:xfrm>
                <a:off x="0" y="1682"/>
                <a:ext cx="526" cy="394"/>
                <a:chOff x="0" y="1682"/>
                <a:chExt cx="526" cy="394"/>
              </a:xfrm>
            </p:grpSpPr>
            <p:sp>
              <p:nvSpPr>
                <p:cNvPr id="24610" name="Rectangle 43"/>
                <p:cNvSpPr>
                  <a:spLocks noChangeArrowheads="1"/>
                </p:cNvSpPr>
                <p:nvPr/>
              </p:nvSpPr>
              <p:spPr bwMode="auto">
                <a:xfrm>
                  <a:off x="43" y="1682"/>
                  <a:ext cx="44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3,2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11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1682"/>
                  <a:ext cx="52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604" name="Group 45"/>
              <p:cNvGrpSpPr>
                <a:grpSpLocks/>
              </p:cNvGrpSpPr>
              <p:nvPr/>
            </p:nvGrpSpPr>
            <p:grpSpPr bwMode="auto">
              <a:xfrm>
                <a:off x="526" y="1682"/>
                <a:ext cx="526" cy="394"/>
                <a:chOff x="526" y="1682"/>
                <a:chExt cx="526" cy="394"/>
              </a:xfrm>
            </p:grpSpPr>
            <p:sp>
              <p:nvSpPr>
                <p:cNvPr id="24608" name="Rectangle 46"/>
                <p:cNvSpPr>
                  <a:spLocks noChangeArrowheads="1"/>
                </p:cNvSpPr>
                <p:nvPr/>
              </p:nvSpPr>
              <p:spPr bwMode="auto">
                <a:xfrm>
                  <a:off x="569" y="1682"/>
                  <a:ext cx="44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-2,1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09" name="Rectangle 47"/>
                <p:cNvSpPr>
                  <a:spLocks noChangeArrowheads="1"/>
                </p:cNvSpPr>
                <p:nvPr/>
              </p:nvSpPr>
              <p:spPr bwMode="auto">
                <a:xfrm>
                  <a:off x="526" y="1682"/>
                  <a:ext cx="52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24605" name="Group 48"/>
              <p:cNvGrpSpPr>
                <a:grpSpLocks/>
              </p:cNvGrpSpPr>
              <p:nvPr/>
            </p:nvGrpSpPr>
            <p:grpSpPr bwMode="auto">
              <a:xfrm>
                <a:off x="1052" y="1682"/>
                <a:ext cx="526" cy="394"/>
                <a:chOff x="1052" y="1682"/>
                <a:chExt cx="526" cy="394"/>
              </a:xfrm>
            </p:grpSpPr>
            <p:sp>
              <p:nvSpPr>
                <p:cNvPr id="24606" name="Rectangle 49"/>
                <p:cNvSpPr>
                  <a:spLocks noChangeArrowheads="1"/>
                </p:cNvSpPr>
                <p:nvPr/>
              </p:nvSpPr>
              <p:spPr bwMode="auto">
                <a:xfrm>
                  <a:off x="1095" y="1682"/>
                  <a:ext cx="44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4,41</a:t>
                  </a:r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24607" name="Rectangle 50"/>
                <p:cNvSpPr>
                  <a:spLocks noChangeArrowheads="1"/>
                </p:cNvSpPr>
                <p:nvPr/>
              </p:nvSpPr>
              <p:spPr bwMode="auto">
                <a:xfrm>
                  <a:off x="1052" y="1682"/>
                  <a:ext cx="52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</p:grpSp>
        <p:sp>
          <p:nvSpPr>
            <p:cNvPr id="24590" name="Rectangle 51"/>
            <p:cNvSpPr>
              <a:spLocks noChangeArrowheads="1"/>
            </p:cNvSpPr>
            <p:nvPr/>
          </p:nvSpPr>
          <p:spPr bwMode="auto">
            <a:xfrm>
              <a:off x="-3" y="-3"/>
              <a:ext cx="1584" cy="208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</p:grpSp>
      <p:sp>
        <p:nvSpPr>
          <p:cNvPr id="24581" name="Text Box 54"/>
          <p:cNvSpPr>
            <a:spLocks noChangeArrowheads="1"/>
          </p:cNvSpPr>
          <p:nvPr>
            <p:ph type="body" idx="1"/>
          </p:nvPr>
        </p:nvSpPr>
        <p:spPr>
          <a:xfrm>
            <a:off x="381000" y="1981200"/>
            <a:ext cx="4572000" cy="4419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smtClean="0">
                <a:solidFill>
                  <a:schemeClr val="accent1"/>
                </a:solidFill>
                <a:cs typeface="Arial" charset="0"/>
              </a:rPr>
              <a:t>Varians :</a:t>
            </a:r>
            <a:endParaRPr lang="en-US" sz="1800" b="1" smtClean="0">
              <a:cs typeface="Arial" charset="0"/>
            </a:endParaRPr>
          </a:p>
          <a:p>
            <a:pPr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en-US" sz="1800" b="1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smtClean="0">
                <a:cs typeface="Arial" charset="0"/>
              </a:rPr>
              <a:t>S</a:t>
            </a:r>
            <a:r>
              <a:rPr lang="en-US" sz="1800" baseline="30000" smtClean="0">
                <a:cs typeface="Arial" charset="0"/>
              </a:rPr>
              <a:t>2 </a:t>
            </a:r>
            <a:r>
              <a:rPr lang="en-US" sz="1800" smtClean="0">
                <a:cs typeface="Arial" charset="0"/>
              </a:rPr>
              <a:t> =   </a:t>
            </a:r>
            <a:r>
              <a:rPr lang="en-US" sz="1800" smtClean="0">
                <a:cs typeface="Arial" charset="0"/>
                <a:sym typeface="Symbol" pitchFamily="18" charset="2"/>
              </a:rPr>
              <a:t></a:t>
            </a:r>
            <a:r>
              <a:rPr lang="en-US" sz="1800" smtClean="0">
                <a:cs typeface="Arial" charset="0"/>
              </a:rPr>
              <a:t> (X – </a:t>
            </a:r>
            <a:r>
              <a:rPr lang="en-US" sz="1800" smtClean="0">
                <a:cs typeface="Arial" charset="0"/>
                <a:sym typeface="Symbol" pitchFamily="18" charset="2"/>
              </a:rPr>
              <a:t></a:t>
            </a:r>
            <a:r>
              <a:rPr lang="en-US" sz="1800" smtClean="0">
                <a:cs typeface="Arial" charset="0"/>
              </a:rPr>
              <a:t>)</a:t>
            </a:r>
            <a:r>
              <a:rPr lang="en-US" sz="1800" baseline="30000" smtClean="0">
                <a:cs typeface="Arial" charset="0"/>
              </a:rPr>
              <a:t>2</a:t>
            </a:r>
            <a:r>
              <a:rPr lang="en-US" sz="1800" smtClean="0">
                <a:cs typeface="Arial" charset="0"/>
              </a:rPr>
              <a:t> 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smtClean="0">
                <a:cs typeface="Arial" charset="0"/>
              </a:rPr>
              <a:t>                n-1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smtClean="0">
                <a:cs typeface="Arial" charset="0"/>
              </a:rPr>
              <a:t>    =  8,41 + 0,16 + 0,25 + 4,41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smtClean="0">
                <a:cs typeface="Arial" charset="0"/>
              </a:rPr>
              <a:t>                4-1</a:t>
            </a:r>
            <a:endParaRPr lang="en-US" sz="180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smtClean="0">
                <a:cs typeface="Arial" charset="0"/>
              </a:rPr>
              <a:t>    = 13,23/3 = 4,41</a:t>
            </a:r>
            <a:endParaRPr lang="en-US" sz="180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smtClean="0">
                <a:cs typeface="Arial" charset="0"/>
              </a:rPr>
              <a:t>                       </a:t>
            </a:r>
            <a:endParaRPr lang="en-US" sz="1800" b="1" smtClean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smtClean="0">
                <a:solidFill>
                  <a:schemeClr val="accent1"/>
                </a:solidFill>
                <a:cs typeface="Arial" charset="0"/>
              </a:rPr>
              <a:t>Standar Deviasi:</a:t>
            </a: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sz="1800" b="1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smtClean="0">
                <a:cs typeface="Arial" charset="0"/>
              </a:rPr>
              <a:t> </a:t>
            </a:r>
            <a:r>
              <a:rPr lang="en-US" sz="1800" smtClean="0">
                <a:cs typeface="Arial" charset="0"/>
              </a:rPr>
              <a:t>S</a:t>
            </a:r>
            <a:r>
              <a:rPr lang="en-US" sz="1800" baseline="30000" smtClean="0">
                <a:cs typeface="Arial" charset="0"/>
              </a:rPr>
              <a:t> </a:t>
            </a:r>
            <a:r>
              <a:rPr lang="en-US" sz="1800" smtClean="0">
                <a:cs typeface="Arial" charset="0"/>
              </a:rPr>
              <a:t> = </a:t>
            </a:r>
            <a:r>
              <a:rPr lang="en-US" sz="1800" smtClean="0">
                <a:cs typeface="Arial" charset="0"/>
                <a:sym typeface="Symbol" pitchFamily="18" charset="2"/>
              </a:rPr>
              <a:t></a:t>
            </a:r>
            <a:r>
              <a:rPr lang="en-US" sz="1800" smtClean="0">
                <a:cs typeface="Arial" charset="0"/>
              </a:rPr>
              <a:t> </a:t>
            </a:r>
            <a:r>
              <a:rPr lang="en-US" sz="1800" smtClean="0">
                <a:cs typeface="Arial" charset="0"/>
                <a:sym typeface="Symbol" pitchFamily="18" charset="2"/>
              </a:rPr>
              <a:t></a:t>
            </a:r>
            <a:r>
              <a:rPr lang="en-US" sz="1800" smtClean="0">
                <a:cs typeface="Arial" charset="0"/>
              </a:rPr>
              <a:t> (X – </a:t>
            </a:r>
            <a:r>
              <a:rPr lang="en-US" sz="1800" smtClean="0">
                <a:cs typeface="Arial" charset="0"/>
                <a:sym typeface="Symbol" pitchFamily="18" charset="2"/>
              </a:rPr>
              <a:t></a:t>
            </a:r>
            <a:r>
              <a:rPr lang="en-US" sz="1800" smtClean="0">
                <a:cs typeface="Arial" charset="0"/>
              </a:rPr>
              <a:t> )</a:t>
            </a:r>
            <a:r>
              <a:rPr lang="en-US" sz="1800" baseline="30000" smtClean="0">
                <a:cs typeface="Arial" charset="0"/>
              </a:rPr>
              <a:t>2</a:t>
            </a:r>
            <a:r>
              <a:rPr lang="en-US" sz="1800" smtClean="0">
                <a:cs typeface="Arial" charset="0"/>
              </a:rPr>
              <a:t> =  </a:t>
            </a:r>
            <a:r>
              <a:rPr lang="en-US" sz="1800" smtClean="0">
                <a:cs typeface="Arial" charset="0"/>
                <a:sym typeface="Symbol" pitchFamily="18" charset="2"/>
              </a:rPr>
              <a:t></a:t>
            </a:r>
            <a:r>
              <a:rPr lang="en-US" sz="1800" smtClean="0">
                <a:cs typeface="Arial" charset="0"/>
              </a:rPr>
              <a:t> S</a:t>
            </a:r>
            <a:r>
              <a:rPr lang="en-US" sz="1800" baseline="30000" smtClean="0">
                <a:cs typeface="Arial" charset="0"/>
              </a:rPr>
              <a:t>2</a:t>
            </a:r>
            <a:r>
              <a:rPr lang="en-US" sz="1800" smtClean="0">
                <a:cs typeface="Arial" charset="0"/>
              </a:rPr>
              <a:t> 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smtClean="0">
                <a:cs typeface="Arial" charset="0"/>
              </a:rPr>
              <a:t>                 n-1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smtClean="0">
                <a:cs typeface="Arial" charset="0"/>
              </a:rPr>
              <a:t>     = </a:t>
            </a:r>
            <a:r>
              <a:rPr lang="en-US" sz="1800" smtClean="0">
                <a:cs typeface="Arial" charset="0"/>
                <a:sym typeface="Symbol" pitchFamily="18" charset="2"/>
              </a:rPr>
              <a:t></a:t>
            </a:r>
            <a:r>
              <a:rPr lang="en-US" sz="1800" smtClean="0">
                <a:cs typeface="Arial" charset="0"/>
              </a:rPr>
              <a:t> 4,41 =  2,21</a:t>
            </a:r>
            <a:endParaRPr lang="en-US" sz="180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smtClean="0">
                <a:cs typeface="Arial" charset="0"/>
              </a:rPr>
              <a:t>               </a:t>
            </a:r>
          </a:p>
        </p:txBody>
      </p:sp>
      <p:sp>
        <p:nvSpPr>
          <p:cNvPr id="24582" name="Text Box 59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sp>
        <p:nvSpPr>
          <p:cNvPr id="24583" name="Line 60"/>
          <p:cNvSpPr>
            <a:spLocks noChangeShapeType="1"/>
          </p:cNvSpPr>
          <p:nvPr/>
        </p:nvSpPr>
        <p:spPr bwMode="auto">
          <a:xfrm>
            <a:off x="1143000" y="2819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id-ID"/>
          </a:p>
        </p:txBody>
      </p:sp>
      <p:sp>
        <p:nvSpPr>
          <p:cNvPr id="24584" name="Line 61"/>
          <p:cNvSpPr>
            <a:spLocks noChangeShapeType="1"/>
          </p:cNvSpPr>
          <p:nvPr/>
        </p:nvSpPr>
        <p:spPr bwMode="auto">
          <a:xfrm>
            <a:off x="1066800" y="3505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id-ID"/>
          </a:p>
        </p:txBody>
      </p:sp>
      <p:sp>
        <p:nvSpPr>
          <p:cNvPr id="24585" name="Line 62"/>
          <p:cNvSpPr>
            <a:spLocks noChangeShapeType="1"/>
          </p:cNvSpPr>
          <p:nvPr/>
        </p:nvSpPr>
        <p:spPr bwMode="auto">
          <a:xfrm>
            <a:off x="1066800" y="5638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id-ID"/>
          </a:p>
        </p:txBody>
      </p:sp>
      <p:sp>
        <p:nvSpPr>
          <p:cNvPr id="24586" name="Rectangle 63"/>
          <p:cNvSpPr>
            <a:spLocks noChangeArrowheads="1"/>
          </p:cNvSpPr>
          <p:nvPr/>
        </p:nvSpPr>
        <p:spPr bwMode="auto">
          <a:xfrm>
            <a:off x="7620000" y="2286000"/>
            <a:ext cx="110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ahoma" pitchFamily="34" charset="0"/>
              </a:rPr>
              <a:t>(X – </a:t>
            </a:r>
            <a:r>
              <a:rPr lang="en-US" sz="2000">
                <a:latin typeface="Tahoma" pitchFamily="34" charset="0"/>
                <a:sym typeface="Symbol" pitchFamily="18" charset="2"/>
              </a:rPr>
              <a:t></a:t>
            </a:r>
            <a:r>
              <a:rPr lang="en-US" sz="2000">
                <a:latin typeface="Tahoma" pitchFamily="34" charset="0"/>
              </a:rPr>
              <a:t>)2</a:t>
            </a:r>
          </a:p>
        </p:txBody>
      </p:sp>
      <p:sp>
        <p:nvSpPr>
          <p:cNvPr id="24587" name="Rectangle 64"/>
          <p:cNvSpPr>
            <a:spLocks noChangeArrowheads="1"/>
          </p:cNvSpPr>
          <p:nvPr/>
        </p:nvSpPr>
        <p:spPr bwMode="auto">
          <a:xfrm>
            <a:off x="5410200" y="2286000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ahoma" pitchFamily="34" charset="0"/>
              </a:rPr>
              <a:t>X</a:t>
            </a:r>
          </a:p>
        </p:txBody>
      </p:sp>
      <p:sp>
        <p:nvSpPr>
          <p:cNvPr id="24588" name="Rectangle 65"/>
          <p:cNvSpPr>
            <a:spLocks noChangeArrowheads="1"/>
          </p:cNvSpPr>
          <p:nvPr/>
        </p:nvSpPr>
        <p:spPr bwMode="auto">
          <a:xfrm>
            <a:off x="6400800" y="2286000"/>
            <a:ext cx="96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ahoma" pitchFamily="34" charset="0"/>
              </a:rPr>
              <a:t>(X – </a:t>
            </a:r>
            <a:r>
              <a:rPr lang="en-US" sz="2000">
                <a:latin typeface="Tahoma" pitchFamily="34" charset="0"/>
                <a:sym typeface="Symbol" pitchFamily="18" charset="2"/>
              </a:rPr>
              <a:t></a:t>
            </a:r>
            <a:r>
              <a:rPr lang="en-US" sz="2000">
                <a:latin typeface="Tahoma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5EF9A-4DE8-42DD-B1F2-B543249C51A4}" type="slidenum">
              <a:rPr lang="en-US" smtClean="0"/>
              <a:pPr/>
              <a:t>17</a:t>
            </a:fld>
            <a:endParaRPr 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1828800"/>
          <a:ext cx="6781800" cy="1828800"/>
        </p:xfrm>
        <a:graphic>
          <a:graphicData uri="http://schemas.openxmlformats.org/drawingml/2006/table">
            <a:tbl>
              <a:tblPr/>
              <a:tblGrid>
                <a:gridCol w="3849209"/>
                <a:gridCol w="2932591"/>
              </a:tblGrid>
              <a:tr h="266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entury Gothic"/>
                          <a:ea typeface="Times New Roman"/>
                        </a:rPr>
                        <a:t>Kisaran</a:t>
                      </a:r>
                      <a:r>
                        <a:rPr lang="en-US" sz="2000" b="1" dirty="0">
                          <a:latin typeface="Century Gothic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Century Gothic"/>
                          <a:ea typeface="Times New Roman"/>
                        </a:rPr>
                        <a:t>Harga</a:t>
                      </a:r>
                      <a:r>
                        <a:rPr lang="en-US" sz="2000" b="1" dirty="0">
                          <a:latin typeface="Century Gothic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Century Gothic"/>
                          <a:ea typeface="Times New Roman"/>
                        </a:rPr>
                        <a:t>Saham</a:t>
                      </a:r>
                      <a:r>
                        <a:rPr lang="en-US" sz="2000" b="1" dirty="0">
                          <a:latin typeface="Century Gothic"/>
                          <a:ea typeface="Times New Roman"/>
                        </a:rPr>
                        <a:t> (</a:t>
                      </a:r>
                      <a:r>
                        <a:rPr lang="en-US" sz="2000" b="1" dirty="0" err="1">
                          <a:latin typeface="Century Gothic"/>
                          <a:ea typeface="Times New Roman"/>
                        </a:rPr>
                        <a:t>Rp</a:t>
                      </a:r>
                      <a:r>
                        <a:rPr lang="en-US" sz="2000" b="1" dirty="0">
                          <a:latin typeface="Century Gothic"/>
                          <a:ea typeface="Times New Roman"/>
                        </a:rPr>
                        <a:t>)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entury Gothic"/>
                          <a:ea typeface="Times New Roman"/>
                        </a:rPr>
                        <a:t>Jumlah</a:t>
                      </a:r>
                      <a:r>
                        <a:rPr lang="en-US" sz="2000" b="1" dirty="0">
                          <a:latin typeface="Century Gothic"/>
                          <a:ea typeface="Times New Roman"/>
                        </a:rPr>
                        <a:t> Perusahaan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entury Gothic"/>
                          <a:ea typeface="Times New Roman"/>
                        </a:rPr>
                        <a:t>200 – 300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entury Gothic"/>
                          <a:ea typeface="Times New Roman"/>
                        </a:rPr>
                        <a:t>2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entury Gothic"/>
                          <a:ea typeface="Times New Roman"/>
                        </a:rPr>
                        <a:t>300 – 400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entury Gothic"/>
                          <a:ea typeface="Times New Roman"/>
                        </a:rPr>
                        <a:t>6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entury Gothic"/>
                          <a:ea typeface="Times New Roman"/>
                        </a:rPr>
                        <a:t>400 – 500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entury Gothic"/>
                          <a:ea typeface="Times New Roman"/>
                        </a:rPr>
                        <a:t>12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entury Gothic"/>
                          <a:ea typeface="Times New Roman"/>
                        </a:rPr>
                        <a:t>500 – 600 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entury Gothic"/>
                          <a:ea typeface="Times New Roman"/>
                        </a:rPr>
                        <a:t>4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entury Gothic"/>
                          <a:ea typeface="Times New Roman"/>
                        </a:rPr>
                        <a:t>600 – 700 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entury Gothic"/>
                          <a:ea typeface="Times New Roman"/>
                        </a:rPr>
                        <a:t>3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26" name="Rectangle 3"/>
          <p:cNvSpPr>
            <a:spLocks noChangeArrowheads="1"/>
          </p:cNvSpPr>
          <p:nvPr/>
        </p:nvSpPr>
        <p:spPr bwMode="auto">
          <a:xfrm>
            <a:off x="838200" y="3886200"/>
            <a:ext cx="662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914400" algn="l"/>
              </a:tabLst>
            </a:pPr>
            <a:r>
              <a:rPr lang="en-US" sz="2400">
                <a:latin typeface="Century Gothic" pitchFamily="34" charset="0"/>
                <a:cs typeface="Times New Roman" pitchFamily="18" charset="0"/>
              </a:rPr>
              <a:t>Pertanyaan:</a:t>
            </a:r>
            <a:endParaRPr lang="id-ID" sz="2400"/>
          </a:p>
          <a:p>
            <a:pPr>
              <a:buFontTx/>
              <a:buChar char="•"/>
              <a:tabLst>
                <a:tab pos="914400" algn="l"/>
              </a:tabLst>
            </a:pPr>
            <a:r>
              <a:rPr lang="en-US" sz="2400">
                <a:latin typeface="Century Gothic" pitchFamily="34" charset="0"/>
                <a:cs typeface="Times New Roman" pitchFamily="18" charset="0"/>
              </a:rPr>
              <a:t>Hitunglah  deviasi rata-rata.</a:t>
            </a:r>
            <a:endParaRPr lang="id-ID" sz="2400"/>
          </a:p>
          <a:p>
            <a:pPr>
              <a:buFontTx/>
              <a:buChar char="•"/>
              <a:tabLst>
                <a:tab pos="914400" algn="l"/>
              </a:tabLst>
            </a:pPr>
            <a:r>
              <a:rPr lang="en-US" sz="2400">
                <a:latin typeface="Century Gothic" pitchFamily="34" charset="0"/>
                <a:cs typeface="Times New Roman" pitchFamily="18" charset="0"/>
              </a:rPr>
              <a:t>Hitunglah standar deviasi.</a:t>
            </a:r>
            <a:endParaRPr lang="id-ID" sz="2400"/>
          </a:p>
          <a:p>
            <a:pPr>
              <a:tabLst>
                <a:tab pos="914400" algn="l"/>
              </a:tabLst>
            </a:pPr>
            <a:endParaRPr lang="id-ID" sz="2400"/>
          </a:p>
        </p:txBody>
      </p:sp>
      <p:sp>
        <p:nvSpPr>
          <p:cNvPr id="25627" name="TextBox 9"/>
          <p:cNvSpPr txBox="1">
            <a:spLocks noChangeArrowheads="1"/>
          </p:cNvSpPr>
          <p:nvPr/>
        </p:nvSpPr>
        <p:spPr bwMode="auto">
          <a:xfrm>
            <a:off x="1066800" y="6858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200" b="1"/>
              <a:t>LATIHAN: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6307138" cy="588963"/>
          </a:xfrm>
        </p:spPr>
        <p:txBody>
          <a:bodyPr/>
          <a:lstStyle/>
          <a:p>
            <a:pPr eaLnBrk="1" hangingPunct="1"/>
            <a:r>
              <a:rPr lang="id-ID" smtClean="0"/>
              <a:t>LATIHAN: 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A3C2F3-C8C7-492C-B5F8-EC8311718FB2}" type="slidenum">
              <a:rPr lang="en-US" smtClean="0"/>
              <a:pPr/>
              <a:t>18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1828800"/>
          <a:ext cx="7162800" cy="2865438"/>
        </p:xfrm>
        <a:graphic>
          <a:graphicData uri="http://schemas.openxmlformats.org/drawingml/2006/table">
            <a:tbl>
              <a:tblPr/>
              <a:tblGrid>
                <a:gridCol w="739175"/>
                <a:gridCol w="5257586"/>
                <a:gridCol w="1166038"/>
              </a:tblGrid>
              <a:tr h="259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entury Gothic"/>
                          <a:ea typeface="Times New Roman"/>
                          <a:cs typeface="Times New Roman"/>
                        </a:rPr>
                        <a:t>No.</a:t>
                      </a:r>
                      <a:endParaRPr lang="id-ID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Kelompok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IHK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1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Bahan</a:t>
                      </a:r>
                      <a:r>
                        <a:rPr lang="en-US" sz="2000" b="1" dirty="0"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pangan</a:t>
                      </a:r>
                      <a:endParaRPr lang="id-ID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317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Makanan</a:t>
                      </a:r>
                      <a:r>
                        <a:rPr lang="en-US" sz="2000" b="1" dirty="0"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jadi</a:t>
                      </a:r>
                      <a:endParaRPr lang="id-ID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304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3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Perumahan</a:t>
                      </a:r>
                      <a:endParaRPr lang="id-ID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235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4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Sandang</a:t>
                      </a:r>
                      <a:endParaRPr lang="id-ID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285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5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Kesehatan</a:t>
                      </a:r>
                      <a:endParaRPr lang="id-ID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277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6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Century Gothic"/>
                          <a:ea typeface="Times New Roman"/>
                          <a:cs typeface="Times New Roman"/>
                        </a:rPr>
                        <a:t>Pendidikan, rekreasi, dan olahraga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entury Gothic"/>
                          <a:ea typeface="Times New Roman"/>
                          <a:cs typeface="Times New Roman"/>
                        </a:rPr>
                        <a:t>248</a:t>
                      </a:r>
                      <a:endParaRPr lang="id-ID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7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entury Gothic"/>
                          <a:ea typeface="Times New Roman"/>
                          <a:cs typeface="Times New Roman"/>
                        </a:rPr>
                        <a:t>Transportasi dan komunikasi</a:t>
                      </a: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entury Gothic"/>
                          <a:ea typeface="Times New Roman"/>
                          <a:cs typeface="Times New Roman"/>
                        </a:rPr>
                        <a:t>255</a:t>
                      </a:r>
                      <a:endParaRPr lang="id-ID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66" name="Rectangle 5"/>
          <p:cNvSpPr>
            <a:spLocks noChangeArrowheads="1"/>
          </p:cNvSpPr>
          <p:nvPr/>
        </p:nvSpPr>
        <p:spPr bwMode="auto">
          <a:xfrm>
            <a:off x="1143000" y="4953000"/>
            <a:ext cx="716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Berikut adalah data indeks harga konsumen gabungan di 43 kota di Indonesia, carilah standar deviasinya serta koefisien relatifnya.</a:t>
            </a:r>
            <a:endParaRPr lang="id-ID" b="1">
              <a:latin typeface="Times New Roman" pitchFamily="18" charset="0"/>
              <a:cs typeface="Times New Roman" pitchFamily="18" charset="0"/>
            </a:endParaRPr>
          </a:p>
          <a:p>
            <a:endParaRPr lang="id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AD8C9-C6F1-4A52-98D2-5CAC11589B9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UKURAN PENYEBARAN RELATIF</a:t>
            </a: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719138" y="1905000"/>
            <a:ext cx="82296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AutoNum type="alphaLcPeriod"/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Koefisien Range</a:t>
            </a:r>
            <a:endParaRPr lang="en-US" sz="1400" b="1">
              <a:latin typeface="Tahoma" pitchFamily="34" charset="0"/>
            </a:endParaRPr>
          </a:p>
          <a:p>
            <a:pPr marL="457200" indent="-457200" eaLnBrk="1" hangingPunct="1"/>
            <a:r>
              <a:rPr lang="en-US" sz="1400" b="1">
                <a:latin typeface="Tahoma" pitchFamily="34" charset="0"/>
              </a:rPr>
              <a:t>	</a:t>
            </a:r>
            <a:r>
              <a:rPr lang="en-US">
                <a:latin typeface="Tahoma" pitchFamily="34" charset="0"/>
              </a:rPr>
              <a:t>RUMUS:</a:t>
            </a:r>
          </a:p>
          <a:p>
            <a:pPr marL="457200" indent="-457200" eaLnBrk="1" hangingPunct="1"/>
            <a:r>
              <a:rPr lang="en-US">
                <a:latin typeface="Tahoma" pitchFamily="34" charset="0"/>
              </a:rPr>
              <a:t>	</a:t>
            </a:r>
          </a:p>
          <a:p>
            <a:pPr marL="457200" indent="-457200" eaLnBrk="1" hangingPunct="1"/>
            <a:r>
              <a:rPr lang="en-US">
                <a:latin typeface="Tahoma" pitchFamily="34" charset="0"/>
              </a:rPr>
              <a:t>	</a:t>
            </a:r>
            <a:r>
              <a:rPr lang="en-US">
                <a:solidFill>
                  <a:schemeClr val="accent1"/>
                </a:solidFill>
                <a:latin typeface="Tahoma" pitchFamily="34" charset="0"/>
              </a:rPr>
              <a:t>Contoh: </a:t>
            </a:r>
          </a:p>
          <a:p>
            <a:pPr marL="457200" indent="-457200" eaLnBrk="1" hangingPunct="1"/>
            <a:r>
              <a:rPr lang="en-US">
                <a:latin typeface="Tahoma" pitchFamily="34" charset="0"/>
              </a:rPr>
              <a:t>	Range Harga Saham = [(878-160)/(878+160)]x100 = 69,17%</a:t>
            </a:r>
          </a:p>
          <a:p>
            <a:pPr marL="457200" indent="-457200" eaLnBrk="1" hangingPunct="1"/>
            <a:r>
              <a:rPr lang="en-US">
                <a:latin typeface="Tahoma" pitchFamily="34" charset="0"/>
              </a:rPr>
              <a:t>	Jadi jarak nilai terendah dan tertinggi harga saham adalah 69,17%.</a:t>
            </a:r>
          </a:p>
          <a:p>
            <a:pPr marL="457200" indent="-457200" eaLnBrk="1" hangingPunct="1"/>
            <a:endParaRPr lang="en-US">
              <a:latin typeface="Tahoma" pitchFamily="34" charset="0"/>
            </a:endParaRPr>
          </a:p>
          <a:p>
            <a:pPr marL="457200" indent="-457200" eaLnBrk="1" hangingPunct="1"/>
            <a:endParaRPr lang="en-US">
              <a:latin typeface="Tahoma" pitchFamily="34" charset="0"/>
            </a:endParaRPr>
          </a:p>
          <a:p>
            <a:pPr marL="457200" indent="-457200" eaLnBrk="1" hangingPunct="1">
              <a:buFont typeface="Wingdings" pitchFamily="2" charset="2"/>
              <a:buAutoNum type="alphaLcPeriod" startAt="2"/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Koefisien Deviasi Rata-rata</a:t>
            </a:r>
            <a:endParaRPr lang="en-US" sz="1400" b="1">
              <a:latin typeface="Tahoma" pitchFamily="34" charset="0"/>
            </a:endParaRPr>
          </a:p>
          <a:p>
            <a:pPr marL="457200" indent="-457200" eaLnBrk="1" hangingPunct="1"/>
            <a:r>
              <a:rPr lang="en-US" sz="1400" b="1">
                <a:latin typeface="Tahoma" pitchFamily="34" charset="0"/>
              </a:rPr>
              <a:t>	</a:t>
            </a:r>
            <a:r>
              <a:rPr lang="en-US">
                <a:latin typeface="Tahoma" pitchFamily="34" charset="0"/>
              </a:rPr>
              <a:t>RUMUS:</a:t>
            </a:r>
          </a:p>
          <a:p>
            <a:pPr marL="457200" indent="-457200" eaLnBrk="1" hangingPunct="1"/>
            <a:endParaRPr lang="en-US">
              <a:latin typeface="Tahoma" pitchFamily="34" charset="0"/>
            </a:endParaRPr>
          </a:p>
          <a:p>
            <a:pPr marL="457200" indent="-457200" eaLnBrk="1" hangingPunct="1"/>
            <a:r>
              <a:rPr lang="en-US">
                <a:latin typeface="Tahoma" pitchFamily="34" charset="0"/>
              </a:rPr>
              <a:t>	</a:t>
            </a:r>
            <a:r>
              <a:rPr lang="en-US">
                <a:solidFill>
                  <a:schemeClr val="accent1"/>
                </a:solidFill>
                <a:latin typeface="Tahoma" pitchFamily="34" charset="0"/>
              </a:rPr>
              <a:t>Contoh:</a:t>
            </a:r>
          </a:p>
          <a:p>
            <a:pPr marL="457200" indent="-457200" eaLnBrk="1" hangingPunct="1"/>
            <a:r>
              <a:rPr lang="en-US">
                <a:latin typeface="Tahoma" pitchFamily="34" charset="0"/>
              </a:rPr>
              <a:t>	Pertumbuhan ekonomi negara maju=(0,56/2,6) x 100 = 19,23%</a:t>
            </a:r>
          </a:p>
          <a:p>
            <a:pPr marL="457200" indent="-457200" eaLnBrk="1" hangingPunct="1"/>
            <a:r>
              <a:rPr lang="en-US">
                <a:latin typeface="Tahoma" pitchFamily="34" charset="0"/>
              </a:rPr>
              <a:t>	Jadi penyebaran pertumbuhan ekonomi dari nilai tengahnya sebesar 19,23%, bandingkan dengan Indonesia yang sebesar 130,30%.</a:t>
            </a:r>
          </a:p>
          <a:p>
            <a:pPr marL="457200" indent="-457200" eaLnBrk="1" hangingPunct="1"/>
            <a:endParaRPr lang="en-US">
              <a:latin typeface="Tahoma" pitchFamily="34" charset="0"/>
            </a:endParaRP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2438400" y="2286000"/>
          <a:ext cx="1828800" cy="539750"/>
        </p:xfrm>
        <a:graphic>
          <a:graphicData uri="http://schemas.openxmlformats.org/presentationml/2006/ole">
            <p:oleObj spid="_x0000_s9218" name="Equation" r:id="rId3" imgW="1117440" imgH="330120" progId="Equation.DSMT4">
              <p:embed/>
            </p:oleObj>
          </a:graphicData>
        </a:graphic>
      </p:graphicFrame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2362200" y="4572000"/>
          <a:ext cx="1828800" cy="566738"/>
        </p:xfrm>
        <a:graphic>
          <a:graphicData uri="http://schemas.openxmlformats.org/presentationml/2006/ole">
            <p:oleObj spid="_x0000_s9219" name="Equation" r:id="rId4" imgW="1066680" imgH="3301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E5AFC-11E7-4376-9994-97FC634FDCC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93038" cy="541338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accent1"/>
                </a:solidFill>
              </a:rPr>
              <a:t>OUTLINE</a:t>
            </a:r>
            <a:endParaRPr lang="en-US" sz="2400" b="1" smtClean="0">
              <a:solidFill>
                <a:schemeClr val="accent1"/>
              </a:solidFill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838200" y="2665413"/>
            <a:ext cx="2362200" cy="611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000">
                <a:latin typeface="Tahoma" pitchFamily="34" charset="0"/>
              </a:rPr>
              <a:t>Pengertian Statistika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838200" y="3332163"/>
            <a:ext cx="2362200" cy="4730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Penyajian Data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838200" y="4343400"/>
            <a:ext cx="2362200" cy="6858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Ukuran Penyebaran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838200" y="3875088"/>
            <a:ext cx="2362200" cy="38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Ukuran Pemusatan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838200" y="5097463"/>
            <a:ext cx="2362200" cy="465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Angka Indeks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838200" y="5684838"/>
            <a:ext cx="2362200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Deret Berkala dan</a:t>
            </a:r>
          </a:p>
          <a:p>
            <a:pPr algn="ctr" eaLnBrk="1" hangingPunct="1"/>
            <a:r>
              <a:rPr lang="en-US" sz="2000">
                <a:latin typeface="Tahoma" pitchFamily="34" charset="0"/>
              </a:rPr>
              <a:t>Peramalan</a:t>
            </a:r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381000" y="601821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381000" y="2971800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381000" y="3527425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381000" y="466566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>
            <a:off x="381000" y="5360988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8447" name="Line 18"/>
          <p:cNvSpPr>
            <a:spLocks noChangeShapeType="1"/>
          </p:cNvSpPr>
          <p:nvPr/>
        </p:nvSpPr>
        <p:spPr bwMode="auto">
          <a:xfrm flipV="1">
            <a:off x="3200400" y="4711700"/>
            <a:ext cx="720725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8448" name="Line 19"/>
          <p:cNvSpPr>
            <a:spLocks noChangeShapeType="1"/>
          </p:cNvSpPr>
          <p:nvPr/>
        </p:nvSpPr>
        <p:spPr bwMode="auto">
          <a:xfrm>
            <a:off x="3505200" y="3048000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8449" name="Text Box 21"/>
          <p:cNvSpPr txBox="1">
            <a:spLocks noChangeArrowheads="1"/>
          </p:cNvSpPr>
          <p:nvPr/>
        </p:nvSpPr>
        <p:spPr bwMode="auto">
          <a:xfrm>
            <a:off x="3962400" y="2678113"/>
            <a:ext cx="3962400" cy="85407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>
                <a:latin typeface="Tahoma" pitchFamily="34" charset="0"/>
              </a:rPr>
              <a:t>Range, Deviasi Rata-rata, Varians dan Deviasi Standar untuk Data Tiidak Berkelompok dan Berkelompok</a:t>
            </a:r>
          </a:p>
        </p:txBody>
      </p:sp>
      <p:sp>
        <p:nvSpPr>
          <p:cNvPr id="18450" name="Text Box 22"/>
          <p:cNvSpPr txBox="1">
            <a:spLocks noChangeArrowheads="1"/>
          </p:cNvSpPr>
          <p:nvPr/>
        </p:nvSpPr>
        <p:spPr bwMode="auto">
          <a:xfrm>
            <a:off x="3962400" y="3686175"/>
            <a:ext cx="3962400" cy="620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Karakteristik, Kelebihan, dan Kekurangan Ukuran Penyebaran</a:t>
            </a:r>
          </a:p>
        </p:txBody>
      </p:sp>
      <p:sp>
        <p:nvSpPr>
          <p:cNvPr id="18451" name="Text Box 23"/>
          <p:cNvSpPr txBox="1">
            <a:spLocks noChangeArrowheads="1"/>
          </p:cNvSpPr>
          <p:nvPr/>
        </p:nvSpPr>
        <p:spPr bwMode="auto">
          <a:xfrm>
            <a:off x="3962400" y="4384675"/>
            <a:ext cx="39624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Ukuran Penyebaran Lain </a:t>
            </a:r>
          </a:p>
          <a:p>
            <a:pPr algn="ctr" eaLnBrk="1" hangingPunct="1"/>
            <a:r>
              <a:rPr lang="en-US" sz="1600">
                <a:latin typeface="Tahoma" pitchFamily="34" charset="0"/>
              </a:rPr>
              <a:t>(Range Inter-Kuartil, Deviasi Kuartil) </a:t>
            </a:r>
          </a:p>
        </p:txBody>
      </p:sp>
      <p:sp>
        <p:nvSpPr>
          <p:cNvPr id="18452" name="Text Box 24"/>
          <p:cNvSpPr txBox="1">
            <a:spLocks noChangeArrowheads="1"/>
          </p:cNvSpPr>
          <p:nvPr/>
        </p:nvSpPr>
        <p:spPr bwMode="auto">
          <a:xfrm>
            <a:off x="3962400" y="5181600"/>
            <a:ext cx="3962400" cy="581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Ukuran Kecondongan dan Keruncingan </a:t>
            </a:r>
          </a:p>
          <a:p>
            <a:pPr algn="ctr" eaLnBrk="1" hangingPunct="1"/>
            <a:r>
              <a:rPr lang="en-US" sz="1600">
                <a:latin typeface="Tahoma" pitchFamily="34" charset="0"/>
              </a:rPr>
              <a:t>(Skewness dan Kurtosis) </a:t>
            </a:r>
          </a:p>
        </p:txBody>
      </p:sp>
      <p:sp>
        <p:nvSpPr>
          <p:cNvPr id="18453" name="Text Box 25"/>
          <p:cNvSpPr txBox="1">
            <a:spLocks noChangeArrowheads="1"/>
          </p:cNvSpPr>
          <p:nvPr/>
        </p:nvSpPr>
        <p:spPr bwMode="auto">
          <a:xfrm>
            <a:off x="3962400" y="5856288"/>
            <a:ext cx="3962400" cy="696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Pengolahan Data Ukuran Penyebaran dengan MS Excel</a:t>
            </a:r>
          </a:p>
        </p:txBody>
      </p:sp>
      <p:sp>
        <p:nvSpPr>
          <p:cNvPr id="18454" name="Line 26"/>
          <p:cNvSpPr>
            <a:spLocks noChangeShapeType="1"/>
          </p:cNvSpPr>
          <p:nvPr/>
        </p:nvSpPr>
        <p:spPr bwMode="auto">
          <a:xfrm>
            <a:off x="3546475" y="548481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8455" name="Line 27"/>
          <p:cNvSpPr>
            <a:spLocks noChangeShapeType="1"/>
          </p:cNvSpPr>
          <p:nvPr/>
        </p:nvSpPr>
        <p:spPr bwMode="auto">
          <a:xfrm>
            <a:off x="3546475" y="617061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8456" name="Rectangle 36"/>
          <p:cNvSpPr>
            <a:spLocks noChangeArrowheads="1"/>
          </p:cNvSpPr>
          <p:nvPr/>
        </p:nvSpPr>
        <p:spPr bwMode="auto">
          <a:xfrm>
            <a:off x="914400" y="2133600"/>
            <a:ext cx="70104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ahoma" pitchFamily="34" charset="0"/>
              </a:rPr>
              <a:t>BAGIAN  I  Statistik Deskriptif</a:t>
            </a:r>
            <a:endParaRPr lang="en-US" b="1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8457" name="Text Box 37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sp>
        <p:nvSpPr>
          <p:cNvPr id="18458" name="Line 38"/>
          <p:cNvSpPr>
            <a:spLocks noChangeShapeType="1"/>
          </p:cNvSpPr>
          <p:nvPr/>
        </p:nvSpPr>
        <p:spPr bwMode="auto">
          <a:xfrm>
            <a:off x="3505200" y="3962400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8459" name="Line 39"/>
          <p:cNvSpPr>
            <a:spLocks noChangeShapeType="1"/>
          </p:cNvSpPr>
          <p:nvPr/>
        </p:nvSpPr>
        <p:spPr bwMode="auto">
          <a:xfrm>
            <a:off x="381000" y="22860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460" name="Line 40"/>
          <p:cNvSpPr>
            <a:spLocks noChangeShapeType="1"/>
          </p:cNvSpPr>
          <p:nvPr/>
        </p:nvSpPr>
        <p:spPr bwMode="auto">
          <a:xfrm>
            <a:off x="381000" y="2286000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461" name="Line 41"/>
          <p:cNvSpPr>
            <a:spLocks noChangeShapeType="1"/>
          </p:cNvSpPr>
          <p:nvPr/>
        </p:nvSpPr>
        <p:spPr bwMode="auto">
          <a:xfrm>
            <a:off x="3505200" y="3048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28DCC5-1BDF-47C3-8276-000C573BDA8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UKURAN PENYEBARAN RELATIF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719138" y="1905000"/>
            <a:ext cx="8229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endParaRPr lang="en-US" sz="1400" b="1">
              <a:latin typeface="Tahoma" pitchFamily="34" charset="0"/>
            </a:endParaRPr>
          </a:p>
          <a:p>
            <a:pPr marL="457200" indent="-457200" eaLnBrk="1" hangingPunct="1">
              <a:buFont typeface="Wingdings" pitchFamily="2" charset="2"/>
              <a:buAutoNum type="alphaLcPeriod" startAt="3"/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Koefisien Standar Deviasi</a:t>
            </a:r>
            <a:endParaRPr lang="en-US" sz="1400" b="1">
              <a:latin typeface="Tahoma" pitchFamily="34" charset="0"/>
            </a:endParaRPr>
          </a:p>
          <a:p>
            <a:pPr marL="457200" indent="-457200" eaLnBrk="1" hangingPunct="1"/>
            <a:r>
              <a:rPr lang="en-US" sz="1400" b="1">
                <a:latin typeface="Tahoma" pitchFamily="34" charset="0"/>
              </a:rPr>
              <a:t>	</a:t>
            </a:r>
            <a:r>
              <a:rPr lang="en-US">
                <a:latin typeface="Tahoma" pitchFamily="34" charset="0"/>
              </a:rPr>
              <a:t>RUMUS:     </a:t>
            </a:r>
          </a:p>
          <a:p>
            <a:pPr marL="457200" indent="-457200" eaLnBrk="1" hangingPunct="1"/>
            <a:r>
              <a:rPr lang="en-US">
                <a:latin typeface="Tahoma" pitchFamily="34" charset="0"/>
              </a:rPr>
              <a:t>	</a:t>
            </a:r>
          </a:p>
          <a:p>
            <a:pPr marL="457200" indent="-457200" eaLnBrk="1" hangingPunct="1"/>
            <a:r>
              <a:rPr lang="en-US">
                <a:latin typeface="Tahoma" pitchFamily="34" charset="0"/>
              </a:rPr>
              <a:t>	</a:t>
            </a:r>
          </a:p>
          <a:p>
            <a:pPr marL="457200" indent="-457200" eaLnBrk="1" hangingPunct="1"/>
            <a:r>
              <a:rPr lang="en-US" sz="2000" b="1">
                <a:solidFill>
                  <a:schemeClr val="accent1"/>
                </a:solidFill>
                <a:latin typeface="Tahoma" pitchFamily="34" charset="0"/>
              </a:rPr>
              <a:t>Contoh: </a:t>
            </a:r>
          </a:p>
          <a:p>
            <a:pPr marL="457200" indent="-457200" eaLnBrk="1" hangingPunct="1"/>
            <a:r>
              <a:rPr lang="en-US" sz="2000">
                <a:latin typeface="Tahoma" pitchFamily="34" charset="0"/>
              </a:rPr>
              <a:t>	Pertumbuhan ekonomi negara maju=(0,55/2,5) x 100=22%</a:t>
            </a:r>
          </a:p>
          <a:p>
            <a:pPr marL="457200" indent="-457200" eaLnBrk="1" hangingPunct="1"/>
            <a:r>
              <a:rPr lang="en-US" sz="2000">
                <a:latin typeface="Tahoma" pitchFamily="34" charset="0"/>
              </a:rPr>
              <a:t>	Jadi koefisien standar deviasi pertumbuhan ekonomi negara maju sebesar 22%, bandingkan dengan Indonesia yang sebesar 42%.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2590800" y="2590800"/>
          <a:ext cx="1752600" cy="617538"/>
        </p:xfrm>
        <a:graphic>
          <a:graphicData uri="http://schemas.openxmlformats.org/presentationml/2006/ole">
            <p:oleObj spid="_x0000_s10242" name="Equation" r:id="rId3" imgW="901440" imgH="317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464779-05ED-4842-ABEC-7DB2F1AC403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838200" y="1143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THEOREMA CHEBYSHEV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77724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 eaLnBrk="1" hangingPunct="1">
              <a:buFontTx/>
              <a:buChar char="•"/>
            </a:pPr>
            <a:r>
              <a:rPr lang="en-US" sz="2000">
                <a:latin typeface="Tahoma" pitchFamily="34" charset="0"/>
                <a:cs typeface="Arial" charset="0"/>
              </a:rPr>
              <a:t>Untuk suatu kelompok data dari sampel atau populasi, minimum proporsi nilai-nilai yang terletak dalam k standar deviasi dari rata-rata hitungnya adalah sekurang-kurangnya 1-1/k</a:t>
            </a:r>
            <a:r>
              <a:rPr lang="en-US" sz="2000" baseline="30000">
                <a:latin typeface="Tahoma" pitchFamily="34" charset="0"/>
                <a:cs typeface="Arial" charset="0"/>
              </a:rPr>
              <a:t>2</a:t>
            </a:r>
          </a:p>
          <a:p>
            <a:pPr marL="476250" indent="-476250" eaLnBrk="1" hangingPunct="1"/>
            <a:endParaRPr lang="en-US" sz="2000" baseline="30000">
              <a:latin typeface="Tahoma" pitchFamily="34" charset="0"/>
              <a:cs typeface="Arial" charset="0"/>
            </a:endParaRPr>
          </a:p>
          <a:p>
            <a:pPr marL="476250" indent="-476250" eaLnBrk="1" hangingPunct="1">
              <a:buFontTx/>
              <a:buChar char="•"/>
            </a:pPr>
            <a:r>
              <a:rPr lang="en-US" sz="2000">
                <a:latin typeface="Tahoma" pitchFamily="34" charset="0"/>
                <a:cs typeface="Arial" charset="0"/>
              </a:rPr>
              <a:t>k merupakan konstanta yang nilainya lebih dari 1.</a:t>
            </a:r>
            <a:r>
              <a:rPr lang="en-US" sz="2000">
                <a:latin typeface="Tahoma" pitchFamily="34" charset="0"/>
              </a:rPr>
              <a:t> </a:t>
            </a:r>
          </a:p>
          <a:p>
            <a:pPr marL="476250" indent="-476250" eaLnBrk="1" hangingPunct="1"/>
            <a:endParaRPr lang="en-US" sz="2000">
              <a:latin typeface="Tahoma" pitchFamily="34" charset="0"/>
            </a:endParaRP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9C3095-67CF-47A6-BC5F-9B65B70DACD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38200" y="1143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HUKUM EMPIRIK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 eaLnBrk="1" hangingPunct="1"/>
            <a:r>
              <a:rPr lang="en-US" sz="2000">
                <a:latin typeface="Tahoma" pitchFamily="34" charset="0"/>
                <a:cs typeface="Arial" charset="0"/>
              </a:rPr>
              <a:t>Untuk distribusi simetris, dengan distribusi frekuensi </a:t>
            </a:r>
          </a:p>
          <a:p>
            <a:pPr marL="476250" indent="-476250" eaLnBrk="1" hangingPunct="1"/>
            <a:r>
              <a:rPr lang="en-US" sz="2000">
                <a:latin typeface="Tahoma" pitchFamily="34" charset="0"/>
                <a:cs typeface="Arial" charset="0"/>
              </a:rPr>
              <a:t>berbentuk lonceng diperkirakan:</a:t>
            </a:r>
          </a:p>
          <a:p>
            <a:pPr marL="476250" indent="-476250" eaLnBrk="1" hangingPunct="1"/>
            <a:endParaRPr lang="en-US" sz="2000">
              <a:latin typeface="Tahoma" pitchFamily="34" charset="0"/>
              <a:cs typeface="Arial" charset="0"/>
            </a:endParaRPr>
          </a:p>
          <a:p>
            <a:pPr marL="476250" indent="-476250" eaLnBrk="1" hangingPunct="1">
              <a:buFontTx/>
              <a:buChar char="•"/>
            </a:pPr>
            <a:r>
              <a:rPr lang="en-US" sz="2000">
                <a:latin typeface="Tahoma" pitchFamily="34" charset="0"/>
                <a:cs typeface="Arial" charset="0"/>
              </a:rPr>
              <a:t>68% data berada pada kisaran rata-rata hitung + satu kali standar deviasi, (X </a:t>
            </a:r>
            <a:r>
              <a:rPr lang="en-US" sz="2000">
                <a:latin typeface="Tahoma" pitchFamily="34" charset="0"/>
                <a:cs typeface="Arial" charset="0"/>
                <a:sym typeface="Symbol" pitchFamily="18" charset="2"/>
              </a:rPr>
              <a:t> </a:t>
            </a:r>
            <a:r>
              <a:rPr lang="en-US" sz="2000">
                <a:latin typeface="Tahoma" pitchFamily="34" charset="0"/>
                <a:cs typeface="Arial" charset="0"/>
              </a:rPr>
              <a:t>1s)</a:t>
            </a:r>
          </a:p>
          <a:p>
            <a:pPr marL="476250" indent="-476250" eaLnBrk="1" hangingPunct="1">
              <a:buFontTx/>
              <a:buChar char="•"/>
            </a:pPr>
            <a:endParaRPr lang="en-US" sz="2000">
              <a:latin typeface="Tahoma" pitchFamily="34" charset="0"/>
              <a:cs typeface="Arial" charset="0"/>
            </a:endParaRPr>
          </a:p>
          <a:p>
            <a:pPr marL="476250" indent="-476250" eaLnBrk="1" hangingPunct="1">
              <a:buFontTx/>
              <a:buChar char="•"/>
            </a:pPr>
            <a:r>
              <a:rPr lang="en-US" sz="2000">
                <a:latin typeface="Tahoma" pitchFamily="34" charset="0"/>
                <a:cs typeface="Arial" charset="0"/>
              </a:rPr>
              <a:t>95% data berada pada kisaran rata-rata hitung + dua  kali standar deviasi, (X </a:t>
            </a:r>
            <a:r>
              <a:rPr lang="en-US" sz="2000">
                <a:latin typeface="Tahoma" pitchFamily="34" charset="0"/>
                <a:cs typeface="Arial" charset="0"/>
                <a:sym typeface="Symbol" pitchFamily="18" charset="2"/>
              </a:rPr>
              <a:t> </a:t>
            </a:r>
            <a:r>
              <a:rPr lang="en-US" sz="2000">
                <a:latin typeface="Tahoma" pitchFamily="34" charset="0"/>
                <a:cs typeface="Arial" charset="0"/>
              </a:rPr>
              <a:t>2s)</a:t>
            </a:r>
          </a:p>
          <a:p>
            <a:pPr marL="476250" indent="-476250" eaLnBrk="1" hangingPunct="1">
              <a:buFontTx/>
              <a:buChar char="•"/>
            </a:pPr>
            <a:endParaRPr lang="en-US" sz="2000">
              <a:latin typeface="Tahoma" pitchFamily="34" charset="0"/>
              <a:cs typeface="Arial" charset="0"/>
            </a:endParaRPr>
          </a:p>
          <a:p>
            <a:pPr marL="476250" indent="-476250" eaLnBrk="1" hangingPunct="1">
              <a:buFontTx/>
              <a:buChar char="•"/>
            </a:pPr>
            <a:r>
              <a:rPr lang="en-US" sz="2000">
                <a:latin typeface="Tahoma" pitchFamily="34" charset="0"/>
                <a:cs typeface="Arial" charset="0"/>
              </a:rPr>
              <a:t>semua data atau 99,7% akan berada pada kisaran rata-rata hitung + tiga kali standar deviasi, (X </a:t>
            </a:r>
            <a:r>
              <a:rPr lang="en-US" sz="2000">
                <a:latin typeface="Tahoma" pitchFamily="34" charset="0"/>
                <a:cs typeface="Arial" charset="0"/>
                <a:sym typeface="Symbol" pitchFamily="18" charset="2"/>
              </a:rPr>
              <a:t> </a:t>
            </a:r>
            <a:r>
              <a:rPr lang="en-US" sz="2000">
                <a:latin typeface="Tahoma" pitchFamily="34" charset="0"/>
                <a:cs typeface="Arial" charset="0"/>
              </a:rPr>
              <a:t>3s)</a:t>
            </a:r>
            <a:r>
              <a:rPr lang="en-US" sz="2400"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94A5F5-7755-4D0A-961C-F602D86CAB0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DIAGRAM POLIGON HUKUM EMPIRIK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51460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609600" y="2362200"/>
          <a:ext cx="8077200" cy="3886200"/>
        </p:xfrm>
        <a:graphic>
          <a:graphicData uri="http://schemas.openxmlformats.org/presentationml/2006/ole">
            <p:oleObj spid="_x0000_s11266" name="Chart" r:id="rId3" imgW="4115297" imgH="1981590" progId="Excel.Chart.8">
              <p:embed/>
            </p:oleObj>
          </a:graphicData>
        </a:graphic>
      </p:graphicFrame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1143000" y="4800600"/>
            <a:ext cx="68580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2286000" y="4495800"/>
            <a:ext cx="46482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3429000" y="3810000"/>
            <a:ext cx="23622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4305300" y="3429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Tahoma" pitchFamily="34" charset="0"/>
              </a:rPr>
              <a:t>68%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191000" y="4572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Tahoma" pitchFamily="34" charset="0"/>
              </a:rPr>
              <a:t>99,7%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4305300" y="4114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Tahoma" pitchFamily="34" charset="0"/>
              </a:rPr>
              <a:t>95%</a:t>
            </a: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CD4BEF-3801-4E16-8064-7E3F15470A1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66800"/>
            <a:ext cx="7793038" cy="541338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accent1"/>
                </a:solidFill>
              </a:rPr>
              <a:t>OUTLINE</a:t>
            </a:r>
            <a:endParaRPr lang="en-US" sz="2400" b="1" smtClean="0">
              <a:solidFill>
                <a:schemeClr val="accent1"/>
              </a:solidFill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838200" y="2665413"/>
            <a:ext cx="2362200" cy="611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000">
                <a:latin typeface="Tahoma" pitchFamily="34" charset="0"/>
              </a:rPr>
              <a:t>Pengertian Statistika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838200" y="3332163"/>
            <a:ext cx="2362200" cy="473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Penyajian Data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838200" y="4343400"/>
            <a:ext cx="2362200" cy="6858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Ukuran Penyebaran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838200" y="3875088"/>
            <a:ext cx="2362200" cy="38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Ukuran Pemusatan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838200" y="5097463"/>
            <a:ext cx="2362200" cy="465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Angka Indeks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838200" y="5684838"/>
            <a:ext cx="2362200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Deret Berkala dan</a:t>
            </a:r>
          </a:p>
          <a:p>
            <a:pPr algn="ctr" eaLnBrk="1" hangingPunct="1"/>
            <a:r>
              <a:rPr lang="en-US" sz="2000">
                <a:latin typeface="Tahoma" pitchFamily="34" charset="0"/>
              </a:rPr>
              <a:t>Peramalan</a:t>
            </a:r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381000" y="601821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381000" y="2971800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>
            <a:off x="381000" y="3527425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>
            <a:off x="381000" y="466566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9710" name="Line 13"/>
          <p:cNvSpPr>
            <a:spLocks noChangeShapeType="1"/>
          </p:cNvSpPr>
          <p:nvPr/>
        </p:nvSpPr>
        <p:spPr bwMode="auto">
          <a:xfrm>
            <a:off x="381000" y="5360988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 flipV="1">
            <a:off x="3200400" y="4711700"/>
            <a:ext cx="720725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>
            <a:off x="3505200" y="3048000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9713" name="Text Box 16"/>
          <p:cNvSpPr txBox="1">
            <a:spLocks noChangeArrowheads="1"/>
          </p:cNvSpPr>
          <p:nvPr/>
        </p:nvSpPr>
        <p:spPr bwMode="auto">
          <a:xfrm>
            <a:off x="3962400" y="2678113"/>
            <a:ext cx="3962400" cy="85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>
                <a:latin typeface="Tahoma" pitchFamily="34" charset="0"/>
              </a:rPr>
              <a:t>Range, Deviasi Rata-rata, Varians dan Deviasi Standar untuk Data Tiidak Berkelompok dan Berkelompok</a:t>
            </a:r>
          </a:p>
        </p:txBody>
      </p:sp>
      <p:sp>
        <p:nvSpPr>
          <p:cNvPr id="29714" name="Text Box 17"/>
          <p:cNvSpPr txBox="1">
            <a:spLocks noChangeArrowheads="1"/>
          </p:cNvSpPr>
          <p:nvPr/>
        </p:nvSpPr>
        <p:spPr bwMode="auto">
          <a:xfrm>
            <a:off x="3962400" y="3686175"/>
            <a:ext cx="3962400" cy="620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Karakteristik, Kelebihan, dan Kekurangan Ukuran Penyebaran</a:t>
            </a:r>
          </a:p>
        </p:txBody>
      </p:sp>
      <p:sp>
        <p:nvSpPr>
          <p:cNvPr id="29715" name="Text Box 18"/>
          <p:cNvSpPr txBox="1">
            <a:spLocks noChangeArrowheads="1"/>
          </p:cNvSpPr>
          <p:nvPr/>
        </p:nvSpPr>
        <p:spPr bwMode="auto">
          <a:xfrm>
            <a:off x="3962400" y="4384675"/>
            <a:ext cx="3962400" cy="72072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Ukuran Penyebaran Lain </a:t>
            </a:r>
          </a:p>
          <a:p>
            <a:pPr algn="ctr" eaLnBrk="1" hangingPunct="1"/>
            <a:r>
              <a:rPr lang="en-US" sz="1600">
                <a:latin typeface="Tahoma" pitchFamily="34" charset="0"/>
              </a:rPr>
              <a:t>(Range Inter-Kuartil, Deviasi Kuartil) </a:t>
            </a:r>
          </a:p>
        </p:txBody>
      </p:sp>
      <p:sp>
        <p:nvSpPr>
          <p:cNvPr id="29716" name="Text Box 19"/>
          <p:cNvSpPr txBox="1">
            <a:spLocks noChangeArrowheads="1"/>
          </p:cNvSpPr>
          <p:nvPr/>
        </p:nvSpPr>
        <p:spPr bwMode="auto">
          <a:xfrm>
            <a:off x="3962400" y="5181600"/>
            <a:ext cx="3962400" cy="581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Ukuran Kecondongan dan Keruncingan </a:t>
            </a:r>
          </a:p>
          <a:p>
            <a:pPr algn="ctr" eaLnBrk="1" hangingPunct="1"/>
            <a:r>
              <a:rPr lang="en-US" sz="1600">
                <a:latin typeface="Tahoma" pitchFamily="34" charset="0"/>
              </a:rPr>
              <a:t>(Skewness dan Kurtosis) </a:t>
            </a:r>
          </a:p>
        </p:txBody>
      </p:sp>
      <p:sp>
        <p:nvSpPr>
          <p:cNvPr id="29717" name="Text Box 20"/>
          <p:cNvSpPr txBox="1">
            <a:spLocks noChangeArrowheads="1"/>
          </p:cNvSpPr>
          <p:nvPr/>
        </p:nvSpPr>
        <p:spPr bwMode="auto">
          <a:xfrm>
            <a:off x="3962400" y="5856288"/>
            <a:ext cx="3962400" cy="696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Pengolahan Data Ukuran Penyebaran dengan MS Excel</a:t>
            </a:r>
          </a:p>
        </p:txBody>
      </p:sp>
      <p:sp>
        <p:nvSpPr>
          <p:cNvPr id="29718" name="Line 21"/>
          <p:cNvSpPr>
            <a:spLocks noChangeShapeType="1"/>
          </p:cNvSpPr>
          <p:nvPr/>
        </p:nvSpPr>
        <p:spPr bwMode="auto">
          <a:xfrm>
            <a:off x="3546475" y="548481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9719" name="Line 22"/>
          <p:cNvSpPr>
            <a:spLocks noChangeShapeType="1"/>
          </p:cNvSpPr>
          <p:nvPr/>
        </p:nvSpPr>
        <p:spPr bwMode="auto">
          <a:xfrm>
            <a:off x="3546475" y="617061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9720" name="Rectangle 23"/>
          <p:cNvSpPr>
            <a:spLocks noChangeArrowheads="1"/>
          </p:cNvSpPr>
          <p:nvPr/>
        </p:nvSpPr>
        <p:spPr bwMode="auto">
          <a:xfrm>
            <a:off x="914400" y="2133600"/>
            <a:ext cx="70104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ahoma" pitchFamily="34" charset="0"/>
              </a:rPr>
              <a:t>BAGIAN  I  Statistik Deskriptif</a:t>
            </a:r>
            <a:endParaRPr lang="en-US" b="1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3505200" y="3962400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381000" y="22860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381000" y="2286000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3505200" y="3048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7AD273-CCBB-4FE1-B2BB-B4984F52074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UKURAN PENYEBARAN LAINNYA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7924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AutoNum type="alphaLcPeriod"/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Range Inter Kuartil</a:t>
            </a:r>
            <a:endParaRPr lang="en-US" sz="2000" b="1">
              <a:solidFill>
                <a:schemeClr val="accent1"/>
              </a:solidFill>
              <a:latin typeface="Tahoma" pitchFamily="34" charset="0"/>
            </a:endParaRPr>
          </a:p>
          <a:p>
            <a:pPr marL="457200" indent="-457200" eaLnBrk="1" hangingPunct="1">
              <a:buFont typeface="Wingdings" pitchFamily="2" charset="2"/>
              <a:buAutoNum type="alphaLcPeriod"/>
            </a:pPr>
            <a:endParaRPr lang="en-US" sz="2000" b="1">
              <a:solidFill>
                <a:schemeClr val="accent1"/>
              </a:solidFill>
              <a:latin typeface="Tahoma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>
                <a:latin typeface="Tahoma" pitchFamily="34" charset="0"/>
              </a:rPr>
              <a:t>	Rumus= Kuartil ke-3 – Kuartil ke-1 atau K3 – K1</a:t>
            </a:r>
          </a:p>
          <a:p>
            <a:pPr marL="457200" indent="-457200" eaLnBrk="1" hangingPunct="1"/>
            <a:endParaRPr lang="en-US">
              <a:latin typeface="Tahoma" pitchFamily="34" charset="0"/>
            </a:endParaRPr>
          </a:p>
          <a:p>
            <a:pPr marL="457200" indent="-457200" eaLnBrk="1" hangingPunct="1">
              <a:buFont typeface="Wingdings" pitchFamily="2" charset="2"/>
              <a:buAutoNum type="alphaLcPeriod" startAt="2"/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Deviasi Kuartil</a:t>
            </a:r>
            <a:endParaRPr lang="en-US" sz="2000" b="1">
              <a:solidFill>
                <a:schemeClr val="accent1"/>
              </a:solidFill>
              <a:latin typeface="Tahoma" pitchFamily="34" charset="0"/>
            </a:endParaRPr>
          </a:p>
          <a:p>
            <a:pPr marL="457200" indent="-457200" eaLnBrk="1" hangingPunct="1"/>
            <a:endParaRPr lang="en-US" b="1">
              <a:latin typeface="Tahoma" pitchFamily="34" charset="0"/>
            </a:endParaRPr>
          </a:p>
          <a:p>
            <a:pPr marL="457200" indent="-457200" eaLnBrk="1" hangingPunct="1"/>
            <a:r>
              <a:rPr lang="en-US" b="1">
                <a:latin typeface="Tahoma" pitchFamily="34" charset="0"/>
              </a:rPr>
              <a:t>	</a:t>
            </a:r>
            <a:r>
              <a:rPr lang="en-US">
                <a:latin typeface="Tahoma" pitchFamily="34" charset="0"/>
              </a:rPr>
              <a:t>Rumus =</a:t>
            </a:r>
            <a:endParaRPr lang="en-US" b="1">
              <a:solidFill>
                <a:schemeClr val="accent1"/>
              </a:solidFill>
              <a:latin typeface="Tahoma" pitchFamily="34" charset="0"/>
            </a:endParaRPr>
          </a:p>
          <a:p>
            <a:pPr marL="457200" indent="-457200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c.   Jarak Persentil</a:t>
            </a:r>
            <a:endParaRPr lang="en-US" sz="2000" b="1">
              <a:solidFill>
                <a:schemeClr val="accent1"/>
              </a:solidFill>
              <a:latin typeface="Tahoma" pitchFamily="34" charset="0"/>
            </a:endParaRPr>
          </a:p>
          <a:p>
            <a:pPr marL="457200" indent="-457200" eaLnBrk="1" hangingPunct="1"/>
            <a:endParaRPr lang="en-US" b="1">
              <a:latin typeface="Tahoma" pitchFamily="34" charset="0"/>
            </a:endParaRPr>
          </a:p>
          <a:p>
            <a:pPr marL="457200" indent="-457200" eaLnBrk="1" hangingPunct="1"/>
            <a:r>
              <a:rPr lang="en-US" b="1">
                <a:latin typeface="Tahoma" pitchFamily="34" charset="0"/>
              </a:rPr>
              <a:t>	</a:t>
            </a:r>
            <a:r>
              <a:rPr lang="en-US">
                <a:latin typeface="Tahoma" pitchFamily="34" charset="0"/>
              </a:rPr>
              <a:t>Rumus = P</a:t>
            </a:r>
            <a:r>
              <a:rPr lang="en-US" baseline="-25000">
                <a:latin typeface="Tahoma" pitchFamily="34" charset="0"/>
              </a:rPr>
              <a:t>90</a:t>
            </a:r>
            <a:r>
              <a:rPr lang="en-US">
                <a:latin typeface="Tahoma" pitchFamily="34" charset="0"/>
              </a:rPr>
              <a:t> – P</a:t>
            </a:r>
            <a:r>
              <a:rPr lang="en-US" baseline="-25000">
                <a:latin typeface="Tahoma" pitchFamily="34" charset="0"/>
              </a:rPr>
              <a:t>10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2667000" y="3886200"/>
          <a:ext cx="1600200" cy="609600"/>
        </p:xfrm>
        <a:graphic>
          <a:graphicData uri="http://schemas.openxmlformats.org/presentationml/2006/ole">
            <p:oleObj spid="_x0000_s12290" name="Equation" r:id="rId3" imgW="787320" imgH="3301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30590F-DB0E-40B1-AC53-AA27B1F2B96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93038" cy="465138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accent1"/>
                </a:solidFill>
              </a:rPr>
              <a:t>OUTLINE</a:t>
            </a:r>
            <a:endParaRPr lang="en-US" sz="2400" b="1" smtClean="0">
              <a:solidFill>
                <a:schemeClr val="accent1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38200" y="2665413"/>
            <a:ext cx="2362200" cy="611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000">
                <a:latin typeface="Tahoma" pitchFamily="34" charset="0"/>
              </a:rPr>
              <a:t>Pengertian Statistika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838200" y="3332163"/>
            <a:ext cx="2362200" cy="473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Penyajian Data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838200" y="4343400"/>
            <a:ext cx="2362200" cy="6858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Ukuran Penyebaran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838200" y="3875088"/>
            <a:ext cx="2362200" cy="38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Ukuran Pemusatan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838200" y="5097463"/>
            <a:ext cx="2362200" cy="465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Angka Indeks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838200" y="5684838"/>
            <a:ext cx="2362200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Deret Berkala dan</a:t>
            </a:r>
          </a:p>
          <a:p>
            <a:pPr algn="ctr" eaLnBrk="1" hangingPunct="1"/>
            <a:r>
              <a:rPr lang="en-US" sz="2000">
                <a:latin typeface="Tahoma" pitchFamily="34" charset="0"/>
              </a:rPr>
              <a:t>Peramalan</a:t>
            </a:r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381000" y="601821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381000" y="2971800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32" name="Line 11"/>
          <p:cNvSpPr>
            <a:spLocks noChangeShapeType="1"/>
          </p:cNvSpPr>
          <p:nvPr/>
        </p:nvSpPr>
        <p:spPr bwMode="auto">
          <a:xfrm>
            <a:off x="381000" y="3527425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33" name="Line 12"/>
          <p:cNvSpPr>
            <a:spLocks noChangeShapeType="1"/>
          </p:cNvSpPr>
          <p:nvPr/>
        </p:nvSpPr>
        <p:spPr bwMode="auto">
          <a:xfrm>
            <a:off x="381000" y="466566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>
            <a:off x="381000" y="5360988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 flipV="1">
            <a:off x="3200400" y="4711700"/>
            <a:ext cx="720725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36" name="Line 15"/>
          <p:cNvSpPr>
            <a:spLocks noChangeShapeType="1"/>
          </p:cNvSpPr>
          <p:nvPr/>
        </p:nvSpPr>
        <p:spPr bwMode="auto">
          <a:xfrm>
            <a:off x="3505200" y="3048000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37" name="Text Box 16"/>
          <p:cNvSpPr txBox="1">
            <a:spLocks noChangeArrowheads="1"/>
          </p:cNvSpPr>
          <p:nvPr/>
        </p:nvSpPr>
        <p:spPr bwMode="auto">
          <a:xfrm>
            <a:off x="3962400" y="2678113"/>
            <a:ext cx="3962400" cy="85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>
                <a:latin typeface="Tahoma" pitchFamily="34" charset="0"/>
              </a:rPr>
              <a:t>Range, Deviasi Rata-rata, Varians dan Deviasi Standar untuk Data Tiidak Berkelompok dan Berkelompok</a:t>
            </a:r>
          </a:p>
        </p:txBody>
      </p:sp>
      <p:sp>
        <p:nvSpPr>
          <p:cNvPr id="30738" name="Text Box 17"/>
          <p:cNvSpPr txBox="1">
            <a:spLocks noChangeArrowheads="1"/>
          </p:cNvSpPr>
          <p:nvPr/>
        </p:nvSpPr>
        <p:spPr bwMode="auto">
          <a:xfrm>
            <a:off x="3962400" y="3686175"/>
            <a:ext cx="3962400" cy="620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Karakteristik, Kelebihan, dan Kekurangan Ukuran Penyebaran</a:t>
            </a:r>
          </a:p>
        </p:txBody>
      </p:sp>
      <p:sp>
        <p:nvSpPr>
          <p:cNvPr id="30739" name="Text Box 18"/>
          <p:cNvSpPr txBox="1">
            <a:spLocks noChangeArrowheads="1"/>
          </p:cNvSpPr>
          <p:nvPr/>
        </p:nvSpPr>
        <p:spPr bwMode="auto">
          <a:xfrm>
            <a:off x="3962400" y="4384675"/>
            <a:ext cx="3962400" cy="72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Ukuran Penyebaran Lain </a:t>
            </a:r>
          </a:p>
          <a:p>
            <a:pPr algn="ctr" eaLnBrk="1" hangingPunct="1"/>
            <a:r>
              <a:rPr lang="en-US" sz="1600">
                <a:latin typeface="Tahoma" pitchFamily="34" charset="0"/>
              </a:rPr>
              <a:t>(Range Inter-Kuartil, Deviasi Kuartil) </a:t>
            </a:r>
          </a:p>
        </p:txBody>
      </p:sp>
      <p:sp>
        <p:nvSpPr>
          <p:cNvPr id="30740" name="Text Box 19"/>
          <p:cNvSpPr txBox="1">
            <a:spLocks noChangeArrowheads="1"/>
          </p:cNvSpPr>
          <p:nvPr/>
        </p:nvSpPr>
        <p:spPr bwMode="auto">
          <a:xfrm>
            <a:off x="3962400" y="5181600"/>
            <a:ext cx="3962400" cy="58102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Ukuran Kecondongan dan Keruncingan </a:t>
            </a:r>
          </a:p>
          <a:p>
            <a:pPr algn="ctr" eaLnBrk="1" hangingPunct="1"/>
            <a:r>
              <a:rPr lang="en-US" sz="1600">
                <a:latin typeface="Tahoma" pitchFamily="34" charset="0"/>
              </a:rPr>
              <a:t>(Skewness dan Kurtosis) </a:t>
            </a:r>
          </a:p>
        </p:txBody>
      </p:sp>
      <p:sp>
        <p:nvSpPr>
          <p:cNvPr id="30741" name="Text Box 20"/>
          <p:cNvSpPr txBox="1">
            <a:spLocks noChangeArrowheads="1"/>
          </p:cNvSpPr>
          <p:nvPr/>
        </p:nvSpPr>
        <p:spPr bwMode="auto">
          <a:xfrm>
            <a:off x="3962400" y="5856288"/>
            <a:ext cx="3962400" cy="696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Pengolahan Data Ukuran Penyebaran dengan MS Excel</a:t>
            </a:r>
          </a:p>
        </p:txBody>
      </p:sp>
      <p:sp>
        <p:nvSpPr>
          <p:cNvPr id="30742" name="Line 21"/>
          <p:cNvSpPr>
            <a:spLocks noChangeShapeType="1"/>
          </p:cNvSpPr>
          <p:nvPr/>
        </p:nvSpPr>
        <p:spPr bwMode="auto">
          <a:xfrm>
            <a:off x="3546475" y="548481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43" name="Line 22"/>
          <p:cNvSpPr>
            <a:spLocks noChangeShapeType="1"/>
          </p:cNvSpPr>
          <p:nvPr/>
        </p:nvSpPr>
        <p:spPr bwMode="auto">
          <a:xfrm>
            <a:off x="3546475" y="617061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44" name="Rectangle 23"/>
          <p:cNvSpPr>
            <a:spLocks noChangeArrowheads="1"/>
          </p:cNvSpPr>
          <p:nvPr/>
        </p:nvSpPr>
        <p:spPr bwMode="auto">
          <a:xfrm>
            <a:off x="914400" y="2133600"/>
            <a:ext cx="70104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ahoma" pitchFamily="34" charset="0"/>
              </a:rPr>
              <a:t>BAGIAN  I  Statistik Deskriptif</a:t>
            </a:r>
            <a:endParaRPr lang="en-US" b="1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3505200" y="3962400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381000" y="22860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81000" y="2286000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3505200" y="3048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1098A6-DD1F-4C5B-A536-831EA4DFFF9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318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UKURAN KECONDONGAN</a:t>
            </a: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457200" y="5257800"/>
            <a:ext cx="7086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Rumus Kecondongan:</a:t>
            </a:r>
            <a:endParaRPr lang="en-US" sz="2400" b="1">
              <a:latin typeface="Tahoma" pitchFamily="34" charset="0"/>
            </a:endParaRP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390525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533400" y="2133600"/>
          <a:ext cx="2682875" cy="3048000"/>
        </p:xfrm>
        <a:graphic>
          <a:graphicData uri="http://schemas.openxmlformats.org/presentationml/2006/ole">
            <p:oleObj spid="_x0000_s13314" name="Chart" r:id="rId3" imgW="1190662" imgH="1704838" progId="Excel.Chart.8">
              <p:embed/>
            </p:oleObj>
          </a:graphicData>
        </a:graphic>
      </p:graphicFrame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394335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3200400" y="2133600"/>
          <a:ext cx="2743200" cy="3048000"/>
        </p:xfrm>
        <a:graphic>
          <a:graphicData uri="http://schemas.openxmlformats.org/presentationml/2006/ole">
            <p:oleObj spid="_x0000_s13315" name="Chart" r:id="rId4" imgW="1257492" imgH="1971861" progId="Excel.Chart.8">
              <p:embed/>
            </p:oleObj>
          </a:graphicData>
        </a:graphic>
      </p:graphicFrame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3890963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5943600" y="2133600"/>
          <a:ext cx="2819400" cy="3048000"/>
        </p:xfrm>
        <a:graphic>
          <a:graphicData uri="http://schemas.openxmlformats.org/presentationml/2006/ole">
            <p:oleObj spid="_x0000_s13316" name="Chart" r:id="rId5" imgW="1362614" imgH="1981590" progId="Excel.Chart.8">
              <p:embed/>
            </p:oleObj>
          </a:graphicData>
        </a:graphic>
      </p:graphicFrame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grpSp>
        <p:nvGrpSpPr>
          <p:cNvPr id="13325" name="Group 18"/>
          <p:cNvGrpSpPr>
            <a:grpSpLocks/>
          </p:cNvGrpSpPr>
          <p:nvPr/>
        </p:nvGrpSpPr>
        <p:grpSpPr bwMode="auto">
          <a:xfrm>
            <a:off x="1143000" y="5791200"/>
            <a:ext cx="3733800" cy="835025"/>
            <a:chOff x="720" y="3648"/>
            <a:chExt cx="2352" cy="526"/>
          </a:xfrm>
        </p:grpSpPr>
        <p:sp>
          <p:nvSpPr>
            <p:cNvPr id="13326" name="Text Box 11"/>
            <p:cNvSpPr txBox="1">
              <a:spLocks noChangeArrowheads="1"/>
            </p:cNvSpPr>
            <p:nvPr/>
          </p:nvSpPr>
          <p:spPr bwMode="auto">
            <a:xfrm>
              <a:off x="720" y="3648"/>
              <a:ext cx="2352" cy="5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cs typeface="Arial" charset="0"/>
                </a:rPr>
                <a:t>Sk = </a:t>
              </a:r>
              <a:r>
                <a:rPr lang="en-US" sz="1600" b="1">
                  <a:cs typeface="Arial" charset="0"/>
                  <a:sym typeface="Symbol" pitchFamily="18" charset="2"/>
                </a:rPr>
                <a:t></a:t>
              </a:r>
              <a:r>
                <a:rPr lang="en-US" sz="1600" b="1">
                  <a:cs typeface="Arial" charset="0"/>
                </a:rPr>
                <a:t> -  Mo   atau Sk = 3(</a:t>
              </a:r>
              <a:r>
                <a:rPr lang="en-US" sz="1600" b="1">
                  <a:cs typeface="Arial" charset="0"/>
                  <a:sym typeface="Symbol" pitchFamily="18" charset="2"/>
                </a:rPr>
                <a:t></a:t>
              </a:r>
              <a:r>
                <a:rPr lang="en-US" sz="1600" b="1">
                  <a:cs typeface="Arial" charset="0"/>
                </a:rPr>
                <a:t> -  Md)</a:t>
              </a:r>
              <a:endParaRPr lang="en-US" sz="1600" b="1">
                <a:latin typeface="Garamond" pitchFamily="18" charset="0"/>
                <a:cs typeface="Times New Roman" pitchFamily="18" charset="0"/>
              </a:endParaRPr>
            </a:p>
            <a:p>
              <a:pPr algn="just" eaLnBrk="1" hangingPunct="1"/>
              <a:r>
                <a:rPr lang="en-US" sz="1600" b="1">
                  <a:cs typeface="Arial" charset="0"/>
                </a:rPr>
                <a:t>              </a:t>
              </a:r>
              <a:r>
                <a:rPr lang="en-US" sz="1600" b="1">
                  <a:cs typeface="Arial" charset="0"/>
                  <a:sym typeface="Symbol" pitchFamily="18" charset="2"/>
                </a:rPr>
                <a:t></a:t>
              </a:r>
              <a:r>
                <a:rPr lang="en-US" sz="1600" b="1">
                  <a:cs typeface="Arial" charset="0"/>
                </a:rPr>
                <a:t>                              </a:t>
              </a:r>
              <a:r>
                <a:rPr lang="en-US" sz="1600" b="1">
                  <a:cs typeface="Arial" charset="0"/>
                  <a:sym typeface="Symbol" pitchFamily="18" charset="2"/>
                </a:rPr>
                <a:t></a:t>
              </a:r>
              <a:endParaRPr lang="en-US" sz="1600" b="1">
                <a:latin typeface="Garamond" pitchFamily="18" charset="0"/>
                <a:cs typeface="Times New Roman" pitchFamily="18" charset="0"/>
              </a:endParaRPr>
            </a:p>
            <a:p>
              <a:pPr eaLnBrk="1" hangingPunct="1"/>
              <a:endParaRPr lang="en-US" sz="1600" b="1">
                <a:latin typeface="Tahoma" pitchFamily="34" charset="0"/>
              </a:endParaRPr>
            </a:p>
          </p:txBody>
        </p:sp>
        <p:sp>
          <p:nvSpPr>
            <p:cNvPr id="13327" name="Line 16"/>
            <p:cNvSpPr>
              <a:spLocks noChangeShapeType="1"/>
            </p:cNvSpPr>
            <p:nvPr/>
          </p:nvSpPr>
          <p:spPr bwMode="auto">
            <a:xfrm>
              <a:off x="1056" y="3840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13328" name="Line 17"/>
            <p:cNvSpPr>
              <a:spLocks noChangeShapeType="1"/>
            </p:cNvSpPr>
            <p:nvPr/>
          </p:nvSpPr>
          <p:spPr bwMode="auto">
            <a:xfrm>
              <a:off x="2208" y="3840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E8571-D916-427E-9596-F020BDDA630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CONTOH SOAL UKURAN KECONDONGAN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82296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500">
                <a:cs typeface="Arial" charset="0"/>
              </a:rPr>
              <a:t>Contoh untuk data tentang 20 harga saham pilihan pada bulan Maret 2003 di BEJ. Dari contoh pada soal 3-9 diketahui mediannya= 497,17, modus pada contoh 3-11=504,7, Standar deviasi dan nilai rata-rata pada contoh soal 4-8 diketahui 144,7 dan 490,7.  Cobalah hitung koefisien kecondongannya!</a:t>
            </a:r>
            <a:endParaRPr lang="en-US" sz="15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500">
                <a:cs typeface="Arial" charset="0"/>
              </a:rPr>
              <a:t> </a:t>
            </a:r>
            <a:endParaRPr lang="en-US" sz="15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500">
                <a:cs typeface="Arial" charset="0"/>
              </a:rPr>
              <a:t>Penyelesaian:</a:t>
            </a:r>
            <a:endParaRPr lang="en-US" sz="15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500">
                <a:cs typeface="Arial" charset="0"/>
              </a:rPr>
              <a:t> </a:t>
            </a:r>
            <a:endParaRPr lang="en-US" sz="15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500">
                <a:cs typeface="Arial" charset="0"/>
              </a:rPr>
              <a:t>Rumus =</a:t>
            </a:r>
            <a:endParaRPr lang="en-US" sz="15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500">
                <a:cs typeface="Arial" charset="0"/>
              </a:rPr>
              <a:t>  </a:t>
            </a:r>
            <a:endParaRPr lang="en-US" sz="15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500">
                <a:cs typeface="Arial" charset="0"/>
              </a:rPr>
              <a:t>Sk = </a:t>
            </a:r>
            <a:r>
              <a:rPr lang="en-US" sz="1500" u="sng">
                <a:cs typeface="Arial" charset="0"/>
                <a:sym typeface="Symbol" pitchFamily="18" charset="2"/>
              </a:rPr>
              <a:t></a:t>
            </a:r>
            <a:r>
              <a:rPr lang="en-US" sz="1500" u="sng">
                <a:cs typeface="Arial" charset="0"/>
              </a:rPr>
              <a:t> -  Mo</a:t>
            </a:r>
            <a:r>
              <a:rPr lang="en-US" sz="1500">
                <a:cs typeface="Arial" charset="0"/>
              </a:rPr>
              <a:t>   atau               Sk = </a:t>
            </a:r>
            <a:r>
              <a:rPr lang="en-US" sz="1500" u="sng">
                <a:cs typeface="Arial" charset="0"/>
              </a:rPr>
              <a:t>3(</a:t>
            </a:r>
            <a:r>
              <a:rPr lang="en-US" sz="1500" u="sng">
                <a:cs typeface="Arial" charset="0"/>
                <a:sym typeface="Symbol" pitchFamily="18" charset="2"/>
              </a:rPr>
              <a:t></a:t>
            </a:r>
            <a:r>
              <a:rPr lang="en-US" sz="1500" u="sng">
                <a:cs typeface="Arial" charset="0"/>
              </a:rPr>
              <a:t> -  Md)</a:t>
            </a:r>
            <a:endParaRPr lang="en-US" sz="15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500">
                <a:latin typeface="Symbol" pitchFamily="18" charset="2"/>
                <a:cs typeface="Arial" charset="0"/>
              </a:rPr>
              <a:t>              s</a:t>
            </a:r>
            <a:r>
              <a:rPr lang="en-US" sz="150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</a:t>
            </a:r>
            <a:r>
              <a:rPr lang="en-US" sz="1500">
                <a:cs typeface="Arial" charset="0"/>
                <a:sym typeface="Symbol" pitchFamily="18" charset="2"/>
              </a:rPr>
              <a:t></a:t>
            </a:r>
            <a:endParaRPr lang="en-US" sz="15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500">
                <a:cs typeface="Arial" charset="0"/>
              </a:rPr>
              <a:t>Sk = </a:t>
            </a:r>
            <a:r>
              <a:rPr lang="en-US" sz="1500" u="sng">
                <a:cs typeface="Arial" charset="0"/>
              </a:rPr>
              <a:t>490,7 – 504,7</a:t>
            </a:r>
            <a:r>
              <a:rPr lang="en-US" sz="1500">
                <a:cs typeface="Arial" charset="0"/>
              </a:rPr>
              <a:t>              Sk = </a:t>
            </a:r>
            <a:r>
              <a:rPr lang="en-US" sz="1500" u="sng">
                <a:cs typeface="Arial" charset="0"/>
              </a:rPr>
              <a:t>3 (490,7 – 497,17)</a:t>
            </a:r>
            <a:endParaRPr lang="en-US" sz="15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500">
                <a:cs typeface="Arial" charset="0"/>
              </a:rPr>
              <a:t>               144,7                                         144,7</a:t>
            </a:r>
            <a:endParaRPr lang="en-US" sz="15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500">
                <a:cs typeface="Arial" charset="0"/>
              </a:rPr>
              <a:t>Sk = - 0,10                           Sk= -0,13</a:t>
            </a:r>
            <a:endParaRPr lang="en-US" sz="15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500">
                <a:cs typeface="Arial" charset="0"/>
              </a:rPr>
              <a:t> </a:t>
            </a:r>
            <a:endParaRPr lang="en-US" sz="15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500">
                <a:cs typeface="Arial" charset="0"/>
              </a:rPr>
              <a:t>Dari kedua nilai Sk tersebut terlihat bahwa keduanya adalah negatif, jadi kurva condong negatif (ke kanan). Hal ini disebabkan adanya nilai yang sangat kecil, sehingga menurunkan nilai rata-rata hitungnya.  Angka –0,10 dan –0,13 menunjukkan kedekatan dengan nilai 0, sehingga kurva tersebut, kecondongannya tidak terlalu besar, atau mendekati kurva normal.</a:t>
            </a:r>
            <a:endParaRPr lang="en-US" sz="1500">
              <a:latin typeface="Tahoma" pitchFamily="34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6E1B35-E25C-4B44-8900-27304036B06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UKURAN KERUNCINGAN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371600" y="24384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Tahoma" pitchFamily="34" charset="0"/>
              </a:rPr>
              <a:t>BENTUK KERUNCINGAN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3595688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1447800" y="1676400"/>
          <a:ext cx="6400800" cy="3505200"/>
        </p:xfrm>
        <a:graphic>
          <a:graphicData uri="http://schemas.openxmlformats.org/presentationml/2006/ole">
            <p:oleObj spid="_x0000_s14338" name="Chart" r:id="rId3" imgW="1952887" imgH="2086454" progId="Excel.Chart.8">
              <p:embed/>
            </p:oleObj>
          </a:graphicData>
        </a:graphic>
      </p:graphicFrame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746125" y="5257800"/>
            <a:ext cx="31162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74650" indent="-374650" eaLnBrk="1" hangingPunct="1">
              <a:buFont typeface="Wingdings" pitchFamily="2" charset="2"/>
              <a:buNone/>
            </a:pPr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Rumus Keruncingan: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grpSp>
        <p:nvGrpSpPr>
          <p:cNvPr id="14346" name="Group 15"/>
          <p:cNvGrpSpPr>
            <a:grpSpLocks/>
          </p:cNvGrpSpPr>
          <p:nvPr/>
        </p:nvGrpSpPr>
        <p:grpSpPr bwMode="auto">
          <a:xfrm>
            <a:off x="3886200" y="5638800"/>
            <a:ext cx="2438400" cy="788988"/>
            <a:chOff x="2448" y="3552"/>
            <a:chExt cx="1536" cy="497"/>
          </a:xfrm>
        </p:grpSpPr>
        <p:sp>
          <p:nvSpPr>
            <p:cNvPr id="14347" name="Text Box 7"/>
            <p:cNvSpPr txBox="1">
              <a:spLocks noChangeArrowheads="1"/>
            </p:cNvSpPr>
            <p:nvPr/>
          </p:nvSpPr>
          <p:spPr bwMode="auto">
            <a:xfrm>
              <a:off x="2448" y="3552"/>
              <a:ext cx="1536" cy="4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b="1">
                  <a:cs typeface="Arial" charset="0"/>
                  <a:sym typeface="Symbol" pitchFamily="18" charset="2"/>
                </a:rPr>
                <a:t></a:t>
              </a:r>
              <a:r>
                <a:rPr lang="en-US" b="1" baseline="30000">
                  <a:cs typeface="Arial" charset="0"/>
                </a:rPr>
                <a:t>4</a:t>
              </a:r>
              <a:r>
                <a:rPr lang="en-US" b="1">
                  <a:cs typeface="Arial" charset="0"/>
                </a:rPr>
                <a:t>  =  1/n </a:t>
              </a:r>
              <a:r>
                <a:rPr lang="en-US" b="1">
                  <a:cs typeface="Arial" charset="0"/>
                  <a:sym typeface="Symbol" pitchFamily="18" charset="2"/>
                </a:rPr>
                <a:t></a:t>
              </a:r>
              <a:r>
                <a:rPr lang="en-US" b="1">
                  <a:cs typeface="Arial" charset="0"/>
                </a:rPr>
                <a:t> (x - </a:t>
              </a:r>
              <a:r>
                <a:rPr lang="en-US" b="1">
                  <a:cs typeface="Arial" charset="0"/>
                  <a:sym typeface="Symbol" pitchFamily="18" charset="2"/>
                </a:rPr>
                <a:t></a:t>
              </a:r>
              <a:r>
                <a:rPr lang="en-US" b="1">
                  <a:cs typeface="Arial" charset="0"/>
                </a:rPr>
                <a:t>)</a:t>
              </a:r>
              <a:r>
                <a:rPr lang="en-US" b="1" baseline="30000">
                  <a:cs typeface="Arial" charset="0"/>
                </a:rPr>
                <a:t>4</a:t>
              </a:r>
              <a:endParaRPr lang="en-US" b="1">
                <a:latin typeface="Garamond" pitchFamily="18" charset="0"/>
                <a:cs typeface="Times New Roman" pitchFamily="18" charset="0"/>
              </a:endParaRPr>
            </a:p>
            <a:p>
              <a:pPr algn="just" eaLnBrk="1" hangingPunct="1">
                <a:spcBef>
                  <a:spcPct val="50000"/>
                </a:spcBef>
              </a:pPr>
              <a:r>
                <a:rPr lang="en-US" b="1">
                  <a:cs typeface="Arial" charset="0"/>
                </a:rPr>
                <a:t>                  </a:t>
              </a:r>
              <a:r>
                <a:rPr lang="en-US" b="1">
                  <a:cs typeface="Arial" charset="0"/>
                  <a:sym typeface="Symbol" pitchFamily="18" charset="2"/>
                </a:rPr>
                <a:t></a:t>
              </a:r>
              <a:r>
                <a:rPr lang="en-US" b="1" baseline="30000">
                  <a:cs typeface="Arial" charset="0"/>
                </a:rPr>
                <a:t>4</a:t>
              </a:r>
              <a:endParaRPr lang="en-US" b="1">
                <a:latin typeface="Tahoma" pitchFamily="34" charset="0"/>
              </a:endParaRPr>
            </a:p>
          </p:txBody>
        </p:sp>
        <p:sp>
          <p:nvSpPr>
            <p:cNvPr id="14348" name="Line 14"/>
            <p:cNvSpPr>
              <a:spLocks noChangeShapeType="1"/>
            </p:cNvSpPr>
            <p:nvPr/>
          </p:nvSpPr>
          <p:spPr bwMode="auto">
            <a:xfrm>
              <a:off x="2928" y="379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70108-3EB8-46D7-BADD-043489A3E5B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PENGANTAR</a:t>
            </a:r>
            <a:endParaRPr lang="en-US" sz="240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19461" name="Text Box 22"/>
          <p:cNvSpPr txBox="1">
            <a:spLocks noChangeArrowheads="1"/>
          </p:cNvSpPr>
          <p:nvPr/>
        </p:nvSpPr>
        <p:spPr bwMode="auto">
          <a:xfrm>
            <a:off x="723900" y="2286000"/>
            <a:ext cx="76962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6238" indent="-376238" eaLnBrk="1" hangingPunct="1"/>
            <a:r>
              <a:rPr lang="en-US" sz="2400" b="1">
                <a:solidFill>
                  <a:schemeClr val="accent1"/>
                </a:solidFill>
                <a:latin typeface="Tahoma" pitchFamily="34" charset="0"/>
                <a:cs typeface="Arial" charset="0"/>
              </a:rPr>
              <a:t>Ukuran Penyebaran</a:t>
            </a:r>
            <a:r>
              <a:rPr lang="en-US">
                <a:cs typeface="Arial" charset="0"/>
              </a:rPr>
              <a:t> </a:t>
            </a:r>
          </a:p>
          <a:p>
            <a:pPr marL="376238" indent="-376238" eaLnBrk="1" hangingPunct="1">
              <a:buFontTx/>
              <a:buChar char="•"/>
            </a:pPr>
            <a:r>
              <a:rPr lang="en-US" sz="2000">
                <a:latin typeface="Tahoma" pitchFamily="34" charset="0"/>
                <a:cs typeface="Arial" charset="0"/>
              </a:rPr>
              <a:t>Suatu ukuran baik parameter atau statistik untuk mengetahui seberapa besar penyimpangan data dengan nilai rata-rata hitungnya.</a:t>
            </a:r>
          </a:p>
          <a:p>
            <a:pPr marL="376238" indent="-376238" eaLnBrk="1" hangingPunct="1"/>
            <a:endParaRPr lang="en-US" sz="2400">
              <a:latin typeface="Tahoma" pitchFamily="34" charset="0"/>
              <a:cs typeface="Arial" charset="0"/>
            </a:endParaRPr>
          </a:p>
          <a:p>
            <a:pPr marL="376238" indent="-376238" eaLnBrk="1" hangingPunct="1">
              <a:buFontTx/>
              <a:buChar char="•"/>
            </a:pPr>
            <a:r>
              <a:rPr lang="en-US" sz="2000">
                <a:latin typeface="Tahoma" pitchFamily="34" charset="0"/>
                <a:cs typeface="Times New Roman" pitchFamily="18" charset="0"/>
              </a:rPr>
              <a:t>Ukuran penyebaran membantu mengetahui sejauh mana suatu nilai menyebar dari nilai tengahnya, semakin kecil semakin besar.</a:t>
            </a:r>
          </a:p>
          <a:p>
            <a:pPr marL="376238" indent="-376238" eaLnBrk="1" hangingPunct="1"/>
            <a:endParaRPr lang="en-US" sz="240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9462" name="Text Box 23"/>
          <p:cNvSpPr txBox="1">
            <a:spLocks noChangeArrowheads="1"/>
          </p:cNvSpPr>
          <p:nvPr/>
        </p:nvSpPr>
        <p:spPr bwMode="auto">
          <a:xfrm>
            <a:off x="1295400" y="45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d-ID" sz="2400">
              <a:latin typeface="Tahoma" pitchFamily="34" charset="0"/>
            </a:endParaRPr>
          </a:p>
        </p:txBody>
      </p:sp>
      <p:sp>
        <p:nvSpPr>
          <p:cNvPr id="19463" name="Text Box 25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BA72BC-408C-4C49-9163-8803613DC13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CONTOH SOAL UKURAN KERUNCINGAN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066800" y="1981200"/>
            <a:ext cx="7616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000">
                <a:latin typeface="Tahoma" pitchFamily="34" charset="0"/>
                <a:cs typeface="Arial" charset="0"/>
              </a:rPr>
              <a:t>Berikut ini adalah pertumbuhan ekonomi beberapa negara Asia tahun 2002. Hitunglah koefisien keruncingannya.</a:t>
            </a:r>
            <a:endParaRPr lang="en-US" sz="1600">
              <a:latin typeface="Tahoma" pitchFamily="34" charset="0"/>
              <a:cs typeface="Times New Roman" pitchFamily="18" charset="0"/>
            </a:endParaRPr>
          </a:p>
          <a:p>
            <a:pPr algn="just"/>
            <a:r>
              <a:rPr lang="en-US" sz="1600">
                <a:latin typeface="Tahoma" pitchFamily="34" charset="0"/>
                <a:cs typeface="Arial" charset="0"/>
              </a:rPr>
              <a:t> </a:t>
            </a:r>
            <a:endParaRPr lang="en-US" sz="1600">
              <a:latin typeface="Tahoma" pitchFamily="34" charset="0"/>
              <a:cs typeface="Times New Roman" pitchFamily="18" charset="0"/>
            </a:endParaRPr>
          </a:p>
          <a:p>
            <a:endParaRPr lang="en-US" sz="1600" b="1">
              <a:latin typeface="Tahoma" pitchFamily="34" charset="0"/>
            </a:endParaRPr>
          </a:p>
        </p:txBody>
      </p:sp>
      <p:grpSp>
        <p:nvGrpSpPr>
          <p:cNvPr id="32774" name="Group 98"/>
          <p:cNvGrpSpPr>
            <a:grpSpLocks/>
          </p:cNvGrpSpPr>
          <p:nvPr/>
        </p:nvGrpSpPr>
        <p:grpSpPr bwMode="auto">
          <a:xfrm>
            <a:off x="1143000" y="2819400"/>
            <a:ext cx="6781800" cy="3305175"/>
            <a:chOff x="-3" y="468"/>
            <a:chExt cx="2969" cy="2370"/>
          </a:xfrm>
        </p:grpSpPr>
        <p:grpSp>
          <p:nvGrpSpPr>
            <p:cNvPr id="32776" name="Group 96"/>
            <p:cNvGrpSpPr>
              <a:grpSpLocks/>
            </p:cNvGrpSpPr>
            <p:nvPr/>
          </p:nvGrpSpPr>
          <p:grpSpPr bwMode="auto">
            <a:xfrm>
              <a:off x="0" y="471"/>
              <a:ext cx="2963" cy="2364"/>
              <a:chOff x="0" y="471"/>
              <a:chExt cx="2963" cy="2364"/>
            </a:xfrm>
          </p:grpSpPr>
          <p:grpSp>
            <p:nvGrpSpPr>
              <p:cNvPr id="32778" name="Group 37"/>
              <p:cNvGrpSpPr>
                <a:grpSpLocks/>
              </p:cNvGrpSpPr>
              <p:nvPr/>
            </p:nvGrpSpPr>
            <p:grpSpPr bwMode="auto">
              <a:xfrm>
                <a:off x="0" y="471"/>
                <a:ext cx="901" cy="394"/>
                <a:chOff x="0" y="471"/>
                <a:chExt cx="901" cy="394"/>
              </a:xfrm>
            </p:grpSpPr>
            <p:sp>
              <p:nvSpPr>
                <p:cNvPr id="32866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471"/>
                  <a:ext cx="815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Negara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67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471"/>
                  <a:ext cx="901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79" name="Group 39"/>
              <p:cNvGrpSpPr>
                <a:grpSpLocks/>
              </p:cNvGrpSpPr>
              <p:nvPr/>
            </p:nvGrpSpPr>
            <p:grpSpPr bwMode="auto">
              <a:xfrm>
                <a:off x="901" y="471"/>
                <a:ext cx="417" cy="394"/>
                <a:chOff x="901" y="471"/>
                <a:chExt cx="417" cy="394"/>
              </a:xfrm>
            </p:grpSpPr>
            <p:sp>
              <p:nvSpPr>
                <p:cNvPr id="32864" name="Rectangle 7"/>
                <p:cNvSpPr>
                  <a:spLocks noChangeArrowheads="1"/>
                </p:cNvSpPr>
                <p:nvPr/>
              </p:nvSpPr>
              <p:spPr bwMode="auto">
                <a:xfrm>
                  <a:off x="944" y="471"/>
                  <a:ext cx="331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2002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65" name="Rectangle 38"/>
                <p:cNvSpPr>
                  <a:spLocks noChangeArrowheads="1"/>
                </p:cNvSpPr>
                <p:nvPr/>
              </p:nvSpPr>
              <p:spPr bwMode="auto">
                <a:xfrm>
                  <a:off x="901" y="471"/>
                  <a:ext cx="417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80" name="Group 41"/>
              <p:cNvGrpSpPr>
                <a:grpSpLocks/>
              </p:cNvGrpSpPr>
              <p:nvPr/>
            </p:nvGrpSpPr>
            <p:grpSpPr bwMode="auto">
              <a:xfrm>
                <a:off x="1318" y="471"/>
                <a:ext cx="252" cy="394"/>
                <a:chOff x="1318" y="471"/>
                <a:chExt cx="252" cy="394"/>
              </a:xfrm>
            </p:grpSpPr>
            <p:sp>
              <p:nvSpPr>
                <p:cNvPr id="32862" name="Rectangle 8"/>
                <p:cNvSpPr>
                  <a:spLocks noChangeArrowheads="1"/>
                </p:cNvSpPr>
                <p:nvPr/>
              </p:nvSpPr>
              <p:spPr bwMode="auto">
                <a:xfrm>
                  <a:off x="1361" y="471"/>
                  <a:ext cx="16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latin typeface="Garamond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63" name="Rectangle 40"/>
                <p:cNvSpPr>
                  <a:spLocks noChangeArrowheads="1"/>
                </p:cNvSpPr>
                <p:nvPr/>
              </p:nvSpPr>
              <p:spPr bwMode="auto">
                <a:xfrm>
                  <a:off x="1318" y="471"/>
                  <a:ext cx="25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81" name="Group 43"/>
              <p:cNvGrpSpPr>
                <a:grpSpLocks/>
              </p:cNvGrpSpPr>
              <p:nvPr/>
            </p:nvGrpSpPr>
            <p:grpSpPr bwMode="auto">
              <a:xfrm>
                <a:off x="1570" y="471"/>
                <a:ext cx="779" cy="394"/>
                <a:chOff x="1570" y="471"/>
                <a:chExt cx="779" cy="394"/>
              </a:xfrm>
            </p:grpSpPr>
            <p:sp>
              <p:nvSpPr>
                <p:cNvPr id="32860" name="Rectangle 9"/>
                <p:cNvSpPr>
                  <a:spLocks noChangeArrowheads="1"/>
                </p:cNvSpPr>
                <p:nvPr/>
              </p:nvSpPr>
              <p:spPr bwMode="auto">
                <a:xfrm>
                  <a:off x="1613" y="471"/>
                  <a:ext cx="693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Negara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61" name="Rectangle 42"/>
                <p:cNvSpPr>
                  <a:spLocks noChangeArrowheads="1"/>
                </p:cNvSpPr>
                <p:nvPr/>
              </p:nvSpPr>
              <p:spPr bwMode="auto">
                <a:xfrm>
                  <a:off x="1570" y="471"/>
                  <a:ext cx="779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82" name="Group 45"/>
              <p:cNvGrpSpPr>
                <a:grpSpLocks/>
              </p:cNvGrpSpPr>
              <p:nvPr/>
            </p:nvGrpSpPr>
            <p:grpSpPr bwMode="auto">
              <a:xfrm>
                <a:off x="2349" y="471"/>
                <a:ext cx="614" cy="394"/>
                <a:chOff x="2349" y="471"/>
                <a:chExt cx="614" cy="394"/>
              </a:xfrm>
            </p:grpSpPr>
            <p:sp>
              <p:nvSpPr>
                <p:cNvPr id="32858" name="Rectangle 10"/>
                <p:cNvSpPr>
                  <a:spLocks noChangeArrowheads="1"/>
                </p:cNvSpPr>
                <p:nvPr/>
              </p:nvSpPr>
              <p:spPr bwMode="auto">
                <a:xfrm>
                  <a:off x="2392" y="471"/>
                  <a:ext cx="52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2002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59" name="Rectangle 44"/>
                <p:cNvSpPr>
                  <a:spLocks noChangeArrowheads="1"/>
                </p:cNvSpPr>
                <p:nvPr/>
              </p:nvSpPr>
              <p:spPr bwMode="auto">
                <a:xfrm>
                  <a:off x="2349" y="471"/>
                  <a:ext cx="61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83" name="Group 47"/>
              <p:cNvGrpSpPr>
                <a:grpSpLocks/>
              </p:cNvGrpSpPr>
              <p:nvPr/>
            </p:nvGrpSpPr>
            <p:grpSpPr bwMode="auto">
              <a:xfrm>
                <a:off x="0" y="865"/>
                <a:ext cx="901" cy="394"/>
                <a:chOff x="0" y="865"/>
                <a:chExt cx="901" cy="394"/>
              </a:xfrm>
            </p:grpSpPr>
            <p:sp>
              <p:nvSpPr>
                <p:cNvPr id="32856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865"/>
                  <a:ext cx="815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cs typeface="Arial" charset="0"/>
                    </a:rPr>
                    <a:t>Cina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57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865"/>
                  <a:ext cx="901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84" name="Group 49"/>
              <p:cNvGrpSpPr>
                <a:grpSpLocks/>
              </p:cNvGrpSpPr>
              <p:nvPr/>
            </p:nvGrpSpPr>
            <p:grpSpPr bwMode="auto">
              <a:xfrm>
                <a:off x="901" y="865"/>
                <a:ext cx="417" cy="394"/>
                <a:chOff x="901" y="865"/>
                <a:chExt cx="417" cy="394"/>
              </a:xfrm>
            </p:grpSpPr>
            <p:sp>
              <p:nvSpPr>
                <p:cNvPr id="32854" name="Rectangle 12"/>
                <p:cNvSpPr>
                  <a:spLocks noChangeArrowheads="1"/>
                </p:cNvSpPr>
                <p:nvPr/>
              </p:nvSpPr>
              <p:spPr bwMode="auto">
                <a:xfrm>
                  <a:off x="944" y="865"/>
                  <a:ext cx="331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7,4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55" name="Rectangle 48"/>
                <p:cNvSpPr>
                  <a:spLocks noChangeArrowheads="1"/>
                </p:cNvSpPr>
                <p:nvPr/>
              </p:nvSpPr>
              <p:spPr bwMode="auto">
                <a:xfrm>
                  <a:off x="901" y="865"/>
                  <a:ext cx="417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85" name="Group 51"/>
              <p:cNvGrpSpPr>
                <a:grpSpLocks/>
              </p:cNvGrpSpPr>
              <p:nvPr/>
            </p:nvGrpSpPr>
            <p:grpSpPr bwMode="auto">
              <a:xfrm>
                <a:off x="1318" y="865"/>
                <a:ext cx="252" cy="394"/>
                <a:chOff x="1318" y="865"/>
                <a:chExt cx="252" cy="394"/>
              </a:xfrm>
            </p:grpSpPr>
            <p:sp>
              <p:nvSpPr>
                <p:cNvPr id="32852" name="Rectangle 13"/>
                <p:cNvSpPr>
                  <a:spLocks noChangeArrowheads="1"/>
                </p:cNvSpPr>
                <p:nvPr/>
              </p:nvSpPr>
              <p:spPr bwMode="auto">
                <a:xfrm>
                  <a:off x="1361" y="865"/>
                  <a:ext cx="16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latin typeface="Garamond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53" name="Rectangle 50"/>
                <p:cNvSpPr>
                  <a:spLocks noChangeArrowheads="1"/>
                </p:cNvSpPr>
                <p:nvPr/>
              </p:nvSpPr>
              <p:spPr bwMode="auto">
                <a:xfrm>
                  <a:off x="1318" y="865"/>
                  <a:ext cx="25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86" name="Group 53"/>
              <p:cNvGrpSpPr>
                <a:grpSpLocks/>
              </p:cNvGrpSpPr>
              <p:nvPr/>
            </p:nvGrpSpPr>
            <p:grpSpPr bwMode="auto">
              <a:xfrm>
                <a:off x="1570" y="865"/>
                <a:ext cx="779" cy="394"/>
                <a:chOff x="1570" y="865"/>
                <a:chExt cx="779" cy="394"/>
              </a:xfrm>
            </p:grpSpPr>
            <p:sp>
              <p:nvSpPr>
                <p:cNvPr id="32850" name="Rectangle 14"/>
                <p:cNvSpPr>
                  <a:spLocks noChangeArrowheads="1"/>
                </p:cNvSpPr>
                <p:nvPr/>
              </p:nvSpPr>
              <p:spPr bwMode="auto">
                <a:xfrm>
                  <a:off x="1613" y="865"/>
                  <a:ext cx="693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cs typeface="Arial" charset="0"/>
                    </a:rPr>
                    <a:t>Korea Selatan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51" name="Rectangle 52"/>
                <p:cNvSpPr>
                  <a:spLocks noChangeArrowheads="1"/>
                </p:cNvSpPr>
                <p:nvPr/>
              </p:nvSpPr>
              <p:spPr bwMode="auto">
                <a:xfrm>
                  <a:off x="1570" y="865"/>
                  <a:ext cx="779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87" name="Group 55"/>
              <p:cNvGrpSpPr>
                <a:grpSpLocks/>
              </p:cNvGrpSpPr>
              <p:nvPr/>
            </p:nvGrpSpPr>
            <p:grpSpPr bwMode="auto">
              <a:xfrm>
                <a:off x="2349" y="865"/>
                <a:ext cx="614" cy="394"/>
                <a:chOff x="2349" y="865"/>
                <a:chExt cx="614" cy="394"/>
              </a:xfrm>
            </p:grpSpPr>
            <p:sp>
              <p:nvSpPr>
                <p:cNvPr id="32848" name="Rectangle 15"/>
                <p:cNvSpPr>
                  <a:spLocks noChangeArrowheads="1"/>
                </p:cNvSpPr>
                <p:nvPr/>
              </p:nvSpPr>
              <p:spPr bwMode="auto">
                <a:xfrm>
                  <a:off x="2392" y="865"/>
                  <a:ext cx="52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6,0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49" name="Rectangle 54"/>
                <p:cNvSpPr>
                  <a:spLocks noChangeArrowheads="1"/>
                </p:cNvSpPr>
                <p:nvPr/>
              </p:nvSpPr>
              <p:spPr bwMode="auto">
                <a:xfrm>
                  <a:off x="2349" y="865"/>
                  <a:ext cx="61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88" name="Group 57"/>
              <p:cNvGrpSpPr>
                <a:grpSpLocks/>
              </p:cNvGrpSpPr>
              <p:nvPr/>
            </p:nvGrpSpPr>
            <p:grpSpPr bwMode="auto">
              <a:xfrm>
                <a:off x="0" y="1259"/>
                <a:ext cx="901" cy="394"/>
                <a:chOff x="0" y="1259"/>
                <a:chExt cx="901" cy="394"/>
              </a:xfrm>
            </p:grpSpPr>
            <p:sp>
              <p:nvSpPr>
                <p:cNvPr id="32846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1259"/>
                  <a:ext cx="815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cs typeface="Arial" charset="0"/>
                    </a:rPr>
                    <a:t>Pilipina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47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1259"/>
                  <a:ext cx="901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89" name="Group 59"/>
              <p:cNvGrpSpPr>
                <a:grpSpLocks/>
              </p:cNvGrpSpPr>
              <p:nvPr/>
            </p:nvGrpSpPr>
            <p:grpSpPr bwMode="auto">
              <a:xfrm>
                <a:off x="901" y="1259"/>
                <a:ext cx="417" cy="394"/>
                <a:chOff x="901" y="1259"/>
                <a:chExt cx="417" cy="394"/>
              </a:xfrm>
            </p:grpSpPr>
            <p:sp>
              <p:nvSpPr>
                <p:cNvPr id="32844" name="Rectangle 17"/>
                <p:cNvSpPr>
                  <a:spLocks noChangeArrowheads="1"/>
                </p:cNvSpPr>
                <p:nvPr/>
              </p:nvSpPr>
              <p:spPr bwMode="auto">
                <a:xfrm>
                  <a:off x="944" y="1259"/>
                  <a:ext cx="331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4,0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45" name="Rectangle 58"/>
                <p:cNvSpPr>
                  <a:spLocks noChangeArrowheads="1"/>
                </p:cNvSpPr>
                <p:nvPr/>
              </p:nvSpPr>
              <p:spPr bwMode="auto">
                <a:xfrm>
                  <a:off x="901" y="1259"/>
                  <a:ext cx="417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90" name="Group 61"/>
              <p:cNvGrpSpPr>
                <a:grpSpLocks/>
              </p:cNvGrpSpPr>
              <p:nvPr/>
            </p:nvGrpSpPr>
            <p:grpSpPr bwMode="auto">
              <a:xfrm>
                <a:off x="1318" y="1259"/>
                <a:ext cx="252" cy="394"/>
                <a:chOff x="1318" y="1259"/>
                <a:chExt cx="252" cy="394"/>
              </a:xfrm>
            </p:grpSpPr>
            <p:sp>
              <p:nvSpPr>
                <p:cNvPr id="32842" name="Rectangle 18"/>
                <p:cNvSpPr>
                  <a:spLocks noChangeArrowheads="1"/>
                </p:cNvSpPr>
                <p:nvPr/>
              </p:nvSpPr>
              <p:spPr bwMode="auto">
                <a:xfrm>
                  <a:off x="1361" y="1259"/>
                  <a:ext cx="16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latin typeface="Garamond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43" name="Rectangle 60"/>
                <p:cNvSpPr>
                  <a:spLocks noChangeArrowheads="1"/>
                </p:cNvSpPr>
                <p:nvPr/>
              </p:nvSpPr>
              <p:spPr bwMode="auto">
                <a:xfrm>
                  <a:off x="1318" y="1259"/>
                  <a:ext cx="25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91" name="Group 63"/>
              <p:cNvGrpSpPr>
                <a:grpSpLocks/>
              </p:cNvGrpSpPr>
              <p:nvPr/>
            </p:nvGrpSpPr>
            <p:grpSpPr bwMode="auto">
              <a:xfrm>
                <a:off x="1570" y="1259"/>
                <a:ext cx="779" cy="394"/>
                <a:chOff x="1570" y="1259"/>
                <a:chExt cx="779" cy="394"/>
              </a:xfrm>
            </p:grpSpPr>
            <p:sp>
              <p:nvSpPr>
                <p:cNvPr id="32840" name="Rectangle 19"/>
                <p:cNvSpPr>
                  <a:spLocks noChangeArrowheads="1"/>
                </p:cNvSpPr>
                <p:nvPr/>
              </p:nvSpPr>
              <p:spPr bwMode="auto">
                <a:xfrm>
                  <a:off x="1613" y="1259"/>
                  <a:ext cx="693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cs typeface="Arial" charset="0"/>
                    </a:rPr>
                    <a:t>Malaysia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41" name="Rectangle 62"/>
                <p:cNvSpPr>
                  <a:spLocks noChangeArrowheads="1"/>
                </p:cNvSpPr>
                <p:nvPr/>
              </p:nvSpPr>
              <p:spPr bwMode="auto">
                <a:xfrm>
                  <a:off x="1570" y="1259"/>
                  <a:ext cx="779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92" name="Group 65"/>
              <p:cNvGrpSpPr>
                <a:grpSpLocks/>
              </p:cNvGrpSpPr>
              <p:nvPr/>
            </p:nvGrpSpPr>
            <p:grpSpPr bwMode="auto">
              <a:xfrm>
                <a:off x="2349" y="1259"/>
                <a:ext cx="614" cy="394"/>
                <a:chOff x="2349" y="1259"/>
                <a:chExt cx="614" cy="394"/>
              </a:xfrm>
            </p:grpSpPr>
            <p:sp>
              <p:nvSpPr>
                <p:cNvPr id="32838" name="Rectangle 20"/>
                <p:cNvSpPr>
                  <a:spLocks noChangeArrowheads="1"/>
                </p:cNvSpPr>
                <p:nvPr/>
              </p:nvSpPr>
              <p:spPr bwMode="auto">
                <a:xfrm>
                  <a:off x="2392" y="1259"/>
                  <a:ext cx="52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4,5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39" name="Rectangle 64"/>
                <p:cNvSpPr>
                  <a:spLocks noChangeArrowheads="1"/>
                </p:cNvSpPr>
                <p:nvPr/>
              </p:nvSpPr>
              <p:spPr bwMode="auto">
                <a:xfrm>
                  <a:off x="2349" y="1259"/>
                  <a:ext cx="61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93" name="Group 67"/>
              <p:cNvGrpSpPr>
                <a:grpSpLocks/>
              </p:cNvGrpSpPr>
              <p:nvPr/>
            </p:nvGrpSpPr>
            <p:grpSpPr bwMode="auto">
              <a:xfrm>
                <a:off x="0" y="1653"/>
                <a:ext cx="901" cy="394"/>
                <a:chOff x="0" y="1653"/>
                <a:chExt cx="901" cy="394"/>
              </a:xfrm>
            </p:grpSpPr>
            <p:sp>
              <p:nvSpPr>
                <p:cNvPr id="32836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1653"/>
                  <a:ext cx="815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cs typeface="Arial" charset="0"/>
                    </a:rPr>
                    <a:t>Hongkong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37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1653"/>
                  <a:ext cx="901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94" name="Group 69"/>
              <p:cNvGrpSpPr>
                <a:grpSpLocks/>
              </p:cNvGrpSpPr>
              <p:nvPr/>
            </p:nvGrpSpPr>
            <p:grpSpPr bwMode="auto">
              <a:xfrm>
                <a:off x="901" y="1653"/>
                <a:ext cx="417" cy="394"/>
                <a:chOff x="901" y="1653"/>
                <a:chExt cx="417" cy="394"/>
              </a:xfrm>
            </p:grpSpPr>
            <p:sp>
              <p:nvSpPr>
                <p:cNvPr id="32834" name="Rectangle 22"/>
                <p:cNvSpPr>
                  <a:spLocks noChangeArrowheads="1"/>
                </p:cNvSpPr>
                <p:nvPr/>
              </p:nvSpPr>
              <p:spPr bwMode="auto">
                <a:xfrm>
                  <a:off x="944" y="1653"/>
                  <a:ext cx="331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1,4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35" name="Rectangle 68"/>
                <p:cNvSpPr>
                  <a:spLocks noChangeArrowheads="1"/>
                </p:cNvSpPr>
                <p:nvPr/>
              </p:nvSpPr>
              <p:spPr bwMode="auto">
                <a:xfrm>
                  <a:off x="901" y="1653"/>
                  <a:ext cx="417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95" name="Group 71"/>
              <p:cNvGrpSpPr>
                <a:grpSpLocks/>
              </p:cNvGrpSpPr>
              <p:nvPr/>
            </p:nvGrpSpPr>
            <p:grpSpPr bwMode="auto">
              <a:xfrm>
                <a:off x="1318" y="1653"/>
                <a:ext cx="252" cy="394"/>
                <a:chOff x="1318" y="1653"/>
                <a:chExt cx="252" cy="394"/>
              </a:xfrm>
            </p:grpSpPr>
            <p:sp>
              <p:nvSpPr>
                <p:cNvPr id="32832" name="Rectangle 23"/>
                <p:cNvSpPr>
                  <a:spLocks noChangeArrowheads="1"/>
                </p:cNvSpPr>
                <p:nvPr/>
              </p:nvSpPr>
              <p:spPr bwMode="auto">
                <a:xfrm>
                  <a:off x="1361" y="1653"/>
                  <a:ext cx="16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latin typeface="Garamond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33" name="Rectangle 70"/>
                <p:cNvSpPr>
                  <a:spLocks noChangeArrowheads="1"/>
                </p:cNvSpPr>
                <p:nvPr/>
              </p:nvSpPr>
              <p:spPr bwMode="auto">
                <a:xfrm>
                  <a:off x="1318" y="1653"/>
                  <a:ext cx="25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96" name="Group 73"/>
              <p:cNvGrpSpPr>
                <a:grpSpLocks/>
              </p:cNvGrpSpPr>
              <p:nvPr/>
            </p:nvGrpSpPr>
            <p:grpSpPr bwMode="auto">
              <a:xfrm>
                <a:off x="1570" y="1653"/>
                <a:ext cx="779" cy="394"/>
                <a:chOff x="1570" y="1653"/>
                <a:chExt cx="779" cy="394"/>
              </a:xfrm>
            </p:grpSpPr>
            <p:sp>
              <p:nvSpPr>
                <p:cNvPr id="32830" name="Rectangle 24"/>
                <p:cNvSpPr>
                  <a:spLocks noChangeArrowheads="1"/>
                </p:cNvSpPr>
                <p:nvPr/>
              </p:nvSpPr>
              <p:spPr bwMode="auto">
                <a:xfrm>
                  <a:off x="1613" y="1653"/>
                  <a:ext cx="693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cs typeface="Arial" charset="0"/>
                    </a:rPr>
                    <a:t>Singapura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31" name="Rectangle 72"/>
                <p:cNvSpPr>
                  <a:spLocks noChangeArrowheads="1"/>
                </p:cNvSpPr>
                <p:nvPr/>
              </p:nvSpPr>
              <p:spPr bwMode="auto">
                <a:xfrm>
                  <a:off x="1570" y="1653"/>
                  <a:ext cx="779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97" name="Group 75"/>
              <p:cNvGrpSpPr>
                <a:grpSpLocks/>
              </p:cNvGrpSpPr>
              <p:nvPr/>
            </p:nvGrpSpPr>
            <p:grpSpPr bwMode="auto">
              <a:xfrm>
                <a:off x="2349" y="1653"/>
                <a:ext cx="614" cy="394"/>
                <a:chOff x="2349" y="1653"/>
                <a:chExt cx="614" cy="394"/>
              </a:xfrm>
            </p:grpSpPr>
            <p:sp>
              <p:nvSpPr>
                <p:cNvPr id="32828" name="Rectangle 25"/>
                <p:cNvSpPr>
                  <a:spLocks noChangeArrowheads="1"/>
                </p:cNvSpPr>
                <p:nvPr/>
              </p:nvSpPr>
              <p:spPr bwMode="auto">
                <a:xfrm>
                  <a:off x="2392" y="1653"/>
                  <a:ext cx="52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3,9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29" name="Rectangle 74"/>
                <p:cNvSpPr>
                  <a:spLocks noChangeArrowheads="1"/>
                </p:cNvSpPr>
                <p:nvPr/>
              </p:nvSpPr>
              <p:spPr bwMode="auto">
                <a:xfrm>
                  <a:off x="2349" y="1653"/>
                  <a:ext cx="61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98" name="Group 77"/>
              <p:cNvGrpSpPr>
                <a:grpSpLocks/>
              </p:cNvGrpSpPr>
              <p:nvPr/>
            </p:nvGrpSpPr>
            <p:grpSpPr bwMode="auto">
              <a:xfrm>
                <a:off x="0" y="2047"/>
                <a:ext cx="901" cy="394"/>
                <a:chOff x="0" y="2047"/>
                <a:chExt cx="901" cy="394"/>
              </a:xfrm>
            </p:grpSpPr>
            <p:sp>
              <p:nvSpPr>
                <p:cNvPr id="328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2047"/>
                  <a:ext cx="815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cs typeface="Arial" charset="0"/>
                    </a:rPr>
                    <a:t>Indonesia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27" name="Rectangle 76"/>
                <p:cNvSpPr>
                  <a:spLocks noChangeArrowheads="1"/>
                </p:cNvSpPr>
                <p:nvPr/>
              </p:nvSpPr>
              <p:spPr bwMode="auto">
                <a:xfrm>
                  <a:off x="0" y="2047"/>
                  <a:ext cx="901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799" name="Group 79"/>
              <p:cNvGrpSpPr>
                <a:grpSpLocks/>
              </p:cNvGrpSpPr>
              <p:nvPr/>
            </p:nvGrpSpPr>
            <p:grpSpPr bwMode="auto">
              <a:xfrm>
                <a:off x="901" y="2047"/>
                <a:ext cx="417" cy="394"/>
                <a:chOff x="901" y="2047"/>
                <a:chExt cx="417" cy="394"/>
              </a:xfrm>
            </p:grpSpPr>
            <p:sp>
              <p:nvSpPr>
                <p:cNvPr id="32824" name="Rectangle 27"/>
                <p:cNvSpPr>
                  <a:spLocks noChangeArrowheads="1"/>
                </p:cNvSpPr>
                <p:nvPr/>
              </p:nvSpPr>
              <p:spPr bwMode="auto">
                <a:xfrm>
                  <a:off x="944" y="2047"/>
                  <a:ext cx="331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5,8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25" name="Rectangle 78"/>
                <p:cNvSpPr>
                  <a:spLocks noChangeArrowheads="1"/>
                </p:cNvSpPr>
                <p:nvPr/>
              </p:nvSpPr>
              <p:spPr bwMode="auto">
                <a:xfrm>
                  <a:off x="901" y="2047"/>
                  <a:ext cx="417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800" name="Group 81"/>
              <p:cNvGrpSpPr>
                <a:grpSpLocks/>
              </p:cNvGrpSpPr>
              <p:nvPr/>
            </p:nvGrpSpPr>
            <p:grpSpPr bwMode="auto">
              <a:xfrm>
                <a:off x="1318" y="2047"/>
                <a:ext cx="252" cy="394"/>
                <a:chOff x="1318" y="2047"/>
                <a:chExt cx="252" cy="394"/>
              </a:xfrm>
            </p:grpSpPr>
            <p:sp>
              <p:nvSpPr>
                <p:cNvPr id="32822" name="Rectangle 28"/>
                <p:cNvSpPr>
                  <a:spLocks noChangeArrowheads="1"/>
                </p:cNvSpPr>
                <p:nvPr/>
              </p:nvSpPr>
              <p:spPr bwMode="auto">
                <a:xfrm>
                  <a:off x="1361" y="2047"/>
                  <a:ext cx="16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latin typeface="Garamond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23" name="Rectangle 80"/>
                <p:cNvSpPr>
                  <a:spLocks noChangeArrowheads="1"/>
                </p:cNvSpPr>
                <p:nvPr/>
              </p:nvSpPr>
              <p:spPr bwMode="auto">
                <a:xfrm>
                  <a:off x="1318" y="2047"/>
                  <a:ext cx="25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801" name="Group 83"/>
              <p:cNvGrpSpPr>
                <a:grpSpLocks/>
              </p:cNvGrpSpPr>
              <p:nvPr/>
            </p:nvGrpSpPr>
            <p:grpSpPr bwMode="auto">
              <a:xfrm>
                <a:off x="1570" y="2047"/>
                <a:ext cx="779" cy="394"/>
                <a:chOff x="1570" y="2047"/>
                <a:chExt cx="779" cy="394"/>
              </a:xfrm>
            </p:grpSpPr>
            <p:sp>
              <p:nvSpPr>
                <p:cNvPr id="32820" name="Rectangle 29"/>
                <p:cNvSpPr>
                  <a:spLocks noChangeArrowheads="1"/>
                </p:cNvSpPr>
                <p:nvPr/>
              </p:nvSpPr>
              <p:spPr bwMode="auto">
                <a:xfrm>
                  <a:off x="1613" y="2047"/>
                  <a:ext cx="693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cs typeface="Arial" charset="0"/>
                    </a:rPr>
                    <a:t>Thailand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21" name="Rectangle 82"/>
                <p:cNvSpPr>
                  <a:spLocks noChangeArrowheads="1"/>
                </p:cNvSpPr>
                <p:nvPr/>
              </p:nvSpPr>
              <p:spPr bwMode="auto">
                <a:xfrm>
                  <a:off x="1570" y="2047"/>
                  <a:ext cx="779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802" name="Group 85"/>
              <p:cNvGrpSpPr>
                <a:grpSpLocks/>
              </p:cNvGrpSpPr>
              <p:nvPr/>
            </p:nvGrpSpPr>
            <p:grpSpPr bwMode="auto">
              <a:xfrm>
                <a:off x="2349" y="2047"/>
                <a:ext cx="614" cy="394"/>
                <a:chOff x="2349" y="2047"/>
                <a:chExt cx="614" cy="394"/>
              </a:xfrm>
            </p:grpSpPr>
            <p:sp>
              <p:nvSpPr>
                <p:cNvPr id="32818" name="Rectangle 30"/>
                <p:cNvSpPr>
                  <a:spLocks noChangeArrowheads="1"/>
                </p:cNvSpPr>
                <p:nvPr/>
              </p:nvSpPr>
              <p:spPr bwMode="auto">
                <a:xfrm>
                  <a:off x="2392" y="2047"/>
                  <a:ext cx="52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6,1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19" name="Rectangle 84"/>
                <p:cNvSpPr>
                  <a:spLocks noChangeArrowheads="1"/>
                </p:cNvSpPr>
                <p:nvPr/>
              </p:nvSpPr>
              <p:spPr bwMode="auto">
                <a:xfrm>
                  <a:off x="2349" y="2047"/>
                  <a:ext cx="61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803" name="Group 87"/>
              <p:cNvGrpSpPr>
                <a:grpSpLocks/>
              </p:cNvGrpSpPr>
              <p:nvPr/>
            </p:nvGrpSpPr>
            <p:grpSpPr bwMode="auto">
              <a:xfrm>
                <a:off x="0" y="2441"/>
                <a:ext cx="901" cy="394"/>
                <a:chOff x="0" y="2441"/>
                <a:chExt cx="901" cy="394"/>
              </a:xfrm>
            </p:grpSpPr>
            <p:sp>
              <p:nvSpPr>
                <p:cNvPr id="32816" name="Rectangle 31"/>
                <p:cNvSpPr>
                  <a:spLocks noChangeArrowheads="1"/>
                </p:cNvSpPr>
                <p:nvPr/>
              </p:nvSpPr>
              <p:spPr bwMode="auto">
                <a:xfrm>
                  <a:off x="43" y="2441"/>
                  <a:ext cx="815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cs typeface="Arial" charset="0"/>
                    </a:rPr>
                    <a:t>Kamboja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17" name="Rectangle 86"/>
                <p:cNvSpPr>
                  <a:spLocks noChangeArrowheads="1"/>
                </p:cNvSpPr>
                <p:nvPr/>
              </p:nvSpPr>
              <p:spPr bwMode="auto">
                <a:xfrm>
                  <a:off x="0" y="2441"/>
                  <a:ext cx="901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804" name="Group 89"/>
              <p:cNvGrpSpPr>
                <a:grpSpLocks/>
              </p:cNvGrpSpPr>
              <p:nvPr/>
            </p:nvGrpSpPr>
            <p:grpSpPr bwMode="auto">
              <a:xfrm>
                <a:off x="901" y="2441"/>
                <a:ext cx="417" cy="394"/>
                <a:chOff x="901" y="2441"/>
                <a:chExt cx="417" cy="394"/>
              </a:xfrm>
            </p:grpSpPr>
            <p:sp>
              <p:nvSpPr>
                <p:cNvPr id="32814" name="Rectangle 32"/>
                <p:cNvSpPr>
                  <a:spLocks noChangeArrowheads="1"/>
                </p:cNvSpPr>
                <p:nvPr/>
              </p:nvSpPr>
              <p:spPr bwMode="auto">
                <a:xfrm>
                  <a:off x="944" y="2441"/>
                  <a:ext cx="331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5,0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15" name="Rectangle 88"/>
                <p:cNvSpPr>
                  <a:spLocks noChangeArrowheads="1"/>
                </p:cNvSpPr>
                <p:nvPr/>
              </p:nvSpPr>
              <p:spPr bwMode="auto">
                <a:xfrm>
                  <a:off x="901" y="2441"/>
                  <a:ext cx="417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805" name="Group 91"/>
              <p:cNvGrpSpPr>
                <a:grpSpLocks/>
              </p:cNvGrpSpPr>
              <p:nvPr/>
            </p:nvGrpSpPr>
            <p:grpSpPr bwMode="auto">
              <a:xfrm>
                <a:off x="1318" y="2441"/>
                <a:ext cx="252" cy="394"/>
                <a:chOff x="1318" y="2441"/>
                <a:chExt cx="252" cy="394"/>
              </a:xfrm>
            </p:grpSpPr>
            <p:sp>
              <p:nvSpPr>
                <p:cNvPr id="32812" name="Rectangle 33"/>
                <p:cNvSpPr>
                  <a:spLocks noChangeArrowheads="1"/>
                </p:cNvSpPr>
                <p:nvPr/>
              </p:nvSpPr>
              <p:spPr bwMode="auto">
                <a:xfrm>
                  <a:off x="1361" y="2441"/>
                  <a:ext cx="16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latin typeface="Garamond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13" name="Rectangle 90"/>
                <p:cNvSpPr>
                  <a:spLocks noChangeArrowheads="1"/>
                </p:cNvSpPr>
                <p:nvPr/>
              </p:nvSpPr>
              <p:spPr bwMode="auto">
                <a:xfrm>
                  <a:off x="1318" y="2441"/>
                  <a:ext cx="25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806" name="Group 93"/>
              <p:cNvGrpSpPr>
                <a:grpSpLocks/>
              </p:cNvGrpSpPr>
              <p:nvPr/>
            </p:nvGrpSpPr>
            <p:grpSpPr bwMode="auto">
              <a:xfrm>
                <a:off x="1570" y="2441"/>
                <a:ext cx="779" cy="394"/>
                <a:chOff x="1570" y="2441"/>
                <a:chExt cx="779" cy="394"/>
              </a:xfrm>
            </p:grpSpPr>
            <p:sp>
              <p:nvSpPr>
                <p:cNvPr id="32810" name="Rectangle 34"/>
                <p:cNvSpPr>
                  <a:spLocks noChangeArrowheads="1"/>
                </p:cNvSpPr>
                <p:nvPr/>
              </p:nvSpPr>
              <p:spPr bwMode="auto">
                <a:xfrm>
                  <a:off x="1613" y="2441"/>
                  <a:ext cx="693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 eaLnBrk="1" hangingPunct="1"/>
                  <a:r>
                    <a:rPr lang="en-US" sz="1400">
                      <a:cs typeface="Arial" charset="0"/>
                    </a:rPr>
                    <a:t>Vietnam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just"/>
                  <a:endParaRPr lang="en-US" sz="1400"/>
                </a:p>
              </p:txBody>
            </p:sp>
            <p:sp>
              <p:nvSpPr>
                <p:cNvPr id="32811" name="Rectangle 92"/>
                <p:cNvSpPr>
                  <a:spLocks noChangeArrowheads="1"/>
                </p:cNvSpPr>
                <p:nvPr/>
              </p:nvSpPr>
              <p:spPr bwMode="auto">
                <a:xfrm>
                  <a:off x="1570" y="2441"/>
                  <a:ext cx="779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2807" name="Group 95"/>
              <p:cNvGrpSpPr>
                <a:grpSpLocks/>
              </p:cNvGrpSpPr>
              <p:nvPr/>
            </p:nvGrpSpPr>
            <p:grpSpPr bwMode="auto">
              <a:xfrm>
                <a:off x="2349" y="2441"/>
                <a:ext cx="614" cy="394"/>
                <a:chOff x="2349" y="2441"/>
                <a:chExt cx="614" cy="394"/>
              </a:xfrm>
            </p:grpSpPr>
            <p:sp>
              <p:nvSpPr>
                <p:cNvPr id="32808" name="Rectangle 35"/>
                <p:cNvSpPr>
                  <a:spLocks noChangeArrowheads="1"/>
                </p:cNvSpPr>
                <p:nvPr/>
              </p:nvSpPr>
              <p:spPr bwMode="auto">
                <a:xfrm>
                  <a:off x="2392" y="2441"/>
                  <a:ext cx="52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>
                      <a:cs typeface="Arial" charset="0"/>
                    </a:rPr>
                    <a:t>5,7</a:t>
                  </a:r>
                  <a:endParaRPr lang="en-US" sz="1400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400"/>
                </a:p>
              </p:txBody>
            </p:sp>
            <p:sp>
              <p:nvSpPr>
                <p:cNvPr id="32809" name="Rectangle 94"/>
                <p:cNvSpPr>
                  <a:spLocks noChangeArrowheads="1"/>
                </p:cNvSpPr>
                <p:nvPr/>
              </p:nvSpPr>
              <p:spPr bwMode="auto">
                <a:xfrm>
                  <a:off x="2349" y="2441"/>
                  <a:ext cx="61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</p:grpSp>
        <p:sp>
          <p:nvSpPr>
            <p:cNvPr id="32777" name="Rectangle 97"/>
            <p:cNvSpPr>
              <a:spLocks noChangeArrowheads="1"/>
            </p:cNvSpPr>
            <p:nvPr/>
          </p:nvSpPr>
          <p:spPr bwMode="auto">
            <a:xfrm>
              <a:off x="-3" y="468"/>
              <a:ext cx="2969" cy="237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</p:grpSp>
      <p:sp>
        <p:nvSpPr>
          <p:cNvPr id="32775" name="Text Box 101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EBD336-84B9-4DF6-AC50-74985A66A55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43840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2400" y="2209800"/>
            <a:ext cx="3810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Symbol" pitchFamily="18" charset="2"/>
              <a:buChar char="å"/>
            </a:pPr>
            <a:r>
              <a:rPr lang="en-US" sz="1400">
                <a:cs typeface="Arial" charset="0"/>
              </a:rPr>
              <a:t>X = 49,8; </a:t>
            </a:r>
            <a:r>
              <a:rPr lang="en-US" sz="1400">
                <a:cs typeface="Arial" charset="0"/>
                <a:sym typeface="Symbol" pitchFamily="18" charset="2"/>
              </a:rPr>
              <a:t></a:t>
            </a:r>
            <a:r>
              <a:rPr lang="en-US" sz="1400">
                <a:cs typeface="Arial" charset="0"/>
              </a:rPr>
              <a:t> =</a:t>
            </a:r>
            <a:r>
              <a:rPr lang="en-US" sz="1400">
                <a:cs typeface="Arial" charset="0"/>
                <a:sym typeface="Symbol" pitchFamily="18" charset="2"/>
              </a:rPr>
              <a:t></a:t>
            </a:r>
            <a:r>
              <a:rPr lang="en-US" sz="1400">
                <a:cs typeface="Arial" charset="0"/>
              </a:rPr>
              <a:t> X/n = 49,8/10=4,98; </a:t>
            </a:r>
          </a:p>
          <a:p>
            <a:pPr algn="just" eaLnBrk="1" hangingPunct="1">
              <a:buFont typeface="Symbol" pitchFamily="18" charset="2"/>
              <a:buChar char="å"/>
            </a:pPr>
            <a:r>
              <a:rPr lang="en-US" sz="1400">
                <a:cs typeface="Arial" charset="0"/>
                <a:sym typeface="Symbol" pitchFamily="18" charset="2"/>
              </a:rPr>
              <a:t></a:t>
            </a:r>
            <a:r>
              <a:rPr lang="en-US" sz="1400">
                <a:cs typeface="Arial" charset="0"/>
              </a:rPr>
              <a:t> (X-</a:t>
            </a:r>
            <a:r>
              <a:rPr lang="en-US" sz="1400">
                <a:cs typeface="Arial" charset="0"/>
                <a:sym typeface="Symbol" pitchFamily="18" charset="2"/>
              </a:rPr>
              <a:t></a:t>
            </a:r>
            <a:r>
              <a:rPr lang="en-US" sz="1400">
                <a:cs typeface="Arial" charset="0"/>
              </a:rPr>
              <a:t>)</a:t>
            </a:r>
            <a:r>
              <a:rPr lang="en-US" sz="1400" baseline="30000">
                <a:cs typeface="Arial" charset="0"/>
              </a:rPr>
              <a:t>2</a:t>
            </a:r>
            <a:r>
              <a:rPr lang="en-US" sz="1400">
                <a:cs typeface="Arial" charset="0"/>
              </a:rPr>
              <a:t>=24,516;</a:t>
            </a:r>
            <a:r>
              <a:rPr lang="en-US" sz="1400">
                <a:cs typeface="Arial" charset="0"/>
                <a:sym typeface="Symbol" pitchFamily="18" charset="2"/>
              </a:rPr>
              <a:t></a:t>
            </a:r>
            <a:r>
              <a:rPr lang="en-US" sz="1400">
                <a:cs typeface="Arial" charset="0"/>
              </a:rPr>
              <a:t> (X-</a:t>
            </a:r>
            <a:r>
              <a:rPr lang="en-US" sz="1400">
                <a:cs typeface="Arial" charset="0"/>
                <a:sym typeface="Symbol" pitchFamily="18" charset="2"/>
              </a:rPr>
              <a:t></a:t>
            </a:r>
            <a:r>
              <a:rPr lang="en-US" sz="1400">
                <a:cs typeface="Arial" charset="0"/>
              </a:rPr>
              <a:t>)</a:t>
            </a:r>
            <a:r>
              <a:rPr lang="en-US" sz="1400" baseline="30000">
                <a:cs typeface="Arial" charset="0"/>
              </a:rPr>
              <a:t>4</a:t>
            </a:r>
            <a:r>
              <a:rPr lang="en-US" sz="1400">
                <a:cs typeface="Arial" charset="0"/>
              </a:rPr>
              <a:t> =204,27 </a:t>
            </a:r>
            <a:endParaRPr lang="en-US" sz="14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400">
                <a:cs typeface="Arial" charset="0"/>
              </a:rPr>
              <a:t> </a:t>
            </a:r>
          </a:p>
          <a:p>
            <a:pPr algn="just" eaLnBrk="1" hangingPunct="1"/>
            <a:r>
              <a:rPr lang="en-US" sz="1400">
                <a:cs typeface="Arial" charset="0"/>
              </a:rPr>
              <a:t>Dari data di atas  </a:t>
            </a:r>
            <a:r>
              <a:rPr lang="en-US" sz="1400">
                <a:cs typeface="Arial" charset="0"/>
                <a:sym typeface="Symbol" pitchFamily="18" charset="2"/>
              </a:rPr>
              <a:t></a:t>
            </a:r>
            <a:r>
              <a:rPr lang="en-US" sz="1400">
                <a:cs typeface="Arial" charset="0"/>
              </a:rPr>
              <a:t> (x - </a:t>
            </a:r>
            <a:r>
              <a:rPr lang="en-US" sz="1400">
                <a:cs typeface="Arial" charset="0"/>
                <a:sym typeface="Symbol" pitchFamily="18" charset="2"/>
              </a:rPr>
              <a:t></a:t>
            </a:r>
            <a:r>
              <a:rPr lang="en-US" sz="1400">
                <a:cs typeface="Arial" charset="0"/>
              </a:rPr>
              <a:t>)</a:t>
            </a:r>
            <a:r>
              <a:rPr lang="en-US" sz="1400" baseline="30000">
                <a:cs typeface="Arial" charset="0"/>
              </a:rPr>
              <a:t>4</a:t>
            </a:r>
            <a:r>
              <a:rPr lang="en-US" sz="1400">
                <a:cs typeface="Arial" charset="0"/>
              </a:rPr>
              <a:t> = 204,27</a:t>
            </a:r>
            <a:endParaRPr lang="en-US" sz="14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400">
                <a:cs typeface="Arial" charset="0"/>
              </a:rPr>
              <a:t> </a:t>
            </a:r>
            <a:endParaRPr lang="en-US" sz="14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400">
                <a:cs typeface="Arial" charset="0"/>
              </a:rPr>
              <a:t>Standar deviasi </a:t>
            </a:r>
          </a:p>
          <a:p>
            <a:pPr algn="just" eaLnBrk="1" hangingPunct="1"/>
            <a:r>
              <a:rPr lang="en-US" sz="1400">
                <a:cs typeface="Arial" charset="0"/>
                <a:sym typeface="Symbol" pitchFamily="18" charset="2"/>
              </a:rPr>
              <a:t></a:t>
            </a:r>
            <a:r>
              <a:rPr lang="en-US" sz="1400">
                <a:cs typeface="Arial" charset="0"/>
              </a:rPr>
              <a:t> = </a:t>
            </a:r>
            <a:r>
              <a:rPr lang="en-US" sz="1400">
                <a:cs typeface="Arial" charset="0"/>
                <a:sym typeface="Symbol" pitchFamily="18" charset="2"/>
              </a:rPr>
              <a:t></a:t>
            </a:r>
            <a:r>
              <a:rPr lang="en-US" sz="1400">
                <a:cs typeface="Arial" charset="0"/>
              </a:rPr>
              <a:t> (X-</a:t>
            </a:r>
            <a:r>
              <a:rPr lang="en-US" sz="1400">
                <a:cs typeface="Arial" charset="0"/>
                <a:sym typeface="Symbol" pitchFamily="18" charset="2"/>
              </a:rPr>
              <a:t></a:t>
            </a:r>
            <a:r>
              <a:rPr lang="en-US" sz="1400">
                <a:cs typeface="Arial" charset="0"/>
              </a:rPr>
              <a:t>)</a:t>
            </a:r>
            <a:r>
              <a:rPr lang="en-US" sz="1400" baseline="30000">
                <a:cs typeface="Arial" charset="0"/>
              </a:rPr>
              <a:t>2</a:t>
            </a:r>
            <a:r>
              <a:rPr lang="en-US" sz="1400">
                <a:cs typeface="Arial" charset="0"/>
              </a:rPr>
              <a:t>/n = </a:t>
            </a:r>
            <a:r>
              <a:rPr lang="en-US" sz="1400">
                <a:cs typeface="Arial" charset="0"/>
                <a:sym typeface="Symbol" pitchFamily="18" charset="2"/>
              </a:rPr>
              <a:t></a:t>
            </a:r>
            <a:r>
              <a:rPr lang="en-US" sz="1400">
                <a:cs typeface="Arial" charset="0"/>
              </a:rPr>
              <a:t> 24,516/10 = </a:t>
            </a:r>
            <a:r>
              <a:rPr lang="en-US" sz="1400">
                <a:cs typeface="Arial" charset="0"/>
                <a:sym typeface="Symbol" pitchFamily="18" charset="2"/>
              </a:rPr>
              <a:t></a:t>
            </a:r>
            <a:r>
              <a:rPr lang="en-US" sz="1400">
                <a:cs typeface="Arial" charset="0"/>
              </a:rPr>
              <a:t>2,4516 = 1,6</a:t>
            </a:r>
            <a:endParaRPr lang="en-US" sz="14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400">
                <a:cs typeface="Arial" charset="0"/>
              </a:rPr>
              <a:t>  </a:t>
            </a:r>
            <a:endParaRPr lang="en-US" sz="14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400">
                <a:cs typeface="Arial" charset="0"/>
                <a:sym typeface="Symbol" pitchFamily="18" charset="2"/>
              </a:rPr>
              <a:t></a:t>
            </a:r>
            <a:r>
              <a:rPr lang="en-US" sz="1400" baseline="30000">
                <a:cs typeface="Arial" charset="0"/>
              </a:rPr>
              <a:t>4</a:t>
            </a:r>
            <a:r>
              <a:rPr lang="en-US" sz="1400">
                <a:cs typeface="Arial" charset="0"/>
              </a:rPr>
              <a:t>  =  </a:t>
            </a:r>
            <a:r>
              <a:rPr lang="en-US" sz="1400" u="sng">
                <a:cs typeface="Arial" charset="0"/>
              </a:rPr>
              <a:t>1/n </a:t>
            </a:r>
            <a:r>
              <a:rPr lang="en-US" sz="1400" u="sng">
                <a:cs typeface="Arial" charset="0"/>
                <a:sym typeface="Symbol" pitchFamily="18" charset="2"/>
              </a:rPr>
              <a:t></a:t>
            </a:r>
            <a:r>
              <a:rPr lang="en-US" sz="1400" u="sng">
                <a:cs typeface="Arial" charset="0"/>
              </a:rPr>
              <a:t> (x - </a:t>
            </a:r>
            <a:r>
              <a:rPr lang="en-US" sz="1400" u="sng">
                <a:cs typeface="Arial" charset="0"/>
                <a:sym typeface="Symbol" pitchFamily="18" charset="2"/>
              </a:rPr>
              <a:t></a:t>
            </a:r>
            <a:r>
              <a:rPr lang="en-US" sz="1400" u="sng">
                <a:cs typeface="Arial" charset="0"/>
              </a:rPr>
              <a:t>)</a:t>
            </a:r>
            <a:r>
              <a:rPr lang="en-US" sz="1400" baseline="30000">
                <a:cs typeface="Arial" charset="0"/>
              </a:rPr>
              <a:t>4</a:t>
            </a:r>
            <a:r>
              <a:rPr lang="en-US" sz="1400">
                <a:cs typeface="Arial" charset="0"/>
              </a:rPr>
              <a:t>     = </a:t>
            </a:r>
            <a:r>
              <a:rPr lang="en-US" sz="1400" u="sng">
                <a:cs typeface="Arial" charset="0"/>
              </a:rPr>
              <a:t>1/10 . 204,27</a:t>
            </a:r>
            <a:r>
              <a:rPr lang="en-US" sz="1400">
                <a:cs typeface="Arial" charset="0"/>
              </a:rPr>
              <a:t> </a:t>
            </a:r>
          </a:p>
          <a:p>
            <a:pPr algn="just" eaLnBrk="1" hangingPunct="1"/>
            <a:r>
              <a:rPr lang="en-US" sz="1400">
                <a:cs typeface="Arial" charset="0"/>
              </a:rPr>
              <a:t>                </a:t>
            </a:r>
            <a:r>
              <a:rPr lang="en-US" sz="1400">
                <a:cs typeface="Arial" charset="0"/>
                <a:sym typeface="Symbol" pitchFamily="18" charset="2"/>
              </a:rPr>
              <a:t></a:t>
            </a:r>
            <a:r>
              <a:rPr lang="en-US" sz="1400" baseline="30000">
                <a:cs typeface="Arial" charset="0"/>
              </a:rPr>
              <a:t>4 </a:t>
            </a:r>
            <a:r>
              <a:rPr lang="en-US" sz="1400">
                <a:cs typeface="Arial" charset="0"/>
              </a:rPr>
              <a:t>                       1,6</a:t>
            </a:r>
            <a:r>
              <a:rPr lang="en-US" sz="1400" baseline="30000">
                <a:cs typeface="Arial" charset="0"/>
              </a:rPr>
              <a:t>4</a:t>
            </a:r>
            <a:r>
              <a:rPr lang="en-US" sz="1400">
                <a:cs typeface="Arial" charset="0"/>
              </a:rPr>
              <a:t>            </a:t>
            </a:r>
          </a:p>
          <a:p>
            <a:pPr algn="just" eaLnBrk="1" hangingPunct="1"/>
            <a:r>
              <a:rPr lang="en-US" sz="1400">
                <a:cs typeface="Arial" charset="0"/>
              </a:rPr>
              <a:t>     =  </a:t>
            </a:r>
            <a:r>
              <a:rPr lang="en-US" sz="1400" u="sng">
                <a:cs typeface="Arial" charset="0"/>
              </a:rPr>
              <a:t>20,427</a:t>
            </a:r>
            <a:r>
              <a:rPr lang="en-US" sz="1400">
                <a:cs typeface="Arial" charset="0"/>
              </a:rPr>
              <a:t> =  3,27</a:t>
            </a:r>
            <a:endParaRPr lang="en-US" sz="14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1400">
                <a:cs typeface="Arial" charset="0"/>
              </a:rPr>
              <a:t>         6,25</a:t>
            </a:r>
            <a:endParaRPr lang="en-US" sz="1400">
              <a:latin typeface="Garamond" pitchFamily="18" charset="0"/>
              <a:cs typeface="Times New Roman" pitchFamily="18" charset="0"/>
            </a:endParaRPr>
          </a:p>
          <a:p>
            <a:pPr algn="just" eaLnBrk="1" hangingPunct="1"/>
            <a:endParaRPr lang="en-US" sz="1400">
              <a:latin typeface="Garamond" pitchFamily="18" charset="0"/>
              <a:cs typeface="Times New Roman" pitchFamily="18" charset="0"/>
            </a:endParaRPr>
          </a:p>
          <a:p>
            <a:pPr eaLnBrk="1" hangingPunct="1"/>
            <a:r>
              <a:rPr lang="en-US" sz="1400">
                <a:cs typeface="Arial" charset="0"/>
              </a:rPr>
              <a:t>Jadi nilai  </a:t>
            </a:r>
            <a:r>
              <a:rPr lang="en-US" sz="140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1400" baseline="30000">
                <a:cs typeface="Arial" charset="0"/>
              </a:rPr>
              <a:t>4</a:t>
            </a:r>
            <a:r>
              <a:rPr lang="en-US" sz="1400">
                <a:cs typeface="Arial" charset="0"/>
              </a:rPr>
              <a:t> =3,27 dan lebih kecil dari 3, maka kurvanya termasuk Platykurtic</a:t>
            </a:r>
            <a:r>
              <a:rPr lang="en-US" sz="1400" b="1">
                <a:cs typeface="Arial" charset="0"/>
              </a:rPr>
              <a:t>.</a:t>
            </a:r>
            <a:r>
              <a:rPr lang="en-US" sz="1400">
                <a:latin typeface="Tahoma" pitchFamily="34" charset="0"/>
              </a:rPr>
              <a:t> </a:t>
            </a:r>
          </a:p>
        </p:txBody>
      </p:sp>
      <p:grpSp>
        <p:nvGrpSpPr>
          <p:cNvPr id="33797" name="Group 140"/>
          <p:cNvGrpSpPr>
            <a:grpSpLocks/>
          </p:cNvGrpSpPr>
          <p:nvPr/>
        </p:nvGrpSpPr>
        <p:grpSpPr bwMode="auto">
          <a:xfrm>
            <a:off x="4038600" y="1676400"/>
            <a:ext cx="4876800" cy="4810125"/>
            <a:chOff x="-3" y="-3"/>
            <a:chExt cx="2870" cy="4340"/>
          </a:xfrm>
        </p:grpSpPr>
        <p:grpSp>
          <p:nvGrpSpPr>
            <p:cNvPr id="33800" name="Group 138"/>
            <p:cNvGrpSpPr>
              <a:grpSpLocks/>
            </p:cNvGrpSpPr>
            <p:nvPr/>
          </p:nvGrpSpPr>
          <p:grpSpPr bwMode="auto">
            <a:xfrm>
              <a:off x="0" y="0"/>
              <a:ext cx="2864" cy="4334"/>
              <a:chOff x="0" y="0"/>
              <a:chExt cx="2864" cy="4334"/>
            </a:xfrm>
          </p:grpSpPr>
          <p:grpSp>
            <p:nvGrpSpPr>
              <p:cNvPr id="33802" name="Group 51"/>
              <p:cNvGrpSpPr>
                <a:grpSpLocks/>
              </p:cNvGrpSpPr>
              <p:nvPr/>
            </p:nvGrpSpPr>
            <p:grpSpPr bwMode="auto">
              <a:xfrm>
                <a:off x="0" y="0"/>
                <a:ext cx="734" cy="394"/>
                <a:chOff x="0" y="0"/>
                <a:chExt cx="734" cy="394"/>
              </a:xfrm>
            </p:grpSpPr>
            <p:sp>
              <p:nvSpPr>
                <p:cNvPr id="33932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4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X</a:t>
                  </a:r>
                  <a:endParaRPr lang="en-US" sz="1200" b="1"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933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3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03" name="Group 53"/>
              <p:cNvGrpSpPr>
                <a:grpSpLocks/>
              </p:cNvGrpSpPr>
              <p:nvPr/>
            </p:nvGrpSpPr>
            <p:grpSpPr bwMode="auto">
              <a:xfrm>
                <a:off x="734" y="0"/>
                <a:ext cx="806" cy="394"/>
                <a:chOff x="734" y="0"/>
                <a:chExt cx="806" cy="394"/>
              </a:xfrm>
            </p:grpSpPr>
            <p:sp>
              <p:nvSpPr>
                <p:cNvPr id="33930" name="Rectangle 7"/>
                <p:cNvSpPr>
                  <a:spLocks noChangeArrowheads="1"/>
                </p:cNvSpPr>
                <p:nvPr/>
              </p:nvSpPr>
              <p:spPr bwMode="auto">
                <a:xfrm>
                  <a:off x="777" y="0"/>
                  <a:ext cx="72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(X-</a:t>
                  </a:r>
                  <a:r>
                    <a:rPr lang="en-US" sz="1200" b="1">
                      <a:cs typeface="Arial" charset="0"/>
                      <a:sym typeface="Symbol" pitchFamily="18" charset="2"/>
                    </a:rPr>
                    <a:t></a:t>
                  </a:r>
                  <a:r>
                    <a:rPr lang="en-US" sz="1200" b="1">
                      <a:cs typeface="Arial" charset="0"/>
                    </a:rPr>
                    <a:t>)</a:t>
                  </a:r>
                  <a:endParaRPr lang="en-US" sz="1200" b="1">
                    <a:latin typeface="Garamond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/>
                  <a:endParaRPr lang="en-US" sz="1200" b="1">
                    <a:cs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33931" name="Rectangle 52"/>
                <p:cNvSpPr>
                  <a:spLocks noChangeArrowheads="1"/>
                </p:cNvSpPr>
                <p:nvPr/>
              </p:nvSpPr>
              <p:spPr bwMode="auto">
                <a:xfrm>
                  <a:off x="734" y="0"/>
                  <a:ext cx="80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04" name="Group 55"/>
              <p:cNvGrpSpPr>
                <a:grpSpLocks/>
              </p:cNvGrpSpPr>
              <p:nvPr/>
            </p:nvGrpSpPr>
            <p:grpSpPr bwMode="auto">
              <a:xfrm>
                <a:off x="1540" y="0"/>
                <a:ext cx="662" cy="394"/>
                <a:chOff x="1540" y="0"/>
                <a:chExt cx="662" cy="394"/>
              </a:xfrm>
            </p:grpSpPr>
            <p:sp>
              <p:nvSpPr>
                <p:cNvPr id="33928" name="Rectangle 8"/>
                <p:cNvSpPr>
                  <a:spLocks noChangeArrowheads="1"/>
                </p:cNvSpPr>
                <p:nvPr/>
              </p:nvSpPr>
              <p:spPr bwMode="auto">
                <a:xfrm>
                  <a:off x="1583" y="0"/>
                  <a:ext cx="57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(X-</a:t>
                  </a:r>
                  <a:r>
                    <a:rPr lang="en-US" sz="1200" b="1">
                      <a:cs typeface="Arial" charset="0"/>
                      <a:sym typeface="Symbol" pitchFamily="18" charset="2"/>
                    </a:rPr>
                    <a:t></a:t>
                  </a:r>
                  <a:r>
                    <a:rPr lang="en-US" sz="1200" b="1">
                      <a:cs typeface="Arial" charset="0"/>
                    </a:rPr>
                    <a:t>)</a:t>
                  </a:r>
                  <a:r>
                    <a:rPr lang="en-US" sz="1200" b="1" baseline="30000">
                      <a:cs typeface="Arial" charset="0"/>
                      <a:sym typeface="Symbol" pitchFamily="18" charset="2"/>
                    </a:rPr>
                    <a:t>2</a:t>
                  </a:r>
                  <a:endParaRPr lang="en-US" sz="1200" b="1">
                    <a:latin typeface="Garamond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/>
                  <a:endParaRPr lang="en-US" sz="1200" b="1">
                    <a:cs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33929" name="Rectangle 54"/>
                <p:cNvSpPr>
                  <a:spLocks noChangeArrowheads="1"/>
                </p:cNvSpPr>
                <p:nvPr/>
              </p:nvSpPr>
              <p:spPr bwMode="auto">
                <a:xfrm>
                  <a:off x="1540" y="0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05" name="Group 57"/>
              <p:cNvGrpSpPr>
                <a:grpSpLocks/>
              </p:cNvGrpSpPr>
              <p:nvPr/>
            </p:nvGrpSpPr>
            <p:grpSpPr bwMode="auto">
              <a:xfrm>
                <a:off x="2202" y="0"/>
                <a:ext cx="662" cy="394"/>
                <a:chOff x="2202" y="0"/>
                <a:chExt cx="662" cy="394"/>
              </a:xfrm>
            </p:grpSpPr>
            <p:sp>
              <p:nvSpPr>
                <p:cNvPr id="33926" name="Rectangle 9"/>
                <p:cNvSpPr>
                  <a:spLocks noChangeArrowheads="1"/>
                </p:cNvSpPr>
                <p:nvPr/>
              </p:nvSpPr>
              <p:spPr bwMode="auto">
                <a:xfrm>
                  <a:off x="2245" y="0"/>
                  <a:ext cx="57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(X-</a:t>
                  </a:r>
                  <a:r>
                    <a:rPr lang="en-US" sz="1200" b="1">
                      <a:cs typeface="Arial" charset="0"/>
                      <a:sym typeface="Symbol" pitchFamily="18" charset="2"/>
                    </a:rPr>
                    <a:t></a:t>
                  </a:r>
                  <a:r>
                    <a:rPr lang="en-US" sz="1200" b="1">
                      <a:cs typeface="Arial" charset="0"/>
                    </a:rPr>
                    <a:t>)</a:t>
                  </a:r>
                  <a:r>
                    <a:rPr lang="en-US" sz="1200" b="1" baseline="30000">
                      <a:cs typeface="Arial" charset="0"/>
                      <a:sym typeface="Symbol" pitchFamily="18" charset="2"/>
                    </a:rPr>
                    <a:t>4</a:t>
                  </a:r>
                  <a:endParaRPr lang="en-US" sz="1200" b="1">
                    <a:latin typeface="Garamond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/>
                  <a:endParaRPr lang="en-US" sz="1200" b="1">
                    <a:cs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339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202" y="0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06" name="Group 59"/>
              <p:cNvGrpSpPr>
                <a:grpSpLocks/>
              </p:cNvGrpSpPr>
              <p:nvPr/>
            </p:nvGrpSpPr>
            <p:grpSpPr bwMode="auto">
              <a:xfrm>
                <a:off x="0" y="394"/>
                <a:ext cx="734" cy="394"/>
                <a:chOff x="0" y="394"/>
                <a:chExt cx="734" cy="394"/>
              </a:xfrm>
            </p:grpSpPr>
            <p:sp>
              <p:nvSpPr>
                <p:cNvPr id="3392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394"/>
                  <a:ext cx="73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7,4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925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394"/>
                  <a:ext cx="73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07" name="Group 61"/>
              <p:cNvGrpSpPr>
                <a:grpSpLocks/>
              </p:cNvGrpSpPr>
              <p:nvPr/>
            </p:nvGrpSpPr>
            <p:grpSpPr bwMode="auto">
              <a:xfrm>
                <a:off x="734" y="394"/>
                <a:ext cx="806" cy="394"/>
                <a:chOff x="734" y="394"/>
                <a:chExt cx="806" cy="394"/>
              </a:xfrm>
            </p:grpSpPr>
            <p:sp>
              <p:nvSpPr>
                <p:cNvPr id="33922" name="Rectangle 11"/>
                <p:cNvSpPr>
                  <a:spLocks noChangeArrowheads="1"/>
                </p:cNvSpPr>
                <p:nvPr/>
              </p:nvSpPr>
              <p:spPr bwMode="auto">
                <a:xfrm>
                  <a:off x="734" y="394"/>
                  <a:ext cx="80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2,42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923" name="Rectangle 60"/>
                <p:cNvSpPr>
                  <a:spLocks noChangeArrowheads="1"/>
                </p:cNvSpPr>
                <p:nvPr/>
              </p:nvSpPr>
              <p:spPr bwMode="auto">
                <a:xfrm>
                  <a:off x="734" y="394"/>
                  <a:ext cx="80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08" name="Group 63"/>
              <p:cNvGrpSpPr>
                <a:grpSpLocks/>
              </p:cNvGrpSpPr>
              <p:nvPr/>
            </p:nvGrpSpPr>
            <p:grpSpPr bwMode="auto">
              <a:xfrm>
                <a:off x="1540" y="394"/>
                <a:ext cx="662" cy="394"/>
                <a:chOff x="1540" y="394"/>
                <a:chExt cx="662" cy="394"/>
              </a:xfrm>
            </p:grpSpPr>
            <p:sp>
              <p:nvSpPr>
                <p:cNvPr id="33920" name="Rectangle 12"/>
                <p:cNvSpPr>
                  <a:spLocks noChangeArrowheads="1"/>
                </p:cNvSpPr>
                <p:nvPr/>
              </p:nvSpPr>
              <p:spPr bwMode="auto">
                <a:xfrm>
                  <a:off x="1540" y="394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5,86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921" name="Rectangle 62"/>
                <p:cNvSpPr>
                  <a:spLocks noChangeArrowheads="1"/>
                </p:cNvSpPr>
                <p:nvPr/>
              </p:nvSpPr>
              <p:spPr bwMode="auto">
                <a:xfrm>
                  <a:off x="1540" y="394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09" name="Group 65"/>
              <p:cNvGrpSpPr>
                <a:grpSpLocks/>
              </p:cNvGrpSpPr>
              <p:nvPr/>
            </p:nvGrpSpPr>
            <p:grpSpPr bwMode="auto">
              <a:xfrm>
                <a:off x="2202" y="394"/>
                <a:ext cx="662" cy="394"/>
                <a:chOff x="2202" y="394"/>
                <a:chExt cx="662" cy="394"/>
              </a:xfrm>
            </p:grpSpPr>
            <p:sp>
              <p:nvSpPr>
                <p:cNvPr id="33918" name="Rectangle 13"/>
                <p:cNvSpPr>
                  <a:spLocks noChangeArrowheads="1"/>
                </p:cNvSpPr>
                <p:nvPr/>
              </p:nvSpPr>
              <p:spPr bwMode="auto">
                <a:xfrm>
                  <a:off x="2202" y="394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34,30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919" name="Rectangle 64"/>
                <p:cNvSpPr>
                  <a:spLocks noChangeArrowheads="1"/>
                </p:cNvSpPr>
                <p:nvPr/>
              </p:nvSpPr>
              <p:spPr bwMode="auto">
                <a:xfrm>
                  <a:off x="2202" y="394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10" name="Group 67"/>
              <p:cNvGrpSpPr>
                <a:grpSpLocks/>
              </p:cNvGrpSpPr>
              <p:nvPr/>
            </p:nvGrpSpPr>
            <p:grpSpPr bwMode="auto">
              <a:xfrm>
                <a:off x="0" y="788"/>
                <a:ext cx="734" cy="394"/>
                <a:chOff x="0" y="788"/>
                <a:chExt cx="734" cy="394"/>
              </a:xfrm>
            </p:grpSpPr>
            <p:sp>
              <p:nvSpPr>
                <p:cNvPr id="33916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788"/>
                  <a:ext cx="73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4,0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917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788"/>
                  <a:ext cx="73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11" name="Group 69"/>
              <p:cNvGrpSpPr>
                <a:grpSpLocks/>
              </p:cNvGrpSpPr>
              <p:nvPr/>
            </p:nvGrpSpPr>
            <p:grpSpPr bwMode="auto">
              <a:xfrm>
                <a:off x="734" y="788"/>
                <a:ext cx="806" cy="394"/>
                <a:chOff x="734" y="788"/>
                <a:chExt cx="806" cy="394"/>
              </a:xfrm>
            </p:grpSpPr>
            <p:sp>
              <p:nvSpPr>
                <p:cNvPr id="33914" name="Rectangle 15"/>
                <p:cNvSpPr>
                  <a:spLocks noChangeArrowheads="1"/>
                </p:cNvSpPr>
                <p:nvPr/>
              </p:nvSpPr>
              <p:spPr bwMode="auto">
                <a:xfrm>
                  <a:off x="734" y="788"/>
                  <a:ext cx="80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-0,98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915" name="Rectangle 68"/>
                <p:cNvSpPr>
                  <a:spLocks noChangeArrowheads="1"/>
                </p:cNvSpPr>
                <p:nvPr/>
              </p:nvSpPr>
              <p:spPr bwMode="auto">
                <a:xfrm>
                  <a:off x="734" y="788"/>
                  <a:ext cx="80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12" name="Group 71"/>
              <p:cNvGrpSpPr>
                <a:grpSpLocks/>
              </p:cNvGrpSpPr>
              <p:nvPr/>
            </p:nvGrpSpPr>
            <p:grpSpPr bwMode="auto">
              <a:xfrm>
                <a:off x="1540" y="788"/>
                <a:ext cx="662" cy="394"/>
                <a:chOff x="1540" y="788"/>
                <a:chExt cx="662" cy="394"/>
              </a:xfrm>
            </p:grpSpPr>
            <p:sp>
              <p:nvSpPr>
                <p:cNvPr id="33912" name="Rectangle 16"/>
                <p:cNvSpPr>
                  <a:spLocks noChangeArrowheads="1"/>
                </p:cNvSpPr>
                <p:nvPr/>
              </p:nvSpPr>
              <p:spPr bwMode="auto">
                <a:xfrm>
                  <a:off x="1540" y="788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0,96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913" name="Rectangle 70"/>
                <p:cNvSpPr>
                  <a:spLocks noChangeArrowheads="1"/>
                </p:cNvSpPr>
                <p:nvPr/>
              </p:nvSpPr>
              <p:spPr bwMode="auto">
                <a:xfrm>
                  <a:off x="1540" y="788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13" name="Group 73"/>
              <p:cNvGrpSpPr>
                <a:grpSpLocks/>
              </p:cNvGrpSpPr>
              <p:nvPr/>
            </p:nvGrpSpPr>
            <p:grpSpPr bwMode="auto">
              <a:xfrm>
                <a:off x="2202" y="788"/>
                <a:ext cx="662" cy="394"/>
                <a:chOff x="2202" y="788"/>
                <a:chExt cx="662" cy="394"/>
              </a:xfrm>
            </p:grpSpPr>
            <p:sp>
              <p:nvSpPr>
                <p:cNvPr id="33910" name="Rectangle 17"/>
                <p:cNvSpPr>
                  <a:spLocks noChangeArrowheads="1"/>
                </p:cNvSpPr>
                <p:nvPr/>
              </p:nvSpPr>
              <p:spPr bwMode="auto">
                <a:xfrm>
                  <a:off x="2202" y="788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0,92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911" name="Rectangle 72"/>
                <p:cNvSpPr>
                  <a:spLocks noChangeArrowheads="1"/>
                </p:cNvSpPr>
                <p:nvPr/>
              </p:nvSpPr>
              <p:spPr bwMode="auto">
                <a:xfrm>
                  <a:off x="2202" y="788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14" name="Group 75"/>
              <p:cNvGrpSpPr>
                <a:grpSpLocks/>
              </p:cNvGrpSpPr>
              <p:nvPr/>
            </p:nvGrpSpPr>
            <p:grpSpPr bwMode="auto">
              <a:xfrm>
                <a:off x="0" y="1182"/>
                <a:ext cx="734" cy="394"/>
                <a:chOff x="0" y="1182"/>
                <a:chExt cx="734" cy="394"/>
              </a:xfrm>
            </p:grpSpPr>
            <p:sp>
              <p:nvSpPr>
                <p:cNvPr id="33908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1182"/>
                  <a:ext cx="73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1,4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909" name="Rectangle 74"/>
                <p:cNvSpPr>
                  <a:spLocks noChangeArrowheads="1"/>
                </p:cNvSpPr>
                <p:nvPr/>
              </p:nvSpPr>
              <p:spPr bwMode="auto">
                <a:xfrm>
                  <a:off x="0" y="1182"/>
                  <a:ext cx="73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15" name="Group 77"/>
              <p:cNvGrpSpPr>
                <a:grpSpLocks/>
              </p:cNvGrpSpPr>
              <p:nvPr/>
            </p:nvGrpSpPr>
            <p:grpSpPr bwMode="auto">
              <a:xfrm>
                <a:off x="734" y="1182"/>
                <a:ext cx="806" cy="394"/>
                <a:chOff x="734" y="1182"/>
                <a:chExt cx="806" cy="394"/>
              </a:xfrm>
            </p:grpSpPr>
            <p:sp>
              <p:nvSpPr>
                <p:cNvPr id="33906" name="Rectangle 19"/>
                <p:cNvSpPr>
                  <a:spLocks noChangeArrowheads="1"/>
                </p:cNvSpPr>
                <p:nvPr/>
              </p:nvSpPr>
              <p:spPr bwMode="auto">
                <a:xfrm>
                  <a:off x="734" y="1182"/>
                  <a:ext cx="80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-3,58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907" name="Rectangle 76"/>
                <p:cNvSpPr>
                  <a:spLocks noChangeArrowheads="1"/>
                </p:cNvSpPr>
                <p:nvPr/>
              </p:nvSpPr>
              <p:spPr bwMode="auto">
                <a:xfrm>
                  <a:off x="734" y="1182"/>
                  <a:ext cx="80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16" name="Group 79"/>
              <p:cNvGrpSpPr>
                <a:grpSpLocks/>
              </p:cNvGrpSpPr>
              <p:nvPr/>
            </p:nvGrpSpPr>
            <p:grpSpPr bwMode="auto">
              <a:xfrm>
                <a:off x="1540" y="1182"/>
                <a:ext cx="662" cy="394"/>
                <a:chOff x="1540" y="1182"/>
                <a:chExt cx="662" cy="394"/>
              </a:xfrm>
            </p:grpSpPr>
            <p:sp>
              <p:nvSpPr>
                <p:cNvPr id="33904" name="Rectangle 20"/>
                <p:cNvSpPr>
                  <a:spLocks noChangeArrowheads="1"/>
                </p:cNvSpPr>
                <p:nvPr/>
              </p:nvSpPr>
              <p:spPr bwMode="auto">
                <a:xfrm>
                  <a:off x="1540" y="1182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12,82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905" name="Rectangle 78"/>
                <p:cNvSpPr>
                  <a:spLocks noChangeArrowheads="1"/>
                </p:cNvSpPr>
                <p:nvPr/>
              </p:nvSpPr>
              <p:spPr bwMode="auto">
                <a:xfrm>
                  <a:off x="1540" y="1182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17" name="Group 81"/>
              <p:cNvGrpSpPr>
                <a:grpSpLocks/>
              </p:cNvGrpSpPr>
              <p:nvPr/>
            </p:nvGrpSpPr>
            <p:grpSpPr bwMode="auto">
              <a:xfrm>
                <a:off x="2202" y="1182"/>
                <a:ext cx="662" cy="394"/>
                <a:chOff x="2202" y="1182"/>
                <a:chExt cx="662" cy="394"/>
              </a:xfrm>
            </p:grpSpPr>
            <p:sp>
              <p:nvSpPr>
                <p:cNvPr id="33902" name="Rectangle 21"/>
                <p:cNvSpPr>
                  <a:spLocks noChangeArrowheads="1"/>
                </p:cNvSpPr>
                <p:nvPr/>
              </p:nvSpPr>
              <p:spPr bwMode="auto">
                <a:xfrm>
                  <a:off x="2202" y="1182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164,26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903" name="Rectangle 80"/>
                <p:cNvSpPr>
                  <a:spLocks noChangeArrowheads="1"/>
                </p:cNvSpPr>
                <p:nvPr/>
              </p:nvSpPr>
              <p:spPr bwMode="auto">
                <a:xfrm>
                  <a:off x="2202" y="1182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18" name="Group 83"/>
              <p:cNvGrpSpPr>
                <a:grpSpLocks/>
              </p:cNvGrpSpPr>
              <p:nvPr/>
            </p:nvGrpSpPr>
            <p:grpSpPr bwMode="auto">
              <a:xfrm>
                <a:off x="0" y="1576"/>
                <a:ext cx="734" cy="394"/>
                <a:chOff x="0" y="1576"/>
                <a:chExt cx="734" cy="394"/>
              </a:xfrm>
            </p:grpSpPr>
            <p:sp>
              <p:nvSpPr>
                <p:cNvPr id="33900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1576"/>
                  <a:ext cx="73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5,8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901" name="Rectangle 82"/>
                <p:cNvSpPr>
                  <a:spLocks noChangeArrowheads="1"/>
                </p:cNvSpPr>
                <p:nvPr/>
              </p:nvSpPr>
              <p:spPr bwMode="auto">
                <a:xfrm>
                  <a:off x="0" y="1576"/>
                  <a:ext cx="73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19" name="Group 85"/>
              <p:cNvGrpSpPr>
                <a:grpSpLocks/>
              </p:cNvGrpSpPr>
              <p:nvPr/>
            </p:nvGrpSpPr>
            <p:grpSpPr bwMode="auto">
              <a:xfrm>
                <a:off x="734" y="1576"/>
                <a:ext cx="806" cy="394"/>
                <a:chOff x="734" y="1576"/>
                <a:chExt cx="806" cy="394"/>
              </a:xfrm>
            </p:grpSpPr>
            <p:sp>
              <p:nvSpPr>
                <p:cNvPr id="33898" name="Rectangle 23"/>
                <p:cNvSpPr>
                  <a:spLocks noChangeArrowheads="1"/>
                </p:cNvSpPr>
                <p:nvPr/>
              </p:nvSpPr>
              <p:spPr bwMode="auto">
                <a:xfrm>
                  <a:off x="734" y="1576"/>
                  <a:ext cx="80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0,82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99" name="Rectangle 84"/>
                <p:cNvSpPr>
                  <a:spLocks noChangeArrowheads="1"/>
                </p:cNvSpPr>
                <p:nvPr/>
              </p:nvSpPr>
              <p:spPr bwMode="auto">
                <a:xfrm>
                  <a:off x="734" y="1576"/>
                  <a:ext cx="80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20" name="Group 87"/>
              <p:cNvGrpSpPr>
                <a:grpSpLocks/>
              </p:cNvGrpSpPr>
              <p:nvPr/>
            </p:nvGrpSpPr>
            <p:grpSpPr bwMode="auto">
              <a:xfrm>
                <a:off x="1540" y="1576"/>
                <a:ext cx="662" cy="394"/>
                <a:chOff x="1540" y="1576"/>
                <a:chExt cx="662" cy="394"/>
              </a:xfrm>
            </p:grpSpPr>
            <p:sp>
              <p:nvSpPr>
                <p:cNvPr id="33896" name="Rectangle 24"/>
                <p:cNvSpPr>
                  <a:spLocks noChangeArrowheads="1"/>
                </p:cNvSpPr>
                <p:nvPr/>
              </p:nvSpPr>
              <p:spPr bwMode="auto">
                <a:xfrm>
                  <a:off x="1540" y="1576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0,67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897" name="Rectangle 86"/>
                <p:cNvSpPr>
                  <a:spLocks noChangeArrowheads="1"/>
                </p:cNvSpPr>
                <p:nvPr/>
              </p:nvSpPr>
              <p:spPr bwMode="auto">
                <a:xfrm>
                  <a:off x="1540" y="1576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21" name="Group 89"/>
              <p:cNvGrpSpPr>
                <a:grpSpLocks/>
              </p:cNvGrpSpPr>
              <p:nvPr/>
            </p:nvGrpSpPr>
            <p:grpSpPr bwMode="auto">
              <a:xfrm>
                <a:off x="2202" y="1576"/>
                <a:ext cx="662" cy="394"/>
                <a:chOff x="2202" y="1576"/>
                <a:chExt cx="662" cy="394"/>
              </a:xfrm>
            </p:grpSpPr>
            <p:sp>
              <p:nvSpPr>
                <p:cNvPr id="33894" name="Rectangle 25"/>
                <p:cNvSpPr>
                  <a:spLocks noChangeArrowheads="1"/>
                </p:cNvSpPr>
                <p:nvPr/>
              </p:nvSpPr>
              <p:spPr bwMode="auto">
                <a:xfrm>
                  <a:off x="2202" y="1576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0,45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95" name="Rectangle 88"/>
                <p:cNvSpPr>
                  <a:spLocks noChangeArrowheads="1"/>
                </p:cNvSpPr>
                <p:nvPr/>
              </p:nvSpPr>
              <p:spPr bwMode="auto">
                <a:xfrm>
                  <a:off x="2202" y="1576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22" name="Group 91"/>
              <p:cNvGrpSpPr>
                <a:grpSpLocks/>
              </p:cNvGrpSpPr>
              <p:nvPr/>
            </p:nvGrpSpPr>
            <p:grpSpPr bwMode="auto">
              <a:xfrm>
                <a:off x="0" y="1970"/>
                <a:ext cx="734" cy="394"/>
                <a:chOff x="0" y="1970"/>
                <a:chExt cx="734" cy="394"/>
              </a:xfrm>
            </p:grpSpPr>
            <p:sp>
              <p:nvSpPr>
                <p:cNvPr id="33892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1970"/>
                  <a:ext cx="73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5,0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893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1970"/>
                  <a:ext cx="73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23" name="Group 93"/>
              <p:cNvGrpSpPr>
                <a:grpSpLocks/>
              </p:cNvGrpSpPr>
              <p:nvPr/>
            </p:nvGrpSpPr>
            <p:grpSpPr bwMode="auto">
              <a:xfrm>
                <a:off x="734" y="1970"/>
                <a:ext cx="806" cy="394"/>
                <a:chOff x="734" y="1970"/>
                <a:chExt cx="806" cy="394"/>
              </a:xfrm>
            </p:grpSpPr>
            <p:sp>
              <p:nvSpPr>
                <p:cNvPr id="33890" name="Rectangle 27"/>
                <p:cNvSpPr>
                  <a:spLocks noChangeArrowheads="1"/>
                </p:cNvSpPr>
                <p:nvPr/>
              </p:nvSpPr>
              <p:spPr bwMode="auto">
                <a:xfrm>
                  <a:off x="734" y="1970"/>
                  <a:ext cx="80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0,02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91" name="Rectangle 92"/>
                <p:cNvSpPr>
                  <a:spLocks noChangeArrowheads="1"/>
                </p:cNvSpPr>
                <p:nvPr/>
              </p:nvSpPr>
              <p:spPr bwMode="auto">
                <a:xfrm>
                  <a:off x="734" y="1970"/>
                  <a:ext cx="80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24" name="Group 95"/>
              <p:cNvGrpSpPr>
                <a:grpSpLocks/>
              </p:cNvGrpSpPr>
              <p:nvPr/>
            </p:nvGrpSpPr>
            <p:grpSpPr bwMode="auto">
              <a:xfrm>
                <a:off x="1540" y="1970"/>
                <a:ext cx="662" cy="394"/>
                <a:chOff x="1540" y="1970"/>
                <a:chExt cx="662" cy="394"/>
              </a:xfrm>
            </p:grpSpPr>
            <p:sp>
              <p:nvSpPr>
                <p:cNvPr id="33888" name="Rectangle 28"/>
                <p:cNvSpPr>
                  <a:spLocks noChangeArrowheads="1"/>
                </p:cNvSpPr>
                <p:nvPr/>
              </p:nvSpPr>
              <p:spPr bwMode="auto">
                <a:xfrm>
                  <a:off x="1540" y="1970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0,00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889" name="Rectangle 94"/>
                <p:cNvSpPr>
                  <a:spLocks noChangeArrowheads="1"/>
                </p:cNvSpPr>
                <p:nvPr/>
              </p:nvSpPr>
              <p:spPr bwMode="auto">
                <a:xfrm>
                  <a:off x="1540" y="1970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25" name="Group 97"/>
              <p:cNvGrpSpPr>
                <a:grpSpLocks/>
              </p:cNvGrpSpPr>
              <p:nvPr/>
            </p:nvGrpSpPr>
            <p:grpSpPr bwMode="auto">
              <a:xfrm>
                <a:off x="2202" y="1970"/>
                <a:ext cx="662" cy="394"/>
                <a:chOff x="2202" y="1970"/>
                <a:chExt cx="662" cy="394"/>
              </a:xfrm>
            </p:grpSpPr>
            <p:sp>
              <p:nvSpPr>
                <p:cNvPr id="33886" name="Rectangle 29"/>
                <p:cNvSpPr>
                  <a:spLocks noChangeArrowheads="1"/>
                </p:cNvSpPr>
                <p:nvPr/>
              </p:nvSpPr>
              <p:spPr bwMode="auto">
                <a:xfrm>
                  <a:off x="2202" y="1970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0,00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87" name="Rectangle 96"/>
                <p:cNvSpPr>
                  <a:spLocks noChangeArrowheads="1"/>
                </p:cNvSpPr>
                <p:nvPr/>
              </p:nvSpPr>
              <p:spPr bwMode="auto">
                <a:xfrm>
                  <a:off x="2202" y="1970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26" name="Group 99"/>
              <p:cNvGrpSpPr>
                <a:grpSpLocks/>
              </p:cNvGrpSpPr>
              <p:nvPr/>
            </p:nvGrpSpPr>
            <p:grpSpPr bwMode="auto">
              <a:xfrm>
                <a:off x="0" y="2364"/>
                <a:ext cx="734" cy="394"/>
                <a:chOff x="0" y="2364"/>
                <a:chExt cx="734" cy="394"/>
              </a:xfrm>
            </p:grpSpPr>
            <p:sp>
              <p:nvSpPr>
                <p:cNvPr id="33884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2364"/>
                  <a:ext cx="73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6,0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885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2364"/>
                  <a:ext cx="73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27" name="Group 101"/>
              <p:cNvGrpSpPr>
                <a:grpSpLocks/>
              </p:cNvGrpSpPr>
              <p:nvPr/>
            </p:nvGrpSpPr>
            <p:grpSpPr bwMode="auto">
              <a:xfrm>
                <a:off x="734" y="2364"/>
                <a:ext cx="806" cy="394"/>
                <a:chOff x="734" y="2364"/>
                <a:chExt cx="806" cy="394"/>
              </a:xfrm>
            </p:grpSpPr>
            <p:sp>
              <p:nvSpPr>
                <p:cNvPr id="33882" name="Rectangle 31"/>
                <p:cNvSpPr>
                  <a:spLocks noChangeArrowheads="1"/>
                </p:cNvSpPr>
                <p:nvPr/>
              </p:nvSpPr>
              <p:spPr bwMode="auto">
                <a:xfrm>
                  <a:off x="734" y="2364"/>
                  <a:ext cx="80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1,02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83" name="Rectangle 100"/>
                <p:cNvSpPr>
                  <a:spLocks noChangeArrowheads="1"/>
                </p:cNvSpPr>
                <p:nvPr/>
              </p:nvSpPr>
              <p:spPr bwMode="auto">
                <a:xfrm>
                  <a:off x="734" y="2364"/>
                  <a:ext cx="80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28" name="Group 103"/>
              <p:cNvGrpSpPr>
                <a:grpSpLocks/>
              </p:cNvGrpSpPr>
              <p:nvPr/>
            </p:nvGrpSpPr>
            <p:grpSpPr bwMode="auto">
              <a:xfrm>
                <a:off x="1540" y="2364"/>
                <a:ext cx="662" cy="394"/>
                <a:chOff x="1540" y="2364"/>
                <a:chExt cx="662" cy="394"/>
              </a:xfrm>
            </p:grpSpPr>
            <p:sp>
              <p:nvSpPr>
                <p:cNvPr id="33880" name="Rectangle 32"/>
                <p:cNvSpPr>
                  <a:spLocks noChangeArrowheads="1"/>
                </p:cNvSpPr>
                <p:nvPr/>
              </p:nvSpPr>
              <p:spPr bwMode="auto">
                <a:xfrm>
                  <a:off x="1540" y="2364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1,04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881" name="Rectangle 102"/>
                <p:cNvSpPr>
                  <a:spLocks noChangeArrowheads="1"/>
                </p:cNvSpPr>
                <p:nvPr/>
              </p:nvSpPr>
              <p:spPr bwMode="auto">
                <a:xfrm>
                  <a:off x="1540" y="2364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29" name="Group 105"/>
              <p:cNvGrpSpPr>
                <a:grpSpLocks/>
              </p:cNvGrpSpPr>
              <p:nvPr/>
            </p:nvGrpSpPr>
            <p:grpSpPr bwMode="auto">
              <a:xfrm>
                <a:off x="2202" y="2364"/>
                <a:ext cx="662" cy="394"/>
                <a:chOff x="2202" y="2364"/>
                <a:chExt cx="662" cy="394"/>
              </a:xfrm>
            </p:grpSpPr>
            <p:sp>
              <p:nvSpPr>
                <p:cNvPr id="33878" name="Rectangle 33"/>
                <p:cNvSpPr>
                  <a:spLocks noChangeArrowheads="1"/>
                </p:cNvSpPr>
                <p:nvPr/>
              </p:nvSpPr>
              <p:spPr bwMode="auto">
                <a:xfrm>
                  <a:off x="2202" y="2364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1,08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79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02" y="2364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30" name="Group 107"/>
              <p:cNvGrpSpPr>
                <a:grpSpLocks/>
              </p:cNvGrpSpPr>
              <p:nvPr/>
            </p:nvGrpSpPr>
            <p:grpSpPr bwMode="auto">
              <a:xfrm>
                <a:off x="0" y="2758"/>
                <a:ext cx="734" cy="394"/>
                <a:chOff x="0" y="2758"/>
                <a:chExt cx="734" cy="394"/>
              </a:xfrm>
            </p:grpSpPr>
            <p:sp>
              <p:nvSpPr>
                <p:cNvPr id="33876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2758"/>
                  <a:ext cx="73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4,5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877" name="Rectangle 106"/>
                <p:cNvSpPr>
                  <a:spLocks noChangeArrowheads="1"/>
                </p:cNvSpPr>
                <p:nvPr/>
              </p:nvSpPr>
              <p:spPr bwMode="auto">
                <a:xfrm>
                  <a:off x="0" y="2758"/>
                  <a:ext cx="73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31" name="Group 109"/>
              <p:cNvGrpSpPr>
                <a:grpSpLocks/>
              </p:cNvGrpSpPr>
              <p:nvPr/>
            </p:nvGrpSpPr>
            <p:grpSpPr bwMode="auto">
              <a:xfrm>
                <a:off x="734" y="2758"/>
                <a:ext cx="806" cy="394"/>
                <a:chOff x="734" y="2758"/>
                <a:chExt cx="806" cy="394"/>
              </a:xfrm>
            </p:grpSpPr>
            <p:sp>
              <p:nvSpPr>
                <p:cNvPr id="33874" name="Rectangle 35"/>
                <p:cNvSpPr>
                  <a:spLocks noChangeArrowheads="1"/>
                </p:cNvSpPr>
                <p:nvPr/>
              </p:nvSpPr>
              <p:spPr bwMode="auto">
                <a:xfrm>
                  <a:off x="734" y="2758"/>
                  <a:ext cx="80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-0,48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75" name="Rectangle 108"/>
                <p:cNvSpPr>
                  <a:spLocks noChangeArrowheads="1"/>
                </p:cNvSpPr>
                <p:nvPr/>
              </p:nvSpPr>
              <p:spPr bwMode="auto">
                <a:xfrm>
                  <a:off x="734" y="2758"/>
                  <a:ext cx="80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32" name="Group 111"/>
              <p:cNvGrpSpPr>
                <a:grpSpLocks/>
              </p:cNvGrpSpPr>
              <p:nvPr/>
            </p:nvGrpSpPr>
            <p:grpSpPr bwMode="auto">
              <a:xfrm>
                <a:off x="1540" y="2758"/>
                <a:ext cx="662" cy="394"/>
                <a:chOff x="1540" y="2758"/>
                <a:chExt cx="662" cy="394"/>
              </a:xfrm>
            </p:grpSpPr>
            <p:sp>
              <p:nvSpPr>
                <p:cNvPr id="33872" name="Rectangle 36"/>
                <p:cNvSpPr>
                  <a:spLocks noChangeArrowheads="1"/>
                </p:cNvSpPr>
                <p:nvPr/>
              </p:nvSpPr>
              <p:spPr bwMode="auto">
                <a:xfrm>
                  <a:off x="1540" y="2758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0,23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873" name="Rectangle 110"/>
                <p:cNvSpPr>
                  <a:spLocks noChangeArrowheads="1"/>
                </p:cNvSpPr>
                <p:nvPr/>
              </p:nvSpPr>
              <p:spPr bwMode="auto">
                <a:xfrm>
                  <a:off x="1540" y="2758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33" name="Group 113"/>
              <p:cNvGrpSpPr>
                <a:grpSpLocks/>
              </p:cNvGrpSpPr>
              <p:nvPr/>
            </p:nvGrpSpPr>
            <p:grpSpPr bwMode="auto">
              <a:xfrm>
                <a:off x="2202" y="2758"/>
                <a:ext cx="662" cy="394"/>
                <a:chOff x="2202" y="2758"/>
                <a:chExt cx="662" cy="394"/>
              </a:xfrm>
            </p:grpSpPr>
            <p:sp>
              <p:nvSpPr>
                <p:cNvPr id="33870" name="Rectangle 37"/>
                <p:cNvSpPr>
                  <a:spLocks noChangeArrowheads="1"/>
                </p:cNvSpPr>
                <p:nvPr/>
              </p:nvSpPr>
              <p:spPr bwMode="auto">
                <a:xfrm>
                  <a:off x="2202" y="2758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0,05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71" name="Rectangle 112"/>
                <p:cNvSpPr>
                  <a:spLocks noChangeArrowheads="1"/>
                </p:cNvSpPr>
                <p:nvPr/>
              </p:nvSpPr>
              <p:spPr bwMode="auto">
                <a:xfrm>
                  <a:off x="2202" y="2758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34" name="Group 115"/>
              <p:cNvGrpSpPr>
                <a:grpSpLocks/>
              </p:cNvGrpSpPr>
              <p:nvPr/>
            </p:nvGrpSpPr>
            <p:grpSpPr bwMode="auto">
              <a:xfrm>
                <a:off x="0" y="3152"/>
                <a:ext cx="734" cy="394"/>
                <a:chOff x="0" y="3152"/>
                <a:chExt cx="734" cy="394"/>
              </a:xfrm>
            </p:grpSpPr>
            <p:sp>
              <p:nvSpPr>
                <p:cNvPr id="33868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3152"/>
                  <a:ext cx="73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3,9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869" name="Rectangle 114"/>
                <p:cNvSpPr>
                  <a:spLocks noChangeArrowheads="1"/>
                </p:cNvSpPr>
                <p:nvPr/>
              </p:nvSpPr>
              <p:spPr bwMode="auto">
                <a:xfrm>
                  <a:off x="0" y="3152"/>
                  <a:ext cx="73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35" name="Group 117"/>
              <p:cNvGrpSpPr>
                <a:grpSpLocks/>
              </p:cNvGrpSpPr>
              <p:nvPr/>
            </p:nvGrpSpPr>
            <p:grpSpPr bwMode="auto">
              <a:xfrm>
                <a:off x="734" y="3152"/>
                <a:ext cx="806" cy="394"/>
                <a:chOff x="734" y="3152"/>
                <a:chExt cx="806" cy="394"/>
              </a:xfrm>
            </p:grpSpPr>
            <p:sp>
              <p:nvSpPr>
                <p:cNvPr id="33866" name="Rectangle 39"/>
                <p:cNvSpPr>
                  <a:spLocks noChangeArrowheads="1"/>
                </p:cNvSpPr>
                <p:nvPr/>
              </p:nvSpPr>
              <p:spPr bwMode="auto">
                <a:xfrm>
                  <a:off x="734" y="3152"/>
                  <a:ext cx="80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-1,08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67" name="Rectangle 116"/>
                <p:cNvSpPr>
                  <a:spLocks noChangeArrowheads="1"/>
                </p:cNvSpPr>
                <p:nvPr/>
              </p:nvSpPr>
              <p:spPr bwMode="auto">
                <a:xfrm>
                  <a:off x="734" y="3152"/>
                  <a:ext cx="80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36" name="Group 119"/>
              <p:cNvGrpSpPr>
                <a:grpSpLocks/>
              </p:cNvGrpSpPr>
              <p:nvPr/>
            </p:nvGrpSpPr>
            <p:grpSpPr bwMode="auto">
              <a:xfrm>
                <a:off x="1540" y="3152"/>
                <a:ext cx="662" cy="394"/>
                <a:chOff x="1540" y="3152"/>
                <a:chExt cx="662" cy="394"/>
              </a:xfrm>
            </p:grpSpPr>
            <p:sp>
              <p:nvSpPr>
                <p:cNvPr id="33864" name="Rectangle 40"/>
                <p:cNvSpPr>
                  <a:spLocks noChangeArrowheads="1"/>
                </p:cNvSpPr>
                <p:nvPr/>
              </p:nvSpPr>
              <p:spPr bwMode="auto">
                <a:xfrm>
                  <a:off x="1540" y="3152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1,17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865" name="Rectangle 118"/>
                <p:cNvSpPr>
                  <a:spLocks noChangeArrowheads="1"/>
                </p:cNvSpPr>
                <p:nvPr/>
              </p:nvSpPr>
              <p:spPr bwMode="auto">
                <a:xfrm>
                  <a:off x="1540" y="3152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37" name="Group 121"/>
              <p:cNvGrpSpPr>
                <a:grpSpLocks/>
              </p:cNvGrpSpPr>
              <p:nvPr/>
            </p:nvGrpSpPr>
            <p:grpSpPr bwMode="auto">
              <a:xfrm>
                <a:off x="2202" y="3152"/>
                <a:ext cx="662" cy="394"/>
                <a:chOff x="2202" y="3152"/>
                <a:chExt cx="662" cy="394"/>
              </a:xfrm>
            </p:grpSpPr>
            <p:sp>
              <p:nvSpPr>
                <p:cNvPr id="33862" name="Rectangle 41"/>
                <p:cNvSpPr>
                  <a:spLocks noChangeArrowheads="1"/>
                </p:cNvSpPr>
                <p:nvPr/>
              </p:nvSpPr>
              <p:spPr bwMode="auto">
                <a:xfrm>
                  <a:off x="2202" y="3152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1,36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63" name="Rectangle 120"/>
                <p:cNvSpPr>
                  <a:spLocks noChangeArrowheads="1"/>
                </p:cNvSpPr>
                <p:nvPr/>
              </p:nvSpPr>
              <p:spPr bwMode="auto">
                <a:xfrm>
                  <a:off x="2202" y="3152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38" name="Group 123"/>
              <p:cNvGrpSpPr>
                <a:grpSpLocks/>
              </p:cNvGrpSpPr>
              <p:nvPr/>
            </p:nvGrpSpPr>
            <p:grpSpPr bwMode="auto">
              <a:xfrm>
                <a:off x="0" y="3546"/>
                <a:ext cx="734" cy="394"/>
                <a:chOff x="0" y="3546"/>
                <a:chExt cx="734" cy="394"/>
              </a:xfrm>
            </p:grpSpPr>
            <p:sp>
              <p:nvSpPr>
                <p:cNvPr id="33860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3546"/>
                  <a:ext cx="73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3,8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861" name="Rectangle 122"/>
                <p:cNvSpPr>
                  <a:spLocks noChangeArrowheads="1"/>
                </p:cNvSpPr>
                <p:nvPr/>
              </p:nvSpPr>
              <p:spPr bwMode="auto">
                <a:xfrm>
                  <a:off x="0" y="3546"/>
                  <a:ext cx="73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39" name="Group 125"/>
              <p:cNvGrpSpPr>
                <a:grpSpLocks/>
              </p:cNvGrpSpPr>
              <p:nvPr/>
            </p:nvGrpSpPr>
            <p:grpSpPr bwMode="auto">
              <a:xfrm>
                <a:off x="734" y="3546"/>
                <a:ext cx="806" cy="394"/>
                <a:chOff x="734" y="3546"/>
                <a:chExt cx="806" cy="394"/>
              </a:xfrm>
            </p:grpSpPr>
            <p:sp>
              <p:nvSpPr>
                <p:cNvPr id="33858" name="Rectangle 43"/>
                <p:cNvSpPr>
                  <a:spLocks noChangeArrowheads="1"/>
                </p:cNvSpPr>
                <p:nvPr/>
              </p:nvSpPr>
              <p:spPr bwMode="auto">
                <a:xfrm>
                  <a:off x="734" y="3546"/>
                  <a:ext cx="80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1,12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59" name="Rectangle 124"/>
                <p:cNvSpPr>
                  <a:spLocks noChangeArrowheads="1"/>
                </p:cNvSpPr>
                <p:nvPr/>
              </p:nvSpPr>
              <p:spPr bwMode="auto">
                <a:xfrm>
                  <a:off x="734" y="3546"/>
                  <a:ext cx="80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40" name="Group 127"/>
              <p:cNvGrpSpPr>
                <a:grpSpLocks/>
              </p:cNvGrpSpPr>
              <p:nvPr/>
            </p:nvGrpSpPr>
            <p:grpSpPr bwMode="auto">
              <a:xfrm>
                <a:off x="1540" y="3546"/>
                <a:ext cx="662" cy="394"/>
                <a:chOff x="1540" y="3546"/>
                <a:chExt cx="662" cy="394"/>
              </a:xfrm>
            </p:grpSpPr>
            <p:sp>
              <p:nvSpPr>
                <p:cNvPr id="33856" name="Rectangle 44"/>
                <p:cNvSpPr>
                  <a:spLocks noChangeArrowheads="1"/>
                </p:cNvSpPr>
                <p:nvPr/>
              </p:nvSpPr>
              <p:spPr bwMode="auto">
                <a:xfrm>
                  <a:off x="1540" y="3546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1,25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857" name="Rectangle 126"/>
                <p:cNvSpPr>
                  <a:spLocks noChangeArrowheads="1"/>
                </p:cNvSpPr>
                <p:nvPr/>
              </p:nvSpPr>
              <p:spPr bwMode="auto">
                <a:xfrm>
                  <a:off x="1540" y="3546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41" name="Group 129"/>
              <p:cNvGrpSpPr>
                <a:grpSpLocks/>
              </p:cNvGrpSpPr>
              <p:nvPr/>
            </p:nvGrpSpPr>
            <p:grpSpPr bwMode="auto">
              <a:xfrm>
                <a:off x="2202" y="3546"/>
                <a:ext cx="662" cy="394"/>
                <a:chOff x="2202" y="3546"/>
                <a:chExt cx="662" cy="394"/>
              </a:xfrm>
            </p:grpSpPr>
            <p:sp>
              <p:nvSpPr>
                <p:cNvPr id="33854" name="Rectangle 45"/>
                <p:cNvSpPr>
                  <a:spLocks noChangeArrowheads="1"/>
                </p:cNvSpPr>
                <p:nvPr/>
              </p:nvSpPr>
              <p:spPr bwMode="auto">
                <a:xfrm>
                  <a:off x="2202" y="3546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1,57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55" name="Rectangle 128"/>
                <p:cNvSpPr>
                  <a:spLocks noChangeArrowheads="1"/>
                </p:cNvSpPr>
                <p:nvPr/>
              </p:nvSpPr>
              <p:spPr bwMode="auto">
                <a:xfrm>
                  <a:off x="2202" y="3546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42" name="Group 131"/>
              <p:cNvGrpSpPr>
                <a:grpSpLocks/>
              </p:cNvGrpSpPr>
              <p:nvPr/>
            </p:nvGrpSpPr>
            <p:grpSpPr bwMode="auto">
              <a:xfrm>
                <a:off x="0" y="3940"/>
                <a:ext cx="734" cy="394"/>
                <a:chOff x="0" y="3940"/>
                <a:chExt cx="734" cy="394"/>
              </a:xfrm>
            </p:grpSpPr>
            <p:sp>
              <p:nvSpPr>
                <p:cNvPr id="33852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3940"/>
                  <a:ext cx="73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5,7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853" name="Rectangle 130"/>
                <p:cNvSpPr>
                  <a:spLocks noChangeArrowheads="1"/>
                </p:cNvSpPr>
                <p:nvPr/>
              </p:nvSpPr>
              <p:spPr bwMode="auto">
                <a:xfrm>
                  <a:off x="0" y="3940"/>
                  <a:ext cx="73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43" name="Group 133"/>
              <p:cNvGrpSpPr>
                <a:grpSpLocks/>
              </p:cNvGrpSpPr>
              <p:nvPr/>
            </p:nvGrpSpPr>
            <p:grpSpPr bwMode="auto">
              <a:xfrm>
                <a:off x="734" y="3940"/>
                <a:ext cx="806" cy="394"/>
                <a:chOff x="734" y="3940"/>
                <a:chExt cx="806" cy="394"/>
              </a:xfrm>
            </p:grpSpPr>
            <p:sp>
              <p:nvSpPr>
                <p:cNvPr id="33850" name="Rectangle 47"/>
                <p:cNvSpPr>
                  <a:spLocks noChangeArrowheads="1"/>
                </p:cNvSpPr>
                <p:nvPr/>
              </p:nvSpPr>
              <p:spPr bwMode="auto">
                <a:xfrm>
                  <a:off x="734" y="3940"/>
                  <a:ext cx="806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0,72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51" name="Rectangle 132"/>
                <p:cNvSpPr>
                  <a:spLocks noChangeArrowheads="1"/>
                </p:cNvSpPr>
                <p:nvPr/>
              </p:nvSpPr>
              <p:spPr bwMode="auto">
                <a:xfrm>
                  <a:off x="734" y="3940"/>
                  <a:ext cx="80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44" name="Group 135"/>
              <p:cNvGrpSpPr>
                <a:grpSpLocks/>
              </p:cNvGrpSpPr>
              <p:nvPr/>
            </p:nvGrpSpPr>
            <p:grpSpPr bwMode="auto">
              <a:xfrm>
                <a:off x="1540" y="3940"/>
                <a:ext cx="662" cy="394"/>
                <a:chOff x="1540" y="3940"/>
                <a:chExt cx="662" cy="394"/>
              </a:xfrm>
            </p:grpSpPr>
            <p:sp>
              <p:nvSpPr>
                <p:cNvPr id="33848" name="Rectangle 48"/>
                <p:cNvSpPr>
                  <a:spLocks noChangeArrowheads="1"/>
                </p:cNvSpPr>
                <p:nvPr/>
              </p:nvSpPr>
              <p:spPr bwMode="auto">
                <a:xfrm>
                  <a:off x="1540" y="3940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1" hangingPunct="1"/>
                  <a:r>
                    <a:rPr lang="en-US" sz="1200" b="1">
                      <a:cs typeface="Arial" charset="0"/>
                    </a:rPr>
                    <a:t>0,52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200" b="1"/>
                </a:p>
              </p:txBody>
            </p:sp>
            <p:sp>
              <p:nvSpPr>
                <p:cNvPr id="33849" name="Rectangle 134"/>
                <p:cNvSpPr>
                  <a:spLocks noChangeArrowheads="1"/>
                </p:cNvSpPr>
                <p:nvPr/>
              </p:nvSpPr>
              <p:spPr bwMode="auto">
                <a:xfrm>
                  <a:off x="1540" y="3940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  <p:grpSp>
            <p:nvGrpSpPr>
              <p:cNvPr id="33845" name="Group 137"/>
              <p:cNvGrpSpPr>
                <a:grpSpLocks/>
              </p:cNvGrpSpPr>
              <p:nvPr/>
            </p:nvGrpSpPr>
            <p:grpSpPr bwMode="auto">
              <a:xfrm>
                <a:off x="2202" y="3940"/>
                <a:ext cx="662" cy="394"/>
                <a:chOff x="2202" y="3940"/>
                <a:chExt cx="662" cy="394"/>
              </a:xfrm>
            </p:grpSpPr>
            <p:sp>
              <p:nvSpPr>
                <p:cNvPr id="33846" name="Rectangle 49"/>
                <p:cNvSpPr>
                  <a:spLocks noChangeArrowheads="1"/>
                </p:cNvSpPr>
                <p:nvPr/>
              </p:nvSpPr>
              <p:spPr bwMode="auto">
                <a:xfrm>
                  <a:off x="2202" y="3940"/>
                  <a:ext cx="66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r" eaLnBrk="1" hangingPunct="1"/>
                  <a:r>
                    <a:rPr lang="en-US" sz="1200" b="1">
                      <a:cs typeface="Arial" charset="0"/>
                    </a:rPr>
                    <a:t>0,27</a:t>
                  </a:r>
                  <a:endParaRPr lang="en-US" sz="1200" b="1">
                    <a:latin typeface="Tahoma" pitchFamily="34" charset="0"/>
                    <a:cs typeface="Times New Roman" pitchFamily="18" charset="0"/>
                  </a:endParaRPr>
                </a:p>
                <a:p>
                  <a:pPr algn="r"/>
                  <a:endParaRPr lang="en-US" sz="1200" b="1"/>
                </a:p>
              </p:txBody>
            </p:sp>
            <p:sp>
              <p:nvSpPr>
                <p:cNvPr id="33847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02" y="3940"/>
                  <a:ext cx="662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id-ID"/>
                </a:p>
              </p:txBody>
            </p:sp>
          </p:grpSp>
        </p:grpSp>
        <p:sp>
          <p:nvSpPr>
            <p:cNvPr id="33801" name="Rectangle 139"/>
            <p:cNvSpPr>
              <a:spLocks noChangeArrowheads="1"/>
            </p:cNvSpPr>
            <p:nvPr/>
          </p:nvSpPr>
          <p:spPr bwMode="auto">
            <a:xfrm>
              <a:off x="-3" y="-3"/>
              <a:ext cx="2870" cy="434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</p:grpSp>
      <p:sp>
        <p:nvSpPr>
          <p:cNvPr id="33798" name="Text Box 144"/>
          <p:cNvSpPr txBox="1">
            <a:spLocks noChangeArrowheads="1"/>
          </p:cNvSpPr>
          <p:nvPr/>
        </p:nvSpPr>
        <p:spPr bwMode="auto">
          <a:xfrm>
            <a:off x="7620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CONTOH SOAL UKURAN KERUNCINGAN</a:t>
            </a:r>
          </a:p>
        </p:txBody>
      </p:sp>
      <p:sp>
        <p:nvSpPr>
          <p:cNvPr id="33799" name="Text Box 145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65E198-F96C-403D-8BB7-66B56DE1CF9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93038" cy="541338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accent1"/>
                </a:solidFill>
              </a:rPr>
              <a:t>OUTLINE</a:t>
            </a:r>
            <a:endParaRPr lang="en-US" sz="2400" b="1" smtClean="0">
              <a:solidFill>
                <a:schemeClr val="accent1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838200" y="2665413"/>
            <a:ext cx="2362200" cy="611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000">
                <a:latin typeface="Tahoma" pitchFamily="34" charset="0"/>
              </a:rPr>
              <a:t>Pengertian Statistika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38200" y="3332163"/>
            <a:ext cx="2362200" cy="473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Penyajian Data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838200" y="4343400"/>
            <a:ext cx="2362200" cy="6858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Ukuran Penyebaran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838200" y="3875088"/>
            <a:ext cx="2362200" cy="387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Ukuran Pemusatan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838200" y="5097463"/>
            <a:ext cx="2362200" cy="465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Angka Indeks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838200" y="5684838"/>
            <a:ext cx="2362200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Deret Berkala dan</a:t>
            </a:r>
          </a:p>
          <a:p>
            <a:pPr algn="ctr" eaLnBrk="1" hangingPunct="1"/>
            <a:r>
              <a:rPr lang="en-US" sz="2000">
                <a:latin typeface="Tahoma" pitchFamily="34" charset="0"/>
              </a:rPr>
              <a:t>Peramalan</a:t>
            </a:r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>
            <a:off x="381000" y="601821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>
            <a:off x="381000" y="2971800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>
            <a:off x="381000" y="3527425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4829" name="Line 12"/>
          <p:cNvSpPr>
            <a:spLocks noChangeShapeType="1"/>
          </p:cNvSpPr>
          <p:nvPr/>
        </p:nvSpPr>
        <p:spPr bwMode="auto">
          <a:xfrm>
            <a:off x="381000" y="466566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>
            <a:off x="381000" y="5360988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 flipV="1">
            <a:off x="3200400" y="4711700"/>
            <a:ext cx="720725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>
            <a:off x="3505200" y="3048000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3962400" y="2678113"/>
            <a:ext cx="3962400" cy="85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>
                <a:latin typeface="Tahoma" pitchFamily="34" charset="0"/>
              </a:rPr>
              <a:t>Range, Deviasi Rata-rata, Varians dan Deviasi Standar untuk Data Tiidak Berkelompok dan Berkelompok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962400" y="3686175"/>
            <a:ext cx="3962400" cy="620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Karakteristik, Kelebihan, dan Kekurangan Ukuran Penyebaran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3962400" y="4384675"/>
            <a:ext cx="3962400" cy="72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Ukuran Penyebaran Lain </a:t>
            </a:r>
          </a:p>
          <a:p>
            <a:pPr algn="ctr" eaLnBrk="1" hangingPunct="1"/>
            <a:r>
              <a:rPr lang="en-US" sz="1600">
                <a:latin typeface="Tahoma" pitchFamily="34" charset="0"/>
              </a:rPr>
              <a:t>(Range Inter-Kuartil, Deviasi Kuartil) </a:t>
            </a:r>
          </a:p>
        </p:txBody>
      </p:sp>
      <p:sp>
        <p:nvSpPr>
          <p:cNvPr id="34836" name="Text Box 19"/>
          <p:cNvSpPr txBox="1">
            <a:spLocks noChangeArrowheads="1"/>
          </p:cNvSpPr>
          <p:nvPr/>
        </p:nvSpPr>
        <p:spPr bwMode="auto">
          <a:xfrm>
            <a:off x="3962400" y="5181600"/>
            <a:ext cx="3962400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Ukuran Kecondongan dan Keruncingan </a:t>
            </a:r>
          </a:p>
          <a:p>
            <a:pPr algn="ctr" eaLnBrk="1" hangingPunct="1"/>
            <a:r>
              <a:rPr lang="en-US" sz="1600">
                <a:latin typeface="Tahoma" pitchFamily="34" charset="0"/>
              </a:rPr>
              <a:t>(Skewness dan Kurtosis) </a:t>
            </a:r>
          </a:p>
        </p:txBody>
      </p:sp>
      <p:sp>
        <p:nvSpPr>
          <p:cNvPr id="34837" name="Text Box 20"/>
          <p:cNvSpPr txBox="1">
            <a:spLocks noChangeArrowheads="1"/>
          </p:cNvSpPr>
          <p:nvPr/>
        </p:nvSpPr>
        <p:spPr bwMode="auto">
          <a:xfrm>
            <a:off x="3962400" y="5856288"/>
            <a:ext cx="3962400" cy="69691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latin typeface="Tahoma" pitchFamily="34" charset="0"/>
              </a:rPr>
              <a:t>Pengolahan Data Ukuran Penyebaran dengan MS Excel</a:t>
            </a:r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3546475" y="548481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3546475" y="6170613"/>
            <a:ext cx="415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4840" name="Rectangle 23"/>
          <p:cNvSpPr>
            <a:spLocks noChangeArrowheads="1"/>
          </p:cNvSpPr>
          <p:nvPr/>
        </p:nvSpPr>
        <p:spPr bwMode="auto">
          <a:xfrm>
            <a:off x="914400" y="2133600"/>
            <a:ext cx="70104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ahoma" pitchFamily="34" charset="0"/>
              </a:rPr>
              <a:t>BAGIAN  I  Statistik Deskriptif</a:t>
            </a:r>
            <a:endParaRPr lang="en-US" b="1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3505200" y="3962400"/>
            <a:ext cx="415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381000" y="22860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381000" y="2286000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3505200" y="3048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FFE2D6-652D-4CF3-8EA6-4DAA37484E3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1066800"/>
            <a:ext cx="7793037" cy="465138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accent1"/>
                </a:solidFill>
              </a:rPr>
              <a:t>MENGGUNAKAN MS EXCEL</a:t>
            </a:r>
            <a:endParaRPr lang="en-US" sz="2400" b="1" smtClean="0">
              <a:solidFill>
                <a:schemeClr val="accent1"/>
              </a:solidFill>
            </a:endParaRP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077200" cy="1905000"/>
          </a:xfrm>
          <a:noFill/>
        </p:spPr>
        <p:txBody>
          <a:bodyPr/>
          <a:lstStyle/>
          <a:p>
            <a:pPr marL="952500" lvl="2" indent="-374650" algn="just" eaLnBrk="1" hangingPunct="1">
              <a:buFont typeface="Wingdings" pitchFamily="2" charset="2"/>
              <a:buNone/>
            </a:pPr>
            <a:r>
              <a:rPr lang="en-US" sz="2200" b="1" smtClean="0">
                <a:solidFill>
                  <a:schemeClr val="accent1"/>
                </a:solidFill>
              </a:rPr>
              <a:t>Langkah- langkah:</a:t>
            </a:r>
          </a:p>
          <a:p>
            <a:pPr marL="952500" lvl="2" indent="-374650" algn="just" eaLnBrk="1" hangingPunct="1">
              <a:buFont typeface="Wingdings" pitchFamily="2" charset="2"/>
              <a:buNone/>
            </a:pPr>
            <a:endParaRPr lang="en-US" sz="2000" smtClean="0"/>
          </a:p>
          <a:p>
            <a:pPr marL="952500" lvl="2" indent="-374650" eaLnBrk="1" hangingPunct="1">
              <a:buFont typeface="Wingdings" pitchFamily="2" charset="2"/>
              <a:buNone/>
            </a:pPr>
            <a:r>
              <a:rPr lang="en-US" sz="2000" smtClean="0"/>
              <a:t>A.	Masukkan data ke dalam sheet MS Excel, misalnya di kolom A baris 2 sampai 9.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762000" y="4114800"/>
            <a:ext cx="739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4650" indent="-374650" eaLnBrk="1" hangingPunct="1">
              <a:spcBef>
                <a:spcPct val="50000"/>
              </a:spcBef>
            </a:pPr>
            <a:r>
              <a:rPr lang="en-US" sz="2000"/>
              <a:t>B. 	Lakukan operasi dengan formula </a:t>
            </a:r>
            <a:r>
              <a:rPr lang="en-US" sz="2000">
                <a:solidFill>
                  <a:schemeClr val="folHlink"/>
                </a:solidFill>
              </a:rPr>
              <a:t>@stdev(a2:a9)</a:t>
            </a:r>
            <a:r>
              <a:rPr lang="en-US" sz="2000"/>
              <a:t> di kolom a baris ke-10, dan tekan enter. Hasil standar deviasi akan muncul pada sel tersebut.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14F657-5D9A-4267-9690-F61568D2E90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686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36868" name="Picture 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1722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BBD6F2-439D-4DD3-806D-EC2A1D186F3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685800" y="3124200"/>
            <a:ext cx="7239000" cy="457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chemeClr val="bg1"/>
                </a:solidFill>
                <a:latin typeface="Tahoma" pitchFamily="34" charset="0"/>
              </a:rPr>
              <a:t>TERIMA KASIH</a:t>
            </a:r>
            <a:endParaRPr lang="en-US" sz="3200" b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7C3B2-4A49-40E2-A126-67445E9B496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PENGGUNAAN UKURAN PENYEBARAN</a:t>
            </a:r>
            <a:endParaRPr lang="en-US" sz="240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76962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6238" indent="-376238" eaLnBrk="1" hangingPunct="1">
              <a:buFontTx/>
              <a:buChar char="•"/>
            </a:pPr>
            <a:r>
              <a:rPr lang="en-US" sz="2000">
                <a:latin typeface="Tahoma" pitchFamily="34" charset="0"/>
                <a:cs typeface="Times New Roman" pitchFamily="18" charset="0"/>
              </a:rPr>
              <a:t>Rata-rata bunga bank 11,43% per tahun, namun kisaran bunga antar bank dari 7,5% - 12,75%</a:t>
            </a:r>
          </a:p>
          <a:p>
            <a:pPr marL="376238" indent="-376238" eaLnBrk="1" hangingPunct="1"/>
            <a:endParaRPr lang="en-US" sz="2000">
              <a:latin typeface="Tahoma" pitchFamily="34" charset="0"/>
              <a:cs typeface="Times New Roman" pitchFamily="18" charset="0"/>
            </a:endParaRPr>
          </a:p>
          <a:p>
            <a:pPr marL="376238" indent="-376238" eaLnBrk="1" hangingPunct="1">
              <a:buFontTx/>
              <a:buChar char="•"/>
            </a:pPr>
            <a:r>
              <a:rPr lang="en-US" sz="2000">
                <a:latin typeface="Tahoma" pitchFamily="34" charset="0"/>
                <a:cs typeface="Times New Roman" pitchFamily="18" charset="0"/>
              </a:rPr>
              <a:t>Rata-rata inflasi Indonesia 1995-2001 sebesar 18,2% dengan kisaran antara 6% - 78%</a:t>
            </a:r>
          </a:p>
          <a:p>
            <a:pPr marL="376238" indent="-376238" eaLnBrk="1" hangingPunct="1"/>
            <a:endParaRPr lang="en-US" sz="2000">
              <a:latin typeface="Tahoma" pitchFamily="34" charset="0"/>
              <a:cs typeface="Times New Roman" pitchFamily="18" charset="0"/>
            </a:endParaRPr>
          </a:p>
          <a:p>
            <a:pPr marL="376238" indent="-376238" eaLnBrk="1" hangingPunct="1">
              <a:buFontTx/>
              <a:buChar char="•"/>
            </a:pPr>
            <a:r>
              <a:rPr lang="en-US" sz="2000">
                <a:latin typeface="Tahoma" pitchFamily="34" charset="0"/>
                <a:cs typeface="Times New Roman" pitchFamily="18" charset="0"/>
              </a:rPr>
              <a:t>Harga rata-rata saham Rp 470 per lembar, namun kisaran saham sangat besar dari Rp 50 - Rp 62.500 per lembar</a:t>
            </a:r>
          </a:p>
          <a:p>
            <a:pPr marL="376238" indent="-376238" eaLnBrk="1" hangingPunct="1"/>
            <a:endParaRPr lang="en-US" sz="2400">
              <a:latin typeface="Tahoma" pitchFamily="34" charset="0"/>
              <a:cs typeface="Times New Roman" pitchFamily="18" charset="0"/>
            </a:endParaRPr>
          </a:p>
          <a:p>
            <a:pPr marL="376238" indent="-376238" eaLnBrk="1" hangingPunct="1"/>
            <a:endParaRPr lang="en-US" sz="2400">
              <a:latin typeface="Tahoma" pitchFamily="34" charset="0"/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295400" y="45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d-ID" sz="2400">
              <a:latin typeface="Tahoma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4D7B85-BBAE-4630-A2BE-4E41FA0C6A0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838200" y="1143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BEBERAPA BENTUK UKURAN PENYEBARAN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609600" y="2438400"/>
            <a:ext cx="3200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0700" indent="-520700" eaLnBrk="1" hangingPunct="1"/>
            <a:r>
              <a:rPr lang="en-US" sz="2000">
                <a:latin typeface="Tahoma" pitchFamily="34" charset="0"/>
              </a:rPr>
              <a:t>1.    Rata-rata sama, penyebaran berbeda</a:t>
            </a:r>
          </a:p>
          <a:p>
            <a:pPr marL="520700" indent="-520700" eaLnBrk="1" hangingPunct="1"/>
            <a:endParaRPr lang="en-US" sz="2000">
              <a:latin typeface="Tahoma" pitchFamily="34" charset="0"/>
            </a:endParaRPr>
          </a:p>
          <a:p>
            <a:pPr marL="520700" indent="-520700" eaLnBrk="1" hangingPunct="1"/>
            <a:endParaRPr lang="en-US" sz="2000" b="1">
              <a:latin typeface="Tahoma" pitchFamily="34" charset="0"/>
            </a:endParaRPr>
          </a:p>
          <a:p>
            <a:pPr marL="520700" indent="-520700" eaLnBrk="1" hangingPunct="1"/>
            <a:endParaRPr lang="en-US" sz="2000" b="1">
              <a:latin typeface="Tahoma" pitchFamily="34" charset="0"/>
            </a:endParaRPr>
          </a:p>
          <a:p>
            <a:pPr marL="520700" indent="-520700" eaLnBrk="1" hangingPunct="1"/>
            <a:endParaRPr lang="en-US" sz="2000" b="1">
              <a:latin typeface="Tahoma" pitchFamily="34" charset="0"/>
            </a:endParaRPr>
          </a:p>
          <a:p>
            <a:pPr marL="520700" indent="-520700" eaLnBrk="1" hangingPunct="1"/>
            <a:endParaRPr lang="en-US" sz="2000" b="1">
              <a:latin typeface="Tahoma" pitchFamily="34" charset="0"/>
            </a:endParaRPr>
          </a:p>
          <a:p>
            <a:pPr marL="520700" indent="-520700" eaLnBrk="1" hangingPunct="1"/>
            <a:endParaRPr lang="en-US" sz="2000" b="1"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95688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886200" y="1981200"/>
          <a:ext cx="4572000" cy="4275138"/>
        </p:xfrm>
        <a:graphic>
          <a:graphicData uri="http://schemas.openxmlformats.org/presentationml/2006/ole">
            <p:oleObj spid="_x0000_s1026" r:id="rId3" imgW="1952625" imgH="1847850" progId="Excel.Chart.8">
              <p:embed/>
            </p:oleObj>
          </a:graphicData>
        </a:graphic>
      </p:graphicFrame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3633788" y="2366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0038D1-AB00-41BF-8356-A2839C938CC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3810000" cy="1030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2.</a:t>
            </a:r>
            <a:r>
              <a:rPr lang="en-US" sz="2400" smtClean="0"/>
              <a:t> </a:t>
            </a:r>
            <a:r>
              <a:rPr lang="en-US" sz="2000" smtClean="0"/>
              <a:t>Rata-rata berbeda dengan penyebaran berbeda</a:t>
            </a:r>
          </a:p>
          <a:p>
            <a:pPr eaLnBrk="1" hangingPunct="1">
              <a:lnSpc>
                <a:spcPct val="80000"/>
              </a:lnSpc>
            </a:pPr>
            <a:endParaRPr lang="en-US" sz="3200" smtClean="0"/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4575" y="1981200"/>
            <a:ext cx="3756025" cy="1030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3. Rata-rata berbeda dengan penyebaran sama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62000" y="2819400"/>
          <a:ext cx="3486150" cy="3495675"/>
        </p:xfrm>
        <a:graphic>
          <a:graphicData uri="http://schemas.openxmlformats.org/presentationml/2006/ole">
            <p:oleObj spid="_x0000_s2050" name="Chart" r:id="rId3" imgW="1876425" imgH="2124075" progId="Excel.Chart.8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5257800" y="2819400"/>
          <a:ext cx="3581400" cy="3505200"/>
        </p:xfrm>
        <a:graphic>
          <a:graphicData uri="http://schemas.openxmlformats.org/presentationml/2006/ole">
            <p:oleObj spid="_x0000_s2051" name="Chart" r:id="rId4" imgW="1952625" imgH="1847850" progId="Excel.Chart.8">
              <p:embed/>
            </p:oleObj>
          </a:graphicData>
        </a:graphic>
      </p:graphicFrame>
      <p:sp>
        <p:nvSpPr>
          <p:cNvPr id="2055" name="Text Box 7"/>
          <p:cNvSpPr>
            <a:spLocks noChangeArrowheads="1"/>
          </p:cNvSpPr>
          <p:nvPr>
            <p:ph type="title"/>
          </p:nvPr>
        </p:nvSpPr>
        <p:spPr>
          <a:xfrm>
            <a:off x="817563" y="990600"/>
            <a:ext cx="7793037" cy="5334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000" b="1" smtClean="0">
                <a:solidFill>
                  <a:schemeClr val="accent1"/>
                </a:solidFill>
              </a:rPr>
              <a:t>BEBERAPA BENTUK UKURAN PENYEBARAN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DCF574-4E8D-4EAF-BEFD-6E39B706577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62000" y="990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RANGE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76962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Definisi:</a:t>
            </a:r>
            <a:endParaRPr lang="en-US" sz="2000" b="1">
              <a:solidFill>
                <a:schemeClr val="accent1"/>
              </a:solidFill>
              <a:latin typeface="Tahoma" pitchFamily="34" charset="0"/>
            </a:endParaRPr>
          </a:p>
          <a:p>
            <a:pPr eaLnBrk="1" hangingPunct="1"/>
            <a:r>
              <a:rPr lang="en-US" sz="2000">
                <a:latin typeface="Tahoma" pitchFamily="34" charset="0"/>
              </a:rPr>
              <a:t>Nilai terbesar dikurang nilai terkecil.</a:t>
            </a:r>
          </a:p>
          <a:p>
            <a:pPr eaLnBrk="1" hangingPunct="1">
              <a:lnSpc>
                <a:spcPct val="60000"/>
              </a:lnSpc>
            </a:pPr>
            <a:endParaRPr lang="en-US" sz="2000">
              <a:latin typeface="Tahoma" pitchFamily="34" charset="0"/>
            </a:endParaRPr>
          </a:p>
          <a:p>
            <a:pPr eaLnBrk="1" hangingPunct="1"/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Contoh:</a:t>
            </a:r>
            <a:endParaRPr lang="en-US" sz="2000" b="1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1510" name="Text Box 86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graphicFrame>
        <p:nvGraphicFramePr>
          <p:cNvPr id="231616" name="Group 192"/>
          <p:cNvGraphicFramePr>
            <a:graphicFrameLocks noGrp="1"/>
          </p:cNvGraphicFramePr>
          <p:nvPr/>
        </p:nvGraphicFramePr>
        <p:xfrm>
          <a:off x="762000" y="3200400"/>
          <a:ext cx="6934200" cy="1524000"/>
        </p:xfrm>
        <a:graphic>
          <a:graphicData uri="http://schemas.openxmlformats.org/drawingml/2006/table">
            <a:tbl>
              <a:tblPr/>
              <a:tblGrid>
                <a:gridCol w="2005013"/>
                <a:gridCol w="1738312"/>
                <a:gridCol w="1579563"/>
                <a:gridCol w="161131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Nilai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Indonesia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Thailand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Malaysia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Tertinggi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Terendah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Jarak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17-5 = 12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6-2 = 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4-1 = 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67099C-A7DD-40DE-A35B-C9326F3C049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DEVIASI RATA-RATA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528888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>
            <a:off x="2590800" y="-5245100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2590800" y="-5245100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2476500" y="-5245100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1" name="Rectangle 15"/>
          <p:cNvSpPr>
            <a:spLocks noChangeArrowheads="1"/>
          </p:cNvSpPr>
          <p:nvPr/>
        </p:nvSpPr>
        <p:spPr bwMode="auto">
          <a:xfrm>
            <a:off x="6373813" y="1385888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d-ID" sz="2400">
              <a:latin typeface="Tahoma" pitchFamily="34" charset="0"/>
            </a:endParaRPr>
          </a:p>
        </p:txBody>
      </p:sp>
      <p:sp>
        <p:nvSpPr>
          <p:cNvPr id="3082" name="Rectangle 53"/>
          <p:cNvSpPr>
            <a:spLocks noChangeArrowheads="1"/>
          </p:cNvSpPr>
          <p:nvPr/>
        </p:nvSpPr>
        <p:spPr bwMode="auto">
          <a:xfrm>
            <a:off x="9666288" y="-39688"/>
            <a:ext cx="1679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d-ID" sz="2400">
              <a:latin typeface="Tahoma" pitchFamily="34" charset="0"/>
            </a:endParaRPr>
          </a:p>
        </p:txBody>
      </p:sp>
      <p:sp>
        <p:nvSpPr>
          <p:cNvPr id="3083" name="Rectangle 58"/>
          <p:cNvSpPr>
            <a:spLocks noChangeArrowheads="1"/>
          </p:cNvSpPr>
          <p:nvPr/>
        </p:nvSpPr>
        <p:spPr bwMode="auto">
          <a:xfrm>
            <a:off x="9666288" y="-39688"/>
            <a:ext cx="1679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d-ID" sz="2400">
              <a:latin typeface="Tahoma" pitchFamily="34" charset="0"/>
            </a:endParaRPr>
          </a:p>
        </p:txBody>
      </p:sp>
      <p:sp>
        <p:nvSpPr>
          <p:cNvPr id="3084" name="Text Box 4"/>
          <p:cNvSpPr txBox="1">
            <a:spLocks noChangeArrowheads="1"/>
          </p:cNvSpPr>
          <p:nvPr/>
        </p:nvSpPr>
        <p:spPr bwMode="auto">
          <a:xfrm>
            <a:off x="914400" y="2286000"/>
            <a:ext cx="74676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Definisi:</a:t>
            </a:r>
          </a:p>
          <a:p>
            <a:pPr eaLnBrk="1" hangingPunct="1"/>
            <a:r>
              <a:rPr lang="en-US" sz="2200">
                <a:latin typeface="Tahoma" pitchFamily="34" charset="0"/>
                <a:cs typeface="Arial" charset="0"/>
              </a:rPr>
              <a:t>Rata-rata hitung dari nilai mutlak deviasi antara nilai data pengamatan dengan rata-rata hitungnya</a:t>
            </a:r>
            <a:r>
              <a:rPr lang="en-US" sz="2200">
                <a:latin typeface="Tahoma" pitchFamily="34" charset="0"/>
              </a:rPr>
              <a:t>.</a:t>
            </a:r>
          </a:p>
          <a:p>
            <a:pPr eaLnBrk="1" hangingPunct="1"/>
            <a:endParaRPr lang="en-US" sz="2200">
              <a:latin typeface="Tahoma" pitchFamily="34" charset="0"/>
            </a:endParaRPr>
          </a:p>
          <a:p>
            <a:pPr eaLnBrk="1" hangingPunct="1"/>
            <a:r>
              <a:rPr lang="en-US" sz="2200" b="1">
                <a:solidFill>
                  <a:schemeClr val="accent1"/>
                </a:solidFill>
                <a:latin typeface="Tahoma" pitchFamily="34" charset="0"/>
              </a:rPr>
              <a:t>Rumus:</a:t>
            </a:r>
          </a:p>
        </p:txBody>
      </p:sp>
      <p:sp>
        <p:nvSpPr>
          <p:cNvPr id="3085" name="Text Box 337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graphicFrame>
        <p:nvGraphicFramePr>
          <p:cNvPr id="3074" name="Object 341"/>
          <p:cNvGraphicFramePr>
            <a:graphicFrameLocks noChangeAspect="1"/>
          </p:cNvGraphicFramePr>
          <p:nvPr/>
        </p:nvGraphicFramePr>
        <p:xfrm>
          <a:off x="2971800" y="4114800"/>
          <a:ext cx="3200400" cy="1314450"/>
        </p:xfrm>
        <a:graphic>
          <a:graphicData uri="http://schemas.openxmlformats.org/presentationml/2006/ole">
            <p:oleObj spid="_x0000_s3074" name="Equation" r:id="rId3" imgW="927000" imgH="380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983DD8-1820-490A-A10D-B74DA5D99A1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2590800" y="-5245100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2590800" y="-5245100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2476500" y="-5245100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373813" y="1385888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d-ID" sz="2400">
              <a:latin typeface="Tahoma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9666288" y="-39688"/>
            <a:ext cx="1679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d-ID" sz="2400">
              <a:latin typeface="Tahoma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9666288" y="-39688"/>
            <a:ext cx="1679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d-ID" sz="2400">
              <a:latin typeface="Tahoma" pitchFamily="34" charset="0"/>
            </a:endParaRPr>
          </a:p>
        </p:txBody>
      </p:sp>
      <p:sp>
        <p:nvSpPr>
          <p:cNvPr id="4107" name="Text Box 160"/>
          <p:cNvSpPr txBox="1">
            <a:spLocks noChangeArrowheads="1"/>
          </p:cNvSpPr>
          <p:nvPr/>
        </p:nvSpPr>
        <p:spPr bwMode="auto">
          <a:xfrm>
            <a:off x="762000" y="1066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</a:rPr>
              <a:t>DEVIASI RATA-RATA</a:t>
            </a:r>
          </a:p>
        </p:txBody>
      </p:sp>
      <p:sp>
        <p:nvSpPr>
          <p:cNvPr id="4108" name="Text Box 164"/>
          <p:cNvSpPr txBox="1">
            <a:spLocks noChangeArrowheads="1"/>
          </p:cNvSpPr>
          <p:nvPr/>
        </p:nvSpPr>
        <p:spPr bwMode="auto">
          <a:xfrm>
            <a:off x="609600" y="228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Ukuran Penyebaran				                   Bab 4</a:t>
            </a:r>
          </a:p>
        </p:txBody>
      </p:sp>
      <p:graphicFrame>
        <p:nvGraphicFramePr>
          <p:cNvPr id="4098" name="Object 169"/>
          <p:cNvGraphicFramePr>
            <a:graphicFrameLocks noChangeAspect="1"/>
          </p:cNvGraphicFramePr>
          <p:nvPr/>
        </p:nvGraphicFramePr>
        <p:xfrm>
          <a:off x="2438400" y="1600200"/>
          <a:ext cx="2514600" cy="1033463"/>
        </p:xfrm>
        <a:graphic>
          <a:graphicData uri="http://schemas.openxmlformats.org/presentationml/2006/ole">
            <p:oleObj spid="_x0000_s4098" name="Equation" r:id="rId3" imgW="927000" imgH="380880" progId="Equation.DSMT4">
              <p:embed/>
            </p:oleObj>
          </a:graphicData>
        </a:graphic>
      </p:graphicFrame>
      <p:graphicFrame>
        <p:nvGraphicFramePr>
          <p:cNvPr id="4099" name="Object 170"/>
          <p:cNvGraphicFramePr>
            <a:graphicFrameLocks noChangeAspect="1"/>
          </p:cNvGraphicFramePr>
          <p:nvPr/>
        </p:nvGraphicFramePr>
        <p:xfrm>
          <a:off x="609600" y="2667000"/>
          <a:ext cx="7620000" cy="3886200"/>
        </p:xfrm>
        <a:graphic>
          <a:graphicData uri="http://schemas.openxmlformats.org/presentationml/2006/ole">
            <p:oleObj spid="_x0000_s4099" name="Image" r:id="rId4" imgW="4279401" imgH="2188468" progId="Photoshop.Image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1642</TotalTime>
  <Words>1341</Words>
  <Application>Microsoft PowerPoint</Application>
  <PresentationFormat>On-screen Show (4:3)</PresentationFormat>
  <Paragraphs>599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Wingdings</vt:lpstr>
      <vt:lpstr>Times New Roman</vt:lpstr>
      <vt:lpstr>Tahoma</vt:lpstr>
      <vt:lpstr>Symbol</vt:lpstr>
      <vt:lpstr>Garamond</vt:lpstr>
      <vt:lpstr>Century Gothic</vt:lpstr>
      <vt:lpstr>Axis</vt:lpstr>
      <vt:lpstr>Microsoft Excel Chart</vt:lpstr>
      <vt:lpstr>MathType 5.0 Equation</vt:lpstr>
      <vt:lpstr>Adobe Photoshop Image</vt:lpstr>
      <vt:lpstr>Microsoft Office Excel Chart</vt:lpstr>
      <vt:lpstr>Slide 1</vt:lpstr>
      <vt:lpstr>OUTLINE</vt:lpstr>
      <vt:lpstr>Slide 3</vt:lpstr>
      <vt:lpstr>Slide 4</vt:lpstr>
      <vt:lpstr>Slide 5</vt:lpstr>
      <vt:lpstr>BEBERAPA BENTUK UKURAN PENYEBARAN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CONTOH</vt:lpstr>
      <vt:lpstr>Slide 17</vt:lpstr>
      <vt:lpstr>LATIHAN: </vt:lpstr>
      <vt:lpstr>Slide 19</vt:lpstr>
      <vt:lpstr>Slide 20</vt:lpstr>
      <vt:lpstr>Slide 21</vt:lpstr>
      <vt:lpstr>Slide 22</vt:lpstr>
      <vt:lpstr>Slide 23</vt:lpstr>
      <vt:lpstr>OUTLINE</vt:lpstr>
      <vt:lpstr>Slide 25</vt:lpstr>
      <vt:lpstr>OUTLINE</vt:lpstr>
      <vt:lpstr>Slide 27</vt:lpstr>
      <vt:lpstr>Slide 28</vt:lpstr>
      <vt:lpstr>Slide 29</vt:lpstr>
      <vt:lpstr>Slide 30</vt:lpstr>
      <vt:lpstr>Slide 31</vt:lpstr>
      <vt:lpstr>OUTLINE</vt:lpstr>
      <vt:lpstr>MENGGUNAKAN MS EXCEL</vt:lpstr>
      <vt:lpstr>Slide 34</vt:lpstr>
      <vt:lpstr>Slide 35</vt:lpstr>
    </vt:vector>
  </TitlesOfParts>
  <Company>Universitas Mercu Buana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Suharyadi</dc:creator>
  <cp:lastModifiedBy>PERSONAL</cp:lastModifiedBy>
  <cp:revision>138</cp:revision>
  <cp:lastPrinted>1601-01-01T00:00:00Z</cp:lastPrinted>
  <dcterms:created xsi:type="dcterms:W3CDTF">2003-06-14T04:26:09Z</dcterms:created>
  <dcterms:modified xsi:type="dcterms:W3CDTF">2012-03-05T09:31:15Z</dcterms:modified>
</cp:coreProperties>
</file>