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5" r:id="rId3"/>
    <p:sldId id="332" r:id="rId4"/>
    <p:sldId id="319" r:id="rId5"/>
    <p:sldId id="333" r:id="rId6"/>
    <p:sldId id="334" r:id="rId7"/>
    <p:sldId id="350" r:id="rId8"/>
    <p:sldId id="352" r:id="rId9"/>
    <p:sldId id="351" r:id="rId10"/>
    <p:sldId id="301" r:id="rId11"/>
    <p:sldId id="347" r:id="rId12"/>
    <p:sldId id="302" r:id="rId13"/>
    <p:sldId id="376" r:id="rId14"/>
    <p:sldId id="291" r:id="rId15"/>
    <p:sldId id="338" r:id="rId16"/>
    <p:sldId id="379" r:id="rId17"/>
    <p:sldId id="380" r:id="rId18"/>
    <p:sldId id="354" r:id="rId19"/>
    <p:sldId id="359" r:id="rId20"/>
    <p:sldId id="355" r:id="rId21"/>
    <p:sldId id="356" r:id="rId22"/>
    <p:sldId id="360" r:id="rId23"/>
    <p:sldId id="361" r:id="rId24"/>
    <p:sldId id="363" r:id="rId25"/>
    <p:sldId id="364" r:id="rId26"/>
    <p:sldId id="366" r:id="rId27"/>
    <p:sldId id="382" r:id="rId28"/>
    <p:sldId id="383" r:id="rId29"/>
    <p:sldId id="371" r:id="rId30"/>
    <p:sldId id="372" r:id="rId31"/>
    <p:sldId id="374" r:id="rId32"/>
    <p:sldId id="375" r:id="rId33"/>
    <p:sldId id="27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800000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800000"/>
    <a:srgbClr val="990000"/>
    <a:srgbClr val="66FFFF"/>
    <a:srgbClr val="66CCFF"/>
    <a:srgbClr val="0066FF"/>
    <a:srgbClr val="006600"/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595" autoAdjust="0"/>
  </p:normalViewPr>
  <p:slideViewPr>
    <p:cSldViewPr>
      <p:cViewPr>
        <p:scale>
          <a:sx n="75" d="100"/>
          <a:sy n="75" d="100"/>
        </p:scale>
        <p:origin x="-1236" y="84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7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A64F84-87F4-4B56-AB16-712ECE7F6815}" type="doc">
      <dgm:prSet loTypeId="urn:microsoft.com/office/officeart/2005/8/layout/h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FE8C197-A6EE-4D83-88AB-FB319B384260}">
      <dgm:prSet phldrT="[Text]"/>
      <dgm:spPr/>
      <dgm:t>
        <a:bodyPr/>
        <a:lstStyle/>
        <a:p>
          <a:r>
            <a:rPr lang="id-ID" dirty="0" smtClean="0">
              <a:latin typeface="Corbel" pitchFamily="34" charset="0"/>
            </a:rPr>
            <a:t>Analisis Korelasi</a:t>
          </a:r>
          <a:endParaRPr lang="en-US" dirty="0">
            <a:latin typeface="Corbel" pitchFamily="34" charset="0"/>
          </a:endParaRPr>
        </a:p>
      </dgm:t>
    </dgm:pt>
    <dgm:pt modelId="{7640B124-835A-41FC-AF5A-98ED310A3F8D}" type="parTrans" cxnId="{0560B012-09E3-459A-B76F-970BCB5E0C0B}">
      <dgm:prSet/>
      <dgm:spPr/>
      <dgm:t>
        <a:bodyPr/>
        <a:lstStyle/>
        <a:p>
          <a:endParaRPr lang="en-US"/>
        </a:p>
      </dgm:t>
    </dgm:pt>
    <dgm:pt modelId="{D3826E3A-6B3D-478B-AA16-8A690640E8EE}" type="sibTrans" cxnId="{0560B012-09E3-459A-B76F-970BCB5E0C0B}">
      <dgm:prSet/>
      <dgm:spPr/>
      <dgm:t>
        <a:bodyPr/>
        <a:lstStyle/>
        <a:p>
          <a:endParaRPr lang="en-US"/>
        </a:p>
      </dgm:t>
    </dgm:pt>
    <dgm:pt modelId="{0B31A726-7440-4011-897B-5AC5E1855EAC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Suatu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teknik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statistika</a:t>
          </a:r>
          <a:r>
            <a:rPr lang="en-US" dirty="0" smtClean="0">
              <a:latin typeface="+mj-lt"/>
            </a:rPr>
            <a:t> yang </a:t>
          </a:r>
          <a:r>
            <a:rPr lang="en-US" dirty="0" err="1" smtClean="0">
              <a:latin typeface="+mj-lt"/>
            </a:rPr>
            <a:t>digunakan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untuk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mengukur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keeratan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hubungan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atau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korelasi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antara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dua</a:t>
          </a:r>
          <a:r>
            <a:rPr lang="en-US" dirty="0" smtClean="0">
              <a:latin typeface="+mj-lt"/>
            </a:rPr>
            <a:t> </a:t>
          </a:r>
          <a:r>
            <a:rPr lang="en-US" dirty="0" err="1" smtClean="0">
              <a:latin typeface="+mj-lt"/>
            </a:rPr>
            <a:t>variabel</a:t>
          </a:r>
          <a:r>
            <a:rPr lang="en-US" dirty="0" smtClean="0">
              <a:latin typeface="+mj-lt"/>
            </a:rPr>
            <a:t>.</a:t>
          </a:r>
          <a:endParaRPr lang="en-US" dirty="0">
            <a:latin typeface="+mj-lt"/>
          </a:endParaRPr>
        </a:p>
      </dgm:t>
    </dgm:pt>
    <dgm:pt modelId="{FD238621-6744-4860-B7C1-C45A11C35BB9}" type="parTrans" cxnId="{4CB7F657-B378-42E1-914A-67C50EDC87BD}">
      <dgm:prSet/>
      <dgm:spPr/>
      <dgm:t>
        <a:bodyPr/>
        <a:lstStyle/>
        <a:p>
          <a:endParaRPr lang="en-US"/>
        </a:p>
      </dgm:t>
    </dgm:pt>
    <dgm:pt modelId="{D1E1B4A9-3BE3-4DF8-AA3A-1D11F96C583A}" type="sibTrans" cxnId="{4CB7F657-B378-42E1-914A-67C50EDC87BD}">
      <dgm:prSet/>
      <dgm:spPr/>
      <dgm:t>
        <a:bodyPr/>
        <a:lstStyle/>
        <a:p>
          <a:endParaRPr lang="en-US"/>
        </a:p>
      </dgm:t>
    </dgm:pt>
    <dgm:pt modelId="{502C7477-A240-458A-9F05-81BFAD8505CC}" type="pres">
      <dgm:prSet presAssocID="{4DA64F84-87F4-4B56-AB16-712ECE7F68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B7982F-3263-4553-A6C7-074FF0CA45C3}" type="pres">
      <dgm:prSet presAssocID="{AFE8C197-A6EE-4D83-88AB-FB319B384260}" presName="composite" presStyleCnt="0"/>
      <dgm:spPr/>
    </dgm:pt>
    <dgm:pt modelId="{9A58BB7A-315B-4CA8-B570-A40DF7A61214}" type="pres">
      <dgm:prSet presAssocID="{AFE8C197-A6EE-4D83-88AB-FB319B38426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EF7A1-65ED-4F26-9BF7-EF47F2F1AE93}" type="pres">
      <dgm:prSet presAssocID="{AFE8C197-A6EE-4D83-88AB-FB319B38426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B7F657-B378-42E1-914A-67C50EDC87BD}" srcId="{AFE8C197-A6EE-4D83-88AB-FB319B384260}" destId="{0B31A726-7440-4011-897B-5AC5E1855EAC}" srcOrd="0" destOrd="0" parTransId="{FD238621-6744-4860-B7C1-C45A11C35BB9}" sibTransId="{D1E1B4A9-3BE3-4DF8-AA3A-1D11F96C583A}"/>
    <dgm:cxn modelId="{3C30E0CA-3AF8-4423-BF02-7703EFB49CDB}" type="presOf" srcId="{0B31A726-7440-4011-897B-5AC5E1855EAC}" destId="{8B4EF7A1-65ED-4F26-9BF7-EF47F2F1AE93}" srcOrd="0" destOrd="0" presId="urn:microsoft.com/office/officeart/2005/8/layout/hList1"/>
    <dgm:cxn modelId="{0560B012-09E3-459A-B76F-970BCB5E0C0B}" srcId="{4DA64F84-87F4-4B56-AB16-712ECE7F6815}" destId="{AFE8C197-A6EE-4D83-88AB-FB319B384260}" srcOrd="0" destOrd="0" parTransId="{7640B124-835A-41FC-AF5A-98ED310A3F8D}" sibTransId="{D3826E3A-6B3D-478B-AA16-8A690640E8EE}"/>
    <dgm:cxn modelId="{E8E845D0-7E3C-40C2-96C3-125F4989CCB2}" type="presOf" srcId="{AFE8C197-A6EE-4D83-88AB-FB319B384260}" destId="{9A58BB7A-315B-4CA8-B570-A40DF7A61214}" srcOrd="0" destOrd="0" presId="urn:microsoft.com/office/officeart/2005/8/layout/hList1"/>
    <dgm:cxn modelId="{29C0B314-D056-4206-91F8-1CAC38E720C4}" type="presOf" srcId="{4DA64F84-87F4-4B56-AB16-712ECE7F6815}" destId="{502C7477-A240-458A-9F05-81BFAD8505CC}" srcOrd="0" destOrd="0" presId="urn:microsoft.com/office/officeart/2005/8/layout/hList1"/>
    <dgm:cxn modelId="{EEF6F363-C549-4996-B123-8969307089D7}" type="presParOf" srcId="{502C7477-A240-458A-9F05-81BFAD8505CC}" destId="{2EB7982F-3263-4553-A6C7-074FF0CA45C3}" srcOrd="0" destOrd="0" presId="urn:microsoft.com/office/officeart/2005/8/layout/hList1"/>
    <dgm:cxn modelId="{5C8007A8-5E0A-477E-9E95-C04E7F51FA96}" type="presParOf" srcId="{2EB7982F-3263-4553-A6C7-074FF0CA45C3}" destId="{9A58BB7A-315B-4CA8-B570-A40DF7A61214}" srcOrd="0" destOrd="0" presId="urn:microsoft.com/office/officeart/2005/8/layout/hList1"/>
    <dgm:cxn modelId="{F61F2601-C956-4FA3-9127-2BF4F5D05BFA}" type="presParOf" srcId="{2EB7982F-3263-4553-A6C7-074FF0CA45C3}" destId="{8B4EF7A1-65ED-4F26-9BF7-EF47F2F1AE93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5FDDC9-DE23-4A83-9B4C-971EE99504C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4E7632-E212-41CE-BDAB-006A8B5163C1}">
      <dgm:prSet phldrT="[Text]" custT="1"/>
      <dgm:spPr/>
      <dgm:t>
        <a:bodyPr/>
        <a:lstStyle/>
        <a:p>
          <a:pPr algn="l"/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Gambar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pertama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menunjukkan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hubungan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antara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inflasi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suku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bunga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.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Apabila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dilihat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pada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gambar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saat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inflasi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rendah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,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maka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suku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bunga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tinggi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pada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saat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inflasi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tinggi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,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suku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bunga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rendah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.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Gambar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tersebut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menunjukkan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adanya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hubungan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antara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inflasi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suku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bunga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yang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bersifat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negatif</a:t>
          </a:r>
          <a:r>
            <a:rPr lang="en-US" sz="1400" dirty="0" smtClean="0">
              <a:solidFill>
                <a:schemeClr val="tx1"/>
              </a:solidFill>
              <a:latin typeface="Corbel" pitchFamily="34" charset="0"/>
            </a:rPr>
            <a:t>.</a:t>
          </a:r>
          <a:endParaRPr lang="en-US" sz="1400" dirty="0">
            <a:solidFill>
              <a:schemeClr val="tx1"/>
            </a:solidFill>
            <a:latin typeface="Corbel" pitchFamily="34" charset="0"/>
          </a:endParaRPr>
        </a:p>
      </dgm:t>
    </dgm:pt>
    <dgm:pt modelId="{E8EDEB5A-1961-49A5-A1D5-10C0D0EF9656}" type="parTrans" cxnId="{E2C46AB6-3031-4652-A70C-57940514A2E3}">
      <dgm:prSet/>
      <dgm:spPr/>
      <dgm:t>
        <a:bodyPr/>
        <a:lstStyle/>
        <a:p>
          <a:endParaRPr lang="en-US"/>
        </a:p>
      </dgm:t>
    </dgm:pt>
    <dgm:pt modelId="{FCF51883-F4E3-4278-A9AD-8B7E2862C3DD}" type="sibTrans" cxnId="{E2C46AB6-3031-4652-A70C-57940514A2E3}">
      <dgm:prSet/>
      <dgm:spPr/>
      <dgm:t>
        <a:bodyPr/>
        <a:lstStyle/>
        <a:p>
          <a:endParaRPr lang="en-US"/>
        </a:p>
      </dgm:t>
    </dgm:pt>
    <dgm:pt modelId="{375385AD-4153-4E9F-BB1F-C0B14BFB9C99}">
      <dgm:prSet phldrT="[Text]" custT="1"/>
      <dgm:spPr/>
      <dgm:t>
        <a:bodyPr/>
        <a:lstStyle/>
        <a:p>
          <a:pPr algn="l"/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Gambar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kedua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memperlihatkan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hubungan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yang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positif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antara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produksi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harga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minyak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goreng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yaitu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apabila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harga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meningkat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,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maka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produksi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juga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Corbel" pitchFamily="34" charset="0"/>
            </a:rPr>
            <a:t>meningkat</a:t>
          </a:r>
          <a:r>
            <a:rPr lang="en-US" sz="1400" dirty="0" smtClean="0">
              <a:solidFill>
                <a:schemeClr val="bg1"/>
              </a:solidFill>
              <a:latin typeface="Corbel" pitchFamily="34" charset="0"/>
            </a:rPr>
            <a:t>. </a:t>
          </a:r>
          <a:endParaRPr lang="en-US" sz="1400" dirty="0">
            <a:solidFill>
              <a:schemeClr val="bg1"/>
            </a:solidFill>
            <a:latin typeface="Corbel" pitchFamily="34" charset="0"/>
          </a:endParaRPr>
        </a:p>
      </dgm:t>
    </dgm:pt>
    <dgm:pt modelId="{49A71E48-9DEA-4F80-BAD8-1B2759B883D5}" type="parTrans" cxnId="{D0CDC272-0D6C-49E0-8D75-F5F6AA2D7A4A}">
      <dgm:prSet/>
      <dgm:spPr/>
      <dgm:t>
        <a:bodyPr/>
        <a:lstStyle/>
        <a:p>
          <a:endParaRPr lang="en-US"/>
        </a:p>
      </dgm:t>
    </dgm:pt>
    <dgm:pt modelId="{81579549-2385-4A69-B198-12C7EADDC9E2}" type="sibTrans" cxnId="{D0CDC272-0D6C-49E0-8D75-F5F6AA2D7A4A}">
      <dgm:prSet/>
      <dgm:spPr/>
      <dgm:t>
        <a:bodyPr/>
        <a:lstStyle/>
        <a:p>
          <a:endParaRPr lang="en-US"/>
        </a:p>
      </dgm:t>
    </dgm:pt>
    <dgm:pt modelId="{23A40FF0-0656-4500-95A1-2F985963697E}" type="pres">
      <dgm:prSet presAssocID="{A05FDDC9-DE23-4A83-9B4C-971EE99504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C58262-0CB0-44EF-BF47-0FAFDEA09602}" type="pres">
      <dgm:prSet presAssocID="{4C4E7632-E212-41CE-BDAB-006A8B5163C1}" presName="composite" presStyleCnt="0"/>
      <dgm:spPr/>
    </dgm:pt>
    <dgm:pt modelId="{E23042A5-D851-4DBF-9147-9D547A387367}" type="pres">
      <dgm:prSet presAssocID="{4C4E7632-E212-41CE-BDAB-006A8B5163C1}" presName="parTx" presStyleLbl="alignNode1" presStyleIdx="0" presStyleCnt="2" custScaleY="117274" custLinFactNeighborY="391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7B63E-0116-46B2-8917-B4246AAE4584}" type="pres">
      <dgm:prSet presAssocID="{4C4E7632-E212-41CE-BDAB-006A8B5163C1}" presName="desTx" presStyleLbl="alignAccFollowNode1" presStyleIdx="0" presStyleCnt="2" custFlipVert="1" custScaleY="25158" custLinFactY="-1315823" custLinFactNeighborX="-347" custLinFactNeighborY="-1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F23D1-60ED-48AF-974A-2CA57FCDD665}" type="pres">
      <dgm:prSet presAssocID="{FCF51883-F4E3-4278-A9AD-8B7E2862C3DD}" presName="space" presStyleCnt="0"/>
      <dgm:spPr/>
    </dgm:pt>
    <dgm:pt modelId="{A6C5BE90-60F8-41CF-B47E-57EEF697E9D3}" type="pres">
      <dgm:prSet presAssocID="{375385AD-4153-4E9F-BB1F-C0B14BFB9C99}" presName="composite" presStyleCnt="0"/>
      <dgm:spPr/>
    </dgm:pt>
    <dgm:pt modelId="{35FBD812-A02E-470D-A29F-1126C26DEB47}" type="pres">
      <dgm:prSet presAssocID="{375385AD-4153-4E9F-BB1F-C0B14BFB9C99}" presName="parTx" presStyleLbl="alignNode1" presStyleIdx="1" presStyleCnt="2" custScaleY="95228" custLinFactNeighborX="-3191" custLinFactNeighborY="461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3FBE6-C1FE-417C-B5B3-9B7AD79D539A}" type="pres">
      <dgm:prSet presAssocID="{375385AD-4153-4E9F-BB1F-C0B14BFB9C99}" presName="desTx" presStyleLbl="alignAccFollowNode1" presStyleIdx="1" presStyleCnt="2" custScaleY="30601" custLinFactY="-900000" custLinFactNeighborX="-3191" custLinFactNeighborY="-966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D75F2D-9EFD-4D78-BA2A-5C6EE3CD4614}" type="presOf" srcId="{A05FDDC9-DE23-4A83-9B4C-971EE99504CB}" destId="{23A40FF0-0656-4500-95A1-2F985963697E}" srcOrd="0" destOrd="0" presId="urn:microsoft.com/office/officeart/2005/8/layout/hList1"/>
    <dgm:cxn modelId="{D0CDC272-0D6C-49E0-8D75-F5F6AA2D7A4A}" srcId="{A05FDDC9-DE23-4A83-9B4C-971EE99504CB}" destId="{375385AD-4153-4E9F-BB1F-C0B14BFB9C99}" srcOrd="1" destOrd="0" parTransId="{49A71E48-9DEA-4F80-BAD8-1B2759B883D5}" sibTransId="{81579549-2385-4A69-B198-12C7EADDC9E2}"/>
    <dgm:cxn modelId="{5F3B6F25-B69C-46C4-B506-FC3DE9D7B6D5}" type="presOf" srcId="{4C4E7632-E212-41CE-BDAB-006A8B5163C1}" destId="{E23042A5-D851-4DBF-9147-9D547A387367}" srcOrd="0" destOrd="0" presId="urn:microsoft.com/office/officeart/2005/8/layout/hList1"/>
    <dgm:cxn modelId="{CF2FFC94-34DD-4B0A-8783-70A041DEB6B1}" type="presOf" srcId="{375385AD-4153-4E9F-BB1F-C0B14BFB9C99}" destId="{35FBD812-A02E-470D-A29F-1126C26DEB47}" srcOrd="0" destOrd="0" presId="urn:microsoft.com/office/officeart/2005/8/layout/hList1"/>
    <dgm:cxn modelId="{E2C46AB6-3031-4652-A70C-57940514A2E3}" srcId="{A05FDDC9-DE23-4A83-9B4C-971EE99504CB}" destId="{4C4E7632-E212-41CE-BDAB-006A8B5163C1}" srcOrd="0" destOrd="0" parTransId="{E8EDEB5A-1961-49A5-A1D5-10C0D0EF9656}" sibTransId="{FCF51883-F4E3-4278-A9AD-8B7E2862C3DD}"/>
    <dgm:cxn modelId="{65F172D8-43CF-4E6B-9F86-3909D1CED4A9}" type="presParOf" srcId="{23A40FF0-0656-4500-95A1-2F985963697E}" destId="{84C58262-0CB0-44EF-BF47-0FAFDEA09602}" srcOrd="0" destOrd="0" presId="urn:microsoft.com/office/officeart/2005/8/layout/hList1"/>
    <dgm:cxn modelId="{C49CC937-2158-4FF4-BDEC-8896156F1EFB}" type="presParOf" srcId="{84C58262-0CB0-44EF-BF47-0FAFDEA09602}" destId="{E23042A5-D851-4DBF-9147-9D547A387367}" srcOrd="0" destOrd="0" presId="urn:microsoft.com/office/officeart/2005/8/layout/hList1"/>
    <dgm:cxn modelId="{6067B1B0-043D-41A5-8879-687C7D376F7F}" type="presParOf" srcId="{84C58262-0CB0-44EF-BF47-0FAFDEA09602}" destId="{5BD7B63E-0116-46B2-8917-B4246AAE4584}" srcOrd="1" destOrd="0" presId="urn:microsoft.com/office/officeart/2005/8/layout/hList1"/>
    <dgm:cxn modelId="{5774A860-3968-4E61-ADB2-0E911AD3D712}" type="presParOf" srcId="{23A40FF0-0656-4500-95A1-2F985963697E}" destId="{B09F23D1-60ED-48AF-974A-2CA57FCDD665}" srcOrd="1" destOrd="0" presId="urn:microsoft.com/office/officeart/2005/8/layout/hList1"/>
    <dgm:cxn modelId="{83D2EABF-0CE7-46D3-87E0-75FB97B9AE58}" type="presParOf" srcId="{23A40FF0-0656-4500-95A1-2F985963697E}" destId="{A6C5BE90-60F8-41CF-B47E-57EEF697E9D3}" srcOrd="2" destOrd="0" presId="urn:microsoft.com/office/officeart/2005/8/layout/hList1"/>
    <dgm:cxn modelId="{B31E7677-EA9B-4BBC-955B-2F91871D96B8}" type="presParOf" srcId="{A6C5BE90-60F8-41CF-B47E-57EEF697E9D3}" destId="{35FBD812-A02E-470D-A29F-1126C26DEB47}" srcOrd="0" destOrd="0" presId="urn:microsoft.com/office/officeart/2005/8/layout/hList1"/>
    <dgm:cxn modelId="{E35024AA-D14E-45A9-8BFE-7B90C21D14E0}" type="presParOf" srcId="{A6C5BE90-60F8-41CF-B47E-57EEF697E9D3}" destId="{26A3FBE6-C1FE-417C-B5B3-9B7AD79D539A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F59A1-A238-4DA0-8FFE-B0960332329E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F7F0EF79-8E25-4B08-9555-D6288884B28D}">
      <dgm:prSet phldrT="[Text]" custT="1"/>
      <dgm:spPr/>
      <dgm:t>
        <a:bodyPr/>
        <a:lstStyle/>
        <a:p>
          <a:r>
            <a:rPr lang="id-ID" sz="1400" dirty="0" smtClean="0">
              <a:solidFill>
                <a:schemeClr val="bg1"/>
              </a:solidFill>
              <a:latin typeface="+mj-lt"/>
            </a:rPr>
            <a:t>Rumus di atas adalah rumus koefiseien regresi, di mana: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r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Nilai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koefisien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korelasi</a:t>
          </a:r>
          <a:endParaRPr lang="en-US" sz="1400" dirty="0" smtClean="0">
            <a:solidFill>
              <a:schemeClr val="bg1"/>
            </a:solidFill>
            <a:latin typeface="+mj-lt"/>
          </a:endParaRPr>
        </a:p>
        <a:p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X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X</a:t>
          </a:r>
        </a:p>
        <a:p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Y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Y</a:t>
          </a:r>
        </a:p>
        <a:p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XY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hasil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perkalian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X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Y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(</a:t>
          </a:r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X</a:t>
          </a:r>
          <a:r>
            <a:rPr lang="en-US" sz="1400" baseline="30000" dirty="0" smtClean="0">
              <a:solidFill>
                <a:schemeClr val="bg1"/>
              </a:solidFill>
              <a:latin typeface="+mj-lt"/>
            </a:rPr>
            <a:t>2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)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kuadrat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dari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X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(</a:t>
          </a:r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X)</a:t>
          </a:r>
          <a:r>
            <a:rPr lang="en-US" sz="1400" baseline="30000" dirty="0" smtClean="0">
              <a:solidFill>
                <a:schemeClr val="bg1"/>
              </a:solidFill>
              <a:latin typeface="+mj-lt"/>
            </a:rPr>
            <a:t>2	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kuadrat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dari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X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(</a:t>
          </a:r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Y</a:t>
          </a:r>
          <a:r>
            <a:rPr lang="en-US" sz="1400" baseline="30000" dirty="0" smtClean="0">
              <a:solidFill>
                <a:schemeClr val="bg1"/>
              </a:solidFill>
              <a:latin typeface="+mj-lt"/>
            </a:rPr>
            <a:t>2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)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kuadrat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dari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Y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(</a:t>
          </a:r>
          <a:r>
            <a:rPr lang="el-GR" sz="1400" dirty="0" smtClean="0">
              <a:solidFill>
                <a:schemeClr val="bg1"/>
              </a:solidFill>
              <a:latin typeface="+mj-lt"/>
            </a:rPr>
            <a:t>Σ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Y)</a:t>
          </a:r>
          <a:r>
            <a:rPr lang="en-US" sz="1400" baseline="30000" dirty="0" smtClean="0">
              <a:solidFill>
                <a:schemeClr val="bg1"/>
              </a:solidFill>
              <a:latin typeface="+mj-lt"/>
            </a:rPr>
            <a:t>2	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kuadrat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dari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variabel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Y</a:t>
          </a:r>
        </a:p>
        <a:p>
          <a:r>
            <a:rPr lang="en-US" sz="1400" dirty="0" smtClean="0">
              <a:solidFill>
                <a:schemeClr val="bg1"/>
              </a:solidFill>
              <a:latin typeface="+mj-lt"/>
            </a:rPr>
            <a:t>n	: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Jumlah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pasangan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pengamatan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Y </a:t>
          </a:r>
          <a:r>
            <a:rPr lang="en-US" sz="1400" dirty="0" err="1" smtClean="0">
              <a:solidFill>
                <a:schemeClr val="bg1"/>
              </a:solidFill>
              <a:latin typeface="+mj-lt"/>
            </a:rPr>
            <a:t>dan</a:t>
          </a:r>
          <a:r>
            <a:rPr lang="en-US" sz="1400" dirty="0" smtClean="0">
              <a:solidFill>
                <a:schemeClr val="bg1"/>
              </a:solidFill>
              <a:latin typeface="+mj-lt"/>
            </a:rPr>
            <a:t> X</a:t>
          </a:r>
          <a:endParaRPr lang="id-ID" sz="1400" dirty="0" smtClean="0">
            <a:solidFill>
              <a:schemeClr val="bg1"/>
            </a:solidFill>
            <a:latin typeface="+mj-lt"/>
          </a:endParaRPr>
        </a:p>
      </dgm:t>
    </dgm:pt>
    <dgm:pt modelId="{698191D6-8E49-4174-99A6-8094B5ABF4E0}" type="parTrans" cxnId="{FAEA4F23-98A6-45EF-91FE-C92121FFE422}">
      <dgm:prSet/>
      <dgm:spPr/>
      <dgm:t>
        <a:bodyPr/>
        <a:lstStyle/>
        <a:p>
          <a:endParaRPr lang="en-US"/>
        </a:p>
      </dgm:t>
    </dgm:pt>
    <dgm:pt modelId="{5B0E5EAB-A98A-48EB-BCC0-8C2322D76EF9}" type="sibTrans" cxnId="{FAEA4F23-98A6-45EF-91FE-C92121FFE422}">
      <dgm:prSet/>
      <dgm:spPr/>
      <dgm:t>
        <a:bodyPr/>
        <a:lstStyle/>
        <a:p>
          <a:endParaRPr lang="en-US"/>
        </a:p>
      </dgm:t>
    </dgm:pt>
    <dgm:pt modelId="{E1AE2245-A2D5-43A1-AAAD-DFCA6EC5243B}" type="pres">
      <dgm:prSet presAssocID="{39EF59A1-A238-4DA0-8FFE-B0960332329E}" presName="diagram" presStyleCnt="0">
        <dgm:presLayoutVars>
          <dgm:dir/>
          <dgm:animLvl val="lvl"/>
          <dgm:resizeHandles val="exact"/>
        </dgm:presLayoutVars>
      </dgm:prSet>
      <dgm:spPr/>
    </dgm:pt>
    <dgm:pt modelId="{1443912C-B182-4B9F-808C-01C293E2127F}" type="pres">
      <dgm:prSet presAssocID="{F7F0EF79-8E25-4B08-9555-D6288884B28D}" presName="compNode" presStyleCnt="0"/>
      <dgm:spPr/>
    </dgm:pt>
    <dgm:pt modelId="{B25E9C78-9EB7-4E9B-9A26-7DD5406C6463}" type="pres">
      <dgm:prSet presAssocID="{F7F0EF79-8E25-4B08-9555-D6288884B28D}" presName="childRect" presStyleLbl="bgAcc1" presStyleIdx="0" presStyleCnt="1" custScaleX="202705" custScaleY="44104" custLinFactNeighborX="-62" custLinFactNeighborY="-17209">
        <dgm:presLayoutVars>
          <dgm:bulletEnabled val="1"/>
        </dgm:presLayoutVars>
      </dgm:prSet>
      <dgm:spPr/>
    </dgm:pt>
    <dgm:pt modelId="{2A4E7A9A-651B-4395-A147-FDA75055A965}" type="pres">
      <dgm:prSet presAssocID="{F7F0EF79-8E25-4B08-9555-D6288884B28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4505C6-5B63-4540-A3A0-76DB4A386A16}" type="pres">
      <dgm:prSet presAssocID="{F7F0EF79-8E25-4B08-9555-D6288884B28D}" presName="parentRect" presStyleLbl="alignNode1" presStyleIdx="0" presStyleCnt="1" custScaleX="202336" custScaleY="242977"/>
      <dgm:spPr/>
      <dgm:t>
        <a:bodyPr/>
        <a:lstStyle/>
        <a:p>
          <a:endParaRPr lang="en-US"/>
        </a:p>
      </dgm:t>
    </dgm:pt>
    <dgm:pt modelId="{70CFB8E4-B0ED-42A0-BB44-3B1F918692EC}" type="pres">
      <dgm:prSet presAssocID="{F7F0EF79-8E25-4B08-9555-D6288884B28D}" presName="adorn" presStyleLbl="fgAccFollowNode1" presStyleIdx="0" presStyleCnt="1" custScaleX="226572" custLinFactX="-37274" custLinFactY="-77997" custLinFactNeighborX="-100000" custLinFactNeighborY="-100000"/>
      <dgm:spPr/>
    </dgm:pt>
  </dgm:ptLst>
  <dgm:cxnLst>
    <dgm:cxn modelId="{FBD82967-3D58-4605-81D5-713A5E104F93}" type="presOf" srcId="{F7F0EF79-8E25-4B08-9555-D6288884B28D}" destId="{2A4E7A9A-651B-4395-A147-FDA75055A965}" srcOrd="0" destOrd="0" presId="urn:microsoft.com/office/officeart/2005/8/layout/bList2"/>
    <dgm:cxn modelId="{BFB068B3-058A-4CBC-9D4E-44BED2B62E30}" type="presOf" srcId="{F7F0EF79-8E25-4B08-9555-D6288884B28D}" destId="{454505C6-5B63-4540-A3A0-76DB4A386A16}" srcOrd="1" destOrd="0" presId="urn:microsoft.com/office/officeart/2005/8/layout/bList2"/>
    <dgm:cxn modelId="{DD648658-1307-4960-84CB-289284E89968}" type="presOf" srcId="{39EF59A1-A238-4DA0-8FFE-B0960332329E}" destId="{E1AE2245-A2D5-43A1-AAAD-DFCA6EC5243B}" srcOrd="0" destOrd="0" presId="urn:microsoft.com/office/officeart/2005/8/layout/bList2"/>
    <dgm:cxn modelId="{FAEA4F23-98A6-45EF-91FE-C92121FFE422}" srcId="{39EF59A1-A238-4DA0-8FFE-B0960332329E}" destId="{F7F0EF79-8E25-4B08-9555-D6288884B28D}" srcOrd="0" destOrd="0" parTransId="{698191D6-8E49-4174-99A6-8094B5ABF4E0}" sibTransId="{5B0E5EAB-A98A-48EB-BCC0-8C2322D76EF9}"/>
    <dgm:cxn modelId="{91B7D65F-2C08-43AD-B9F0-6477522C9867}" type="presParOf" srcId="{E1AE2245-A2D5-43A1-AAAD-DFCA6EC5243B}" destId="{1443912C-B182-4B9F-808C-01C293E2127F}" srcOrd="0" destOrd="0" presId="urn:microsoft.com/office/officeart/2005/8/layout/bList2"/>
    <dgm:cxn modelId="{C75FE6B2-AB94-4C20-92A1-F3C8C19D52C4}" type="presParOf" srcId="{1443912C-B182-4B9F-808C-01C293E2127F}" destId="{B25E9C78-9EB7-4E9B-9A26-7DD5406C6463}" srcOrd="0" destOrd="0" presId="urn:microsoft.com/office/officeart/2005/8/layout/bList2"/>
    <dgm:cxn modelId="{9A8BFCD2-E857-42EC-ADD4-A978C32BF3D4}" type="presParOf" srcId="{1443912C-B182-4B9F-808C-01C293E2127F}" destId="{2A4E7A9A-651B-4395-A147-FDA75055A965}" srcOrd="1" destOrd="0" presId="urn:microsoft.com/office/officeart/2005/8/layout/bList2"/>
    <dgm:cxn modelId="{730C64CD-C35C-440F-A3D5-257B8F6670BD}" type="presParOf" srcId="{1443912C-B182-4B9F-808C-01C293E2127F}" destId="{454505C6-5B63-4540-A3A0-76DB4A386A16}" srcOrd="2" destOrd="0" presId="urn:microsoft.com/office/officeart/2005/8/layout/bList2"/>
    <dgm:cxn modelId="{95D93C9E-4D21-461B-8824-72BA9FAF7059}" type="presParOf" srcId="{1443912C-B182-4B9F-808C-01C293E2127F}" destId="{70CFB8E4-B0ED-42A0-BB44-3B1F918692EC}" srcOrd="3" destOrd="0" presId="urn:microsoft.com/office/officeart/2005/8/layout/b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08B091-A971-4D4F-88EE-BD72FD10FBE8}" type="doc">
      <dgm:prSet loTypeId="urn:microsoft.com/office/officeart/2005/8/layout/chevron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345C2BA-8CF9-40F1-9600-6DBDCE6AC758}">
      <dgm:prSet phldrT="[Text]" custT="1"/>
      <dgm:spPr/>
      <dgm:t>
        <a:bodyPr/>
        <a:lstStyle/>
        <a:p>
          <a:endParaRPr lang="id-ID" sz="1400" b="1" dirty="0" smtClean="0">
            <a:solidFill>
              <a:schemeClr val="tx1"/>
            </a:solidFill>
          </a:endParaRPr>
        </a:p>
        <a:p>
          <a:r>
            <a:rPr lang="id-ID" sz="1400" b="1" dirty="0" smtClean="0">
              <a:solidFill>
                <a:schemeClr val="tx1"/>
              </a:solidFill>
            </a:rPr>
            <a:t>Rumus koefisien korelasi</a:t>
          </a:r>
          <a:endParaRPr lang="en-US" sz="1400" b="1" dirty="0">
            <a:solidFill>
              <a:schemeClr val="tx1"/>
            </a:solidFill>
          </a:endParaRPr>
        </a:p>
      </dgm:t>
    </dgm:pt>
    <dgm:pt modelId="{A1CD33F1-0117-4D7E-9426-DA82390D3D87}" type="parTrans" cxnId="{56894C62-21C1-444C-8D85-136892CF088C}">
      <dgm:prSet/>
      <dgm:spPr/>
      <dgm:t>
        <a:bodyPr/>
        <a:lstStyle/>
        <a:p>
          <a:endParaRPr lang="en-US"/>
        </a:p>
      </dgm:t>
    </dgm:pt>
    <dgm:pt modelId="{27028298-98B0-479D-B007-F1C576D97064}" type="sibTrans" cxnId="{56894C62-21C1-444C-8D85-136892CF088C}">
      <dgm:prSet/>
      <dgm:spPr/>
      <dgm:t>
        <a:bodyPr/>
        <a:lstStyle/>
        <a:p>
          <a:endParaRPr lang="en-US"/>
        </a:p>
      </dgm:t>
    </dgm:pt>
    <dgm:pt modelId="{661A912D-DB28-423A-809B-F87C18C101E4}">
      <dgm:prSet phldrT="[Text]" phldr="1"/>
      <dgm:spPr/>
      <dgm:t>
        <a:bodyPr/>
        <a:lstStyle/>
        <a:p>
          <a:endParaRPr lang="en-US" dirty="0"/>
        </a:p>
      </dgm:t>
    </dgm:pt>
    <dgm:pt modelId="{71A2D44F-CE9E-4609-B643-6441CF6CA849}" type="parTrans" cxnId="{A7C62620-2F94-49F6-B36F-B9B02F038DBF}">
      <dgm:prSet/>
      <dgm:spPr/>
      <dgm:t>
        <a:bodyPr/>
        <a:lstStyle/>
        <a:p>
          <a:endParaRPr lang="en-US"/>
        </a:p>
      </dgm:t>
    </dgm:pt>
    <dgm:pt modelId="{993E3183-7694-498D-8957-D2107970D7E4}" type="sibTrans" cxnId="{A7C62620-2F94-49F6-B36F-B9B02F038DBF}">
      <dgm:prSet/>
      <dgm:spPr/>
      <dgm:t>
        <a:bodyPr/>
        <a:lstStyle/>
        <a:p>
          <a:endParaRPr lang="en-US"/>
        </a:p>
      </dgm:t>
    </dgm:pt>
    <dgm:pt modelId="{7338AEFC-9675-4135-B7D2-3551863DCC09}">
      <dgm:prSet phldrT="[Text]" phldr="1"/>
      <dgm:spPr/>
      <dgm:t>
        <a:bodyPr/>
        <a:lstStyle/>
        <a:p>
          <a:endParaRPr lang="en-US" dirty="0"/>
        </a:p>
      </dgm:t>
    </dgm:pt>
    <dgm:pt modelId="{D3FBD676-6A44-498F-A1E3-E7F8C6F05A9B}" type="parTrans" cxnId="{1B62B0A9-6173-4E61-9000-2F322187FFDD}">
      <dgm:prSet/>
      <dgm:spPr/>
      <dgm:t>
        <a:bodyPr/>
        <a:lstStyle/>
        <a:p>
          <a:endParaRPr lang="en-US"/>
        </a:p>
      </dgm:t>
    </dgm:pt>
    <dgm:pt modelId="{0D74972C-45ED-462D-8409-159BDDC3211E}" type="sibTrans" cxnId="{1B62B0A9-6173-4E61-9000-2F322187FFDD}">
      <dgm:prSet/>
      <dgm:spPr/>
      <dgm:t>
        <a:bodyPr/>
        <a:lstStyle/>
        <a:p>
          <a:endParaRPr lang="en-US"/>
        </a:p>
      </dgm:t>
    </dgm:pt>
    <dgm:pt modelId="{F87D3ECC-A7C5-4B13-A3F7-2B5FDDFD4780}" type="pres">
      <dgm:prSet presAssocID="{7C08B091-A971-4D4F-88EE-BD72FD10FBE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2F9D58-B894-47EA-BEC6-B2B45191DD20}" type="pres">
      <dgm:prSet presAssocID="{8345C2BA-8CF9-40F1-9600-6DBDCE6AC758}" presName="composite" presStyleCnt="0"/>
      <dgm:spPr/>
    </dgm:pt>
    <dgm:pt modelId="{9FA41DAC-F803-46C6-B005-C891B5395E27}" type="pres">
      <dgm:prSet presAssocID="{8345C2BA-8CF9-40F1-9600-6DBDCE6AC758}" presName="parentText" presStyleLbl="alignNode1" presStyleIdx="0" presStyleCnt="1" custScaleX="201454" custScaleY="100196" custLinFactX="-3710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673002-7A9C-4EC4-9752-73342167C626}" type="pres">
      <dgm:prSet presAssocID="{8345C2BA-8CF9-40F1-9600-6DBDCE6AC758}" presName="descendantText" presStyleLbl="alignAcc1" presStyleIdx="0" presStyleCnt="1" custScaleX="72804" custLinFactNeighborX="-20874" custLinFactNeighborY="-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B21F83-043F-44E2-B4E4-308F8031C434}" type="presOf" srcId="{7338AEFC-9675-4135-B7D2-3551863DCC09}" destId="{41673002-7A9C-4EC4-9752-73342167C626}" srcOrd="0" destOrd="1" presId="urn:microsoft.com/office/officeart/2005/8/layout/chevron2"/>
    <dgm:cxn modelId="{1B62B0A9-6173-4E61-9000-2F322187FFDD}" srcId="{8345C2BA-8CF9-40F1-9600-6DBDCE6AC758}" destId="{7338AEFC-9675-4135-B7D2-3551863DCC09}" srcOrd="1" destOrd="0" parTransId="{D3FBD676-6A44-498F-A1E3-E7F8C6F05A9B}" sibTransId="{0D74972C-45ED-462D-8409-159BDDC3211E}"/>
    <dgm:cxn modelId="{E1D3FA30-9DC9-45AB-8D52-CC4520512365}" type="presOf" srcId="{8345C2BA-8CF9-40F1-9600-6DBDCE6AC758}" destId="{9FA41DAC-F803-46C6-B005-C891B5395E27}" srcOrd="0" destOrd="0" presId="urn:microsoft.com/office/officeart/2005/8/layout/chevron2"/>
    <dgm:cxn modelId="{8DC16CF1-4F78-4F4E-8B90-723A246A7A08}" type="presOf" srcId="{7C08B091-A971-4D4F-88EE-BD72FD10FBE8}" destId="{F87D3ECC-A7C5-4B13-A3F7-2B5FDDFD4780}" srcOrd="0" destOrd="0" presId="urn:microsoft.com/office/officeart/2005/8/layout/chevron2"/>
    <dgm:cxn modelId="{39D387B0-1576-45F8-BCAE-2A7ECDB52A0F}" type="presOf" srcId="{661A912D-DB28-423A-809B-F87C18C101E4}" destId="{41673002-7A9C-4EC4-9752-73342167C626}" srcOrd="0" destOrd="0" presId="urn:microsoft.com/office/officeart/2005/8/layout/chevron2"/>
    <dgm:cxn modelId="{56894C62-21C1-444C-8D85-136892CF088C}" srcId="{7C08B091-A971-4D4F-88EE-BD72FD10FBE8}" destId="{8345C2BA-8CF9-40F1-9600-6DBDCE6AC758}" srcOrd="0" destOrd="0" parTransId="{A1CD33F1-0117-4D7E-9426-DA82390D3D87}" sibTransId="{27028298-98B0-479D-B007-F1C576D97064}"/>
    <dgm:cxn modelId="{A7C62620-2F94-49F6-B36F-B9B02F038DBF}" srcId="{8345C2BA-8CF9-40F1-9600-6DBDCE6AC758}" destId="{661A912D-DB28-423A-809B-F87C18C101E4}" srcOrd="0" destOrd="0" parTransId="{71A2D44F-CE9E-4609-B643-6441CF6CA849}" sibTransId="{993E3183-7694-498D-8957-D2107970D7E4}"/>
    <dgm:cxn modelId="{DE0E3D59-85A0-4876-8273-20EAF819935E}" type="presParOf" srcId="{F87D3ECC-A7C5-4B13-A3F7-2B5FDDFD4780}" destId="{BE2F9D58-B894-47EA-BEC6-B2B45191DD20}" srcOrd="0" destOrd="0" presId="urn:microsoft.com/office/officeart/2005/8/layout/chevron2"/>
    <dgm:cxn modelId="{3E1A9CC3-D235-45D9-88A6-C63693059F7C}" type="presParOf" srcId="{BE2F9D58-B894-47EA-BEC6-B2B45191DD20}" destId="{9FA41DAC-F803-46C6-B005-C891B5395E27}" srcOrd="0" destOrd="0" presId="urn:microsoft.com/office/officeart/2005/8/layout/chevron2"/>
    <dgm:cxn modelId="{913CEB1D-A5E8-4F8F-91D8-682211BC4F4A}" type="presParOf" srcId="{BE2F9D58-B894-47EA-BEC6-B2B45191DD20}" destId="{41673002-7A9C-4EC4-9752-73342167C62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Pengantar Statistika                                     Bab 1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FDBDA8-516E-4B35-AE72-6C7D41AFE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Pengantar Statistika                                     Bab 1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C9CD68-8769-4817-A0D3-2664E89C5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1948F-276A-44B1-851B-B3738AD680A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3C5C57-2C92-4CBB-A92A-9579A3147079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87C2A-080C-4214-BD92-E17DDCCB4179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EF9D0-06B3-4BE3-89F2-B9401C30BBAB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5AFAA-EBE0-4F72-9FB9-A743C2B49B5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9E16F-DE2D-486E-8C61-60414E5A55C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6020C-8646-4603-80FB-FCA1BAB3298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55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A1888-C9FE-4DE2-B048-B42712F5BE8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A0860-21D4-4AEE-B516-91B8AAEAEF4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F9AE7F-26CD-4521-BC85-5FE6B5AF8D42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DFBC3-83C4-4888-A79C-DC3532F9418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152BB3-9681-4B61-9C53-25DAF929D8A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8DC72-FBDA-480E-8F7E-669C85C032E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06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5983B-7E45-4241-B0A0-A31BDFA84DB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16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C05CC-FAC1-4997-95CF-9E20F1E681DA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270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CD8D4-DB00-48D3-8B13-956E7FBC86F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37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4A88-8B3B-43EC-999E-E5A546807C6F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47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59078-C974-431F-886F-6D3C2A6E3B0A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57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623F47-ADFE-4E1B-92B4-4DA8E77C08CF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88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0DE6A-B78D-45E3-B487-292387DCADB7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FAB33-A93F-4E43-A42F-ECAED5642F03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809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7CAC1-149F-4FB6-9393-766A0734597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97EE9-D2E8-4C7E-B71F-929156D9BFF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819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548FB-CCFF-4126-96EA-248E4DD4248A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829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3DD7D-B296-42AF-90E4-46115A1517E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397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839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06AEF8-1CBF-4378-933C-89DD50FDC42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49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849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8A5BD-3BA1-43DE-A870-4AC0035710D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EC783-2065-4819-B83E-5501B33C31E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FBCBC-943D-424F-8705-AADA5F46914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50774-604E-4B5A-BBCA-E093E04825D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16C48F-7B33-49F1-B769-0972CAA58A78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8CF85-99D5-4B38-BBAB-2AEF9FFC32C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26E0F-0454-4601-AE47-38C2607E1B6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6461E-2490-4F07-BEE7-A264B26FB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205FA-445E-4DF7-92FF-A78B76F40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5349E-F191-4826-A77B-1269680DF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90600" y="381000"/>
            <a:ext cx="7964488" cy="5751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D91B-7071-4567-9736-A8A341B3B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8C733-A884-4A83-84A4-4DACEF25F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90600" y="3810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13AB1-C1D6-4CD5-953D-24A55BB9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3D8E0-40C0-406C-B2D1-3BE22BEEF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982F-88E1-4582-9815-63DEAD8ED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9F79-ED2E-4557-86C8-32471A666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6F1D8-4497-443F-B1B1-3053409E2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CA0EF-24F5-4747-9853-B15FB64A9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9BEE9-5CD3-4E1A-BA88-CC1FCFA88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487F-DCB5-479B-A231-A078C6C62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D045E-8392-4408-83A2-00722D972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D086D-B397-4570-976B-FC06C0FBF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45A44B2-A72C-463F-BB42-C4C58E0AA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39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6" r:id="rId2"/>
    <p:sldLayoutId id="2147483705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6" r:id="rId9"/>
    <p:sldLayoutId id="2147483702" r:id="rId10"/>
    <p:sldLayoutId id="2147483703" r:id="rId11"/>
    <p:sldLayoutId id="2147483707" r:id="rId12"/>
    <p:sldLayoutId id="2147483708" r:id="rId13"/>
    <p:sldLayoutId id="2147483709" r:id="rId14"/>
    <p:sldLayoutId id="2147483710" r:id="rId1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Chart1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Chart2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Microsoft_Office_Excel_Chart3.xls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Microsoft_Office_Excel_Chart4.xls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BAB 15</a:t>
            </a:r>
            <a:r>
              <a:rPr lang="id-ID" smtClean="0"/>
              <a:t/>
            </a:r>
            <a:br>
              <a:rPr lang="id-ID" smtClean="0"/>
            </a:br>
            <a:r>
              <a:rPr lang="id-ID" smtClean="0"/>
              <a:t>ANALISIS REGRESI DAN KORELASI LINIER</a:t>
            </a:r>
            <a:endParaRPr lang="en-US" dirty="0"/>
          </a:p>
        </p:txBody>
      </p:sp>
      <p:sp>
        <p:nvSpPr>
          <p:cNvPr id="24579" name="Subtitle 7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3C23-2E9E-4787-9684-B0ED9783E0C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2000" b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0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r"/>
            <a:r>
              <a:rPr lang="id-ID" sz="2400" b="1" smtClean="0">
                <a:solidFill>
                  <a:srgbClr val="002060"/>
                </a:solidFill>
              </a:rPr>
              <a:t>RUMUS UJI t UNTUK UJI KORELASI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pic>
        <p:nvPicPr>
          <p:cNvPr id="1028" name="Picture 5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1717675" y="2590800"/>
            <a:ext cx="1558925" cy="876300"/>
          </a:xfrm>
          <a:solidFill>
            <a:srgbClr val="66CCFF"/>
          </a:solidFill>
          <a:ln w="57150" cap="flat" cmpd="thickThin">
            <a:solidFill>
              <a:srgbClr val="800000"/>
            </a:solidFill>
            <a:headEnd type="none" w="med" len="med"/>
            <a:tailEnd type="none" w="med" len="med"/>
          </a:ln>
        </p:spPr>
      </p:pic>
      <p:sp>
        <p:nvSpPr>
          <p:cNvPr id="1029" name="Content Placeholder 13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/>
          <a:lstStyle/>
          <a:p>
            <a:pPr>
              <a:spcAft>
                <a:spcPts val="563"/>
              </a:spcAft>
              <a:buFont typeface="Wingdings 2" pitchFamily="18" charset="2"/>
              <a:buNone/>
            </a:pPr>
            <a:r>
              <a:rPr lang="id-ID" sz="2400" smtClean="0">
                <a:latin typeface="Corbel" pitchFamily="34" charset="0"/>
              </a:rPr>
              <a:t>d</a:t>
            </a:r>
            <a:r>
              <a:rPr lang="en-US" sz="2400" smtClean="0">
                <a:latin typeface="Corbel" pitchFamily="34" charset="0"/>
              </a:rPr>
              <a:t>i mana:</a:t>
            </a:r>
          </a:p>
          <a:p>
            <a:pPr>
              <a:spcAft>
                <a:spcPts val="563"/>
              </a:spcAft>
              <a:buFont typeface="Wingdings 2" pitchFamily="18" charset="2"/>
              <a:buNone/>
            </a:pPr>
            <a:r>
              <a:rPr lang="en-US" sz="2400" smtClean="0">
                <a:latin typeface="Corbel" pitchFamily="34" charset="0"/>
              </a:rPr>
              <a:t>t	: Nilai t-hitung</a:t>
            </a:r>
          </a:p>
          <a:p>
            <a:pPr>
              <a:spcAft>
                <a:spcPts val="563"/>
              </a:spcAft>
              <a:buFont typeface="Wingdings 2" pitchFamily="18" charset="2"/>
              <a:buNone/>
            </a:pPr>
            <a:r>
              <a:rPr lang="en-US" sz="2400" smtClean="0">
                <a:latin typeface="Corbel" pitchFamily="34" charset="0"/>
              </a:rPr>
              <a:t>r	: Nilai koefisien korelasi</a:t>
            </a:r>
          </a:p>
          <a:p>
            <a:pPr>
              <a:spcAft>
                <a:spcPts val="563"/>
              </a:spcAft>
              <a:buFont typeface="Wingdings 2" pitchFamily="18" charset="2"/>
              <a:buNone/>
            </a:pPr>
            <a:r>
              <a:rPr lang="en-US" sz="2400" smtClean="0">
                <a:latin typeface="Corbel" pitchFamily="34" charset="0"/>
              </a:rPr>
              <a:t>n	: Jumlah data pengamatan</a:t>
            </a:r>
            <a:endParaRPr lang="en-US" sz="3200" smtClean="0">
              <a:latin typeface="Corbel" pitchFamily="34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36302-9AA8-4B55-B547-A006A3B2A7B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026" name="Object 63"/>
          <p:cNvGraphicFramePr>
            <a:graphicFrameLocks noChangeAspect="1"/>
          </p:cNvGraphicFramePr>
          <p:nvPr/>
        </p:nvGraphicFramePr>
        <p:xfrm>
          <a:off x="1524000" y="4419600"/>
          <a:ext cx="1981200" cy="1066800"/>
        </p:xfrm>
        <a:graphic>
          <a:graphicData uri="http://schemas.openxmlformats.org/presentationml/2006/ole">
            <p:oleObj spid="_x0000_s1026" name="Equation" r:id="rId5" imgW="749160" imgH="622080" progId="Equation.3">
              <p:embed/>
            </p:oleObj>
          </a:graphicData>
        </a:graphic>
      </p:graphicFrame>
      <p:sp>
        <p:nvSpPr>
          <p:cNvPr id="15" name="Content Placeholder 13"/>
          <p:cNvSpPr txBox="1">
            <a:spLocks/>
          </p:cNvSpPr>
          <p:nvPr/>
        </p:nvSpPr>
        <p:spPr>
          <a:xfrm>
            <a:off x="454025" y="2514600"/>
            <a:ext cx="4041775" cy="3846513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d-ID" sz="2200" b="0" dirty="0">
              <a:solidFill>
                <a:schemeClr val="tx1"/>
              </a:solidFill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d-ID" sz="2200" b="0" dirty="0">
              <a:solidFill>
                <a:schemeClr val="tx1"/>
              </a:solidFill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d-ID" sz="2200" b="0" dirty="0">
              <a:solidFill>
                <a:schemeClr val="tx1"/>
              </a:solidFill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id-ID" sz="2200" b="0" dirty="0">
                <a:solidFill>
                  <a:schemeClr val="tx1"/>
                </a:solidFill>
                <a:latin typeface="+mn-lt"/>
              </a:rPr>
              <a:t>atau</a:t>
            </a:r>
            <a:endParaRPr lang="en-US" sz="2200" b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CONTOH UJI t UNTUK UJI KORELASI SOAL 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6B695-FAAB-4F8E-87FD-A78F277DC17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53" name="Text Box 45"/>
          <p:cNvSpPr txBox="1">
            <a:spLocks noChangeArrowheads="1"/>
          </p:cNvSpPr>
          <p:nvPr/>
        </p:nvSpPr>
        <p:spPr bwMode="auto">
          <a:xfrm>
            <a:off x="762000" y="1905000"/>
            <a:ext cx="7543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Ujilah apakah (a) nilai r = - 0,412 pada hubungan antara suku bunga dan investasi dan (b) r = 0,86 pada hubungan antara harga minyak dan produksi kelapa sawit sama dengan nol pada taraf nyata 5%?</a:t>
            </a:r>
          </a:p>
        </p:txBody>
      </p:sp>
      <p:sp>
        <p:nvSpPr>
          <p:cNvPr id="2054" name="Text Box 46"/>
          <p:cNvSpPr txBox="1">
            <a:spLocks noChangeArrowheads="1"/>
          </p:cNvSpPr>
          <p:nvPr/>
        </p:nvSpPr>
        <p:spPr bwMode="auto">
          <a:xfrm>
            <a:off x="762000" y="2971800"/>
            <a:ext cx="7481888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90500" indent="-190500">
              <a:spcAft>
                <a:spcPts val="563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1.</a:t>
            </a:r>
            <a:r>
              <a:rPr lang="en-US" sz="1400" b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Perumusan hipotesis:</a:t>
            </a:r>
          </a:p>
          <a:p>
            <a:pPr marL="190500" indent="-190500">
              <a:spcAft>
                <a:spcPts val="275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 hipotesis yang diuji adalah koefisien korelasi sama dengan nol. Korelasi dalam populasi  dilambangkan dengan  sedang pada sampel r.</a:t>
            </a:r>
          </a:p>
          <a:p>
            <a:pPr marL="190500" indent="-190500">
              <a:spcAft>
                <a:spcPts val="275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 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: r  = 0</a:t>
            </a:r>
          </a:p>
          <a:p>
            <a:pPr marL="190500" indent="-190500">
              <a:spcAft>
                <a:spcPts val="275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: r  ¹ 0</a:t>
            </a:r>
            <a:endParaRPr lang="en-US" sz="1400" b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55" name="Text Box 47"/>
          <p:cNvSpPr txBox="1">
            <a:spLocks noChangeArrowheads="1"/>
          </p:cNvSpPr>
          <p:nvPr/>
        </p:nvSpPr>
        <p:spPr bwMode="auto">
          <a:xfrm>
            <a:off x="747713" y="4427538"/>
            <a:ext cx="710088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90500" indent="-190500"/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2. Taraf nyata 5% untuk uji dua arah (a/2=0,05/2=0,025) dengan derajat bebas (df) = n-k = 9 - 2 = 7. Nilai taraf nyata a/2= 0,025 dan df =7 adalah = 2,36. Ingat bahwa n adalah jumlah data pengamatan yaitu = 9, sedangkan k adalah jumlah variabel yaitu Y dan X, jadi k=2.</a:t>
            </a:r>
          </a:p>
        </p:txBody>
      </p:sp>
      <p:sp>
        <p:nvSpPr>
          <p:cNvPr id="2056" name="Text Box 48"/>
          <p:cNvSpPr txBox="1">
            <a:spLocks noChangeArrowheads="1"/>
          </p:cNvSpPr>
          <p:nvPr/>
        </p:nvSpPr>
        <p:spPr bwMode="auto">
          <a:xfrm>
            <a:off x="747713" y="5410200"/>
            <a:ext cx="2058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3. Menentukan nilai uji t</a:t>
            </a:r>
          </a:p>
        </p:txBody>
      </p:sp>
      <p:graphicFrame>
        <p:nvGraphicFramePr>
          <p:cNvPr id="2050" name="Object 53"/>
          <p:cNvGraphicFramePr>
            <a:graphicFrameLocks noChangeAspect="1"/>
          </p:cNvGraphicFramePr>
          <p:nvPr/>
        </p:nvGraphicFramePr>
        <p:xfrm>
          <a:off x="3048000" y="5638800"/>
          <a:ext cx="2667000" cy="785813"/>
        </p:xfrm>
        <a:graphic>
          <a:graphicData uri="http://schemas.openxmlformats.org/presentationml/2006/ole">
            <p:oleObj spid="_x0000_s2050" name="Equation" r:id="rId4" imgW="219708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</a:rPr>
              <a:t>CONTOH UJI t UNTUK UJI KORELASI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AD855-7229-4FB4-BDCF-52E12E64627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3796" name="Text Box 1032"/>
          <p:cNvSpPr txBox="1">
            <a:spLocks noChangeArrowheads="1"/>
          </p:cNvSpPr>
          <p:nvPr/>
        </p:nvSpPr>
        <p:spPr bwMode="auto">
          <a:xfrm>
            <a:off x="457200" y="1938338"/>
            <a:ext cx="51958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4. Menentukan daerah keputusan dengan nilai kritis 2,36</a:t>
            </a:r>
          </a:p>
        </p:txBody>
      </p:sp>
      <p:pic>
        <p:nvPicPr>
          <p:cNvPr id="33797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8" y="2654300"/>
            <a:ext cx="64008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Text Box 1034"/>
          <p:cNvSpPr txBox="1">
            <a:spLocks noChangeArrowheads="1"/>
          </p:cNvSpPr>
          <p:nvPr/>
        </p:nvSpPr>
        <p:spPr bwMode="auto">
          <a:xfrm>
            <a:off x="1662113" y="3008313"/>
            <a:ext cx="1493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menolak Ho</a:t>
            </a:r>
          </a:p>
        </p:txBody>
      </p:sp>
      <p:sp>
        <p:nvSpPr>
          <p:cNvPr id="33799" name="Text Box 1035"/>
          <p:cNvSpPr txBox="1">
            <a:spLocks noChangeArrowheads="1"/>
          </p:cNvSpPr>
          <p:nvPr/>
        </p:nvSpPr>
        <p:spPr bwMode="auto">
          <a:xfrm>
            <a:off x="6005513" y="3008313"/>
            <a:ext cx="14938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menolak Ho</a:t>
            </a:r>
          </a:p>
        </p:txBody>
      </p:sp>
      <p:sp>
        <p:nvSpPr>
          <p:cNvPr id="33800" name="Text Box 1036"/>
          <p:cNvSpPr txBox="1">
            <a:spLocks noChangeArrowheads="1"/>
          </p:cNvSpPr>
          <p:nvPr/>
        </p:nvSpPr>
        <p:spPr bwMode="auto">
          <a:xfrm>
            <a:off x="2424113" y="4227513"/>
            <a:ext cx="523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–2,36</a:t>
            </a:r>
          </a:p>
        </p:txBody>
      </p:sp>
      <p:sp>
        <p:nvSpPr>
          <p:cNvPr id="33801" name="Text Box 1037"/>
          <p:cNvSpPr txBox="1">
            <a:spLocks noChangeArrowheads="1"/>
          </p:cNvSpPr>
          <p:nvPr/>
        </p:nvSpPr>
        <p:spPr bwMode="auto">
          <a:xfrm>
            <a:off x="4329113" y="4227513"/>
            <a:ext cx="78263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id-ID" sz="1200">
                <a:solidFill>
                  <a:srgbClr val="0000FF"/>
                </a:solidFill>
                <a:latin typeface="Times New Roman" pitchFamily="18" charset="0"/>
              </a:rPr>
              <a:t>t  </a:t>
            </a:r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= –1,21</a:t>
            </a:r>
          </a:p>
        </p:txBody>
      </p:sp>
      <p:sp>
        <p:nvSpPr>
          <p:cNvPr id="33802" name="Text Box 1038"/>
          <p:cNvSpPr txBox="1">
            <a:spLocks noChangeArrowheads="1"/>
          </p:cNvSpPr>
          <p:nvPr/>
        </p:nvSpPr>
        <p:spPr bwMode="auto">
          <a:xfrm>
            <a:off x="6691313" y="4227513"/>
            <a:ext cx="447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2,36</a:t>
            </a:r>
          </a:p>
        </p:txBody>
      </p:sp>
      <p:sp>
        <p:nvSpPr>
          <p:cNvPr id="33803" name="Text Box 1039"/>
          <p:cNvSpPr txBox="1">
            <a:spLocks noChangeArrowheads="1"/>
          </p:cNvSpPr>
          <p:nvPr/>
        </p:nvSpPr>
        <p:spPr bwMode="auto">
          <a:xfrm>
            <a:off x="3733800" y="3582988"/>
            <a:ext cx="187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tidak menolak Ho</a:t>
            </a:r>
          </a:p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804" name="Text Box 1040"/>
          <p:cNvSpPr txBox="1">
            <a:spLocks noChangeArrowheads="1"/>
          </p:cNvSpPr>
          <p:nvPr/>
        </p:nvSpPr>
        <p:spPr bwMode="auto">
          <a:xfrm>
            <a:off x="457200" y="5381625"/>
            <a:ext cx="6553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90500" indent="-190500"/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5. Menentukan keputusan. Nilai t-hitung ternyata terletak pada daerah tidak menolak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. Ini menunjukkan bahwa tidak terdapat cukup bukti untuk menolak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, sehingga dapat disimpulkan bahwa korelasi dalam populasi sama dengan nol, hubungan antara tingkat suku bunga dengan investasi lemah dan tidak nyata.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DCAC3-1E8A-46EF-9435-0CF5567BC41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914400" y="1981200"/>
            <a:ext cx="6567488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90500" indent="-190500">
              <a:spcAft>
                <a:spcPts val="563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1.Perumusan hipotesis:</a:t>
            </a:r>
          </a:p>
          <a:p>
            <a:pPr marL="190500" indent="-190500">
              <a:spcAft>
                <a:spcPts val="563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hipotesis yang diuji adalah koefisien korelasi sama dengan nol. Korelasi dalam populasi dilambangkan dengansedang pada sampel r.</a:t>
            </a:r>
          </a:p>
          <a:p>
            <a:pPr marL="190500" indent="-190500">
              <a:spcAft>
                <a:spcPts val="275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: </a:t>
            </a:r>
            <a:r>
              <a:rPr lang="en-US" sz="1400">
                <a:solidFill>
                  <a:schemeClr val="tx2"/>
                </a:solidFill>
                <a:latin typeface="Symbol" pitchFamily="18" charset="2"/>
              </a:rPr>
              <a:t>r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= 0</a:t>
            </a:r>
          </a:p>
          <a:p>
            <a:pPr marL="190500" indent="-190500">
              <a:spcAft>
                <a:spcPts val="275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   H</a:t>
            </a:r>
            <a:r>
              <a:rPr lang="en-US" sz="14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: </a:t>
            </a:r>
            <a:r>
              <a:rPr lang="en-US" sz="1400">
                <a:solidFill>
                  <a:schemeClr val="tx2"/>
                </a:solidFill>
                <a:latin typeface="Symbol" pitchFamily="18" charset="2"/>
              </a:rPr>
              <a:t>r  ¹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 0</a:t>
            </a:r>
            <a:endParaRPr lang="id-ID" sz="1400">
              <a:solidFill>
                <a:schemeClr val="tx2"/>
              </a:solidFill>
              <a:latin typeface="Times New Roman" pitchFamily="18" charset="0"/>
            </a:endParaRPr>
          </a:p>
          <a:p>
            <a:pPr marL="190500" indent="-190500">
              <a:spcAft>
                <a:spcPts val="275"/>
              </a:spcAft>
            </a:pPr>
            <a:endParaRPr lang="en-US" sz="1400">
              <a:solidFill>
                <a:schemeClr val="tx2"/>
              </a:solidFill>
              <a:latin typeface="Times New Roman" pitchFamily="18" charset="0"/>
            </a:endParaRPr>
          </a:p>
          <a:p>
            <a:pPr marL="190500" indent="-190500">
              <a:spcAft>
                <a:spcPts val="563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2.Taraf nyata 5% untuk uji dua arah (</a:t>
            </a:r>
            <a:r>
              <a:rPr lang="en-US" sz="140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/2=0,05/2=0,025) dengan derajat bebas (df) = n-k = 12 - 2 = 10. Nilai taraf nyata </a:t>
            </a:r>
            <a:r>
              <a:rPr lang="en-US" sz="140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/2=0,025 dan df =10 adalah = 2,23.  </a:t>
            </a:r>
            <a:endParaRPr lang="id-ID" sz="1400">
              <a:solidFill>
                <a:schemeClr val="tx2"/>
              </a:solidFill>
              <a:latin typeface="Times New Roman" pitchFamily="18" charset="0"/>
            </a:endParaRPr>
          </a:p>
          <a:p>
            <a:pPr marL="190500" indent="-190500">
              <a:spcAft>
                <a:spcPts val="563"/>
              </a:spcAft>
            </a:pPr>
            <a:endParaRPr lang="en-US" sz="1400">
              <a:solidFill>
                <a:schemeClr val="tx2"/>
              </a:solidFill>
              <a:latin typeface="Times New Roman" pitchFamily="18" charset="0"/>
            </a:endParaRPr>
          </a:p>
          <a:p>
            <a:pPr marL="190500" indent="-190500">
              <a:spcAft>
                <a:spcPts val="563"/>
              </a:spcAft>
            </a:pP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3.	Menentukan nilai uji t</a:t>
            </a:r>
          </a:p>
        </p:txBody>
      </p:sp>
      <p:graphicFrame>
        <p:nvGraphicFramePr>
          <p:cNvPr id="3074" name="Object 40"/>
          <p:cNvGraphicFramePr>
            <a:graphicFrameLocks noChangeAspect="1"/>
          </p:cNvGraphicFramePr>
          <p:nvPr/>
        </p:nvGraphicFramePr>
        <p:xfrm>
          <a:off x="1905000" y="5029200"/>
          <a:ext cx="3124200" cy="919163"/>
        </p:xfrm>
        <a:graphic>
          <a:graphicData uri="http://schemas.openxmlformats.org/presentationml/2006/ole">
            <p:oleObj spid="_x0000_s3074" name="Equation" r:id="rId4" imgW="2108160" imgH="622080" progId="Equation.3">
              <p:embed/>
            </p:oleObj>
          </a:graphicData>
        </a:graphic>
      </p:graphicFrame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002060"/>
                </a:solidFill>
              </a:rPr>
              <a:t>CONTOH UJI T UNTUK UJI KORELASI SOAL B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RUMUS KOEFISIEN DETERMINASI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708FA-4A55-4097-9FB6-5A37BBA2180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5146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21" name="Rectangle 153"/>
          <p:cNvSpPr>
            <a:spLocks noChangeArrowheads="1"/>
          </p:cNvSpPr>
          <p:nvPr/>
        </p:nvSpPr>
        <p:spPr bwMode="auto">
          <a:xfrm>
            <a:off x="685800" y="1981200"/>
            <a:ext cx="571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4. Menentukan daerah keputusan dengan nilai kritis 2,23</a:t>
            </a:r>
          </a:p>
        </p:txBody>
      </p:sp>
      <p:pic>
        <p:nvPicPr>
          <p:cNvPr id="34822" name="Picture 1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438400"/>
            <a:ext cx="6781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155"/>
          <p:cNvSpPr txBox="1">
            <a:spLocks noChangeArrowheads="1"/>
          </p:cNvSpPr>
          <p:nvPr/>
        </p:nvSpPr>
        <p:spPr bwMode="auto">
          <a:xfrm>
            <a:off x="1143000" y="3384550"/>
            <a:ext cx="1493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menolak Ho</a:t>
            </a:r>
          </a:p>
        </p:txBody>
      </p:sp>
      <p:sp>
        <p:nvSpPr>
          <p:cNvPr id="34824" name="Text Box 156"/>
          <p:cNvSpPr txBox="1">
            <a:spLocks noChangeArrowheads="1"/>
          </p:cNvSpPr>
          <p:nvPr/>
        </p:nvSpPr>
        <p:spPr bwMode="auto">
          <a:xfrm>
            <a:off x="3490913" y="3541713"/>
            <a:ext cx="1870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tidak menolak Ho</a:t>
            </a:r>
          </a:p>
        </p:txBody>
      </p:sp>
      <p:sp>
        <p:nvSpPr>
          <p:cNvPr id="34825" name="Text Box 157"/>
          <p:cNvSpPr txBox="1">
            <a:spLocks noChangeArrowheads="1"/>
          </p:cNvSpPr>
          <p:nvPr/>
        </p:nvSpPr>
        <p:spPr bwMode="auto">
          <a:xfrm>
            <a:off x="6081713" y="3384550"/>
            <a:ext cx="1493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Daerah menolak Ho</a:t>
            </a:r>
          </a:p>
        </p:txBody>
      </p:sp>
      <p:sp>
        <p:nvSpPr>
          <p:cNvPr id="34826" name="Text Box 158"/>
          <p:cNvSpPr txBox="1">
            <a:spLocks noChangeArrowheads="1"/>
          </p:cNvSpPr>
          <p:nvPr/>
        </p:nvSpPr>
        <p:spPr bwMode="auto">
          <a:xfrm>
            <a:off x="2119313" y="4379913"/>
            <a:ext cx="523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–2,23</a:t>
            </a:r>
          </a:p>
        </p:txBody>
      </p:sp>
      <p:sp>
        <p:nvSpPr>
          <p:cNvPr id="34827" name="Text Box 159"/>
          <p:cNvSpPr txBox="1">
            <a:spLocks noChangeArrowheads="1"/>
          </p:cNvSpPr>
          <p:nvPr/>
        </p:nvSpPr>
        <p:spPr bwMode="auto">
          <a:xfrm>
            <a:off x="6934200" y="4419600"/>
            <a:ext cx="623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t= 5,33</a:t>
            </a:r>
          </a:p>
        </p:txBody>
      </p:sp>
      <p:sp>
        <p:nvSpPr>
          <p:cNvPr id="34828" name="Text Box 160"/>
          <p:cNvSpPr txBox="1">
            <a:spLocks noChangeArrowheads="1"/>
          </p:cNvSpPr>
          <p:nvPr/>
        </p:nvSpPr>
        <p:spPr bwMode="auto">
          <a:xfrm>
            <a:off x="6615113" y="4379913"/>
            <a:ext cx="447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Times New Roman" pitchFamily="18" charset="0"/>
              </a:rPr>
              <a:t>2,23</a:t>
            </a:r>
          </a:p>
        </p:txBody>
      </p:sp>
      <p:sp>
        <p:nvSpPr>
          <p:cNvPr id="34829" name="Text Box 161"/>
          <p:cNvSpPr txBox="1">
            <a:spLocks noChangeArrowheads="1"/>
          </p:cNvSpPr>
          <p:nvPr/>
        </p:nvSpPr>
        <p:spPr bwMode="auto">
          <a:xfrm>
            <a:off x="685800" y="5181600"/>
            <a:ext cx="7696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90500" indent="-190500"/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5. Menentukan keputusan. Nilai t-hitung berada di daerah menolak H</a:t>
            </a:r>
            <a:r>
              <a:rPr lang="en-US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, yang berarti bahwa H</a:t>
            </a:r>
            <a:r>
              <a:rPr lang="en-US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 di tolak dan menerima H</a:t>
            </a:r>
            <a:r>
              <a:rPr lang="en-US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. Ini menunjukkan bahwa koefisien korelasi pada populasi tidak sama dengan nol, dan ini membuktikan bahwa terdapat hubungan yang kuat dan nyata antara harga minyak dan produksi kelapa sawit.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  <a:cs typeface="Arial" charset="0"/>
              </a:rPr>
              <a:t>RUMUS PERSAMAAN REGRESI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35843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Times New Roman" pitchFamily="18" charset="0"/>
              </a:rPr>
              <a:t>Persamaan regresi </a:t>
            </a:r>
          </a:p>
          <a:p>
            <a:pPr>
              <a:buFont typeface="Wingdings 2" pitchFamily="18" charset="2"/>
              <a:buNone/>
            </a:pPr>
            <a:r>
              <a:rPr lang="id-ID" sz="2800" smtClean="0">
                <a:latin typeface="Times New Roman" pitchFamily="18" charset="0"/>
              </a:rPr>
              <a:t>	</a:t>
            </a:r>
            <a:r>
              <a:rPr lang="en-US" sz="2800" smtClean="0">
                <a:latin typeface="Times New Roman" pitchFamily="18" charset="0"/>
              </a:rPr>
              <a:t>Suatu persamaan matematika yang mendefinisikan hubungan antara dua variabel.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A5987-39B7-4B55-BC5A-18EC07189D7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SCATTER DIAGRAM UNTUK MEMBANTU </a:t>
            </a:r>
            <a:r>
              <a:rPr lang="id-ID" sz="2400" b="1" dirty="0" smtClean="0">
                <a:solidFill>
                  <a:srgbClr val="002060"/>
                </a:solidFill>
                <a:cs typeface="Arial" charset="0"/>
              </a:rPr>
              <a:t/>
            </a:r>
            <a:br>
              <a:rPr lang="id-ID" sz="2400" b="1" dirty="0" smtClean="0">
                <a:solidFill>
                  <a:srgbClr val="002060"/>
                </a:solidFill>
                <a:cs typeface="Arial" charset="0"/>
              </a:rPr>
            </a:b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MENARIK GARIS REGRESI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005A7-0AC5-4AA8-8615-D0BB21C680A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667000"/>
            <a:ext cx="7620000" cy="3076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81000" y="2133600"/>
            <a:ext cx="785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Scatter diagram untuk hubungan antara inflasi dan suku bunga dapat digambarkan sebagai berikut: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3871913" y="5878513"/>
            <a:ext cx="99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Gambar 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itle 19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SCATTER DIAGRAM UNTUK MEMBANTU </a:t>
            </a:r>
            <a:r>
              <a:rPr lang="id-ID" sz="2400" b="1" dirty="0" smtClean="0">
                <a:solidFill>
                  <a:srgbClr val="002060"/>
                </a:solidFill>
                <a:cs typeface="Arial" charset="0"/>
              </a:rPr>
              <a:t/>
            </a:r>
            <a:br>
              <a:rPr lang="id-ID" sz="2400" b="1" dirty="0" smtClean="0">
                <a:solidFill>
                  <a:srgbClr val="002060"/>
                </a:solidFill>
                <a:cs typeface="Arial" charset="0"/>
              </a:rPr>
            </a:b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MENARIK GARIS REGRESI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7A134-56D7-46AF-844E-3E67FC217AD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381000" y="1981200"/>
            <a:ext cx="785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Scatter diagram untuk hubungan antara inflasi dan suku bunga dapat digambarkan sebagai berikut:</a:t>
            </a:r>
          </a:p>
        </p:txBody>
      </p:sp>
      <p:grpSp>
        <p:nvGrpSpPr>
          <p:cNvPr id="37893" name="Group 195"/>
          <p:cNvGrpSpPr>
            <a:grpSpLocks/>
          </p:cNvGrpSpPr>
          <p:nvPr/>
        </p:nvGrpSpPr>
        <p:grpSpPr bwMode="auto">
          <a:xfrm>
            <a:off x="990600" y="2508250"/>
            <a:ext cx="6650038" cy="3821113"/>
            <a:chOff x="624" y="1580"/>
            <a:chExt cx="4189" cy="2407"/>
          </a:xfrm>
        </p:grpSpPr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2448" y="3795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400">
                  <a:solidFill>
                    <a:schemeClr val="tx2"/>
                  </a:solidFill>
                  <a:latin typeface="Times New Roman" pitchFamily="18" charset="0"/>
                </a:rPr>
                <a:t>Gambar B</a:t>
              </a:r>
            </a:p>
          </p:txBody>
        </p:sp>
        <p:sp>
          <p:nvSpPr>
            <p:cNvPr id="37895" name="Rectangle 193"/>
            <p:cNvSpPr>
              <a:spLocks noChangeArrowheads="1"/>
            </p:cNvSpPr>
            <p:nvPr/>
          </p:nvSpPr>
          <p:spPr bwMode="auto">
            <a:xfrm>
              <a:off x="624" y="1584"/>
              <a:ext cx="4189" cy="21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Rectangle 9"/>
            <p:cNvSpPr>
              <a:spLocks noChangeArrowheads="1"/>
            </p:cNvSpPr>
            <p:nvPr/>
          </p:nvSpPr>
          <p:spPr bwMode="auto">
            <a:xfrm>
              <a:off x="682" y="1632"/>
              <a:ext cx="4129" cy="2067"/>
            </a:xfrm>
            <a:prstGeom prst="rect">
              <a:avLst/>
            </a:prstGeom>
            <a:solidFill>
              <a:srgbClr val="A3A1A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Rectangle 10"/>
            <p:cNvSpPr>
              <a:spLocks noChangeArrowheads="1"/>
            </p:cNvSpPr>
            <p:nvPr/>
          </p:nvSpPr>
          <p:spPr bwMode="auto">
            <a:xfrm>
              <a:off x="681" y="1631"/>
              <a:ext cx="4129" cy="2067"/>
            </a:xfrm>
            <a:prstGeom prst="rect">
              <a:avLst/>
            </a:prstGeom>
            <a:noFill/>
            <a:ln w="4763">
              <a:solidFill>
                <a:srgbClr val="A3A1A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Rectangle 11"/>
            <p:cNvSpPr>
              <a:spLocks noChangeArrowheads="1"/>
            </p:cNvSpPr>
            <p:nvPr/>
          </p:nvSpPr>
          <p:spPr bwMode="auto">
            <a:xfrm>
              <a:off x="630" y="1581"/>
              <a:ext cx="4130" cy="20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Rectangle 12"/>
            <p:cNvSpPr>
              <a:spLocks noChangeArrowheads="1"/>
            </p:cNvSpPr>
            <p:nvPr/>
          </p:nvSpPr>
          <p:spPr bwMode="auto">
            <a:xfrm>
              <a:off x="630" y="1580"/>
              <a:ext cx="4129" cy="206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Freeform 13"/>
            <p:cNvSpPr>
              <a:spLocks/>
            </p:cNvSpPr>
            <p:nvPr/>
          </p:nvSpPr>
          <p:spPr bwMode="auto">
            <a:xfrm>
              <a:off x="1007" y="1981"/>
              <a:ext cx="3593" cy="1"/>
            </a:xfrm>
            <a:custGeom>
              <a:avLst/>
              <a:gdLst>
                <a:gd name="T0" fmla="*/ 0 w 3593"/>
                <a:gd name="T1" fmla="*/ 0 h 1"/>
                <a:gd name="T2" fmla="*/ 898 w 3593"/>
                <a:gd name="T3" fmla="*/ 0 h 1"/>
                <a:gd name="T4" fmla="*/ 1796 w 3593"/>
                <a:gd name="T5" fmla="*/ 0 h 1"/>
                <a:gd name="T6" fmla="*/ 2695 w 3593"/>
                <a:gd name="T7" fmla="*/ 0 h 1"/>
                <a:gd name="T8" fmla="*/ 3593 w 359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93"/>
                <a:gd name="T16" fmla="*/ 0 h 1"/>
                <a:gd name="T17" fmla="*/ 3593 w 359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93" h="1">
                  <a:moveTo>
                    <a:pt x="0" y="0"/>
                  </a:moveTo>
                  <a:lnTo>
                    <a:pt x="898" y="0"/>
                  </a:lnTo>
                  <a:lnTo>
                    <a:pt x="1796" y="0"/>
                  </a:lnTo>
                  <a:lnTo>
                    <a:pt x="2695" y="0"/>
                  </a:lnTo>
                  <a:lnTo>
                    <a:pt x="3593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Freeform 14"/>
            <p:cNvSpPr>
              <a:spLocks/>
            </p:cNvSpPr>
            <p:nvPr/>
          </p:nvSpPr>
          <p:spPr bwMode="auto">
            <a:xfrm>
              <a:off x="4600" y="1981"/>
              <a:ext cx="1" cy="1325"/>
            </a:xfrm>
            <a:custGeom>
              <a:avLst/>
              <a:gdLst>
                <a:gd name="T0" fmla="*/ 0 w 1"/>
                <a:gd name="T1" fmla="*/ 0 h 1325"/>
                <a:gd name="T2" fmla="*/ 0 w 1"/>
                <a:gd name="T3" fmla="*/ 662 h 1325"/>
                <a:gd name="T4" fmla="*/ 0 w 1"/>
                <a:gd name="T5" fmla="*/ 1325 h 1325"/>
                <a:gd name="T6" fmla="*/ 0 60000 65536"/>
                <a:gd name="T7" fmla="*/ 0 60000 65536"/>
                <a:gd name="T8" fmla="*/ 0 60000 65536"/>
                <a:gd name="T9" fmla="*/ 0 w 1"/>
                <a:gd name="T10" fmla="*/ 0 h 1325"/>
                <a:gd name="T11" fmla="*/ 1 w 1"/>
                <a:gd name="T12" fmla="*/ 1325 h 13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325">
                  <a:moveTo>
                    <a:pt x="0" y="0"/>
                  </a:moveTo>
                  <a:lnTo>
                    <a:pt x="0" y="662"/>
                  </a:lnTo>
                  <a:lnTo>
                    <a:pt x="0" y="1325"/>
                  </a:lnTo>
                </a:path>
              </a:pathLst>
            </a:cu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Rectangle 15"/>
            <p:cNvSpPr>
              <a:spLocks noChangeArrowheads="1"/>
            </p:cNvSpPr>
            <p:nvPr/>
          </p:nvSpPr>
          <p:spPr bwMode="auto">
            <a:xfrm>
              <a:off x="1007" y="3300"/>
              <a:ext cx="3593" cy="13"/>
            </a:xfrm>
            <a:prstGeom prst="rect">
              <a:avLst/>
            </a:prstGeom>
            <a:solidFill>
              <a:srgbClr val="716F6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Rectangle 16"/>
            <p:cNvSpPr>
              <a:spLocks noChangeArrowheads="1"/>
            </p:cNvSpPr>
            <p:nvPr/>
          </p:nvSpPr>
          <p:spPr bwMode="auto">
            <a:xfrm>
              <a:off x="1000" y="1981"/>
              <a:ext cx="13" cy="1325"/>
            </a:xfrm>
            <a:prstGeom prst="rect">
              <a:avLst/>
            </a:prstGeom>
            <a:solidFill>
              <a:srgbClr val="716F6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7"/>
            <p:cNvSpPr>
              <a:spLocks/>
            </p:cNvSpPr>
            <p:nvPr/>
          </p:nvSpPr>
          <p:spPr bwMode="auto">
            <a:xfrm>
              <a:off x="1007" y="1981"/>
              <a:ext cx="1" cy="1325"/>
            </a:xfrm>
            <a:custGeom>
              <a:avLst/>
              <a:gdLst>
                <a:gd name="T0" fmla="*/ 0 w 1"/>
                <a:gd name="T1" fmla="*/ 0 h 1325"/>
                <a:gd name="T2" fmla="*/ 0 w 1"/>
                <a:gd name="T3" fmla="*/ 662 h 1325"/>
                <a:gd name="T4" fmla="*/ 0 w 1"/>
                <a:gd name="T5" fmla="*/ 1325 h 1325"/>
                <a:gd name="T6" fmla="*/ 0 60000 65536"/>
                <a:gd name="T7" fmla="*/ 0 60000 65536"/>
                <a:gd name="T8" fmla="*/ 0 60000 65536"/>
                <a:gd name="T9" fmla="*/ 0 w 1"/>
                <a:gd name="T10" fmla="*/ 0 h 1325"/>
                <a:gd name="T11" fmla="*/ 1 w 1"/>
                <a:gd name="T12" fmla="*/ 1325 h 13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325">
                  <a:moveTo>
                    <a:pt x="0" y="0"/>
                  </a:moveTo>
                  <a:lnTo>
                    <a:pt x="0" y="662"/>
                  </a:lnTo>
                  <a:lnTo>
                    <a:pt x="0" y="1325"/>
                  </a:lnTo>
                </a:path>
              </a:pathLst>
            </a:cu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18"/>
            <p:cNvSpPr>
              <a:spLocks noChangeShapeType="1"/>
            </p:cNvSpPr>
            <p:nvPr/>
          </p:nvSpPr>
          <p:spPr bwMode="auto">
            <a:xfrm>
              <a:off x="983" y="3306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19"/>
            <p:cNvSpPr>
              <a:spLocks noChangeShapeType="1"/>
            </p:cNvSpPr>
            <p:nvPr/>
          </p:nvSpPr>
          <p:spPr bwMode="auto">
            <a:xfrm>
              <a:off x="983" y="3124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Line 20"/>
            <p:cNvSpPr>
              <a:spLocks noChangeShapeType="1"/>
            </p:cNvSpPr>
            <p:nvPr/>
          </p:nvSpPr>
          <p:spPr bwMode="auto">
            <a:xfrm>
              <a:off x="983" y="2930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Line 21"/>
            <p:cNvSpPr>
              <a:spLocks noChangeShapeType="1"/>
            </p:cNvSpPr>
            <p:nvPr/>
          </p:nvSpPr>
          <p:spPr bwMode="auto">
            <a:xfrm>
              <a:off x="983" y="2747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Line 22"/>
            <p:cNvSpPr>
              <a:spLocks noChangeShapeType="1"/>
            </p:cNvSpPr>
            <p:nvPr/>
          </p:nvSpPr>
          <p:spPr bwMode="auto">
            <a:xfrm>
              <a:off x="983" y="2541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Line 23"/>
            <p:cNvSpPr>
              <a:spLocks noChangeShapeType="1"/>
            </p:cNvSpPr>
            <p:nvPr/>
          </p:nvSpPr>
          <p:spPr bwMode="auto">
            <a:xfrm>
              <a:off x="983" y="2358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Line 24"/>
            <p:cNvSpPr>
              <a:spLocks noChangeShapeType="1"/>
            </p:cNvSpPr>
            <p:nvPr/>
          </p:nvSpPr>
          <p:spPr bwMode="auto">
            <a:xfrm>
              <a:off x="983" y="2164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Line 25"/>
            <p:cNvSpPr>
              <a:spLocks noChangeShapeType="1"/>
            </p:cNvSpPr>
            <p:nvPr/>
          </p:nvSpPr>
          <p:spPr bwMode="auto">
            <a:xfrm>
              <a:off x="983" y="1981"/>
              <a:ext cx="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Freeform 26"/>
            <p:cNvSpPr>
              <a:spLocks/>
            </p:cNvSpPr>
            <p:nvPr/>
          </p:nvSpPr>
          <p:spPr bwMode="auto">
            <a:xfrm>
              <a:off x="1007" y="3306"/>
              <a:ext cx="3593" cy="1"/>
            </a:xfrm>
            <a:custGeom>
              <a:avLst/>
              <a:gdLst>
                <a:gd name="T0" fmla="*/ 0 w 3593"/>
                <a:gd name="T1" fmla="*/ 0 h 1"/>
                <a:gd name="T2" fmla="*/ 898 w 3593"/>
                <a:gd name="T3" fmla="*/ 0 h 1"/>
                <a:gd name="T4" fmla="*/ 1796 w 3593"/>
                <a:gd name="T5" fmla="*/ 0 h 1"/>
                <a:gd name="T6" fmla="*/ 2695 w 3593"/>
                <a:gd name="T7" fmla="*/ 0 h 1"/>
                <a:gd name="T8" fmla="*/ 3593 w 359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93"/>
                <a:gd name="T16" fmla="*/ 0 h 1"/>
                <a:gd name="T17" fmla="*/ 3593 w 359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93" h="1">
                  <a:moveTo>
                    <a:pt x="0" y="0"/>
                  </a:moveTo>
                  <a:lnTo>
                    <a:pt x="898" y="0"/>
                  </a:lnTo>
                  <a:lnTo>
                    <a:pt x="1796" y="0"/>
                  </a:lnTo>
                  <a:lnTo>
                    <a:pt x="2695" y="0"/>
                  </a:lnTo>
                  <a:lnTo>
                    <a:pt x="3593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Line 27"/>
            <p:cNvSpPr>
              <a:spLocks noChangeShapeType="1"/>
            </p:cNvSpPr>
            <p:nvPr/>
          </p:nvSpPr>
          <p:spPr bwMode="auto">
            <a:xfrm flipV="1">
              <a:off x="1007" y="3270"/>
              <a:ext cx="1" cy="7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Line 28"/>
            <p:cNvSpPr>
              <a:spLocks noChangeShapeType="1"/>
            </p:cNvSpPr>
            <p:nvPr/>
          </p:nvSpPr>
          <p:spPr bwMode="auto">
            <a:xfrm flipV="1">
              <a:off x="2209" y="3270"/>
              <a:ext cx="1" cy="7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Line 29"/>
            <p:cNvSpPr>
              <a:spLocks noChangeShapeType="1"/>
            </p:cNvSpPr>
            <p:nvPr/>
          </p:nvSpPr>
          <p:spPr bwMode="auto">
            <a:xfrm flipV="1">
              <a:off x="3410" y="3270"/>
              <a:ext cx="1" cy="7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7" name="Line 30"/>
            <p:cNvSpPr>
              <a:spLocks noChangeShapeType="1"/>
            </p:cNvSpPr>
            <p:nvPr/>
          </p:nvSpPr>
          <p:spPr bwMode="auto">
            <a:xfrm flipV="1">
              <a:off x="4600" y="3270"/>
              <a:ext cx="1" cy="7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Freeform 31"/>
            <p:cNvSpPr>
              <a:spLocks/>
            </p:cNvSpPr>
            <p:nvPr/>
          </p:nvSpPr>
          <p:spPr bwMode="auto">
            <a:xfrm>
              <a:off x="1005" y="2087"/>
              <a:ext cx="1206" cy="277"/>
            </a:xfrm>
            <a:custGeom>
              <a:avLst/>
              <a:gdLst>
                <a:gd name="T0" fmla="*/ 1203 w 1206"/>
                <a:gd name="T1" fmla="*/ 277 h 277"/>
                <a:gd name="T2" fmla="*/ 1206 w 1206"/>
                <a:gd name="T3" fmla="*/ 266 h 277"/>
                <a:gd name="T4" fmla="*/ 3 w 1206"/>
                <a:gd name="T5" fmla="*/ 0 h 277"/>
                <a:gd name="T6" fmla="*/ 0 w 1206"/>
                <a:gd name="T7" fmla="*/ 11 h 277"/>
                <a:gd name="T8" fmla="*/ 1203 w 1206"/>
                <a:gd name="T9" fmla="*/ 277 h 2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6"/>
                <a:gd name="T16" fmla="*/ 0 h 277"/>
                <a:gd name="T17" fmla="*/ 1206 w 1206"/>
                <a:gd name="T18" fmla="*/ 277 h 2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6" h="277">
                  <a:moveTo>
                    <a:pt x="1203" y="277"/>
                  </a:moveTo>
                  <a:lnTo>
                    <a:pt x="1206" y="266"/>
                  </a:lnTo>
                  <a:lnTo>
                    <a:pt x="3" y="0"/>
                  </a:lnTo>
                  <a:lnTo>
                    <a:pt x="0" y="11"/>
                  </a:lnTo>
                  <a:lnTo>
                    <a:pt x="1203" y="2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Freeform 32"/>
            <p:cNvSpPr>
              <a:spLocks/>
            </p:cNvSpPr>
            <p:nvPr/>
          </p:nvSpPr>
          <p:spPr bwMode="auto">
            <a:xfrm>
              <a:off x="2802" y="2499"/>
              <a:ext cx="610" cy="133"/>
            </a:xfrm>
            <a:custGeom>
              <a:avLst/>
              <a:gdLst>
                <a:gd name="T0" fmla="*/ 607 w 610"/>
                <a:gd name="T1" fmla="*/ 133 h 133"/>
                <a:gd name="T2" fmla="*/ 610 w 610"/>
                <a:gd name="T3" fmla="*/ 122 h 133"/>
                <a:gd name="T4" fmla="*/ 3 w 610"/>
                <a:gd name="T5" fmla="*/ 0 h 133"/>
                <a:gd name="T6" fmla="*/ 0 w 610"/>
                <a:gd name="T7" fmla="*/ 11 h 133"/>
                <a:gd name="T8" fmla="*/ 607 w 610"/>
                <a:gd name="T9" fmla="*/ 133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0"/>
                <a:gd name="T16" fmla="*/ 0 h 133"/>
                <a:gd name="T17" fmla="*/ 610 w 610"/>
                <a:gd name="T18" fmla="*/ 133 h 1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0" h="133">
                  <a:moveTo>
                    <a:pt x="607" y="133"/>
                  </a:moveTo>
                  <a:lnTo>
                    <a:pt x="610" y="122"/>
                  </a:lnTo>
                  <a:lnTo>
                    <a:pt x="3" y="0"/>
                  </a:lnTo>
                  <a:lnTo>
                    <a:pt x="0" y="11"/>
                  </a:lnTo>
                  <a:lnTo>
                    <a:pt x="607" y="1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0" name="Freeform 33"/>
            <p:cNvSpPr>
              <a:spLocks/>
            </p:cNvSpPr>
            <p:nvPr/>
          </p:nvSpPr>
          <p:spPr bwMode="auto">
            <a:xfrm>
              <a:off x="2208" y="2353"/>
              <a:ext cx="597" cy="157"/>
            </a:xfrm>
            <a:custGeom>
              <a:avLst/>
              <a:gdLst>
                <a:gd name="T0" fmla="*/ 594 w 597"/>
                <a:gd name="T1" fmla="*/ 157 h 157"/>
                <a:gd name="T2" fmla="*/ 597 w 597"/>
                <a:gd name="T3" fmla="*/ 146 h 157"/>
                <a:gd name="T4" fmla="*/ 3 w 597"/>
                <a:gd name="T5" fmla="*/ 0 h 157"/>
                <a:gd name="T6" fmla="*/ 0 w 597"/>
                <a:gd name="T7" fmla="*/ 11 h 157"/>
                <a:gd name="T8" fmla="*/ 594 w 597"/>
                <a:gd name="T9" fmla="*/ 15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7"/>
                <a:gd name="T16" fmla="*/ 0 h 157"/>
                <a:gd name="T17" fmla="*/ 597 w 597"/>
                <a:gd name="T18" fmla="*/ 157 h 1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7" h="157">
                  <a:moveTo>
                    <a:pt x="594" y="157"/>
                  </a:moveTo>
                  <a:lnTo>
                    <a:pt x="597" y="146"/>
                  </a:lnTo>
                  <a:lnTo>
                    <a:pt x="3" y="0"/>
                  </a:lnTo>
                  <a:lnTo>
                    <a:pt x="0" y="11"/>
                  </a:lnTo>
                  <a:lnTo>
                    <a:pt x="594" y="1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1" name="Freeform 34"/>
            <p:cNvSpPr>
              <a:spLocks/>
            </p:cNvSpPr>
            <p:nvPr/>
          </p:nvSpPr>
          <p:spPr bwMode="auto">
            <a:xfrm>
              <a:off x="2802" y="2499"/>
              <a:ext cx="3" cy="11"/>
            </a:xfrm>
            <a:custGeom>
              <a:avLst/>
              <a:gdLst>
                <a:gd name="T0" fmla="*/ 0 w 3"/>
                <a:gd name="T1" fmla="*/ 11 h 11"/>
                <a:gd name="T2" fmla="*/ 3 w 3"/>
                <a:gd name="T3" fmla="*/ 0 h 11"/>
                <a:gd name="T4" fmla="*/ 0 w 3"/>
                <a:gd name="T5" fmla="*/ 11 h 11"/>
                <a:gd name="T6" fmla="*/ 0 60000 65536"/>
                <a:gd name="T7" fmla="*/ 0 60000 65536"/>
                <a:gd name="T8" fmla="*/ 0 60000 65536"/>
                <a:gd name="T9" fmla="*/ 0 w 3"/>
                <a:gd name="T10" fmla="*/ 0 h 11"/>
                <a:gd name="T11" fmla="*/ 3 w 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1">
                  <a:moveTo>
                    <a:pt x="0" y="11"/>
                  </a:moveTo>
                  <a:lnTo>
                    <a:pt x="3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2" name="Freeform 35"/>
            <p:cNvSpPr>
              <a:spLocks/>
            </p:cNvSpPr>
            <p:nvPr/>
          </p:nvSpPr>
          <p:spPr bwMode="auto">
            <a:xfrm>
              <a:off x="4004" y="2742"/>
              <a:ext cx="598" cy="121"/>
            </a:xfrm>
            <a:custGeom>
              <a:avLst/>
              <a:gdLst>
                <a:gd name="T0" fmla="*/ 594 w 598"/>
                <a:gd name="T1" fmla="*/ 121 h 121"/>
                <a:gd name="T2" fmla="*/ 598 w 598"/>
                <a:gd name="T3" fmla="*/ 109 h 121"/>
                <a:gd name="T4" fmla="*/ 4 w 598"/>
                <a:gd name="T5" fmla="*/ 0 h 121"/>
                <a:gd name="T6" fmla="*/ 0 w 598"/>
                <a:gd name="T7" fmla="*/ 12 h 121"/>
                <a:gd name="T8" fmla="*/ 594 w 598"/>
                <a:gd name="T9" fmla="*/ 121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8"/>
                <a:gd name="T16" fmla="*/ 0 h 121"/>
                <a:gd name="T17" fmla="*/ 598 w 598"/>
                <a:gd name="T18" fmla="*/ 121 h 1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8" h="121">
                  <a:moveTo>
                    <a:pt x="594" y="121"/>
                  </a:moveTo>
                  <a:lnTo>
                    <a:pt x="598" y="109"/>
                  </a:lnTo>
                  <a:lnTo>
                    <a:pt x="4" y="0"/>
                  </a:lnTo>
                  <a:lnTo>
                    <a:pt x="0" y="12"/>
                  </a:lnTo>
                  <a:lnTo>
                    <a:pt x="594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3" name="Freeform 36"/>
            <p:cNvSpPr>
              <a:spLocks/>
            </p:cNvSpPr>
            <p:nvPr/>
          </p:nvSpPr>
          <p:spPr bwMode="auto">
            <a:xfrm>
              <a:off x="3409" y="2621"/>
              <a:ext cx="599" cy="133"/>
            </a:xfrm>
            <a:custGeom>
              <a:avLst/>
              <a:gdLst>
                <a:gd name="T0" fmla="*/ 595 w 599"/>
                <a:gd name="T1" fmla="*/ 133 h 133"/>
                <a:gd name="T2" fmla="*/ 599 w 599"/>
                <a:gd name="T3" fmla="*/ 121 h 133"/>
                <a:gd name="T4" fmla="*/ 3 w 599"/>
                <a:gd name="T5" fmla="*/ 0 h 133"/>
                <a:gd name="T6" fmla="*/ 0 w 599"/>
                <a:gd name="T7" fmla="*/ 11 h 133"/>
                <a:gd name="T8" fmla="*/ 595 w 599"/>
                <a:gd name="T9" fmla="*/ 133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9"/>
                <a:gd name="T16" fmla="*/ 0 h 133"/>
                <a:gd name="T17" fmla="*/ 599 w 599"/>
                <a:gd name="T18" fmla="*/ 133 h 1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9" h="133">
                  <a:moveTo>
                    <a:pt x="595" y="133"/>
                  </a:moveTo>
                  <a:lnTo>
                    <a:pt x="599" y="121"/>
                  </a:lnTo>
                  <a:lnTo>
                    <a:pt x="3" y="0"/>
                  </a:lnTo>
                  <a:lnTo>
                    <a:pt x="0" y="11"/>
                  </a:lnTo>
                  <a:lnTo>
                    <a:pt x="595" y="1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4" name="Freeform 37"/>
            <p:cNvSpPr>
              <a:spLocks/>
            </p:cNvSpPr>
            <p:nvPr/>
          </p:nvSpPr>
          <p:spPr bwMode="auto">
            <a:xfrm>
              <a:off x="4004" y="2742"/>
              <a:ext cx="4" cy="12"/>
            </a:xfrm>
            <a:custGeom>
              <a:avLst/>
              <a:gdLst>
                <a:gd name="T0" fmla="*/ 0 w 4"/>
                <a:gd name="T1" fmla="*/ 12 h 12"/>
                <a:gd name="T2" fmla="*/ 4 w 4"/>
                <a:gd name="T3" fmla="*/ 0 h 12"/>
                <a:gd name="T4" fmla="*/ 0 w 4"/>
                <a:gd name="T5" fmla="*/ 12 h 12"/>
                <a:gd name="T6" fmla="*/ 0 60000 65536"/>
                <a:gd name="T7" fmla="*/ 0 60000 65536"/>
                <a:gd name="T8" fmla="*/ 0 60000 65536"/>
                <a:gd name="T9" fmla="*/ 0 w 4"/>
                <a:gd name="T10" fmla="*/ 0 h 12"/>
                <a:gd name="T11" fmla="*/ 4 w 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2">
                  <a:moveTo>
                    <a:pt x="0" y="12"/>
                  </a:moveTo>
                  <a:lnTo>
                    <a:pt x="4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5" name="Rectangle 38"/>
            <p:cNvSpPr>
              <a:spLocks noChangeArrowheads="1"/>
            </p:cNvSpPr>
            <p:nvPr/>
          </p:nvSpPr>
          <p:spPr bwMode="auto">
            <a:xfrm>
              <a:off x="982" y="2054"/>
              <a:ext cx="49" cy="63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6" name="Rectangle 39"/>
            <p:cNvSpPr>
              <a:spLocks noChangeArrowheads="1"/>
            </p:cNvSpPr>
            <p:nvPr/>
          </p:nvSpPr>
          <p:spPr bwMode="auto">
            <a:xfrm>
              <a:off x="2172" y="2322"/>
              <a:ext cx="49" cy="6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7" name="Rectangle 40"/>
            <p:cNvSpPr>
              <a:spLocks noChangeArrowheads="1"/>
            </p:cNvSpPr>
            <p:nvPr/>
          </p:nvSpPr>
          <p:spPr bwMode="auto">
            <a:xfrm>
              <a:off x="3373" y="2588"/>
              <a:ext cx="51" cy="6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8" name="Rectangle 41"/>
            <p:cNvSpPr>
              <a:spLocks noChangeArrowheads="1"/>
            </p:cNvSpPr>
            <p:nvPr/>
          </p:nvSpPr>
          <p:spPr bwMode="auto">
            <a:xfrm>
              <a:off x="4563" y="2819"/>
              <a:ext cx="62" cy="6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9" name="Rectangle 42"/>
            <p:cNvSpPr>
              <a:spLocks noChangeArrowheads="1"/>
            </p:cNvSpPr>
            <p:nvPr/>
          </p:nvSpPr>
          <p:spPr bwMode="auto">
            <a:xfrm>
              <a:off x="1995" y="1653"/>
              <a:ext cx="114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H</a:t>
              </a:r>
              <a:endParaRPr lang="en-US"/>
            </a:p>
          </p:txBody>
        </p:sp>
        <p:sp>
          <p:nvSpPr>
            <p:cNvPr id="37930" name="Rectangle 43"/>
            <p:cNvSpPr>
              <a:spLocks noChangeArrowheads="1"/>
            </p:cNvSpPr>
            <p:nvPr/>
          </p:nvSpPr>
          <p:spPr bwMode="auto">
            <a:xfrm>
              <a:off x="2064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u</a:t>
              </a:r>
              <a:endParaRPr lang="en-US"/>
            </a:p>
          </p:txBody>
        </p:sp>
        <p:sp>
          <p:nvSpPr>
            <p:cNvPr id="37931" name="Rectangle 44"/>
            <p:cNvSpPr>
              <a:spLocks noChangeArrowheads="1"/>
            </p:cNvSpPr>
            <p:nvPr/>
          </p:nvSpPr>
          <p:spPr bwMode="auto">
            <a:xfrm>
              <a:off x="2116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b</a:t>
              </a:r>
              <a:endParaRPr lang="en-US"/>
            </a:p>
          </p:txBody>
        </p:sp>
        <p:sp>
          <p:nvSpPr>
            <p:cNvPr id="37932" name="Rectangle 45"/>
            <p:cNvSpPr>
              <a:spLocks noChangeArrowheads="1"/>
            </p:cNvSpPr>
            <p:nvPr/>
          </p:nvSpPr>
          <p:spPr bwMode="auto">
            <a:xfrm>
              <a:off x="2168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u</a:t>
              </a:r>
              <a:endParaRPr lang="en-US"/>
            </a:p>
          </p:txBody>
        </p:sp>
        <p:sp>
          <p:nvSpPr>
            <p:cNvPr id="37933" name="Rectangle 46"/>
            <p:cNvSpPr>
              <a:spLocks noChangeArrowheads="1"/>
            </p:cNvSpPr>
            <p:nvPr/>
          </p:nvSpPr>
          <p:spPr bwMode="auto">
            <a:xfrm>
              <a:off x="2220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34" name="Rectangle 47"/>
            <p:cNvSpPr>
              <a:spLocks noChangeArrowheads="1"/>
            </p:cNvSpPr>
            <p:nvPr/>
          </p:nvSpPr>
          <p:spPr bwMode="auto">
            <a:xfrm>
              <a:off x="2273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g</a:t>
              </a:r>
              <a:endParaRPr lang="en-US"/>
            </a:p>
          </p:txBody>
        </p:sp>
        <p:sp>
          <p:nvSpPr>
            <p:cNvPr id="37935" name="Rectangle 48"/>
            <p:cNvSpPr>
              <a:spLocks noChangeArrowheads="1"/>
            </p:cNvSpPr>
            <p:nvPr/>
          </p:nvSpPr>
          <p:spPr bwMode="auto">
            <a:xfrm>
              <a:off x="2326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7936" name="Rectangle 49"/>
            <p:cNvSpPr>
              <a:spLocks noChangeArrowheads="1"/>
            </p:cNvSpPr>
            <p:nvPr/>
          </p:nvSpPr>
          <p:spPr bwMode="auto">
            <a:xfrm>
              <a:off x="2379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37" name="Rectangle 50"/>
            <p:cNvSpPr>
              <a:spLocks noChangeArrowheads="1"/>
            </p:cNvSpPr>
            <p:nvPr/>
          </p:nvSpPr>
          <p:spPr bwMode="auto">
            <a:xfrm>
              <a:off x="2432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 </a:t>
              </a:r>
              <a:endParaRPr lang="en-US"/>
            </a:p>
          </p:txBody>
        </p:sp>
        <p:sp>
          <p:nvSpPr>
            <p:cNvPr id="37938" name="Rectangle 51"/>
            <p:cNvSpPr>
              <a:spLocks noChangeArrowheads="1"/>
            </p:cNvSpPr>
            <p:nvPr/>
          </p:nvSpPr>
          <p:spPr bwMode="auto">
            <a:xfrm>
              <a:off x="2457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I</a:t>
              </a:r>
              <a:endParaRPr lang="en-US"/>
            </a:p>
          </p:txBody>
        </p:sp>
        <p:sp>
          <p:nvSpPr>
            <p:cNvPr id="37939" name="Rectangle 52"/>
            <p:cNvSpPr>
              <a:spLocks noChangeArrowheads="1"/>
            </p:cNvSpPr>
            <p:nvPr/>
          </p:nvSpPr>
          <p:spPr bwMode="auto">
            <a:xfrm>
              <a:off x="2483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40" name="Rectangle 53"/>
            <p:cNvSpPr>
              <a:spLocks noChangeArrowheads="1"/>
            </p:cNvSpPr>
            <p:nvPr/>
          </p:nvSpPr>
          <p:spPr bwMode="auto">
            <a:xfrm>
              <a:off x="2536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f</a:t>
              </a:r>
              <a:endParaRPr lang="en-US"/>
            </a:p>
          </p:txBody>
        </p:sp>
        <p:sp>
          <p:nvSpPr>
            <p:cNvPr id="37941" name="Rectangle 54"/>
            <p:cNvSpPr>
              <a:spLocks noChangeArrowheads="1"/>
            </p:cNvSpPr>
            <p:nvPr/>
          </p:nvSpPr>
          <p:spPr bwMode="auto">
            <a:xfrm>
              <a:off x="2563" y="1653"/>
              <a:ext cx="66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l</a:t>
              </a:r>
              <a:endParaRPr lang="en-US"/>
            </a:p>
          </p:txBody>
        </p:sp>
        <p:sp>
          <p:nvSpPr>
            <p:cNvPr id="37942" name="Rectangle 55"/>
            <p:cNvSpPr>
              <a:spLocks noChangeArrowheads="1"/>
            </p:cNvSpPr>
            <p:nvPr/>
          </p:nvSpPr>
          <p:spPr bwMode="auto">
            <a:xfrm>
              <a:off x="2584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7943" name="Rectangle 56"/>
            <p:cNvSpPr>
              <a:spLocks noChangeArrowheads="1"/>
            </p:cNvSpPr>
            <p:nvPr/>
          </p:nvSpPr>
          <p:spPr bwMode="auto">
            <a:xfrm>
              <a:off x="2637" y="1653"/>
              <a:ext cx="93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s</a:t>
              </a:r>
              <a:endParaRPr lang="en-US"/>
            </a:p>
          </p:txBody>
        </p:sp>
        <p:sp>
          <p:nvSpPr>
            <p:cNvPr id="37944" name="Rectangle 57"/>
            <p:cNvSpPr>
              <a:spLocks noChangeArrowheads="1"/>
            </p:cNvSpPr>
            <p:nvPr/>
          </p:nvSpPr>
          <p:spPr bwMode="auto">
            <a:xfrm>
              <a:off x="2683" y="1653"/>
              <a:ext cx="66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i</a:t>
              </a:r>
              <a:endParaRPr lang="en-US"/>
            </a:p>
          </p:txBody>
        </p:sp>
        <p:sp>
          <p:nvSpPr>
            <p:cNvPr id="37945" name="Rectangle 58"/>
            <p:cNvSpPr>
              <a:spLocks noChangeArrowheads="1"/>
            </p:cNvSpPr>
            <p:nvPr/>
          </p:nvSpPr>
          <p:spPr bwMode="auto">
            <a:xfrm>
              <a:off x="2704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 </a:t>
              </a:r>
              <a:endParaRPr lang="en-US"/>
            </a:p>
          </p:txBody>
        </p:sp>
        <p:sp>
          <p:nvSpPr>
            <p:cNvPr id="37946" name="Rectangle 59"/>
            <p:cNvSpPr>
              <a:spLocks noChangeArrowheads="1"/>
            </p:cNvSpPr>
            <p:nvPr/>
          </p:nvSpPr>
          <p:spPr bwMode="auto">
            <a:xfrm>
              <a:off x="2731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d</a:t>
              </a:r>
              <a:endParaRPr lang="en-US"/>
            </a:p>
          </p:txBody>
        </p:sp>
        <p:sp>
          <p:nvSpPr>
            <p:cNvPr id="37947" name="Rectangle 60"/>
            <p:cNvSpPr>
              <a:spLocks noChangeArrowheads="1"/>
            </p:cNvSpPr>
            <p:nvPr/>
          </p:nvSpPr>
          <p:spPr bwMode="auto">
            <a:xfrm>
              <a:off x="2784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7948" name="Rectangle 61"/>
            <p:cNvSpPr>
              <a:spLocks noChangeArrowheads="1"/>
            </p:cNvSpPr>
            <p:nvPr/>
          </p:nvSpPr>
          <p:spPr bwMode="auto">
            <a:xfrm>
              <a:off x="2835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49" name="Rectangle 62"/>
            <p:cNvSpPr>
              <a:spLocks noChangeArrowheads="1"/>
            </p:cNvSpPr>
            <p:nvPr/>
          </p:nvSpPr>
          <p:spPr bwMode="auto">
            <a:xfrm>
              <a:off x="2888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 </a:t>
              </a:r>
              <a:endParaRPr lang="en-US"/>
            </a:p>
          </p:txBody>
        </p:sp>
        <p:sp>
          <p:nvSpPr>
            <p:cNvPr id="37950" name="Rectangle 63"/>
            <p:cNvSpPr>
              <a:spLocks noChangeArrowheads="1"/>
            </p:cNvSpPr>
            <p:nvPr/>
          </p:nvSpPr>
          <p:spPr bwMode="auto">
            <a:xfrm>
              <a:off x="2915" y="1653"/>
              <a:ext cx="109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S</a:t>
              </a:r>
              <a:endParaRPr lang="en-US"/>
            </a:p>
          </p:txBody>
        </p:sp>
        <p:sp>
          <p:nvSpPr>
            <p:cNvPr id="37951" name="Rectangle 64"/>
            <p:cNvSpPr>
              <a:spLocks noChangeArrowheads="1"/>
            </p:cNvSpPr>
            <p:nvPr/>
          </p:nvSpPr>
          <p:spPr bwMode="auto">
            <a:xfrm>
              <a:off x="2978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u</a:t>
              </a:r>
              <a:endParaRPr lang="en-US"/>
            </a:p>
          </p:txBody>
        </p:sp>
        <p:sp>
          <p:nvSpPr>
            <p:cNvPr id="37952" name="Rectangle 65"/>
            <p:cNvSpPr>
              <a:spLocks noChangeArrowheads="1"/>
            </p:cNvSpPr>
            <p:nvPr/>
          </p:nvSpPr>
          <p:spPr bwMode="auto">
            <a:xfrm>
              <a:off x="3031" y="1653"/>
              <a:ext cx="93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k</a:t>
              </a:r>
              <a:endParaRPr lang="en-US"/>
            </a:p>
          </p:txBody>
        </p:sp>
        <p:sp>
          <p:nvSpPr>
            <p:cNvPr id="37953" name="Rectangle 66"/>
            <p:cNvSpPr>
              <a:spLocks noChangeArrowheads="1"/>
            </p:cNvSpPr>
            <p:nvPr/>
          </p:nvSpPr>
          <p:spPr bwMode="auto">
            <a:xfrm>
              <a:off x="3077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u</a:t>
              </a:r>
              <a:endParaRPr lang="en-US"/>
            </a:p>
          </p:txBody>
        </p:sp>
        <p:sp>
          <p:nvSpPr>
            <p:cNvPr id="37954" name="Rectangle 67"/>
            <p:cNvSpPr>
              <a:spLocks noChangeArrowheads="1"/>
            </p:cNvSpPr>
            <p:nvPr/>
          </p:nvSpPr>
          <p:spPr bwMode="auto">
            <a:xfrm>
              <a:off x="3130" y="1653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 </a:t>
              </a:r>
              <a:endParaRPr lang="en-US"/>
            </a:p>
          </p:txBody>
        </p:sp>
        <p:sp>
          <p:nvSpPr>
            <p:cNvPr id="37955" name="Rectangle 68"/>
            <p:cNvSpPr>
              <a:spLocks noChangeArrowheads="1"/>
            </p:cNvSpPr>
            <p:nvPr/>
          </p:nvSpPr>
          <p:spPr bwMode="auto">
            <a:xfrm>
              <a:off x="3157" y="1653"/>
              <a:ext cx="109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B</a:t>
              </a:r>
              <a:endParaRPr lang="en-US"/>
            </a:p>
          </p:txBody>
        </p:sp>
        <p:sp>
          <p:nvSpPr>
            <p:cNvPr id="37956" name="Rectangle 69"/>
            <p:cNvSpPr>
              <a:spLocks noChangeArrowheads="1"/>
            </p:cNvSpPr>
            <p:nvPr/>
          </p:nvSpPr>
          <p:spPr bwMode="auto">
            <a:xfrm>
              <a:off x="3220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u</a:t>
              </a:r>
              <a:endParaRPr lang="en-US"/>
            </a:p>
          </p:txBody>
        </p:sp>
        <p:sp>
          <p:nvSpPr>
            <p:cNvPr id="37957" name="Rectangle 70"/>
            <p:cNvSpPr>
              <a:spLocks noChangeArrowheads="1"/>
            </p:cNvSpPr>
            <p:nvPr/>
          </p:nvSpPr>
          <p:spPr bwMode="auto">
            <a:xfrm>
              <a:off x="3273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58" name="Rectangle 71"/>
            <p:cNvSpPr>
              <a:spLocks noChangeArrowheads="1"/>
            </p:cNvSpPr>
            <p:nvPr/>
          </p:nvSpPr>
          <p:spPr bwMode="auto">
            <a:xfrm>
              <a:off x="3325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g</a:t>
              </a:r>
              <a:endParaRPr lang="en-US"/>
            </a:p>
          </p:txBody>
        </p:sp>
        <p:sp>
          <p:nvSpPr>
            <p:cNvPr id="37959" name="Rectangle 72"/>
            <p:cNvSpPr>
              <a:spLocks noChangeArrowheads="1"/>
            </p:cNvSpPr>
            <p:nvPr/>
          </p:nvSpPr>
          <p:spPr bwMode="auto">
            <a:xfrm>
              <a:off x="3377" y="1653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000094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7960" name="Rectangle 73"/>
            <p:cNvSpPr>
              <a:spLocks noChangeArrowheads="1"/>
            </p:cNvSpPr>
            <p:nvPr/>
          </p:nvSpPr>
          <p:spPr bwMode="auto">
            <a:xfrm>
              <a:off x="861" y="3231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61" name="Rectangle 74"/>
            <p:cNvSpPr>
              <a:spLocks noChangeArrowheads="1"/>
            </p:cNvSpPr>
            <p:nvPr/>
          </p:nvSpPr>
          <p:spPr bwMode="auto">
            <a:xfrm>
              <a:off x="861" y="3037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62" name="Rectangle 75"/>
            <p:cNvSpPr>
              <a:spLocks noChangeArrowheads="1"/>
            </p:cNvSpPr>
            <p:nvPr/>
          </p:nvSpPr>
          <p:spPr bwMode="auto">
            <a:xfrm>
              <a:off x="824" y="2842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1</a:t>
              </a:r>
              <a:endParaRPr lang="en-US"/>
            </a:p>
          </p:txBody>
        </p:sp>
        <p:sp>
          <p:nvSpPr>
            <p:cNvPr id="37963" name="Rectangle 76"/>
            <p:cNvSpPr>
              <a:spLocks noChangeArrowheads="1"/>
            </p:cNvSpPr>
            <p:nvPr/>
          </p:nvSpPr>
          <p:spPr bwMode="auto">
            <a:xfrm>
              <a:off x="877" y="2842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64" name="Rectangle 77"/>
            <p:cNvSpPr>
              <a:spLocks noChangeArrowheads="1"/>
            </p:cNvSpPr>
            <p:nvPr/>
          </p:nvSpPr>
          <p:spPr bwMode="auto">
            <a:xfrm>
              <a:off x="824" y="2661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1</a:t>
              </a:r>
              <a:endParaRPr lang="en-US"/>
            </a:p>
          </p:txBody>
        </p:sp>
        <p:sp>
          <p:nvSpPr>
            <p:cNvPr id="37965" name="Rectangle 78"/>
            <p:cNvSpPr>
              <a:spLocks noChangeArrowheads="1"/>
            </p:cNvSpPr>
            <p:nvPr/>
          </p:nvSpPr>
          <p:spPr bwMode="auto">
            <a:xfrm>
              <a:off x="877" y="2661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66" name="Rectangle 79"/>
            <p:cNvSpPr>
              <a:spLocks noChangeArrowheads="1"/>
            </p:cNvSpPr>
            <p:nvPr/>
          </p:nvSpPr>
          <p:spPr bwMode="auto">
            <a:xfrm>
              <a:off x="800" y="246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2</a:t>
              </a:r>
              <a:endParaRPr lang="en-US"/>
            </a:p>
          </p:txBody>
        </p:sp>
        <p:sp>
          <p:nvSpPr>
            <p:cNvPr id="37967" name="Rectangle 80"/>
            <p:cNvSpPr>
              <a:spLocks noChangeArrowheads="1"/>
            </p:cNvSpPr>
            <p:nvPr/>
          </p:nvSpPr>
          <p:spPr bwMode="auto">
            <a:xfrm>
              <a:off x="853" y="246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68" name="Rectangle 81"/>
            <p:cNvSpPr>
              <a:spLocks noChangeArrowheads="1"/>
            </p:cNvSpPr>
            <p:nvPr/>
          </p:nvSpPr>
          <p:spPr bwMode="auto">
            <a:xfrm>
              <a:off x="800" y="2271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2</a:t>
              </a:r>
              <a:endParaRPr lang="en-US"/>
            </a:p>
          </p:txBody>
        </p:sp>
        <p:sp>
          <p:nvSpPr>
            <p:cNvPr id="37969" name="Rectangle 82"/>
            <p:cNvSpPr>
              <a:spLocks noChangeArrowheads="1"/>
            </p:cNvSpPr>
            <p:nvPr/>
          </p:nvSpPr>
          <p:spPr bwMode="auto">
            <a:xfrm>
              <a:off x="853" y="2271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70" name="Rectangle 83"/>
            <p:cNvSpPr>
              <a:spLocks noChangeArrowheads="1"/>
            </p:cNvSpPr>
            <p:nvPr/>
          </p:nvSpPr>
          <p:spPr bwMode="auto">
            <a:xfrm>
              <a:off x="800" y="2078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3</a:t>
              </a:r>
              <a:endParaRPr lang="en-US"/>
            </a:p>
          </p:txBody>
        </p:sp>
        <p:sp>
          <p:nvSpPr>
            <p:cNvPr id="37971" name="Rectangle 84"/>
            <p:cNvSpPr>
              <a:spLocks noChangeArrowheads="1"/>
            </p:cNvSpPr>
            <p:nvPr/>
          </p:nvSpPr>
          <p:spPr bwMode="auto">
            <a:xfrm>
              <a:off x="853" y="2078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72" name="Rectangle 85"/>
            <p:cNvSpPr>
              <a:spLocks noChangeArrowheads="1"/>
            </p:cNvSpPr>
            <p:nvPr/>
          </p:nvSpPr>
          <p:spPr bwMode="auto">
            <a:xfrm>
              <a:off x="800" y="189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3</a:t>
              </a:r>
              <a:endParaRPr lang="en-US"/>
            </a:p>
          </p:txBody>
        </p:sp>
        <p:sp>
          <p:nvSpPr>
            <p:cNvPr id="37973" name="Rectangle 86"/>
            <p:cNvSpPr>
              <a:spLocks noChangeArrowheads="1"/>
            </p:cNvSpPr>
            <p:nvPr/>
          </p:nvSpPr>
          <p:spPr bwMode="auto">
            <a:xfrm>
              <a:off x="853" y="189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74" name="Rectangle 87"/>
            <p:cNvSpPr>
              <a:spLocks noChangeArrowheads="1"/>
            </p:cNvSpPr>
            <p:nvPr/>
          </p:nvSpPr>
          <p:spPr bwMode="auto">
            <a:xfrm>
              <a:off x="935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2</a:t>
              </a:r>
              <a:endParaRPr lang="en-US"/>
            </a:p>
          </p:txBody>
        </p:sp>
        <p:sp>
          <p:nvSpPr>
            <p:cNvPr id="37975" name="Rectangle 88"/>
            <p:cNvSpPr>
              <a:spLocks noChangeArrowheads="1"/>
            </p:cNvSpPr>
            <p:nvPr/>
          </p:nvSpPr>
          <p:spPr bwMode="auto">
            <a:xfrm>
              <a:off x="986" y="3390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,</a:t>
              </a:r>
              <a:endParaRPr lang="en-US"/>
            </a:p>
          </p:txBody>
        </p:sp>
        <p:sp>
          <p:nvSpPr>
            <p:cNvPr id="37976" name="Rectangle 89"/>
            <p:cNvSpPr>
              <a:spLocks noChangeArrowheads="1"/>
            </p:cNvSpPr>
            <p:nvPr/>
          </p:nvSpPr>
          <p:spPr bwMode="auto">
            <a:xfrm>
              <a:off x="1013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77" name="Rectangle 90"/>
            <p:cNvSpPr>
              <a:spLocks noChangeArrowheads="1"/>
            </p:cNvSpPr>
            <p:nvPr/>
          </p:nvSpPr>
          <p:spPr bwMode="auto">
            <a:xfrm>
              <a:off x="1066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1</a:t>
              </a:r>
              <a:endParaRPr lang="en-US"/>
            </a:p>
          </p:txBody>
        </p:sp>
        <p:sp>
          <p:nvSpPr>
            <p:cNvPr id="37978" name="Rectangle 91"/>
            <p:cNvSpPr>
              <a:spLocks noChangeArrowheads="1"/>
            </p:cNvSpPr>
            <p:nvPr/>
          </p:nvSpPr>
          <p:spPr bwMode="auto">
            <a:xfrm>
              <a:off x="2112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9</a:t>
              </a:r>
              <a:endParaRPr lang="en-US"/>
            </a:p>
          </p:txBody>
        </p:sp>
        <p:sp>
          <p:nvSpPr>
            <p:cNvPr id="37979" name="Rectangle 92"/>
            <p:cNvSpPr>
              <a:spLocks noChangeArrowheads="1"/>
            </p:cNvSpPr>
            <p:nvPr/>
          </p:nvSpPr>
          <p:spPr bwMode="auto">
            <a:xfrm>
              <a:off x="2164" y="3390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,</a:t>
              </a:r>
              <a:endParaRPr lang="en-US"/>
            </a:p>
          </p:txBody>
        </p:sp>
        <p:sp>
          <p:nvSpPr>
            <p:cNvPr id="37980" name="Rectangle 93"/>
            <p:cNvSpPr>
              <a:spLocks noChangeArrowheads="1"/>
            </p:cNvSpPr>
            <p:nvPr/>
          </p:nvSpPr>
          <p:spPr bwMode="auto">
            <a:xfrm>
              <a:off x="2190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3</a:t>
              </a:r>
              <a:endParaRPr lang="en-US"/>
            </a:p>
          </p:txBody>
        </p:sp>
        <p:sp>
          <p:nvSpPr>
            <p:cNvPr id="37981" name="Rectangle 94"/>
            <p:cNvSpPr>
              <a:spLocks noChangeArrowheads="1"/>
            </p:cNvSpPr>
            <p:nvPr/>
          </p:nvSpPr>
          <p:spPr bwMode="auto">
            <a:xfrm>
              <a:off x="2243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82" name="Rectangle 95"/>
            <p:cNvSpPr>
              <a:spLocks noChangeArrowheads="1"/>
            </p:cNvSpPr>
            <p:nvPr/>
          </p:nvSpPr>
          <p:spPr bwMode="auto">
            <a:xfrm>
              <a:off x="3289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1</a:t>
              </a:r>
              <a:endParaRPr lang="en-US"/>
            </a:p>
          </p:txBody>
        </p:sp>
        <p:sp>
          <p:nvSpPr>
            <p:cNvPr id="37983" name="Rectangle 96"/>
            <p:cNvSpPr>
              <a:spLocks noChangeArrowheads="1"/>
            </p:cNvSpPr>
            <p:nvPr/>
          </p:nvSpPr>
          <p:spPr bwMode="auto">
            <a:xfrm>
              <a:off x="3341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2</a:t>
              </a:r>
              <a:endParaRPr lang="en-US"/>
            </a:p>
          </p:txBody>
        </p:sp>
        <p:sp>
          <p:nvSpPr>
            <p:cNvPr id="37984" name="Rectangle 97"/>
            <p:cNvSpPr>
              <a:spLocks noChangeArrowheads="1"/>
            </p:cNvSpPr>
            <p:nvPr/>
          </p:nvSpPr>
          <p:spPr bwMode="auto">
            <a:xfrm>
              <a:off x="3394" y="3390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,</a:t>
              </a:r>
              <a:endParaRPr lang="en-US"/>
            </a:p>
          </p:txBody>
        </p:sp>
        <p:sp>
          <p:nvSpPr>
            <p:cNvPr id="37985" name="Rectangle 98"/>
            <p:cNvSpPr>
              <a:spLocks noChangeArrowheads="1"/>
            </p:cNvSpPr>
            <p:nvPr/>
          </p:nvSpPr>
          <p:spPr bwMode="auto">
            <a:xfrm>
              <a:off x="3420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86" name="Rectangle 99"/>
            <p:cNvSpPr>
              <a:spLocks noChangeArrowheads="1"/>
            </p:cNvSpPr>
            <p:nvPr/>
          </p:nvSpPr>
          <p:spPr bwMode="auto">
            <a:xfrm>
              <a:off x="3473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5</a:t>
              </a:r>
              <a:endParaRPr lang="en-US"/>
            </a:p>
          </p:txBody>
        </p:sp>
        <p:sp>
          <p:nvSpPr>
            <p:cNvPr id="37987" name="Rectangle 100"/>
            <p:cNvSpPr>
              <a:spLocks noChangeArrowheads="1"/>
            </p:cNvSpPr>
            <p:nvPr/>
          </p:nvSpPr>
          <p:spPr bwMode="auto">
            <a:xfrm>
              <a:off x="4478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1</a:t>
              </a:r>
              <a:endParaRPr lang="en-US"/>
            </a:p>
          </p:txBody>
        </p:sp>
        <p:sp>
          <p:nvSpPr>
            <p:cNvPr id="37988" name="Rectangle 101"/>
            <p:cNvSpPr>
              <a:spLocks noChangeArrowheads="1"/>
            </p:cNvSpPr>
            <p:nvPr/>
          </p:nvSpPr>
          <p:spPr bwMode="auto">
            <a:xfrm>
              <a:off x="4531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0</a:t>
              </a:r>
              <a:endParaRPr lang="en-US"/>
            </a:p>
          </p:txBody>
        </p:sp>
        <p:sp>
          <p:nvSpPr>
            <p:cNvPr id="37989" name="Rectangle 102"/>
            <p:cNvSpPr>
              <a:spLocks noChangeArrowheads="1"/>
            </p:cNvSpPr>
            <p:nvPr/>
          </p:nvSpPr>
          <p:spPr bwMode="auto">
            <a:xfrm>
              <a:off x="4584" y="3390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,</a:t>
              </a:r>
              <a:endParaRPr lang="en-US"/>
            </a:p>
          </p:txBody>
        </p:sp>
        <p:sp>
          <p:nvSpPr>
            <p:cNvPr id="37990" name="Rectangle 103"/>
            <p:cNvSpPr>
              <a:spLocks noChangeArrowheads="1"/>
            </p:cNvSpPr>
            <p:nvPr/>
          </p:nvSpPr>
          <p:spPr bwMode="auto">
            <a:xfrm>
              <a:off x="4610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3</a:t>
              </a:r>
              <a:endParaRPr lang="en-US"/>
            </a:p>
          </p:txBody>
        </p:sp>
        <p:sp>
          <p:nvSpPr>
            <p:cNvPr id="37991" name="Rectangle 104"/>
            <p:cNvSpPr>
              <a:spLocks noChangeArrowheads="1"/>
            </p:cNvSpPr>
            <p:nvPr/>
          </p:nvSpPr>
          <p:spPr bwMode="auto">
            <a:xfrm>
              <a:off x="4662" y="3390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3</a:t>
              </a:r>
              <a:endParaRPr lang="en-US"/>
            </a:p>
          </p:txBody>
        </p:sp>
        <p:sp>
          <p:nvSpPr>
            <p:cNvPr id="37992" name="Rectangle 105"/>
            <p:cNvSpPr>
              <a:spLocks noChangeArrowheads="1"/>
            </p:cNvSpPr>
            <p:nvPr/>
          </p:nvSpPr>
          <p:spPr bwMode="auto">
            <a:xfrm>
              <a:off x="2674" y="3475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I</a:t>
              </a:r>
              <a:endParaRPr lang="en-US"/>
            </a:p>
          </p:txBody>
        </p:sp>
        <p:sp>
          <p:nvSpPr>
            <p:cNvPr id="37993" name="Rectangle 106"/>
            <p:cNvSpPr>
              <a:spLocks noChangeArrowheads="1"/>
            </p:cNvSpPr>
            <p:nvPr/>
          </p:nvSpPr>
          <p:spPr bwMode="auto">
            <a:xfrm>
              <a:off x="2699" y="347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n</a:t>
              </a:r>
              <a:endParaRPr lang="en-US"/>
            </a:p>
          </p:txBody>
        </p:sp>
        <p:sp>
          <p:nvSpPr>
            <p:cNvPr id="37994" name="Rectangle 107"/>
            <p:cNvSpPr>
              <a:spLocks noChangeArrowheads="1"/>
            </p:cNvSpPr>
            <p:nvPr/>
          </p:nvSpPr>
          <p:spPr bwMode="auto">
            <a:xfrm>
              <a:off x="2752" y="3475"/>
              <a:ext cx="70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f</a:t>
              </a:r>
              <a:endParaRPr lang="en-US"/>
            </a:p>
          </p:txBody>
        </p:sp>
        <p:sp>
          <p:nvSpPr>
            <p:cNvPr id="37995" name="Rectangle 108"/>
            <p:cNvSpPr>
              <a:spLocks noChangeArrowheads="1"/>
            </p:cNvSpPr>
            <p:nvPr/>
          </p:nvSpPr>
          <p:spPr bwMode="auto">
            <a:xfrm>
              <a:off x="2779" y="3475"/>
              <a:ext cx="66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l</a:t>
              </a:r>
              <a:endParaRPr lang="en-US"/>
            </a:p>
          </p:txBody>
        </p:sp>
        <p:sp>
          <p:nvSpPr>
            <p:cNvPr id="37996" name="Rectangle 109"/>
            <p:cNvSpPr>
              <a:spLocks noChangeArrowheads="1"/>
            </p:cNvSpPr>
            <p:nvPr/>
          </p:nvSpPr>
          <p:spPr bwMode="auto">
            <a:xfrm>
              <a:off x="2800" y="3475"/>
              <a:ext cx="98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7997" name="Rectangle 110"/>
            <p:cNvSpPr>
              <a:spLocks noChangeArrowheads="1"/>
            </p:cNvSpPr>
            <p:nvPr/>
          </p:nvSpPr>
          <p:spPr bwMode="auto">
            <a:xfrm>
              <a:off x="2853" y="3475"/>
              <a:ext cx="93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s</a:t>
              </a:r>
              <a:endParaRPr lang="en-US"/>
            </a:p>
          </p:txBody>
        </p:sp>
        <p:sp>
          <p:nvSpPr>
            <p:cNvPr id="37998" name="Rectangle 111"/>
            <p:cNvSpPr>
              <a:spLocks noChangeArrowheads="1"/>
            </p:cNvSpPr>
            <p:nvPr/>
          </p:nvSpPr>
          <p:spPr bwMode="auto">
            <a:xfrm>
              <a:off x="2899" y="3475"/>
              <a:ext cx="66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5562DC"/>
                  </a:solidFill>
                  <a:latin typeface="Helvetica Narrow" pitchFamily="34" charset="0"/>
                </a:rPr>
                <a:t>i</a:t>
              </a:r>
              <a:endParaRPr lang="en-US"/>
            </a:p>
          </p:txBody>
        </p:sp>
        <p:sp>
          <p:nvSpPr>
            <p:cNvPr id="37999" name="Freeform 112"/>
            <p:cNvSpPr>
              <a:spLocks/>
            </p:cNvSpPr>
            <p:nvPr/>
          </p:nvSpPr>
          <p:spPr bwMode="auto">
            <a:xfrm>
              <a:off x="654" y="2786"/>
              <a:ext cx="88" cy="54"/>
            </a:xfrm>
            <a:custGeom>
              <a:avLst/>
              <a:gdLst>
                <a:gd name="T0" fmla="*/ 20 w 88"/>
                <a:gd name="T1" fmla="*/ 11 h 54"/>
                <a:gd name="T2" fmla="*/ 15 w 88"/>
                <a:gd name="T3" fmla="*/ 14 h 54"/>
                <a:gd name="T4" fmla="*/ 12 w 88"/>
                <a:gd name="T5" fmla="*/ 19 h 54"/>
                <a:gd name="T6" fmla="*/ 10 w 88"/>
                <a:gd name="T7" fmla="*/ 27 h 54"/>
                <a:gd name="T8" fmla="*/ 12 w 88"/>
                <a:gd name="T9" fmla="*/ 35 h 54"/>
                <a:gd name="T10" fmla="*/ 16 w 88"/>
                <a:gd name="T11" fmla="*/ 40 h 54"/>
                <a:gd name="T12" fmla="*/ 21 w 88"/>
                <a:gd name="T13" fmla="*/ 41 h 54"/>
                <a:gd name="T14" fmla="*/ 29 w 88"/>
                <a:gd name="T15" fmla="*/ 41 h 54"/>
                <a:gd name="T16" fmla="*/ 32 w 88"/>
                <a:gd name="T17" fmla="*/ 38 h 54"/>
                <a:gd name="T18" fmla="*/ 37 w 88"/>
                <a:gd name="T19" fmla="*/ 24 h 54"/>
                <a:gd name="T20" fmla="*/ 42 w 88"/>
                <a:gd name="T21" fmla="*/ 13 h 54"/>
                <a:gd name="T22" fmla="*/ 47 w 88"/>
                <a:gd name="T23" fmla="*/ 5 h 54"/>
                <a:gd name="T24" fmla="*/ 53 w 88"/>
                <a:gd name="T25" fmla="*/ 1 h 54"/>
                <a:gd name="T26" fmla="*/ 63 w 88"/>
                <a:gd name="T27" fmla="*/ 0 h 54"/>
                <a:gd name="T28" fmla="*/ 72 w 88"/>
                <a:gd name="T29" fmla="*/ 1 h 54"/>
                <a:gd name="T30" fmla="*/ 80 w 88"/>
                <a:gd name="T31" fmla="*/ 6 h 54"/>
                <a:gd name="T32" fmla="*/ 85 w 88"/>
                <a:gd name="T33" fmla="*/ 16 h 54"/>
                <a:gd name="T34" fmla="*/ 88 w 88"/>
                <a:gd name="T35" fmla="*/ 27 h 54"/>
                <a:gd name="T36" fmla="*/ 85 w 88"/>
                <a:gd name="T37" fmla="*/ 38 h 54"/>
                <a:gd name="T38" fmla="*/ 80 w 88"/>
                <a:gd name="T39" fmla="*/ 46 h 54"/>
                <a:gd name="T40" fmla="*/ 71 w 88"/>
                <a:gd name="T41" fmla="*/ 51 h 54"/>
                <a:gd name="T42" fmla="*/ 60 w 88"/>
                <a:gd name="T43" fmla="*/ 54 h 54"/>
                <a:gd name="T44" fmla="*/ 63 w 88"/>
                <a:gd name="T45" fmla="*/ 45 h 54"/>
                <a:gd name="T46" fmla="*/ 71 w 88"/>
                <a:gd name="T47" fmla="*/ 41 h 54"/>
                <a:gd name="T48" fmla="*/ 76 w 88"/>
                <a:gd name="T49" fmla="*/ 37 h 54"/>
                <a:gd name="T50" fmla="*/ 77 w 88"/>
                <a:gd name="T51" fmla="*/ 30 h 54"/>
                <a:gd name="T52" fmla="*/ 77 w 88"/>
                <a:gd name="T53" fmla="*/ 19 h 54"/>
                <a:gd name="T54" fmla="*/ 74 w 88"/>
                <a:gd name="T55" fmla="*/ 13 h 54"/>
                <a:gd name="T56" fmla="*/ 69 w 88"/>
                <a:gd name="T57" fmla="*/ 9 h 54"/>
                <a:gd name="T58" fmla="*/ 63 w 88"/>
                <a:gd name="T59" fmla="*/ 9 h 54"/>
                <a:gd name="T60" fmla="*/ 56 w 88"/>
                <a:gd name="T61" fmla="*/ 11 h 54"/>
                <a:gd name="T62" fmla="*/ 52 w 88"/>
                <a:gd name="T63" fmla="*/ 17 h 54"/>
                <a:gd name="T64" fmla="*/ 47 w 88"/>
                <a:gd name="T65" fmla="*/ 32 h 54"/>
                <a:gd name="T66" fmla="*/ 42 w 88"/>
                <a:gd name="T67" fmla="*/ 43 h 54"/>
                <a:gd name="T68" fmla="*/ 37 w 88"/>
                <a:gd name="T69" fmla="*/ 48 h 54"/>
                <a:gd name="T70" fmla="*/ 29 w 88"/>
                <a:gd name="T71" fmla="*/ 51 h 54"/>
                <a:gd name="T72" fmla="*/ 20 w 88"/>
                <a:gd name="T73" fmla="*/ 51 h 54"/>
                <a:gd name="T74" fmla="*/ 10 w 88"/>
                <a:gd name="T75" fmla="*/ 48 h 54"/>
                <a:gd name="T76" fmla="*/ 4 w 88"/>
                <a:gd name="T77" fmla="*/ 41 h 54"/>
                <a:gd name="T78" fmla="*/ 0 w 88"/>
                <a:gd name="T79" fmla="*/ 32 h 54"/>
                <a:gd name="T80" fmla="*/ 0 w 88"/>
                <a:gd name="T81" fmla="*/ 21 h 54"/>
                <a:gd name="T82" fmla="*/ 4 w 88"/>
                <a:gd name="T83" fmla="*/ 13 h 54"/>
                <a:gd name="T84" fmla="*/ 12 w 88"/>
                <a:gd name="T85" fmla="*/ 6 h 54"/>
                <a:gd name="T86" fmla="*/ 21 w 88"/>
                <a:gd name="T87" fmla="*/ 3 h 54"/>
                <a:gd name="T88" fmla="*/ 26 w 88"/>
                <a:gd name="T89" fmla="*/ 11 h 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88"/>
                <a:gd name="T136" fmla="*/ 0 h 54"/>
                <a:gd name="T137" fmla="*/ 88 w 88"/>
                <a:gd name="T138" fmla="*/ 54 h 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88" h="54">
                  <a:moveTo>
                    <a:pt x="26" y="11"/>
                  </a:moveTo>
                  <a:lnTo>
                    <a:pt x="20" y="11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3" y="17"/>
                  </a:lnTo>
                  <a:lnTo>
                    <a:pt x="12" y="19"/>
                  </a:lnTo>
                  <a:lnTo>
                    <a:pt x="10" y="22"/>
                  </a:lnTo>
                  <a:lnTo>
                    <a:pt x="10" y="27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3" y="38"/>
                  </a:lnTo>
                  <a:lnTo>
                    <a:pt x="16" y="40"/>
                  </a:lnTo>
                  <a:lnTo>
                    <a:pt x="18" y="41"/>
                  </a:lnTo>
                  <a:lnTo>
                    <a:pt x="21" y="41"/>
                  </a:lnTo>
                  <a:lnTo>
                    <a:pt x="24" y="41"/>
                  </a:lnTo>
                  <a:lnTo>
                    <a:pt x="29" y="41"/>
                  </a:lnTo>
                  <a:lnTo>
                    <a:pt x="31" y="40"/>
                  </a:lnTo>
                  <a:lnTo>
                    <a:pt x="32" y="38"/>
                  </a:lnTo>
                  <a:lnTo>
                    <a:pt x="36" y="33"/>
                  </a:lnTo>
                  <a:lnTo>
                    <a:pt x="37" y="24"/>
                  </a:lnTo>
                  <a:lnTo>
                    <a:pt x="39" y="17"/>
                  </a:lnTo>
                  <a:lnTo>
                    <a:pt x="42" y="13"/>
                  </a:lnTo>
                  <a:lnTo>
                    <a:pt x="44" y="8"/>
                  </a:lnTo>
                  <a:lnTo>
                    <a:pt x="47" y="5"/>
                  </a:lnTo>
                  <a:lnTo>
                    <a:pt x="50" y="3"/>
                  </a:lnTo>
                  <a:lnTo>
                    <a:pt x="53" y="1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72" y="1"/>
                  </a:lnTo>
                  <a:lnTo>
                    <a:pt x="77" y="3"/>
                  </a:lnTo>
                  <a:lnTo>
                    <a:pt x="80" y="6"/>
                  </a:lnTo>
                  <a:lnTo>
                    <a:pt x="84" y="11"/>
                  </a:lnTo>
                  <a:lnTo>
                    <a:pt x="85" y="16"/>
                  </a:lnTo>
                  <a:lnTo>
                    <a:pt x="87" y="21"/>
                  </a:lnTo>
                  <a:lnTo>
                    <a:pt x="88" y="27"/>
                  </a:lnTo>
                  <a:lnTo>
                    <a:pt x="87" y="32"/>
                  </a:lnTo>
                  <a:lnTo>
                    <a:pt x="85" y="38"/>
                  </a:lnTo>
                  <a:lnTo>
                    <a:pt x="84" y="43"/>
                  </a:lnTo>
                  <a:lnTo>
                    <a:pt x="80" y="46"/>
                  </a:lnTo>
                  <a:lnTo>
                    <a:pt x="76" y="49"/>
                  </a:lnTo>
                  <a:lnTo>
                    <a:pt x="71" y="51"/>
                  </a:lnTo>
                  <a:lnTo>
                    <a:pt x="66" y="53"/>
                  </a:lnTo>
                  <a:lnTo>
                    <a:pt x="60" y="54"/>
                  </a:lnTo>
                  <a:lnTo>
                    <a:pt x="60" y="45"/>
                  </a:lnTo>
                  <a:lnTo>
                    <a:pt x="63" y="45"/>
                  </a:lnTo>
                  <a:lnTo>
                    <a:pt x="68" y="43"/>
                  </a:lnTo>
                  <a:lnTo>
                    <a:pt x="71" y="41"/>
                  </a:lnTo>
                  <a:lnTo>
                    <a:pt x="72" y="40"/>
                  </a:lnTo>
                  <a:lnTo>
                    <a:pt x="76" y="37"/>
                  </a:lnTo>
                  <a:lnTo>
                    <a:pt x="77" y="35"/>
                  </a:lnTo>
                  <a:lnTo>
                    <a:pt x="77" y="30"/>
                  </a:lnTo>
                  <a:lnTo>
                    <a:pt x="77" y="27"/>
                  </a:lnTo>
                  <a:lnTo>
                    <a:pt x="77" y="19"/>
                  </a:lnTo>
                  <a:lnTo>
                    <a:pt x="76" y="16"/>
                  </a:lnTo>
                  <a:lnTo>
                    <a:pt x="74" y="13"/>
                  </a:lnTo>
                  <a:lnTo>
                    <a:pt x="72" y="11"/>
                  </a:lnTo>
                  <a:lnTo>
                    <a:pt x="69" y="9"/>
                  </a:lnTo>
                  <a:lnTo>
                    <a:pt x="68" y="9"/>
                  </a:lnTo>
                  <a:lnTo>
                    <a:pt x="63" y="9"/>
                  </a:lnTo>
                  <a:lnTo>
                    <a:pt x="58" y="9"/>
                  </a:lnTo>
                  <a:lnTo>
                    <a:pt x="56" y="11"/>
                  </a:lnTo>
                  <a:lnTo>
                    <a:pt x="55" y="13"/>
                  </a:lnTo>
                  <a:lnTo>
                    <a:pt x="52" y="17"/>
                  </a:lnTo>
                  <a:lnTo>
                    <a:pt x="48" y="25"/>
                  </a:lnTo>
                  <a:lnTo>
                    <a:pt x="47" y="32"/>
                  </a:lnTo>
                  <a:lnTo>
                    <a:pt x="45" y="38"/>
                  </a:lnTo>
                  <a:lnTo>
                    <a:pt x="42" y="43"/>
                  </a:lnTo>
                  <a:lnTo>
                    <a:pt x="40" y="46"/>
                  </a:lnTo>
                  <a:lnTo>
                    <a:pt x="37" y="48"/>
                  </a:lnTo>
                  <a:lnTo>
                    <a:pt x="34" y="49"/>
                  </a:lnTo>
                  <a:lnTo>
                    <a:pt x="29" y="51"/>
                  </a:lnTo>
                  <a:lnTo>
                    <a:pt x="26" y="51"/>
                  </a:lnTo>
                  <a:lnTo>
                    <a:pt x="20" y="51"/>
                  </a:lnTo>
                  <a:lnTo>
                    <a:pt x="15" y="49"/>
                  </a:lnTo>
                  <a:lnTo>
                    <a:pt x="10" y="48"/>
                  </a:lnTo>
                  <a:lnTo>
                    <a:pt x="7" y="45"/>
                  </a:lnTo>
                  <a:lnTo>
                    <a:pt x="4" y="41"/>
                  </a:lnTo>
                  <a:lnTo>
                    <a:pt x="2" y="37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7" y="8"/>
                  </a:lnTo>
                  <a:lnTo>
                    <a:pt x="12" y="6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6" y="1"/>
                  </a:lnTo>
                  <a:lnTo>
                    <a:pt x="26" y="11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0" name="Freeform 113"/>
            <p:cNvSpPr>
              <a:spLocks/>
            </p:cNvSpPr>
            <p:nvPr/>
          </p:nvSpPr>
          <p:spPr bwMode="auto">
            <a:xfrm>
              <a:off x="678" y="2734"/>
              <a:ext cx="63" cy="40"/>
            </a:xfrm>
            <a:custGeom>
              <a:avLst/>
              <a:gdLst>
                <a:gd name="T0" fmla="*/ 0 w 63"/>
                <a:gd name="T1" fmla="*/ 32 h 40"/>
                <a:gd name="T2" fmla="*/ 42 w 63"/>
                <a:gd name="T3" fmla="*/ 32 h 40"/>
                <a:gd name="T4" fmla="*/ 47 w 63"/>
                <a:gd name="T5" fmla="*/ 31 h 40"/>
                <a:gd name="T6" fmla="*/ 52 w 63"/>
                <a:gd name="T7" fmla="*/ 29 h 40"/>
                <a:gd name="T8" fmla="*/ 53 w 63"/>
                <a:gd name="T9" fmla="*/ 26 h 40"/>
                <a:gd name="T10" fmla="*/ 55 w 63"/>
                <a:gd name="T11" fmla="*/ 23 h 40"/>
                <a:gd name="T12" fmla="*/ 53 w 63"/>
                <a:gd name="T13" fmla="*/ 20 h 40"/>
                <a:gd name="T14" fmla="*/ 53 w 63"/>
                <a:gd name="T15" fmla="*/ 16 h 40"/>
                <a:gd name="T16" fmla="*/ 52 w 63"/>
                <a:gd name="T17" fmla="*/ 15 h 40"/>
                <a:gd name="T18" fmla="*/ 48 w 63"/>
                <a:gd name="T19" fmla="*/ 13 h 40"/>
                <a:gd name="T20" fmla="*/ 42 w 63"/>
                <a:gd name="T21" fmla="*/ 10 h 40"/>
                <a:gd name="T22" fmla="*/ 32 w 63"/>
                <a:gd name="T23" fmla="*/ 10 h 40"/>
                <a:gd name="T24" fmla="*/ 0 w 63"/>
                <a:gd name="T25" fmla="*/ 10 h 40"/>
                <a:gd name="T26" fmla="*/ 0 w 63"/>
                <a:gd name="T27" fmla="*/ 5 h 40"/>
                <a:gd name="T28" fmla="*/ 0 w 63"/>
                <a:gd name="T29" fmla="*/ 0 h 40"/>
                <a:gd name="T30" fmla="*/ 61 w 63"/>
                <a:gd name="T31" fmla="*/ 0 h 40"/>
                <a:gd name="T32" fmla="*/ 61 w 63"/>
                <a:gd name="T33" fmla="*/ 5 h 40"/>
                <a:gd name="T34" fmla="*/ 61 w 63"/>
                <a:gd name="T35" fmla="*/ 8 h 40"/>
                <a:gd name="T36" fmla="*/ 52 w 63"/>
                <a:gd name="T37" fmla="*/ 8 h 40"/>
                <a:gd name="T38" fmla="*/ 55 w 63"/>
                <a:gd name="T39" fmla="*/ 12 h 40"/>
                <a:gd name="T40" fmla="*/ 58 w 63"/>
                <a:gd name="T41" fmla="*/ 13 h 40"/>
                <a:gd name="T42" fmla="*/ 60 w 63"/>
                <a:gd name="T43" fmla="*/ 15 h 40"/>
                <a:gd name="T44" fmla="*/ 61 w 63"/>
                <a:gd name="T45" fmla="*/ 16 h 40"/>
                <a:gd name="T46" fmla="*/ 63 w 63"/>
                <a:gd name="T47" fmla="*/ 21 h 40"/>
                <a:gd name="T48" fmla="*/ 63 w 63"/>
                <a:gd name="T49" fmla="*/ 24 h 40"/>
                <a:gd name="T50" fmla="*/ 63 w 63"/>
                <a:gd name="T51" fmla="*/ 28 h 40"/>
                <a:gd name="T52" fmla="*/ 61 w 63"/>
                <a:gd name="T53" fmla="*/ 31 h 40"/>
                <a:gd name="T54" fmla="*/ 60 w 63"/>
                <a:gd name="T55" fmla="*/ 34 h 40"/>
                <a:gd name="T56" fmla="*/ 58 w 63"/>
                <a:gd name="T57" fmla="*/ 36 h 40"/>
                <a:gd name="T58" fmla="*/ 55 w 63"/>
                <a:gd name="T59" fmla="*/ 39 h 40"/>
                <a:gd name="T60" fmla="*/ 52 w 63"/>
                <a:gd name="T61" fmla="*/ 39 h 40"/>
                <a:gd name="T62" fmla="*/ 48 w 63"/>
                <a:gd name="T63" fmla="*/ 40 h 40"/>
                <a:gd name="T64" fmla="*/ 44 w 63"/>
                <a:gd name="T65" fmla="*/ 40 h 40"/>
                <a:gd name="T66" fmla="*/ 0 w 63"/>
                <a:gd name="T67" fmla="*/ 40 h 40"/>
                <a:gd name="T68" fmla="*/ 0 w 63"/>
                <a:gd name="T69" fmla="*/ 36 h 40"/>
                <a:gd name="T70" fmla="*/ 0 w 63"/>
                <a:gd name="T71" fmla="*/ 32 h 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3"/>
                <a:gd name="T109" fmla="*/ 0 h 40"/>
                <a:gd name="T110" fmla="*/ 63 w 63"/>
                <a:gd name="T111" fmla="*/ 40 h 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3" h="40">
                  <a:moveTo>
                    <a:pt x="0" y="32"/>
                  </a:moveTo>
                  <a:lnTo>
                    <a:pt x="42" y="32"/>
                  </a:lnTo>
                  <a:lnTo>
                    <a:pt x="47" y="31"/>
                  </a:lnTo>
                  <a:lnTo>
                    <a:pt x="52" y="29"/>
                  </a:lnTo>
                  <a:lnTo>
                    <a:pt x="53" y="26"/>
                  </a:lnTo>
                  <a:lnTo>
                    <a:pt x="55" y="23"/>
                  </a:lnTo>
                  <a:lnTo>
                    <a:pt x="53" y="20"/>
                  </a:lnTo>
                  <a:lnTo>
                    <a:pt x="53" y="16"/>
                  </a:lnTo>
                  <a:lnTo>
                    <a:pt x="52" y="15"/>
                  </a:lnTo>
                  <a:lnTo>
                    <a:pt x="48" y="13"/>
                  </a:lnTo>
                  <a:lnTo>
                    <a:pt x="42" y="10"/>
                  </a:lnTo>
                  <a:lnTo>
                    <a:pt x="32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61" y="0"/>
                  </a:lnTo>
                  <a:lnTo>
                    <a:pt x="61" y="5"/>
                  </a:lnTo>
                  <a:lnTo>
                    <a:pt x="61" y="8"/>
                  </a:lnTo>
                  <a:lnTo>
                    <a:pt x="52" y="8"/>
                  </a:lnTo>
                  <a:lnTo>
                    <a:pt x="55" y="12"/>
                  </a:lnTo>
                  <a:lnTo>
                    <a:pt x="58" y="13"/>
                  </a:lnTo>
                  <a:lnTo>
                    <a:pt x="60" y="15"/>
                  </a:lnTo>
                  <a:lnTo>
                    <a:pt x="61" y="16"/>
                  </a:lnTo>
                  <a:lnTo>
                    <a:pt x="63" y="21"/>
                  </a:lnTo>
                  <a:lnTo>
                    <a:pt x="63" y="24"/>
                  </a:lnTo>
                  <a:lnTo>
                    <a:pt x="63" y="28"/>
                  </a:lnTo>
                  <a:lnTo>
                    <a:pt x="61" y="31"/>
                  </a:lnTo>
                  <a:lnTo>
                    <a:pt x="60" y="34"/>
                  </a:lnTo>
                  <a:lnTo>
                    <a:pt x="58" y="36"/>
                  </a:lnTo>
                  <a:lnTo>
                    <a:pt x="55" y="39"/>
                  </a:lnTo>
                  <a:lnTo>
                    <a:pt x="52" y="39"/>
                  </a:lnTo>
                  <a:lnTo>
                    <a:pt x="48" y="40"/>
                  </a:lnTo>
                  <a:lnTo>
                    <a:pt x="44" y="40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1" name="Freeform 114"/>
            <p:cNvSpPr>
              <a:spLocks/>
            </p:cNvSpPr>
            <p:nvPr/>
          </p:nvSpPr>
          <p:spPr bwMode="auto">
            <a:xfrm>
              <a:off x="656" y="2680"/>
              <a:ext cx="83" cy="42"/>
            </a:xfrm>
            <a:custGeom>
              <a:avLst/>
              <a:gdLst>
                <a:gd name="T0" fmla="*/ 83 w 83"/>
                <a:gd name="T1" fmla="*/ 42 h 42"/>
                <a:gd name="T2" fmla="*/ 0 w 83"/>
                <a:gd name="T3" fmla="*/ 42 h 42"/>
                <a:gd name="T4" fmla="*/ 0 w 83"/>
                <a:gd name="T5" fmla="*/ 37 h 42"/>
                <a:gd name="T6" fmla="*/ 0 w 83"/>
                <a:gd name="T7" fmla="*/ 34 h 42"/>
                <a:gd name="T8" fmla="*/ 48 w 83"/>
                <a:gd name="T9" fmla="*/ 34 h 42"/>
                <a:gd name="T10" fmla="*/ 22 w 83"/>
                <a:gd name="T11" fmla="*/ 13 h 42"/>
                <a:gd name="T12" fmla="*/ 22 w 83"/>
                <a:gd name="T13" fmla="*/ 6 h 42"/>
                <a:gd name="T14" fmla="*/ 22 w 83"/>
                <a:gd name="T15" fmla="*/ 2 h 42"/>
                <a:gd name="T16" fmla="*/ 45 w 83"/>
                <a:gd name="T17" fmla="*/ 21 h 42"/>
                <a:gd name="T18" fmla="*/ 83 w 83"/>
                <a:gd name="T19" fmla="*/ 0 h 42"/>
                <a:gd name="T20" fmla="*/ 83 w 83"/>
                <a:gd name="T21" fmla="*/ 6 h 42"/>
                <a:gd name="T22" fmla="*/ 83 w 83"/>
                <a:gd name="T23" fmla="*/ 11 h 42"/>
                <a:gd name="T24" fmla="*/ 53 w 83"/>
                <a:gd name="T25" fmla="*/ 27 h 42"/>
                <a:gd name="T26" fmla="*/ 59 w 83"/>
                <a:gd name="T27" fmla="*/ 34 h 42"/>
                <a:gd name="T28" fmla="*/ 83 w 83"/>
                <a:gd name="T29" fmla="*/ 34 h 42"/>
                <a:gd name="T30" fmla="*/ 83 w 83"/>
                <a:gd name="T31" fmla="*/ 37 h 42"/>
                <a:gd name="T32" fmla="*/ 83 w 83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42"/>
                <a:gd name="T53" fmla="*/ 83 w 83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42">
                  <a:moveTo>
                    <a:pt x="83" y="42"/>
                  </a:moveTo>
                  <a:lnTo>
                    <a:pt x="0" y="42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48" y="34"/>
                  </a:lnTo>
                  <a:lnTo>
                    <a:pt x="22" y="13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45" y="21"/>
                  </a:lnTo>
                  <a:lnTo>
                    <a:pt x="83" y="0"/>
                  </a:lnTo>
                  <a:lnTo>
                    <a:pt x="83" y="6"/>
                  </a:lnTo>
                  <a:lnTo>
                    <a:pt x="83" y="11"/>
                  </a:lnTo>
                  <a:lnTo>
                    <a:pt x="53" y="27"/>
                  </a:lnTo>
                  <a:lnTo>
                    <a:pt x="59" y="34"/>
                  </a:lnTo>
                  <a:lnTo>
                    <a:pt x="83" y="34"/>
                  </a:lnTo>
                  <a:lnTo>
                    <a:pt x="83" y="37"/>
                  </a:lnTo>
                  <a:lnTo>
                    <a:pt x="83" y="42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" name="Freeform 115"/>
            <p:cNvSpPr>
              <a:spLocks/>
            </p:cNvSpPr>
            <p:nvPr/>
          </p:nvSpPr>
          <p:spPr bwMode="auto">
            <a:xfrm>
              <a:off x="678" y="2635"/>
              <a:ext cx="63" cy="40"/>
            </a:xfrm>
            <a:custGeom>
              <a:avLst/>
              <a:gdLst>
                <a:gd name="T0" fmla="*/ 0 w 63"/>
                <a:gd name="T1" fmla="*/ 31 h 40"/>
                <a:gd name="T2" fmla="*/ 42 w 63"/>
                <a:gd name="T3" fmla="*/ 31 h 40"/>
                <a:gd name="T4" fmla="*/ 47 w 63"/>
                <a:gd name="T5" fmla="*/ 31 h 40"/>
                <a:gd name="T6" fmla="*/ 52 w 63"/>
                <a:gd name="T7" fmla="*/ 29 h 40"/>
                <a:gd name="T8" fmla="*/ 53 w 63"/>
                <a:gd name="T9" fmla="*/ 26 h 40"/>
                <a:gd name="T10" fmla="*/ 55 w 63"/>
                <a:gd name="T11" fmla="*/ 23 h 40"/>
                <a:gd name="T12" fmla="*/ 53 w 63"/>
                <a:gd name="T13" fmla="*/ 19 h 40"/>
                <a:gd name="T14" fmla="*/ 53 w 63"/>
                <a:gd name="T15" fmla="*/ 16 h 40"/>
                <a:gd name="T16" fmla="*/ 52 w 63"/>
                <a:gd name="T17" fmla="*/ 15 h 40"/>
                <a:gd name="T18" fmla="*/ 48 w 63"/>
                <a:gd name="T19" fmla="*/ 11 h 40"/>
                <a:gd name="T20" fmla="*/ 42 w 63"/>
                <a:gd name="T21" fmla="*/ 10 h 40"/>
                <a:gd name="T22" fmla="*/ 32 w 63"/>
                <a:gd name="T23" fmla="*/ 8 h 40"/>
                <a:gd name="T24" fmla="*/ 0 w 63"/>
                <a:gd name="T25" fmla="*/ 8 h 40"/>
                <a:gd name="T26" fmla="*/ 0 w 63"/>
                <a:gd name="T27" fmla="*/ 5 h 40"/>
                <a:gd name="T28" fmla="*/ 0 w 63"/>
                <a:gd name="T29" fmla="*/ 0 h 40"/>
                <a:gd name="T30" fmla="*/ 61 w 63"/>
                <a:gd name="T31" fmla="*/ 0 h 40"/>
                <a:gd name="T32" fmla="*/ 61 w 63"/>
                <a:gd name="T33" fmla="*/ 3 h 40"/>
                <a:gd name="T34" fmla="*/ 61 w 63"/>
                <a:gd name="T35" fmla="*/ 8 h 40"/>
                <a:gd name="T36" fmla="*/ 52 w 63"/>
                <a:gd name="T37" fmla="*/ 8 h 40"/>
                <a:gd name="T38" fmla="*/ 55 w 63"/>
                <a:gd name="T39" fmla="*/ 10 h 40"/>
                <a:gd name="T40" fmla="*/ 58 w 63"/>
                <a:gd name="T41" fmla="*/ 13 h 40"/>
                <a:gd name="T42" fmla="*/ 60 w 63"/>
                <a:gd name="T43" fmla="*/ 15 h 40"/>
                <a:gd name="T44" fmla="*/ 61 w 63"/>
                <a:gd name="T45" fmla="*/ 16 h 40"/>
                <a:gd name="T46" fmla="*/ 63 w 63"/>
                <a:gd name="T47" fmla="*/ 19 h 40"/>
                <a:gd name="T48" fmla="*/ 63 w 63"/>
                <a:gd name="T49" fmla="*/ 24 h 40"/>
                <a:gd name="T50" fmla="*/ 63 w 63"/>
                <a:gd name="T51" fmla="*/ 27 h 40"/>
                <a:gd name="T52" fmla="*/ 61 w 63"/>
                <a:gd name="T53" fmla="*/ 31 h 40"/>
                <a:gd name="T54" fmla="*/ 60 w 63"/>
                <a:gd name="T55" fmla="*/ 32 h 40"/>
                <a:gd name="T56" fmla="*/ 58 w 63"/>
                <a:gd name="T57" fmla="*/ 35 h 40"/>
                <a:gd name="T58" fmla="*/ 55 w 63"/>
                <a:gd name="T59" fmla="*/ 37 h 40"/>
                <a:gd name="T60" fmla="*/ 52 w 63"/>
                <a:gd name="T61" fmla="*/ 39 h 40"/>
                <a:gd name="T62" fmla="*/ 48 w 63"/>
                <a:gd name="T63" fmla="*/ 39 h 40"/>
                <a:gd name="T64" fmla="*/ 44 w 63"/>
                <a:gd name="T65" fmla="*/ 40 h 40"/>
                <a:gd name="T66" fmla="*/ 0 w 63"/>
                <a:gd name="T67" fmla="*/ 40 h 40"/>
                <a:gd name="T68" fmla="*/ 0 w 63"/>
                <a:gd name="T69" fmla="*/ 35 h 40"/>
                <a:gd name="T70" fmla="*/ 0 w 63"/>
                <a:gd name="T71" fmla="*/ 31 h 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3"/>
                <a:gd name="T109" fmla="*/ 0 h 40"/>
                <a:gd name="T110" fmla="*/ 63 w 63"/>
                <a:gd name="T111" fmla="*/ 40 h 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3" h="40">
                  <a:moveTo>
                    <a:pt x="0" y="31"/>
                  </a:moveTo>
                  <a:lnTo>
                    <a:pt x="42" y="31"/>
                  </a:lnTo>
                  <a:lnTo>
                    <a:pt x="47" y="31"/>
                  </a:lnTo>
                  <a:lnTo>
                    <a:pt x="52" y="29"/>
                  </a:lnTo>
                  <a:lnTo>
                    <a:pt x="53" y="26"/>
                  </a:lnTo>
                  <a:lnTo>
                    <a:pt x="55" y="23"/>
                  </a:lnTo>
                  <a:lnTo>
                    <a:pt x="53" y="19"/>
                  </a:lnTo>
                  <a:lnTo>
                    <a:pt x="53" y="16"/>
                  </a:lnTo>
                  <a:lnTo>
                    <a:pt x="52" y="15"/>
                  </a:lnTo>
                  <a:lnTo>
                    <a:pt x="48" y="11"/>
                  </a:lnTo>
                  <a:lnTo>
                    <a:pt x="42" y="1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1" y="0"/>
                  </a:lnTo>
                  <a:lnTo>
                    <a:pt x="61" y="3"/>
                  </a:lnTo>
                  <a:lnTo>
                    <a:pt x="61" y="8"/>
                  </a:lnTo>
                  <a:lnTo>
                    <a:pt x="52" y="8"/>
                  </a:lnTo>
                  <a:lnTo>
                    <a:pt x="55" y="10"/>
                  </a:lnTo>
                  <a:lnTo>
                    <a:pt x="58" y="13"/>
                  </a:lnTo>
                  <a:lnTo>
                    <a:pt x="60" y="15"/>
                  </a:lnTo>
                  <a:lnTo>
                    <a:pt x="61" y="16"/>
                  </a:lnTo>
                  <a:lnTo>
                    <a:pt x="63" y="19"/>
                  </a:lnTo>
                  <a:lnTo>
                    <a:pt x="63" y="24"/>
                  </a:lnTo>
                  <a:lnTo>
                    <a:pt x="63" y="27"/>
                  </a:lnTo>
                  <a:lnTo>
                    <a:pt x="61" y="31"/>
                  </a:lnTo>
                  <a:lnTo>
                    <a:pt x="60" y="32"/>
                  </a:lnTo>
                  <a:lnTo>
                    <a:pt x="58" y="35"/>
                  </a:lnTo>
                  <a:lnTo>
                    <a:pt x="55" y="37"/>
                  </a:lnTo>
                  <a:lnTo>
                    <a:pt x="52" y="39"/>
                  </a:lnTo>
                  <a:lnTo>
                    <a:pt x="48" y="39"/>
                  </a:lnTo>
                  <a:lnTo>
                    <a:pt x="44" y="40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3" name="Freeform 116"/>
            <p:cNvSpPr>
              <a:spLocks noEditPoints="1"/>
            </p:cNvSpPr>
            <p:nvPr/>
          </p:nvSpPr>
          <p:spPr bwMode="auto">
            <a:xfrm>
              <a:off x="656" y="2542"/>
              <a:ext cx="83" cy="53"/>
            </a:xfrm>
            <a:custGeom>
              <a:avLst/>
              <a:gdLst>
                <a:gd name="T0" fmla="*/ 83 w 83"/>
                <a:gd name="T1" fmla="*/ 53 h 53"/>
                <a:gd name="T2" fmla="*/ 0 w 83"/>
                <a:gd name="T3" fmla="*/ 53 h 53"/>
                <a:gd name="T4" fmla="*/ 0 w 83"/>
                <a:gd name="T5" fmla="*/ 48 h 53"/>
                <a:gd name="T6" fmla="*/ 0 w 83"/>
                <a:gd name="T7" fmla="*/ 23 h 53"/>
                <a:gd name="T8" fmla="*/ 2 w 83"/>
                <a:gd name="T9" fmla="*/ 19 h 53"/>
                <a:gd name="T10" fmla="*/ 2 w 83"/>
                <a:gd name="T11" fmla="*/ 15 h 53"/>
                <a:gd name="T12" fmla="*/ 3 w 83"/>
                <a:gd name="T13" fmla="*/ 11 h 53"/>
                <a:gd name="T14" fmla="*/ 6 w 83"/>
                <a:gd name="T15" fmla="*/ 10 h 53"/>
                <a:gd name="T16" fmla="*/ 10 w 83"/>
                <a:gd name="T17" fmla="*/ 7 h 53"/>
                <a:gd name="T18" fmla="*/ 13 w 83"/>
                <a:gd name="T19" fmla="*/ 5 h 53"/>
                <a:gd name="T20" fmla="*/ 18 w 83"/>
                <a:gd name="T21" fmla="*/ 3 h 53"/>
                <a:gd name="T22" fmla="*/ 22 w 83"/>
                <a:gd name="T23" fmla="*/ 3 h 53"/>
                <a:gd name="T24" fmla="*/ 26 w 83"/>
                <a:gd name="T25" fmla="*/ 3 h 53"/>
                <a:gd name="T26" fmla="*/ 30 w 83"/>
                <a:gd name="T27" fmla="*/ 5 h 53"/>
                <a:gd name="T28" fmla="*/ 34 w 83"/>
                <a:gd name="T29" fmla="*/ 7 h 53"/>
                <a:gd name="T30" fmla="*/ 37 w 83"/>
                <a:gd name="T31" fmla="*/ 10 h 53"/>
                <a:gd name="T32" fmla="*/ 40 w 83"/>
                <a:gd name="T33" fmla="*/ 13 h 53"/>
                <a:gd name="T34" fmla="*/ 42 w 83"/>
                <a:gd name="T35" fmla="*/ 10 h 53"/>
                <a:gd name="T36" fmla="*/ 43 w 83"/>
                <a:gd name="T37" fmla="*/ 7 h 53"/>
                <a:gd name="T38" fmla="*/ 46 w 83"/>
                <a:gd name="T39" fmla="*/ 3 h 53"/>
                <a:gd name="T40" fmla="*/ 50 w 83"/>
                <a:gd name="T41" fmla="*/ 2 h 53"/>
                <a:gd name="T42" fmla="*/ 54 w 83"/>
                <a:gd name="T43" fmla="*/ 0 h 53"/>
                <a:gd name="T44" fmla="*/ 59 w 83"/>
                <a:gd name="T45" fmla="*/ 0 h 53"/>
                <a:gd name="T46" fmla="*/ 64 w 83"/>
                <a:gd name="T47" fmla="*/ 0 h 53"/>
                <a:gd name="T48" fmla="*/ 69 w 83"/>
                <a:gd name="T49" fmla="*/ 2 h 53"/>
                <a:gd name="T50" fmla="*/ 74 w 83"/>
                <a:gd name="T51" fmla="*/ 3 h 53"/>
                <a:gd name="T52" fmla="*/ 77 w 83"/>
                <a:gd name="T53" fmla="*/ 7 h 53"/>
                <a:gd name="T54" fmla="*/ 80 w 83"/>
                <a:gd name="T55" fmla="*/ 10 h 53"/>
                <a:gd name="T56" fmla="*/ 82 w 83"/>
                <a:gd name="T57" fmla="*/ 15 h 53"/>
                <a:gd name="T58" fmla="*/ 83 w 83"/>
                <a:gd name="T59" fmla="*/ 19 h 53"/>
                <a:gd name="T60" fmla="*/ 83 w 83"/>
                <a:gd name="T61" fmla="*/ 24 h 53"/>
                <a:gd name="T62" fmla="*/ 83 w 83"/>
                <a:gd name="T63" fmla="*/ 48 h 53"/>
                <a:gd name="T64" fmla="*/ 83 w 83"/>
                <a:gd name="T65" fmla="*/ 53 h 53"/>
                <a:gd name="T66" fmla="*/ 11 w 83"/>
                <a:gd name="T67" fmla="*/ 43 h 53"/>
                <a:gd name="T68" fmla="*/ 37 w 83"/>
                <a:gd name="T69" fmla="*/ 43 h 53"/>
                <a:gd name="T70" fmla="*/ 37 w 83"/>
                <a:gd name="T71" fmla="*/ 27 h 53"/>
                <a:gd name="T72" fmla="*/ 35 w 83"/>
                <a:gd name="T73" fmla="*/ 21 h 53"/>
                <a:gd name="T74" fmla="*/ 34 w 83"/>
                <a:gd name="T75" fmla="*/ 18 h 53"/>
                <a:gd name="T76" fmla="*/ 34 w 83"/>
                <a:gd name="T77" fmla="*/ 16 h 53"/>
                <a:gd name="T78" fmla="*/ 30 w 83"/>
                <a:gd name="T79" fmla="*/ 15 h 53"/>
                <a:gd name="T80" fmla="*/ 29 w 83"/>
                <a:gd name="T81" fmla="*/ 15 h 53"/>
                <a:gd name="T82" fmla="*/ 22 w 83"/>
                <a:gd name="T83" fmla="*/ 13 h 53"/>
                <a:gd name="T84" fmla="*/ 18 w 83"/>
                <a:gd name="T85" fmla="*/ 15 h 53"/>
                <a:gd name="T86" fmla="*/ 14 w 83"/>
                <a:gd name="T87" fmla="*/ 15 h 53"/>
                <a:gd name="T88" fmla="*/ 13 w 83"/>
                <a:gd name="T89" fmla="*/ 16 h 53"/>
                <a:gd name="T90" fmla="*/ 11 w 83"/>
                <a:gd name="T91" fmla="*/ 19 h 53"/>
                <a:gd name="T92" fmla="*/ 11 w 83"/>
                <a:gd name="T93" fmla="*/ 26 h 53"/>
                <a:gd name="T94" fmla="*/ 11 w 83"/>
                <a:gd name="T95" fmla="*/ 43 h 53"/>
                <a:gd name="T96" fmla="*/ 45 w 83"/>
                <a:gd name="T97" fmla="*/ 43 h 53"/>
                <a:gd name="T98" fmla="*/ 74 w 83"/>
                <a:gd name="T99" fmla="*/ 43 h 53"/>
                <a:gd name="T100" fmla="*/ 74 w 83"/>
                <a:gd name="T101" fmla="*/ 27 h 53"/>
                <a:gd name="T102" fmla="*/ 74 w 83"/>
                <a:gd name="T103" fmla="*/ 19 h 53"/>
                <a:gd name="T104" fmla="*/ 72 w 83"/>
                <a:gd name="T105" fmla="*/ 16 h 53"/>
                <a:gd name="T106" fmla="*/ 70 w 83"/>
                <a:gd name="T107" fmla="*/ 15 h 53"/>
                <a:gd name="T108" fmla="*/ 66 w 83"/>
                <a:gd name="T109" fmla="*/ 11 h 53"/>
                <a:gd name="T110" fmla="*/ 62 w 83"/>
                <a:gd name="T111" fmla="*/ 10 h 53"/>
                <a:gd name="T112" fmla="*/ 59 w 83"/>
                <a:gd name="T113" fmla="*/ 10 h 53"/>
                <a:gd name="T114" fmla="*/ 53 w 83"/>
                <a:gd name="T115" fmla="*/ 11 h 53"/>
                <a:gd name="T116" fmla="*/ 48 w 83"/>
                <a:gd name="T117" fmla="*/ 13 h 53"/>
                <a:gd name="T118" fmla="*/ 46 w 83"/>
                <a:gd name="T119" fmla="*/ 16 h 53"/>
                <a:gd name="T120" fmla="*/ 46 w 83"/>
                <a:gd name="T121" fmla="*/ 18 h 53"/>
                <a:gd name="T122" fmla="*/ 45 w 83"/>
                <a:gd name="T123" fmla="*/ 24 h 53"/>
                <a:gd name="T124" fmla="*/ 45 w 83"/>
                <a:gd name="T125" fmla="*/ 43 h 5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3"/>
                <a:gd name="T190" fmla="*/ 0 h 53"/>
                <a:gd name="T191" fmla="*/ 83 w 83"/>
                <a:gd name="T192" fmla="*/ 53 h 5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3" h="53">
                  <a:moveTo>
                    <a:pt x="83" y="53"/>
                  </a:moveTo>
                  <a:lnTo>
                    <a:pt x="0" y="53"/>
                  </a:lnTo>
                  <a:lnTo>
                    <a:pt x="0" y="48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2" y="15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2" y="3"/>
                  </a:lnTo>
                  <a:lnTo>
                    <a:pt x="26" y="3"/>
                  </a:lnTo>
                  <a:lnTo>
                    <a:pt x="30" y="5"/>
                  </a:lnTo>
                  <a:lnTo>
                    <a:pt x="34" y="7"/>
                  </a:lnTo>
                  <a:lnTo>
                    <a:pt x="37" y="10"/>
                  </a:lnTo>
                  <a:lnTo>
                    <a:pt x="40" y="13"/>
                  </a:lnTo>
                  <a:lnTo>
                    <a:pt x="42" y="10"/>
                  </a:lnTo>
                  <a:lnTo>
                    <a:pt x="43" y="7"/>
                  </a:lnTo>
                  <a:lnTo>
                    <a:pt x="46" y="3"/>
                  </a:lnTo>
                  <a:lnTo>
                    <a:pt x="50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2"/>
                  </a:lnTo>
                  <a:lnTo>
                    <a:pt x="74" y="3"/>
                  </a:lnTo>
                  <a:lnTo>
                    <a:pt x="77" y="7"/>
                  </a:lnTo>
                  <a:lnTo>
                    <a:pt x="80" y="10"/>
                  </a:lnTo>
                  <a:lnTo>
                    <a:pt x="82" y="15"/>
                  </a:lnTo>
                  <a:lnTo>
                    <a:pt x="83" y="19"/>
                  </a:lnTo>
                  <a:lnTo>
                    <a:pt x="83" y="24"/>
                  </a:lnTo>
                  <a:lnTo>
                    <a:pt x="83" y="48"/>
                  </a:lnTo>
                  <a:lnTo>
                    <a:pt x="83" y="53"/>
                  </a:lnTo>
                  <a:close/>
                  <a:moveTo>
                    <a:pt x="11" y="43"/>
                  </a:moveTo>
                  <a:lnTo>
                    <a:pt x="37" y="43"/>
                  </a:lnTo>
                  <a:lnTo>
                    <a:pt x="37" y="27"/>
                  </a:lnTo>
                  <a:lnTo>
                    <a:pt x="35" y="21"/>
                  </a:lnTo>
                  <a:lnTo>
                    <a:pt x="34" y="18"/>
                  </a:lnTo>
                  <a:lnTo>
                    <a:pt x="34" y="16"/>
                  </a:lnTo>
                  <a:lnTo>
                    <a:pt x="30" y="15"/>
                  </a:lnTo>
                  <a:lnTo>
                    <a:pt x="29" y="15"/>
                  </a:lnTo>
                  <a:lnTo>
                    <a:pt x="22" y="13"/>
                  </a:lnTo>
                  <a:lnTo>
                    <a:pt x="18" y="15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9"/>
                  </a:lnTo>
                  <a:lnTo>
                    <a:pt x="11" y="26"/>
                  </a:lnTo>
                  <a:lnTo>
                    <a:pt x="11" y="43"/>
                  </a:lnTo>
                  <a:close/>
                  <a:moveTo>
                    <a:pt x="45" y="43"/>
                  </a:moveTo>
                  <a:lnTo>
                    <a:pt x="74" y="43"/>
                  </a:lnTo>
                  <a:lnTo>
                    <a:pt x="74" y="27"/>
                  </a:lnTo>
                  <a:lnTo>
                    <a:pt x="74" y="19"/>
                  </a:lnTo>
                  <a:lnTo>
                    <a:pt x="72" y="16"/>
                  </a:lnTo>
                  <a:lnTo>
                    <a:pt x="70" y="15"/>
                  </a:lnTo>
                  <a:lnTo>
                    <a:pt x="66" y="11"/>
                  </a:lnTo>
                  <a:lnTo>
                    <a:pt x="62" y="10"/>
                  </a:lnTo>
                  <a:lnTo>
                    <a:pt x="59" y="10"/>
                  </a:lnTo>
                  <a:lnTo>
                    <a:pt x="53" y="11"/>
                  </a:lnTo>
                  <a:lnTo>
                    <a:pt x="48" y="13"/>
                  </a:lnTo>
                  <a:lnTo>
                    <a:pt x="46" y="16"/>
                  </a:lnTo>
                  <a:lnTo>
                    <a:pt x="46" y="18"/>
                  </a:lnTo>
                  <a:lnTo>
                    <a:pt x="45" y="24"/>
                  </a:lnTo>
                  <a:lnTo>
                    <a:pt x="45" y="43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4" name="Freeform 117"/>
            <p:cNvSpPr>
              <a:spLocks/>
            </p:cNvSpPr>
            <p:nvPr/>
          </p:nvSpPr>
          <p:spPr bwMode="auto">
            <a:xfrm>
              <a:off x="678" y="2492"/>
              <a:ext cx="63" cy="41"/>
            </a:xfrm>
            <a:custGeom>
              <a:avLst/>
              <a:gdLst>
                <a:gd name="T0" fmla="*/ 0 w 63"/>
                <a:gd name="T1" fmla="*/ 33 h 41"/>
                <a:gd name="T2" fmla="*/ 42 w 63"/>
                <a:gd name="T3" fmla="*/ 33 h 41"/>
                <a:gd name="T4" fmla="*/ 47 w 63"/>
                <a:gd name="T5" fmla="*/ 31 h 41"/>
                <a:gd name="T6" fmla="*/ 52 w 63"/>
                <a:gd name="T7" fmla="*/ 29 h 41"/>
                <a:gd name="T8" fmla="*/ 53 w 63"/>
                <a:gd name="T9" fmla="*/ 26 h 41"/>
                <a:gd name="T10" fmla="*/ 55 w 63"/>
                <a:gd name="T11" fmla="*/ 23 h 41"/>
                <a:gd name="T12" fmla="*/ 53 w 63"/>
                <a:gd name="T13" fmla="*/ 20 h 41"/>
                <a:gd name="T14" fmla="*/ 53 w 63"/>
                <a:gd name="T15" fmla="*/ 17 h 41"/>
                <a:gd name="T16" fmla="*/ 52 w 63"/>
                <a:gd name="T17" fmla="*/ 15 h 41"/>
                <a:gd name="T18" fmla="*/ 48 w 63"/>
                <a:gd name="T19" fmla="*/ 13 h 41"/>
                <a:gd name="T20" fmla="*/ 42 w 63"/>
                <a:gd name="T21" fmla="*/ 10 h 41"/>
                <a:gd name="T22" fmla="*/ 32 w 63"/>
                <a:gd name="T23" fmla="*/ 10 h 41"/>
                <a:gd name="T24" fmla="*/ 0 w 63"/>
                <a:gd name="T25" fmla="*/ 10 h 41"/>
                <a:gd name="T26" fmla="*/ 0 w 63"/>
                <a:gd name="T27" fmla="*/ 5 h 41"/>
                <a:gd name="T28" fmla="*/ 0 w 63"/>
                <a:gd name="T29" fmla="*/ 0 h 41"/>
                <a:gd name="T30" fmla="*/ 61 w 63"/>
                <a:gd name="T31" fmla="*/ 0 h 41"/>
                <a:gd name="T32" fmla="*/ 61 w 63"/>
                <a:gd name="T33" fmla="*/ 5 h 41"/>
                <a:gd name="T34" fmla="*/ 61 w 63"/>
                <a:gd name="T35" fmla="*/ 9 h 41"/>
                <a:gd name="T36" fmla="*/ 52 w 63"/>
                <a:gd name="T37" fmla="*/ 9 h 41"/>
                <a:gd name="T38" fmla="*/ 55 w 63"/>
                <a:gd name="T39" fmla="*/ 12 h 41"/>
                <a:gd name="T40" fmla="*/ 58 w 63"/>
                <a:gd name="T41" fmla="*/ 13 h 41"/>
                <a:gd name="T42" fmla="*/ 60 w 63"/>
                <a:gd name="T43" fmla="*/ 15 h 41"/>
                <a:gd name="T44" fmla="*/ 61 w 63"/>
                <a:gd name="T45" fmla="*/ 17 h 41"/>
                <a:gd name="T46" fmla="*/ 63 w 63"/>
                <a:gd name="T47" fmla="*/ 21 h 41"/>
                <a:gd name="T48" fmla="*/ 63 w 63"/>
                <a:gd name="T49" fmla="*/ 25 h 41"/>
                <a:gd name="T50" fmla="*/ 63 w 63"/>
                <a:gd name="T51" fmla="*/ 28 h 41"/>
                <a:gd name="T52" fmla="*/ 61 w 63"/>
                <a:gd name="T53" fmla="*/ 31 h 41"/>
                <a:gd name="T54" fmla="*/ 60 w 63"/>
                <a:gd name="T55" fmla="*/ 34 h 41"/>
                <a:gd name="T56" fmla="*/ 58 w 63"/>
                <a:gd name="T57" fmla="*/ 36 h 41"/>
                <a:gd name="T58" fmla="*/ 55 w 63"/>
                <a:gd name="T59" fmla="*/ 39 h 41"/>
                <a:gd name="T60" fmla="*/ 52 w 63"/>
                <a:gd name="T61" fmla="*/ 39 h 41"/>
                <a:gd name="T62" fmla="*/ 48 w 63"/>
                <a:gd name="T63" fmla="*/ 41 h 41"/>
                <a:gd name="T64" fmla="*/ 44 w 63"/>
                <a:gd name="T65" fmla="*/ 41 h 41"/>
                <a:gd name="T66" fmla="*/ 0 w 63"/>
                <a:gd name="T67" fmla="*/ 41 h 41"/>
                <a:gd name="T68" fmla="*/ 0 w 63"/>
                <a:gd name="T69" fmla="*/ 36 h 41"/>
                <a:gd name="T70" fmla="*/ 0 w 63"/>
                <a:gd name="T71" fmla="*/ 33 h 4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3"/>
                <a:gd name="T109" fmla="*/ 0 h 41"/>
                <a:gd name="T110" fmla="*/ 63 w 63"/>
                <a:gd name="T111" fmla="*/ 41 h 4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3" h="41">
                  <a:moveTo>
                    <a:pt x="0" y="33"/>
                  </a:moveTo>
                  <a:lnTo>
                    <a:pt x="42" y="33"/>
                  </a:lnTo>
                  <a:lnTo>
                    <a:pt x="47" y="31"/>
                  </a:lnTo>
                  <a:lnTo>
                    <a:pt x="52" y="29"/>
                  </a:lnTo>
                  <a:lnTo>
                    <a:pt x="53" y="26"/>
                  </a:lnTo>
                  <a:lnTo>
                    <a:pt x="55" y="23"/>
                  </a:lnTo>
                  <a:lnTo>
                    <a:pt x="53" y="20"/>
                  </a:lnTo>
                  <a:lnTo>
                    <a:pt x="53" y="17"/>
                  </a:lnTo>
                  <a:lnTo>
                    <a:pt x="52" y="15"/>
                  </a:lnTo>
                  <a:lnTo>
                    <a:pt x="48" y="13"/>
                  </a:lnTo>
                  <a:lnTo>
                    <a:pt x="42" y="10"/>
                  </a:lnTo>
                  <a:lnTo>
                    <a:pt x="32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61" y="0"/>
                  </a:lnTo>
                  <a:lnTo>
                    <a:pt x="61" y="5"/>
                  </a:lnTo>
                  <a:lnTo>
                    <a:pt x="61" y="9"/>
                  </a:lnTo>
                  <a:lnTo>
                    <a:pt x="52" y="9"/>
                  </a:lnTo>
                  <a:lnTo>
                    <a:pt x="55" y="12"/>
                  </a:lnTo>
                  <a:lnTo>
                    <a:pt x="58" y="13"/>
                  </a:lnTo>
                  <a:lnTo>
                    <a:pt x="60" y="15"/>
                  </a:lnTo>
                  <a:lnTo>
                    <a:pt x="61" y="17"/>
                  </a:lnTo>
                  <a:lnTo>
                    <a:pt x="63" y="21"/>
                  </a:lnTo>
                  <a:lnTo>
                    <a:pt x="63" y="25"/>
                  </a:lnTo>
                  <a:lnTo>
                    <a:pt x="63" y="28"/>
                  </a:lnTo>
                  <a:lnTo>
                    <a:pt x="61" y="31"/>
                  </a:lnTo>
                  <a:lnTo>
                    <a:pt x="60" y="34"/>
                  </a:lnTo>
                  <a:lnTo>
                    <a:pt x="58" y="36"/>
                  </a:lnTo>
                  <a:lnTo>
                    <a:pt x="55" y="39"/>
                  </a:lnTo>
                  <a:lnTo>
                    <a:pt x="52" y="39"/>
                  </a:lnTo>
                  <a:lnTo>
                    <a:pt x="48" y="41"/>
                  </a:lnTo>
                  <a:lnTo>
                    <a:pt x="44" y="41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5" name="Freeform 118"/>
            <p:cNvSpPr>
              <a:spLocks/>
            </p:cNvSpPr>
            <p:nvPr/>
          </p:nvSpPr>
          <p:spPr bwMode="auto">
            <a:xfrm>
              <a:off x="677" y="2440"/>
              <a:ext cx="62" cy="40"/>
            </a:xfrm>
            <a:custGeom>
              <a:avLst/>
              <a:gdLst>
                <a:gd name="T0" fmla="*/ 62 w 62"/>
                <a:gd name="T1" fmla="*/ 40 h 40"/>
                <a:gd name="T2" fmla="*/ 1 w 62"/>
                <a:gd name="T3" fmla="*/ 40 h 40"/>
                <a:gd name="T4" fmla="*/ 1 w 62"/>
                <a:gd name="T5" fmla="*/ 36 h 40"/>
                <a:gd name="T6" fmla="*/ 1 w 62"/>
                <a:gd name="T7" fmla="*/ 32 h 40"/>
                <a:gd name="T8" fmla="*/ 11 w 62"/>
                <a:gd name="T9" fmla="*/ 32 h 40"/>
                <a:gd name="T10" fmla="*/ 8 w 62"/>
                <a:gd name="T11" fmla="*/ 30 h 40"/>
                <a:gd name="T12" fmla="*/ 5 w 62"/>
                <a:gd name="T13" fmla="*/ 27 h 40"/>
                <a:gd name="T14" fmla="*/ 3 w 62"/>
                <a:gd name="T15" fmla="*/ 24 h 40"/>
                <a:gd name="T16" fmla="*/ 1 w 62"/>
                <a:gd name="T17" fmla="*/ 20 h 40"/>
                <a:gd name="T18" fmla="*/ 0 w 62"/>
                <a:gd name="T19" fmla="*/ 16 h 40"/>
                <a:gd name="T20" fmla="*/ 1 w 62"/>
                <a:gd name="T21" fmla="*/ 12 h 40"/>
                <a:gd name="T22" fmla="*/ 1 w 62"/>
                <a:gd name="T23" fmla="*/ 9 h 40"/>
                <a:gd name="T24" fmla="*/ 3 w 62"/>
                <a:gd name="T25" fmla="*/ 6 h 40"/>
                <a:gd name="T26" fmla="*/ 6 w 62"/>
                <a:gd name="T27" fmla="*/ 4 h 40"/>
                <a:gd name="T28" fmla="*/ 9 w 62"/>
                <a:gd name="T29" fmla="*/ 1 h 40"/>
                <a:gd name="T30" fmla="*/ 13 w 62"/>
                <a:gd name="T31" fmla="*/ 1 h 40"/>
                <a:gd name="T32" fmla="*/ 22 w 62"/>
                <a:gd name="T33" fmla="*/ 0 h 40"/>
                <a:gd name="T34" fmla="*/ 62 w 62"/>
                <a:gd name="T35" fmla="*/ 0 h 40"/>
                <a:gd name="T36" fmla="*/ 62 w 62"/>
                <a:gd name="T37" fmla="*/ 4 h 40"/>
                <a:gd name="T38" fmla="*/ 62 w 62"/>
                <a:gd name="T39" fmla="*/ 8 h 40"/>
                <a:gd name="T40" fmla="*/ 21 w 62"/>
                <a:gd name="T41" fmla="*/ 8 h 40"/>
                <a:gd name="T42" fmla="*/ 16 w 62"/>
                <a:gd name="T43" fmla="*/ 9 h 40"/>
                <a:gd name="T44" fmla="*/ 13 w 62"/>
                <a:gd name="T45" fmla="*/ 11 h 40"/>
                <a:gd name="T46" fmla="*/ 11 w 62"/>
                <a:gd name="T47" fmla="*/ 12 h 40"/>
                <a:gd name="T48" fmla="*/ 9 w 62"/>
                <a:gd name="T49" fmla="*/ 14 h 40"/>
                <a:gd name="T50" fmla="*/ 9 w 62"/>
                <a:gd name="T51" fmla="*/ 17 h 40"/>
                <a:gd name="T52" fmla="*/ 9 w 62"/>
                <a:gd name="T53" fmla="*/ 20 h 40"/>
                <a:gd name="T54" fmla="*/ 11 w 62"/>
                <a:gd name="T55" fmla="*/ 24 h 40"/>
                <a:gd name="T56" fmla="*/ 13 w 62"/>
                <a:gd name="T57" fmla="*/ 25 h 40"/>
                <a:gd name="T58" fmla="*/ 14 w 62"/>
                <a:gd name="T59" fmla="*/ 28 h 40"/>
                <a:gd name="T60" fmla="*/ 22 w 62"/>
                <a:gd name="T61" fmla="*/ 30 h 40"/>
                <a:gd name="T62" fmla="*/ 25 w 62"/>
                <a:gd name="T63" fmla="*/ 32 h 40"/>
                <a:gd name="T64" fmla="*/ 30 w 62"/>
                <a:gd name="T65" fmla="*/ 32 h 40"/>
                <a:gd name="T66" fmla="*/ 62 w 62"/>
                <a:gd name="T67" fmla="*/ 32 h 40"/>
                <a:gd name="T68" fmla="*/ 62 w 62"/>
                <a:gd name="T69" fmla="*/ 36 h 40"/>
                <a:gd name="T70" fmla="*/ 62 w 62"/>
                <a:gd name="T71" fmla="*/ 40 h 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2"/>
                <a:gd name="T109" fmla="*/ 0 h 40"/>
                <a:gd name="T110" fmla="*/ 62 w 62"/>
                <a:gd name="T111" fmla="*/ 40 h 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2" h="40">
                  <a:moveTo>
                    <a:pt x="62" y="40"/>
                  </a:moveTo>
                  <a:lnTo>
                    <a:pt x="1" y="40"/>
                  </a:lnTo>
                  <a:lnTo>
                    <a:pt x="1" y="36"/>
                  </a:lnTo>
                  <a:lnTo>
                    <a:pt x="1" y="32"/>
                  </a:lnTo>
                  <a:lnTo>
                    <a:pt x="11" y="32"/>
                  </a:lnTo>
                  <a:lnTo>
                    <a:pt x="8" y="30"/>
                  </a:lnTo>
                  <a:lnTo>
                    <a:pt x="5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4"/>
                  </a:lnTo>
                  <a:lnTo>
                    <a:pt x="9" y="1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62" y="0"/>
                  </a:lnTo>
                  <a:lnTo>
                    <a:pt x="62" y="4"/>
                  </a:lnTo>
                  <a:lnTo>
                    <a:pt x="62" y="8"/>
                  </a:lnTo>
                  <a:lnTo>
                    <a:pt x="21" y="8"/>
                  </a:lnTo>
                  <a:lnTo>
                    <a:pt x="16" y="9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9" y="17"/>
                  </a:lnTo>
                  <a:lnTo>
                    <a:pt x="9" y="20"/>
                  </a:lnTo>
                  <a:lnTo>
                    <a:pt x="11" y="24"/>
                  </a:lnTo>
                  <a:lnTo>
                    <a:pt x="13" y="25"/>
                  </a:lnTo>
                  <a:lnTo>
                    <a:pt x="14" y="28"/>
                  </a:lnTo>
                  <a:lnTo>
                    <a:pt x="22" y="30"/>
                  </a:lnTo>
                  <a:lnTo>
                    <a:pt x="25" y="32"/>
                  </a:lnTo>
                  <a:lnTo>
                    <a:pt x="30" y="32"/>
                  </a:lnTo>
                  <a:lnTo>
                    <a:pt x="62" y="32"/>
                  </a:lnTo>
                  <a:lnTo>
                    <a:pt x="62" y="36"/>
                  </a:lnTo>
                  <a:lnTo>
                    <a:pt x="62" y="40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6" name="Freeform 119"/>
            <p:cNvSpPr>
              <a:spLocks noEditPoints="1"/>
            </p:cNvSpPr>
            <p:nvPr/>
          </p:nvSpPr>
          <p:spPr bwMode="auto">
            <a:xfrm>
              <a:off x="677" y="2387"/>
              <a:ext cx="88" cy="43"/>
            </a:xfrm>
            <a:custGeom>
              <a:avLst/>
              <a:gdLst>
                <a:gd name="T0" fmla="*/ 78 w 88"/>
                <a:gd name="T1" fmla="*/ 17 h 43"/>
                <a:gd name="T2" fmla="*/ 77 w 88"/>
                <a:gd name="T3" fmla="*/ 13 h 43"/>
                <a:gd name="T4" fmla="*/ 70 w 88"/>
                <a:gd name="T5" fmla="*/ 9 h 43"/>
                <a:gd name="T6" fmla="*/ 56 w 88"/>
                <a:gd name="T7" fmla="*/ 8 h 43"/>
                <a:gd name="T8" fmla="*/ 62 w 88"/>
                <a:gd name="T9" fmla="*/ 14 h 43"/>
                <a:gd name="T10" fmla="*/ 64 w 88"/>
                <a:gd name="T11" fmla="*/ 22 h 43"/>
                <a:gd name="T12" fmla="*/ 62 w 88"/>
                <a:gd name="T13" fmla="*/ 30 h 43"/>
                <a:gd name="T14" fmla="*/ 56 w 88"/>
                <a:gd name="T15" fmla="*/ 37 h 43"/>
                <a:gd name="T16" fmla="*/ 46 w 88"/>
                <a:gd name="T17" fmla="*/ 41 h 43"/>
                <a:gd name="T18" fmla="*/ 33 w 88"/>
                <a:gd name="T19" fmla="*/ 43 h 43"/>
                <a:gd name="T20" fmla="*/ 19 w 88"/>
                <a:gd name="T21" fmla="*/ 41 h 43"/>
                <a:gd name="T22" fmla="*/ 9 w 88"/>
                <a:gd name="T23" fmla="*/ 37 h 43"/>
                <a:gd name="T24" fmla="*/ 3 w 88"/>
                <a:gd name="T25" fmla="*/ 30 h 43"/>
                <a:gd name="T26" fmla="*/ 0 w 88"/>
                <a:gd name="T27" fmla="*/ 24 h 43"/>
                <a:gd name="T28" fmla="*/ 3 w 88"/>
                <a:gd name="T29" fmla="*/ 14 h 43"/>
                <a:gd name="T30" fmla="*/ 9 w 88"/>
                <a:gd name="T31" fmla="*/ 8 h 43"/>
                <a:gd name="T32" fmla="*/ 1 w 88"/>
                <a:gd name="T33" fmla="*/ 8 h 43"/>
                <a:gd name="T34" fmla="*/ 61 w 88"/>
                <a:gd name="T35" fmla="*/ 0 h 43"/>
                <a:gd name="T36" fmla="*/ 72 w 88"/>
                <a:gd name="T37" fmla="*/ 1 h 43"/>
                <a:gd name="T38" fmla="*/ 82 w 88"/>
                <a:gd name="T39" fmla="*/ 5 h 43"/>
                <a:gd name="T40" fmla="*/ 86 w 88"/>
                <a:gd name="T41" fmla="*/ 13 h 43"/>
                <a:gd name="T42" fmla="*/ 88 w 88"/>
                <a:gd name="T43" fmla="*/ 16 h 43"/>
                <a:gd name="T44" fmla="*/ 88 w 88"/>
                <a:gd name="T45" fmla="*/ 25 h 43"/>
                <a:gd name="T46" fmla="*/ 85 w 88"/>
                <a:gd name="T47" fmla="*/ 32 h 43"/>
                <a:gd name="T48" fmla="*/ 82 w 88"/>
                <a:gd name="T49" fmla="*/ 37 h 43"/>
                <a:gd name="T50" fmla="*/ 74 w 88"/>
                <a:gd name="T51" fmla="*/ 40 h 43"/>
                <a:gd name="T52" fmla="*/ 70 w 88"/>
                <a:gd name="T53" fmla="*/ 32 h 43"/>
                <a:gd name="T54" fmla="*/ 77 w 88"/>
                <a:gd name="T55" fmla="*/ 29 h 43"/>
                <a:gd name="T56" fmla="*/ 80 w 88"/>
                <a:gd name="T57" fmla="*/ 21 h 43"/>
                <a:gd name="T58" fmla="*/ 9 w 88"/>
                <a:gd name="T59" fmla="*/ 24 h 43"/>
                <a:gd name="T60" fmla="*/ 13 w 88"/>
                <a:gd name="T61" fmla="*/ 29 h 43"/>
                <a:gd name="T62" fmla="*/ 19 w 88"/>
                <a:gd name="T63" fmla="*/ 32 h 43"/>
                <a:gd name="T64" fmla="*/ 33 w 88"/>
                <a:gd name="T65" fmla="*/ 33 h 43"/>
                <a:gd name="T66" fmla="*/ 49 w 88"/>
                <a:gd name="T67" fmla="*/ 30 h 43"/>
                <a:gd name="T68" fmla="*/ 56 w 88"/>
                <a:gd name="T69" fmla="*/ 24 h 43"/>
                <a:gd name="T70" fmla="*/ 56 w 88"/>
                <a:gd name="T71" fmla="*/ 17 h 43"/>
                <a:gd name="T72" fmla="*/ 53 w 88"/>
                <a:gd name="T73" fmla="*/ 13 h 43"/>
                <a:gd name="T74" fmla="*/ 43 w 88"/>
                <a:gd name="T75" fmla="*/ 8 h 43"/>
                <a:gd name="T76" fmla="*/ 33 w 88"/>
                <a:gd name="T77" fmla="*/ 8 h 43"/>
                <a:gd name="T78" fmla="*/ 19 w 88"/>
                <a:gd name="T79" fmla="*/ 9 h 43"/>
                <a:gd name="T80" fmla="*/ 13 w 88"/>
                <a:gd name="T81" fmla="*/ 13 h 43"/>
                <a:gd name="T82" fmla="*/ 9 w 88"/>
                <a:gd name="T83" fmla="*/ 17 h 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88"/>
                <a:gd name="T127" fmla="*/ 0 h 43"/>
                <a:gd name="T128" fmla="*/ 88 w 88"/>
                <a:gd name="T129" fmla="*/ 43 h 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88" h="43">
                  <a:moveTo>
                    <a:pt x="80" y="21"/>
                  </a:moveTo>
                  <a:lnTo>
                    <a:pt x="78" y="17"/>
                  </a:lnTo>
                  <a:lnTo>
                    <a:pt x="78" y="16"/>
                  </a:lnTo>
                  <a:lnTo>
                    <a:pt x="77" y="13"/>
                  </a:lnTo>
                  <a:lnTo>
                    <a:pt x="75" y="11"/>
                  </a:lnTo>
                  <a:lnTo>
                    <a:pt x="70" y="9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9" y="11"/>
                  </a:lnTo>
                  <a:lnTo>
                    <a:pt x="62" y="14"/>
                  </a:lnTo>
                  <a:lnTo>
                    <a:pt x="64" y="17"/>
                  </a:lnTo>
                  <a:lnTo>
                    <a:pt x="64" y="22"/>
                  </a:lnTo>
                  <a:lnTo>
                    <a:pt x="64" y="25"/>
                  </a:lnTo>
                  <a:lnTo>
                    <a:pt x="62" y="30"/>
                  </a:lnTo>
                  <a:lnTo>
                    <a:pt x="59" y="33"/>
                  </a:lnTo>
                  <a:lnTo>
                    <a:pt x="56" y="37"/>
                  </a:lnTo>
                  <a:lnTo>
                    <a:pt x="51" y="40"/>
                  </a:lnTo>
                  <a:lnTo>
                    <a:pt x="46" y="41"/>
                  </a:lnTo>
                  <a:lnTo>
                    <a:pt x="40" y="43"/>
                  </a:lnTo>
                  <a:lnTo>
                    <a:pt x="33" y="43"/>
                  </a:lnTo>
                  <a:lnTo>
                    <a:pt x="25" y="43"/>
                  </a:lnTo>
                  <a:lnTo>
                    <a:pt x="19" y="41"/>
                  </a:lnTo>
                  <a:lnTo>
                    <a:pt x="14" y="40"/>
                  </a:lnTo>
                  <a:lnTo>
                    <a:pt x="9" y="37"/>
                  </a:lnTo>
                  <a:lnTo>
                    <a:pt x="5" y="35"/>
                  </a:lnTo>
                  <a:lnTo>
                    <a:pt x="3" y="30"/>
                  </a:lnTo>
                  <a:lnTo>
                    <a:pt x="1" y="27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3" y="14"/>
                  </a:lnTo>
                  <a:lnTo>
                    <a:pt x="5" y="11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" y="8"/>
                  </a:lnTo>
                  <a:lnTo>
                    <a:pt x="1" y="0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72" y="1"/>
                  </a:lnTo>
                  <a:lnTo>
                    <a:pt x="77" y="3"/>
                  </a:lnTo>
                  <a:lnTo>
                    <a:pt x="82" y="5"/>
                  </a:lnTo>
                  <a:lnTo>
                    <a:pt x="85" y="8"/>
                  </a:lnTo>
                  <a:lnTo>
                    <a:pt x="86" y="13"/>
                  </a:lnTo>
                  <a:lnTo>
                    <a:pt x="88" y="14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8" y="25"/>
                  </a:lnTo>
                  <a:lnTo>
                    <a:pt x="86" y="29"/>
                  </a:lnTo>
                  <a:lnTo>
                    <a:pt x="85" y="32"/>
                  </a:lnTo>
                  <a:lnTo>
                    <a:pt x="83" y="35"/>
                  </a:lnTo>
                  <a:lnTo>
                    <a:pt x="82" y="37"/>
                  </a:lnTo>
                  <a:lnTo>
                    <a:pt x="78" y="40"/>
                  </a:lnTo>
                  <a:lnTo>
                    <a:pt x="74" y="40"/>
                  </a:lnTo>
                  <a:lnTo>
                    <a:pt x="70" y="41"/>
                  </a:lnTo>
                  <a:lnTo>
                    <a:pt x="70" y="32"/>
                  </a:lnTo>
                  <a:lnTo>
                    <a:pt x="74" y="32"/>
                  </a:lnTo>
                  <a:lnTo>
                    <a:pt x="77" y="29"/>
                  </a:lnTo>
                  <a:lnTo>
                    <a:pt x="78" y="25"/>
                  </a:lnTo>
                  <a:lnTo>
                    <a:pt x="80" y="21"/>
                  </a:lnTo>
                  <a:close/>
                  <a:moveTo>
                    <a:pt x="9" y="21"/>
                  </a:moveTo>
                  <a:lnTo>
                    <a:pt x="9" y="24"/>
                  </a:lnTo>
                  <a:lnTo>
                    <a:pt x="11" y="27"/>
                  </a:lnTo>
                  <a:lnTo>
                    <a:pt x="13" y="29"/>
                  </a:lnTo>
                  <a:lnTo>
                    <a:pt x="16" y="30"/>
                  </a:lnTo>
                  <a:lnTo>
                    <a:pt x="19" y="32"/>
                  </a:lnTo>
                  <a:lnTo>
                    <a:pt x="22" y="33"/>
                  </a:lnTo>
                  <a:lnTo>
                    <a:pt x="33" y="33"/>
                  </a:lnTo>
                  <a:lnTo>
                    <a:pt x="41" y="33"/>
                  </a:lnTo>
                  <a:lnTo>
                    <a:pt x="49" y="30"/>
                  </a:lnTo>
                  <a:lnTo>
                    <a:pt x="54" y="27"/>
                  </a:lnTo>
                  <a:lnTo>
                    <a:pt x="56" y="24"/>
                  </a:lnTo>
                  <a:lnTo>
                    <a:pt x="56" y="21"/>
                  </a:lnTo>
                  <a:lnTo>
                    <a:pt x="56" y="17"/>
                  </a:lnTo>
                  <a:lnTo>
                    <a:pt x="54" y="16"/>
                  </a:lnTo>
                  <a:lnTo>
                    <a:pt x="53" y="13"/>
                  </a:lnTo>
                  <a:lnTo>
                    <a:pt x="49" y="11"/>
                  </a:lnTo>
                  <a:lnTo>
                    <a:pt x="43" y="8"/>
                  </a:lnTo>
                  <a:lnTo>
                    <a:pt x="38" y="8"/>
                  </a:lnTo>
                  <a:lnTo>
                    <a:pt x="33" y="8"/>
                  </a:lnTo>
                  <a:lnTo>
                    <a:pt x="24" y="8"/>
                  </a:lnTo>
                  <a:lnTo>
                    <a:pt x="19" y="9"/>
                  </a:lnTo>
                  <a:lnTo>
                    <a:pt x="16" y="11"/>
                  </a:lnTo>
                  <a:lnTo>
                    <a:pt x="13" y="13"/>
                  </a:lnTo>
                  <a:lnTo>
                    <a:pt x="11" y="16"/>
                  </a:lnTo>
                  <a:lnTo>
                    <a:pt x="9" y="17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7" name="Freeform 120"/>
            <p:cNvSpPr>
              <a:spLocks noEditPoints="1"/>
            </p:cNvSpPr>
            <p:nvPr/>
          </p:nvSpPr>
          <p:spPr bwMode="auto">
            <a:xfrm>
              <a:off x="677" y="2331"/>
              <a:ext cx="64" cy="46"/>
            </a:xfrm>
            <a:custGeom>
              <a:avLst/>
              <a:gdLst>
                <a:gd name="T0" fmla="*/ 64 w 64"/>
                <a:gd name="T1" fmla="*/ 33 h 46"/>
                <a:gd name="T2" fmla="*/ 62 w 64"/>
                <a:gd name="T3" fmla="*/ 40 h 46"/>
                <a:gd name="T4" fmla="*/ 57 w 64"/>
                <a:gd name="T5" fmla="*/ 45 h 46"/>
                <a:gd name="T6" fmla="*/ 51 w 64"/>
                <a:gd name="T7" fmla="*/ 46 h 46"/>
                <a:gd name="T8" fmla="*/ 40 w 64"/>
                <a:gd name="T9" fmla="*/ 46 h 46"/>
                <a:gd name="T10" fmla="*/ 32 w 64"/>
                <a:gd name="T11" fmla="*/ 41 h 46"/>
                <a:gd name="T12" fmla="*/ 29 w 64"/>
                <a:gd name="T13" fmla="*/ 32 h 46"/>
                <a:gd name="T14" fmla="*/ 25 w 64"/>
                <a:gd name="T15" fmla="*/ 17 h 46"/>
                <a:gd name="T16" fmla="*/ 24 w 64"/>
                <a:gd name="T17" fmla="*/ 14 h 46"/>
                <a:gd name="T18" fmla="*/ 21 w 64"/>
                <a:gd name="T19" fmla="*/ 14 h 46"/>
                <a:gd name="T20" fmla="*/ 14 w 64"/>
                <a:gd name="T21" fmla="*/ 14 h 46"/>
                <a:gd name="T22" fmla="*/ 11 w 64"/>
                <a:gd name="T23" fmla="*/ 17 h 46"/>
                <a:gd name="T24" fmla="*/ 9 w 64"/>
                <a:gd name="T25" fmla="*/ 25 h 46"/>
                <a:gd name="T26" fmla="*/ 13 w 64"/>
                <a:gd name="T27" fmla="*/ 33 h 46"/>
                <a:gd name="T28" fmla="*/ 21 w 64"/>
                <a:gd name="T29" fmla="*/ 37 h 46"/>
                <a:gd name="T30" fmla="*/ 16 w 64"/>
                <a:gd name="T31" fmla="*/ 43 h 46"/>
                <a:gd name="T32" fmla="*/ 8 w 64"/>
                <a:gd name="T33" fmla="*/ 41 h 46"/>
                <a:gd name="T34" fmla="*/ 3 w 64"/>
                <a:gd name="T35" fmla="*/ 35 h 46"/>
                <a:gd name="T36" fmla="*/ 1 w 64"/>
                <a:gd name="T37" fmla="*/ 29 h 46"/>
                <a:gd name="T38" fmla="*/ 0 w 64"/>
                <a:gd name="T39" fmla="*/ 19 h 46"/>
                <a:gd name="T40" fmla="*/ 3 w 64"/>
                <a:gd name="T41" fmla="*/ 12 h 46"/>
                <a:gd name="T42" fmla="*/ 8 w 64"/>
                <a:gd name="T43" fmla="*/ 8 h 46"/>
                <a:gd name="T44" fmla="*/ 19 w 64"/>
                <a:gd name="T45" fmla="*/ 4 h 46"/>
                <a:gd name="T46" fmla="*/ 56 w 64"/>
                <a:gd name="T47" fmla="*/ 4 h 46"/>
                <a:gd name="T48" fmla="*/ 56 w 64"/>
                <a:gd name="T49" fmla="*/ 0 h 46"/>
                <a:gd name="T50" fmla="*/ 64 w 64"/>
                <a:gd name="T51" fmla="*/ 3 h 46"/>
                <a:gd name="T52" fmla="*/ 64 w 64"/>
                <a:gd name="T53" fmla="*/ 9 h 46"/>
                <a:gd name="T54" fmla="*/ 61 w 64"/>
                <a:gd name="T55" fmla="*/ 11 h 46"/>
                <a:gd name="T56" fmla="*/ 54 w 64"/>
                <a:gd name="T57" fmla="*/ 12 h 46"/>
                <a:gd name="T58" fmla="*/ 61 w 64"/>
                <a:gd name="T59" fmla="*/ 19 h 46"/>
                <a:gd name="T60" fmla="*/ 64 w 64"/>
                <a:gd name="T61" fmla="*/ 27 h 46"/>
                <a:gd name="T62" fmla="*/ 40 w 64"/>
                <a:gd name="T63" fmla="*/ 14 h 46"/>
                <a:gd name="T64" fmla="*/ 33 w 64"/>
                <a:gd name="T65" fmla="*/ 17 h 46"/>
                <a:gd name="T66" fmla="*/ 35 w 64"/>
                <a:gd name="T67" fmla="*/ 27 h 46"/>
                <a:gd name="T68" fmla="*/ 38 w 64"/>
                <a:gd name="T69" fmla="*/ 33 h 46"/>
                <a:gd name="T70" fmla="*/ 41 w 64"/>
                <a:gd name="T71" fmla="*/ 38 h 46"/>
                <a:gd name="T72" fmla="*/ 49 w 64"/>
                <a:gd name="T73" fmla="*/ 38 h 46"/>
                <a:gd name="T74" fmla="*/ 54 w 64"/>
                <a:gd name="T75" fmla="*/ 33 h 46"/>
                <a:gd name="T76" fmla="*/ 54 w 64"/>
                <a:gd name="T77" fmla="*/ 24 h 46"/>
                <a:gd name="T78" fmla="*/ 51 w 64"/>
                <a:gd name="T79" fmla="*/ 19 h 46"/>
                <a:gd name="T80" fmla="*/ 45 w 64"/>
                <a:gd name="T81" fmla="*/ 14 h 46"/>
                <a:gd name="T82" fmla="*/ 40 w 64"/>
                <a:gd name="T83" fmla="*/ 14 h 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4"/>
                <a:gd name="T127" fmla="*/ 0 h 46"/>
                <a:gd name="T128" fmla="*/ 64 w 64"/>
                <a:gd name="T129" fmla="*/ 46 h 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4" h="46">
                  <a:moveTo>
                    <a:pt x="64" y="30"/>
                  </a:moveTo>
                  <a:lnTo>
                    <a:pt x="64" y="33"/>
                  </a:lnTo>
                  <a:lnTo>
                    <a:pt x="64" y="37"/>
                  </a:lnTo>
                  <a:lnTo>
                    <a:pt x="62" y="40"/>
                  </a:lnTo>
                  <a:lnTo>
                    <a:pt x="59" y="43"/>
                  </a:lnTo>
                  <a:lnTo>
                    <a:pt x="57" y="45"/>
                  </a:lnTo>
                  <a:lnTo>
                    <a:pt x="54" y="46"/>
                  </a:lnTo>
                  <a:lnTo>
                    <a:pt x="51" y="46"/>
                  </a:lnTo>
                  <a:lnTo>
                    <a:pt x="46" y="46"/>
                  </a:lnTo>
                  <a:lnTo>
                    <a:pt x="40" y="46"/>
                  </a:lnTo>
                  <a:lnTo>
                    <a:pt x="33" y="43"/>
                  </a:lnTo>
                  <a:lnTo>
                    <a:pt x="32" y="41"/>
                  </a:lnTo>
                  <a:lnTo>
                    <a:pt x="30" y="38"/>
                  </a:lnTo>
                  <a:lnTo>
                    <a:pt x="29" y="32"/>
                  </a:lnTo>
                  <a:lnTo>
                    <a:pt x="27" y="22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4" y="14"/>
                  </a:lnTo>
                  <a:lnTo>
                    <a:pt x="22" y="14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9" y="20"/>
                  </a:lnTo>
                  <a:lnTo>
                    <a:pt x="9" y="25"/>
                  </a:lnTo>
                  <a:lnTo>
                    <a:pt x="9" y="30"/>
                  </a:lnTo>
                  <a:lnTo>
                    <a:pt x="13" y="33"/>
                  </a:lnTo>
                  <a:lnTo>
                    <a:pt x="16" y="35"/>
                  </a:lnTo>
                  <a:lnTo>
                    <a:pt x="21" y="37"/>
                  </a:lnTo>
                  <a:lnTo>
                    <a:pt x="21" y="45"/>
                  </a:lnTo>
                  <a:lnTo>
                    <a:pt x="16" y="43"/>
                  </a:lnTo>
                  <a:lnTo>
                    <a:pt x="11" y="43"/>
                  </a:lnTo>
                  <a:lnTo>
                    <a:pt x="8" y="41"/>
                  </a:lnTo>
                  <a:lnTo>
                    <a:pt x="5" y="38"/>
                  </a:lnTo>
                  <a:lnTo>
                    <a:pt x="3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1" y="16"/>
                  </a:lnTo>
                  <a:lnTo>
                    <a:pt x="3" y="12"/>
                  </a:lnTo>
                  <a:lnTo>
                    <a:pt x="5" y="9"/>
                  </a:lnTo>
                  <a:lnTo>
                    <a:pt x="8" y="8"/>
                  </a:lnTo>
                  <a:lnTo>
                    <a:pt x="11" y="6"/>
                  </a:lnTo>
                  <a:lnTo>
                    <a:pt x="19" y="4"/>
                  </a:lnTo>
                  <a:lnTo>
                    <a:pt x="53" y="4"/>
                  </a:lnTo>
                  <a:lnTo>
                    <a:pt x="56" y="4"/>
                  </a:lnTo>
                  <a:lnTo>
                    <a:pt x="56" y="3"/>
                  </a:lnTo>
                  <a:lnTo>
                    <a:pt x="56" y="0"/>
                  </a:lnTo>
                  <a:lnTo>
                    <a:pt x="62" y="0"/>
                  </a:lnTo>
                  <a:lnTo>
                    <a:pt x="64" y="3"/>
                  </a:lnTo>
                  <a:lnTo>
                    <a:pt x="64" y="4"/>
                  </a:lnTo>
                  <a:lnTo>
                    <a:pt x="64" y="9"/>
                  </a:lnTo>
                  <a:lnTo>
                    <a:pt x="62" y="9"/>
                  </a:lnTo>
                  <a:lnTo>
                    <a:pt x="61" y="11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57" y="16"/>
                  </a:lnTo>
                  <a:lnTo>
                    <a:pt x="61" y="19"/>
                  </a:lnTo>
                  <a:lnTo>
                    <a:pt x="62" y="22"/>
                  </a:lnTo>
                  <a:lnTo>
                    <a:pt x="64" y="27"/>
                  </a:lnTo>
                  <a:lnTo>
                    <a:pt x="64" y="30"/>
                  </a:lnTo>
                  <a:close/>
                  <a:moveTo>
                    <a:pt x="40" y="14"/>
                  </a:moveTo>
                  <a:lnTo>
                    <a:pt x="32" y="14"/>
                  </a:lnTo>
                  <a:lnTo>
                    <a:pt x="33" y="17"/>
                  </a:lnTo>
                  <a:lnTo>
                    <a:pt x="35" y="20"/>
                  </a:lnTo>
                  <a:lnTo>
                    <a:pt x="35" y="27"/>
                  </a:lnTo>
                  <a:lnTo>
                    <a:pt x="37" y="32"/>
                  </a:lnTo>
                  <a:lnTo>
                    <a:pt x="38" y="33"/>
                  </a:lnTo>
                  <a:lnTo>
                    <a:pt x="38" y="35"/>
                  </a:lnTo>
                  <a:lnTo>
                    <a:pt x="41" y="38"/>
                  </a:lnTo>
                  <a:lnTo>
                    <a:pt x="46" y="38"/>
                  </a:lnTo>
                  <a:lnTo>
                    <a:pt x="49" y="38"/>
                  </a:lnTo>
                  <a:lnTo>
                    <a:pt x="53" y="35"/>
                  </a:lnTo>
                  <a:lnTo>
                    <a:pt x="54" y="33"/>
                  </a:lnTo>
                  <a:lnTo>
                    <a:pt x="56" y="29"/>
                  </a:lnTo>
                  <a:lnTo>
                    <a:pt x="54" y="24"/>
                  </a:lnTo>
                  <a:lnTo>
                    <a:pt x="53" y="20"/>
                  </a:lnTo>
                  <a:lnTo>
                    <a:pt x="51" y="19"/>
                  </a:lnTo>
                  <a:lnTo>
                    <a:pt x="48" y="16"/>
                  </a:lnTo>
                  <a:lnTo>
                    <a:pt x="45" y="14"/>
                  </a:lnTo>
                  <a:lnTo>
                    <a:pt x="41" y="14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5562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8" name="Rectangle 121"/>
            <p:cNvSpPr>
              <a:spLocks noChangeArrowheads="1"/>
            </p:cNvSpPr>
            <p:nvPr/>
          </p:nvSpPr>
          <p:spPr bwMode="auto">
            <a:xfrm>
              <a:off x="1875" y="2420"/>
              <a:ext cx="90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Helvetica Narrow" pitchFamily="34" charset="0"/>
                </a:rPr>
                <a:t>a</a:t>
              </a:r>
              <a:endParaRPr lang="en-US"/>
            </a:p>
          </p:txBody>
        </p:sp>
        <p:sp>
          <p:nvSpPr>
            <p:cNvPr id="38009" name="Freeform 122"/>
            <p:cNvSpPr>
              <a:spLocks/>
            </p:cNvSpPr>
            <p:nvPr/>
          </p:nvSpPr>
          <p:spPr bwMode="auto">
            <a:xfrm>
              <a:off x="955" y="2207"/>
              <a:ext cx="29" cy="20"/>
            </a:xfrm>
            <a:custGeom>
              <a:avLst/>
              <a:gdLst>
                <a:gd name="T0" fmla="*/ 4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4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4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0" name="Freeform 123"/>
            <p:cNvSpPr>
              <a:spLocks/>
            </p:cNvSpPr>
            <p:nvPr/>
          </p:nvSpPr>
          <p:spPr bwMode="auto">
            <a:xfrm>
              <a:off x="1005" y="2220"/>
              <a:ext cx="29" cy="18"/>
            </a:xfrm>
            <a:custGeom>
              <a:avLst/>
              <a:gdLst>
                <a:gd name="T0" fmla="*/ 3 w 29"/>
                <a:gd name="T1" fmla="*/ 0 h 18"/>
                <a:gd name="T2" fmla="*/ 0 w 29"/>
                <a:gd name="T3" fmla="*/ 13 h 18"/>
                <a:gd name="T4" fmla="*/ 26 w 29"/>
                <a:gd name="T5" fmla="*/ 18 h 18"/>
                <a:gd name="T6" fmla="*/ 29 w 29"/>
                <a:gd name="T7" fmla="*/ 5 h 18"/>
                <a:gd name="T8" fmla="*/ 3 w 2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8"/>
                <a:gd name="T17" fmla="*/ 29 w 2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8">
                  <a:moveTo>
                    <a:pt x="3" y="0"/>
                  </a:moveTo>
                  <a:lnTo>
                    <a:pt x="0" y="13"/>
                  </a:lnTo>
                  <a:lnTo>
                    <a:pt x="26" y="18"/>
                  </a:lnTo>
                  <a:lnTo>
                    <a:pt x="29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1" name="Freeform 124"/>
            <p:cNvSpPr>
              <a:spLocks/>
            </p:cNvSpPr>
            <p:nvPr/>
          </p:nvSpPr>
          <p:spPr bwMode="auto">
            <a:xfrm>
              <a:off x="1055" y="2231"/>
              <a:ext cx="29" cy="20"/>
            </a:xfrm>
            <a:custGeom>
              <a:avLst/>
              <a:gdLst>
                <a:gd name="T0" fmla="*/ 3 w 29"/>
                <a:gd name="T1" fmla="*/ 0 h 20"/>
                <a:gd name="T2" fmla="*/ 0 w 29"/>
                <a:gd name="T3" fmla="*/ 13 h 20"/>
                <a:gd name="T4" fmla="*/ 25 w 29"/>
                <a:gd name="T5" fmla="*/ 20 h 20"/>
                <a:gd name="T6" fmla="*/ 29 w 29"/>
                <a:gd name="T7" fmla="*/ 7 h 20"/>
                <a:gd name="T8" fmla="*/ 3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3" y="0"/>
                  </a:moveTo>
                  <a:lnTo>
                    <a:pt x="0" y="13"/>
                  </a:lnTo>
                  <a:lnTo>
                    <a:pt x="25" y="20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2" name="Freeform 125"/>
            <p:cNvSpPr>
              <a:spLocks/>
            </p:cNvSpPr>
            <p:nvPr/>
          </p:nvSpPr>
          <p:spPr bwMode="auto">
            <a:xfrm>
              <a:off x="1104" y="2244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7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3" name="Freeform 126"/>
            <p:cNvSpPr>
              <a:spLocks/>
            </p:cNvSpPr>
            <p:nvPr/>
          </p:nvSpPr>
          <p:spPr bwMode="auto">
            <a:xfrm>
              <a:off x="1154" y="2257"/>
              <a:ext cx="29" cy="18"/>
            </a:xfrm>
            <a:custGeom>
              <a:avLst/>
              <a:gdLst>
                <a:gd name="T0" fmla="*/ 3 w 29"/>
                <a:gd name="T1" fmla="*/ 0 h 18"/>
                <a:gd name="T2" fmla="*/ 0 w 29"/>
                <a:gd name="T3" fmla="*/ 13 h 18"/>
                <a:gd name="T4" fmla="*/ 26 w 29"/>
                <a:gd name="T5" fmla="*/ 18 h 18"/>
                <a:gd name="T6" fmla="*/ 29 w 29"/>
                <a:gd name="T7" fmla="*/ 5 h 18"/>
                <a:gd name="T8" fmla="*/ 3 w 2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8"/>
                <a:gd name="T17" fmla="*/ 29 w 2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8">
                  <a:moveTo>
                    <a:pt x="3" y="0"/>
                  </a:moveTo>
                  <a:lnTo>
                    <a:pt x="0" y="13"/>
                  </a:lnTo>
                  <a:lnTo>
                    <a:pt x="26" y="18"/>
                  </a:lnTo>
                  <a:lnTo>
                    <a:pt x="29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4" name="Freeform 127"/>
            <p:cNvSpPr>
              <a:spLocks/>
            </p:cNvSpPr>
            <p:nvPr/>
          </p:nvSpPr>
          <p:spPr bwMode="auto">
            <a:xfrm>
              <a:off x="1204" y="2268"/>
              <a:ext cx="28" cy="19"/>
            </a:xfrm>
            <a:custGeom>
              <a:avLst/>
              <a:gdLst>
                <a:gd name="T0" fmla="*/ 3 w 28"/>
                <a:gd name="T1" fmla="*/ 0 h 19"/>
                <a:gd name="T2" fmla="*/ 0 w 28"/>
                <a:gd name="T3" fmla="*/ 13 h 19"/>
                <a:gd name="T4" fmla="*/ 25 w 28"/>
                <a:gd name="T5" fmla="*/ 19 h 19"/>
                <a:gd name="T6" fmla="*/ 28 w 28"/>
                <a:gd name="T7" fmla="*/ 7 h 19"/>
                <a:gd name="T8" fmla="*/ 3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8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5" name="Freeform 128"/>
            <p:cNvSpPr>
              <a:spLocks/>
            </p:cNvSpPr>
            <p:nvPr/>
          </p:nvSpPr>
          <p:spPr bwMode="auto">
            <a:xfrm>
              <a:off x="1253" y="2281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6" name="Freeform 129"/>
            <p:cNvSpPr>
              <a:spLocks/>
            </p:cNvSpPr>
            <p:nvPr/>
          </p:nvSpPr>
          <p:spPr bwMode="auto">
            <a:xfrm>
              <a:off x="1305" y="2292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7" name="Freeform 130"/>
            <p:cNvSpPr>
              <a:spLocks/>
            </p:cNvSpPr>
            <p:nvPr/>
          </p:nvSpPr>
          <p:spPr bwMode="auto">
            <a:xfrm>
              <a:off x="1354" y="2305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8" name="Freeform 131"/>
            <p:cNvSpPr>
              <a:spLocks/>
            </p:cNvSpPr>
            <p:nvPr/>
          </p:nvSpPr>
          <p:spPr bwMode="auto">
            <a:xfrm>
              <a:off x="1404" y="2318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9" name="Freeform 132"/>
            <p:cNvSpPr>
              <a:spLocks/>
            </p:cNvSpPr>
            <p:nvPr/>
          </p:nvSpPr>
          <p:spPr bwMode="auto">
            <a:xfrm>
              <a:off x="1453" y="2329"/>
              <a:ext cx="28" cy="19"/>
            </a:xfrm>
            <a:custGeom>
              <a:avLst/>
              <a:gdLst>
                <a:gd name="T0" fmla="*/ 4 w 28"/>
                <a:gd name="T1" fmla="*/ 0 h 19"/>
                <a:gd name="T2" fmla="*/ 0 w 28"/>
                <a:gd name="T3" fmla="*/ 13 h 19"/>
                <a:gd name="T4" fmla="*/ 24 w 28"/>
                <a:gd name="T5" fmla="*/ 19 h 19"/>
                <a:gd name="T6" fmla="*/ 28 w 28"/>
                <a:gd name="T7" fmla="*/ 6 h 19"/>
                <a:gd name="T8" fmla="*/ 4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4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8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0" name="Freeform 133"/>
            <p:cNvSpPr>
              <a:spLocks/>
            </p:cNvSpPr>
            <p:nvPr/>
          </p:nvSpPr>
          <p:spPr bwMode="auto">
            <a:xfrm>
              <a:off x="1503" y="2342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1" name="Freeform 134"/>
            <p:cNvSpPr>
              <a:spLocks/>
            </p:cNvSpPr>
            <p:nvPr/>
          </p:nvSpPr>
          <p:spPr bwMode="auto">
            <a:xfrm>
              <a:off x="1553" y="2355"/>
              <a:ext cx="27" cy="17"/>
            </a:xfrm>
            <a:custGeom>
              <a:avLst/>
              <a:gdLst>
                <a:gd name="T0" fmla="*/ 3 w 27"/>
                <a:gd name="T1" fmla="*/ 0 h 17"/>
                <a:gd name="T2" fmla="*/ 0 w 27"/>
                <a:gd name="T3" fmla="*/ 13 h 17"/>
                <a:gd name="T4" fmla="*/ 24 w 27"/>
                <a:gd name="T5" fmla="*/ 17 h 17"/>
                <a:gd name="T6" fmla="*/ 27 w 27"/>
                <a:gd name="T7" fmla="*/ 5 h 17"/>
                <a:gd name="T8" fmla="*/ 3 w 2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"/>
                <a:gd name="T17" fmla="*/ 27 w 2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">
                  <a:moveTo>
                    <a:pt x="3" y="0"/>
                  </a:moveTo>
                  <a:lnTo>
                    <a:pt x="0" y="13"/>
                  </a:lnTo>
                  <a:lnTo>
                    <a:pt x="24" y="17"/>
                  </a:lnTo>
                  <a:lnTo>
                    <a:pt x="27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2" name="Freeform 135"/>
            <p:cNvSpPr>
              <a:spLocks/>
            </p:cNvSpPr>
            <p:nvPr/>
          </p:nvSpPr>
          <p:spPr bwMode="auto">
            <a:xfrm>
              <a:off x="1602" y="2366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3" name="Freeform 136"/>
            <p:cNvSpPr>
              <a:spLocks/>
            </p:cNvSpPr>
            <p:nvPr/>
          </p:nvSpPr>
          <p:spPr bwMode="auto">
            <a:xfrm>
              <a:off x="1652" y="2379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4" name="Freeform 137"/>
            <p:cNvSpPr>
              <a:spLocks/>
            </p:cNvSpPr>
            <p:nvPr/>
          </p:nvSpPr>
          <p:spPr bwMode="auto">
            <a:xfrm>
              <a:off x="1702" y="2392"/>
              <a:ext cx="28" cy="17"/>
            </a:xfrm>
            <a:custGeom>
              <a:avLst/>
              <a:gdLst>
                <a:gd name="T0" fmla="*/ 3 w 28"/>
                <a:gd name="T1" fmla="*/ 0 h 17"/>
                <a:gd name="T2" fmla="*/ 0 w 28"/>
                <a:gd name="T3" fmla="*/ 12 h 17"/>
                <a:gd name="T4" fmla="*/ 25 w 28"/>
                <a:gd name="T5" fmla="*/ 17 h 17"/>
                <a:gd name="T6" fmla="*/ 28 w 28"/>
                <a:gd name="T7" fmla="*/ 4 h 17"/>
                <a:gd name="T8" fmla="*/ 3 w 2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"/>
                <a:gd name="T17" fmla="*/ 28 w 2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">
                  <a:moveTo>
                    <a:pt x="3" y="0"/>
                  </a:moveTo>
                  <a:lnTo>
                    <a:pt x="0" y="12"/>
                  </a:lnTo>
                  <a:lnTo>
                    <a:pt x="25" y="17"/>
                  </a:lnTo>
                  <a:lnTo>
                    <a:pt x="28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5" name="Freeform 138"/>
            <p:cNvSpPr>
              <a:spLocks/>
            </p:cNvSpPr>
            <p:nvPr/>
          </p:nvSpPr>
          <p:spPr bwMode="auto">
            <a:xfrm>
              <a:off x="1751" y="2403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6" name="Freeform 139"/>
            <p:cNvSpPr>
              <a:spLocks/>
            </p:cNvSpPr>
            <p:nvPr/>
          </p:nvSpPr>
          <p:spPr bwMode="auto">
            <a:xfrm>
              <a:off x="1801" y="2416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2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2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7" name="Freeform 140"/>
            <p:cNvSpPr>
              <a:spLocks/>
            </p:cNvSpPr>
            <p:nvPr/>
          </p:nvSpPr>
          <p:spPr bwMode="auto">
            <a:xfrm>
              <a:off x="1851" y="2427"/>
              <a:ext cx="28" cy="19"/>
            </a:xfrm>
            <a:custGeom>
              <a:avLst/>
              <a:gdLst>
                <a:gd name="T0" fmla="*/ 3 w 28"/>
                <a:gd name="T1" fmla="*/ 0 h 19"/>
                <a:gd name="T2" fmla="*/ 0 w 28"/>
                <a:gd name="T3" fmla="*/ 13 h 19"/>
                <a:gd name="T4" fmla="*/ 25 w 28"/>
                <a:gd name="T5" fmla="*/ 19 h 19"/>
                <a:gd name="T6" fmla="*/ 28 w 28"/>
                <a:gd name="T7" fmla="*/ 6 h 19"/>
                <a:gd name="T8" fmla="*/ 3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8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8" name="Freeform 141"/>
            <p:cNvSpPr>
              <a:spLocks/>
            </p:cNvSpPr>
            <p:nvPr/>
          </p:nvSpPr>
          <p:spPr bwMode="auto">
            <a:xfrm>
              <a:off x="1900" y="2440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2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2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9" name="Freeform 142"/>
            <p:cNvSpPr>
              <a:spLocks/>
            </p:cNvSpPr>
            <p:nvPr/>
          </p:nvSpPr>
          <p:spPr bwMode="auto">
            <a:xfrm>
              <a:off x="1951" y="2452"/>
              <a:ext cx="28" cy="20"/>
            </a:xfrm>
            <a:custGeom>
              <a:avLst/>
              <a:gdLst>
                <a:gd name="T0" fmla="*/ 4 w 28"/>
                <a:gd name="T1" fmla="*/ 0 h 20"/>
                <a:gd name="T2" fmla="*/ 0 w 28"/>
                <a:gd name="T3" fmla="*/ 13 h 20"/>
                <a:gd name="T4" fmla="*/ 24 w 28"/>
                <a:gd name="T5" fmla="*/ 20 h 20"/>
                <a:gd name="T6" fmla="*/ 28 w 28"/>
                <a:gd name="T7" fmla="*/ 7 h 20"/>
                <a:gd name="T8" fmla="*/ 4 w 28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0"/>
                <a:gd name="T17" fmla="*/ 28 w 28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0">
                  <a:moveTo>
                    <a:pt x="4" y="0"/>
                  </a:moveTo>
                  <a:lnTo>
                    <a:pt x="0" y="13"/>
                  </a:lnTo>
                  <a:lnTo>
                    <a:pt x="24" y="20"/>
                  </a:lnTo>
                  <a:lnTo>
                    <a:pt x="28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0" name="Freeform 143"/>
            <p:cNvSpPr>
              <a:spLocks/>
            </p:cNvSpPr>
            <p:nvPr/>
          </p:nvSpPr>
          <p:spPr bwMode="auto">
            <a:xfrm>
              <a:off x="2001" y="2464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2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2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1" name="Freeform 144"/>
            <p:cNvSpPr>
              <a:spLocks/>
            </p:cNvSpPr>
            <p:nvPr/>
          </p:nvSpPr>
          <p:spPr bwMode="auto">
            <a:xfrm>
              <a:off x="2051" y="2476"/>
              <a:ext cx="27" cy="20"/>
            </a:xfrm>
            <a:custGeom>
              <a:avLst/>
              <a:gdLst>
                <a:gd name="T0" fmla="*/ 3 w 27"/>
                <a:gd name="T1" fmla="*/ 0 h 20"/>
                <a:gd name="T2" fmla="*/ 0 w 27"/>
                <a:gd name="T3" fmla="*/ 13 h 20"/>
                <a:gd name="T4" fmla="*/ 24 w 27"/>
                <a:gd name="T5" fmla="*/ 20 h 20"/>
                <a:gd name="T6" fmla="*/ 27 w 27"/>
                <a:gd name="T7" fmla="*/ 7 h 20"/>
                <a:gd name="T8" fmla="*/ 3 w 2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0"/>
                <a:gd name="T17" fmla="*/ 27 w 2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0">
                  <a:moveTo>
                    <a:pt x="3" y="0"/>
                  </a:moveTo>
                  <a:lnTo>
                    <a:pt x="0" y="13"/>
                  </a:lnTo>
                  <a:lnTo>
                    <a:pt x="24" y="20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2" name="Freeform 145"/>
            <p:cNvSpPr>
              <a:spLocks/>
            </p:cNvSpPr>
            <p:nvPr/>
          </p:nvSpPr>
          <p:spPr bwMode="auto">
            <a:xfrm>
              <a:off x="2100" y="2489"/>
              <a:ext cx="28" cy="18"/>
            </a:xfrm>
            <a:custGeom>
              <a:avLst/>
              <a:gdLst>
                <a:gd name="T0" fmla="*/ 4 w 28"/>
                <a:gd name="T1" fmla="*/ 0 h 18"/>
                <a:gd name="T2" fmla="*/ 0 w 28"/>
                <a:gd name="T3" fmla="*/ 13 h 18"/>
                <a:gd name="T4" fmla="*/ 24 w 28"/>
                <a:gd name="T5" fmla="*/ 18 h 18"/>
                <a:gd name="T6" fmla="*/ 28 w 28"/>
                <a:gd name="T7" fmla="*/ 5 h 18"/>
                <a:gd name="T8" fmla="*/ 4 w 2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8"/>
                <a:gd name="T17" fmla="*/ 28 w 2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8">
                  <a:moveTo>
                    <a:pt x="4" y="0"/>
                  </a:moveTo>
                  <a:lnTo>
                    <a:pt x="0" y="13"/>
                  </a:lnTo>
                  <a:lnTo>
                    <a:pt x="24" y="18"/>
                  </a:lnTo>
                  <a:lnTo>
                    <a:pt x="28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3" name="Freeform 146"/>
            <p:cNvSpPr>
              <a:spLocks/>
            </p:cNvSpPr>
            <p:nvPr/>
          </p:nvSpPr>
          <p:spPr bwMode="auto">
            <a:xfrm>
              <a:off x="2150" y="2501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2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2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4" name="Freeform 147"/>
            <p:cNvSpPr>
              <a:spLocks/>
            </p:cNvSpPr>
            <p:nvPr/>
          </p:nvSpPr>
          <p:spPr bwMode="auto">
            <a:xfrm>
              <a:off x="2200" y="2513"/>
              <a:ext cx="27" cy="20"/>
            </a:xfrm>
            <a:custGeom>
              <a:avLst/>
              <a:gdLst>
                <a:gd name="T0" fmla="*/ 3 w 27"/>
                <a:gd name="T1" fmla="*/ 0 h 20"/>
                <a:gd name="T2" fmla="*/ 0 w 27"/>
                <a:gd name="T3" fmla="*/ 13 h 20"/>
                <a:gd name="T4" fmla="*/ 24 w 27"/>
                <a:gd name="T5" fmla="*/ 20 h 20"/>
                <a:gd name="T6" fmla="*/ 27 w 27"/>
                <a:gd name="T7" fmla="*/ 7 h 20"/>
                <a:gd name="T8" fmla="*/ 3 w 2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0"/>
                <a:gd name="T17" fmla="*/ 27 w 2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0">
                  <a:moveTo>
                    <a:pt x="3" y="0"/>
                  </a:moveTo>
                  <a:lnTo>
                    <a:pt x="0" y="13"/>
                  </a:lnTo>
                  <a:lnTo>
                    <a:pt x="24" y="20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5" name="Freeform 148"/>
            <p:cNvSpPr>
              <a:spLocks/>
            </p:cNvSpPr>
            <p:nvPr/>
          </p:nvSpPr>
          <p:spPr bwMode="auto">
            <a:xfrm>
              <a:off x="2249" y="2525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2 h 19"/>
                <a:gd name="T4" fmla="*/ 26 w 29"/>
                <a:gd name="T5" fmla="*/ 19 h 19"/>
                <a:gd name="T6" fmla="*/ 29 w 29"/>
                <a:gd name="T7" fmla="*/ 6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2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6" name="Freeform 149"/>
            <p:cNvSpPr>
              <a:spLocks/>
            </p:cNvSpPr>
            <p:nvPr/>
          </p:nvSpPr>
          <p:spPr bwMode="auto">
            <a:xfrm>
              <a:off x="2299" y="2537"/>
              <a:ext cx="29" cy="20"/>
            </a:xfrm>
            <a:custGeom>
              <a:avLst/>
              <a:gdLst>
                <a:gd name="T0" fmla="*/ 3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3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3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7" name="Freeform 150"/>
            <p:cNvSpPr>
              <a:spLocks/>
            </p:cNvSpPr>
            <p:nvPr/>
          </p:nvSpPr>
          <p:spPr bwMode="auto">
            <a:xfrm>
              <a:off x="2349" y="2550"/>
              <a:ext cx="28" cy="19"/>
            </a:xfrm>
            <a:custGeom>
              <a:avLst/>
              <a:gdLst>
                <a:gd name="T0" fmla="*/ 3 w 28"/>
                <a:gd name="T1" fmla="*/ 0 h 19"/>
                <a:gd name="T2" fmla="*/ 0 w 28"/>
                <a:gd name="T3" fmla="*/ 13 h 19"/>
                <a:gd name="T4" fmla="*/ 25 w 28"/>
                <a:gd name="T5" fmla="*/ 19 h 19"/>
                <a:gd name="T6" fmla="*/ 28 w 28"/>
                <a:gd name="T7" fmla="*/ 7 h 19"/>
                <a:gd name="T8" fmla="*/ 3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8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8" name="Freeform 151"/>
            <p:cNvSpPr>
              <a:spLocks/>
            </p:cNvSpPr>
            <p:nvPr/>
          </p:nvSpPr>
          <p:spPr bwMode="auto">
            <a:xfrm>
              <a:off x="2398" y="2561"/>
              <a:ext cx="29" cy="20"/>
            </a:xfrm>
            <a:custGeom>
              <a:avLst/>
              <a:gdLst>
                <a:gd name="T0" fmla="*/ 3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3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3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39" name="Freeform 152"/>
            <p:cNvSpPr>
              <a:spLocks/>
            </p:cNvSpPr>
            <p:nvPr/>
          </p:nvSpPr>
          <p:spPr bwMode="auto">
            <a:xfrm>
              <a:off x="2448" y="2574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7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0" name="Freeform 153"/>
            <p:cNvSpPr>
              <a:spLocks/>
            </p:cNvSpPr>
            <p:nvPr/>
          </p:nvSpPr>
          <p:spPr bwMode="auto">
            <a:xfrm>
              <a:off x="2498" y="2587"/>
              <a:ext cx="28" cy="18"/>
            </a:xfrm>
            <a:custGeom>
              <a:avLst/>
              <a:gdLst>
                <a:gd name="T0" fmla="*/ 3 w 28"/>
                <a:gd name="T1" fmla="*/ 0 h 18"/>
                <a:gd name="T2" fmla="*/ 0 w 28"/>
                <a:gd name="T3" fmla="*/ 13 h 18"/>
                <a:gd name="T4" fmla="*/ 25 w 28"/>
                <a:gd name="T5" fmla="*/ 18 h 18"/>
                <a:gd name="T6" fmla="*/ 28 w 28"/>
                <a:gd name="T7" fmla="*/ 5 h 18"/>
                <a:gd name="T8" fmla="*/ 3 w 2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8"/>
                <a:gd name="T17" fmla="*/ 28 w 2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8">
                  <a:moveTo>
                    <a:pt x="3" y="0"/>
                  </a:moveTo>
                  <a:lnTo>
                    <a:pt x="0" y="13"/>
                  </a:lnTo>
                  <a:lnTo>
                    <a:pt x="25" y="18"/>
                  </a:lnTo>
                  <a:lnTo>
                    <a:pt x="28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1" name="Freeform 154"/>
            <p:cNvSpPr>
              <a:spLocks/>
            </p:cNvSpPr>
            <p:nvPr/>
          </p:nvSpPr>
          <p:spPr bwMode="auto">
            <a:xfrm>
              <a:off x="2547" y="2598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7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2" name="Freeform 155"/>
            <p:cNvSpPr>
              <a:spLocks/>
            </p:cNvSpPr>
            <p:nvPr/>
          </p:nvSpPr>
          <p:spPr bwMode="auto">
            <a:xfrm>
              <a:off x="2598" y="2611"/>
              <a:ext cx="28" cy="19"/>
            </a:xfrm>
            <a:custGeom>
              <a:avLst/>
              <a:gdLst>
                <a:gd name="T0" fmla="*/ 4 w 28"/>
                <a:gd name="T1" fmla="*/ 0 h 19"/>
                <a:gd name="T2" fmla="*/ 0 w 28"/>
                <a:gd name="T3" fmla="*/ 13 h 19"/>
                <a:gd name="T4" fmla="*/ 24 w 28"/>
                <a:gd name="T5" fmla="*/ 19 h 19"/>
                <a:gd name="T6" fmla="*/ 28 w 28"/>
                <a:gd name="T7" fmla="*/ 6 h 19"/>
                <a:gd name="T8" fmla="*/ 4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4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8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3" name="Freeform 156"/>
            <p:cNvSpPr>
              <a:spLocks/>
            </p:cNvSpPr>
            <p:nvPr/>
          </p:nvSpPr>
          <p:spPr bwMode="auto">
            <a:xfrm>
              <a:off x="2648" y="2624"/>
              <a:ext cx="27" cy="18"/>
            </a:xfrm>
            <a:custGeom>
              <a:avLst/>
              <a:gdLst>
                <a:gd name="T0" fmla="*/ 3 w 27"/>
                <a:gd name="T1" fmla="*/ 0 h 18"/>
                <a:gd name="T2" fmla="*/ 0 w 27"/>
                <a:gd name="T3" fmla="*/ 13 h 18"/>
                <a:gd name="T4" fmla="*/ 24 w 27"/>
                <a:gd name="T5" fmla="*/ 18 h 18"/>
                <a:gd name="T6" fmla="*/ 27 w 27"/>
                <a:gd name="T7" fmla="*/ 5 h 18"/>
                <a:gd name="T8" fmla="*/ 3 w 2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8"/>
                <a:gd name="T17" fmla="*/ 27 w 2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8">
                  <a:moveTo>
                    <a:pt x="3" y="0"/>
                  </a:moveTo>
                  <a:lnTo>
                    <a:pt x="0" y="13"/>
                  </a:lnTo>
                  <a:lnTo>
                    <a:pt x="24" y="18"/>
                  </a:lnTo>
                  <a:lnTo>
                    <a:pt x="27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4" name="Freeform 157"/>
            <p:cNvSpPr>
              <a:spLocks/>
            </p:cNvSpPr>
            <p:nvPr/>
          </p:nvSpPr>
          <p:spPr bwMode="auto">
            <a:xfrm>
              <a:off x="2698" y="2635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5" name="Freeform 158"/>
            <p:cNvSpPr>
              <a:spLocks/>
            </p:cNvSpPr>
            <p:nvPr/>
          </p:nvSpPr>
          <p:spPr bwMode="auto">
            <a:xfrm>
              <a:off x="2747" y="2648"/>
              <a:ext cx="28" cy="19"/>
            </a:xfrm>
            <a:custGeom>
              <a:avLst/>
              <a:gdLst>
                <a:gd name="T0" fmla="*/ 4 w 28"/>
                <a:gd name="T1" fmla="*/ 0 h 19"/>
                <a:gd name="T2" fmla="*/ 0 w 28"/>
                <a:gd name="T3" fmla="*/ 13 h 19"/>
                <a:gd name="T4" fmla="*/ 24 w 28"/>
                <a:gd name="T5" fmla="*/ 19 h 19"/>
                <a:gd name="T6" fmla="*/ 28 w 28"/>
                <a:gd name="T7" fmla="*/ 6 h 19"/>
                <a:gd name="T8" fmla="*/ 4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4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8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6" name="Freeform 159"/>
            <p:cNvSpPr>
              <a:spLocks/>
            </p:cNvSpPr>
            <p:nvPr/>
          </p:nvSpPr>
          <p:spPr bwMode="auto">
            <a:xfrm>
              <a:off x="2797" y="2659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7" name="Freeform 160"/>
            <p:cNvSpPr>
              <a:spLocks/>
            </p:cNvSpPr>
            <p:nvPr/>
          </p:nvSpPr>
          <p:spPr bwMode="auto">
            <a:xfrm>
              <a:off x="2847" y="2672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8" name="Freeform 161"/>
            <p:cNvSpPr>
              <a:spLocks/>
            </p:cNvSpPr>
            <p:nvPr/>
          </p:nvSpPr>
          <p:spPr bwMode="auto">
            <a:xfrm>
              <a:off x="2896" y="2685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49" name="Freeform 162"/>
            <p:cNvSpPr>
              <a:spLocks/>
            </p:cNvSpPr>
            <p:nvPr/>
          </p:nvSpPr>
          <p:spPr bwMode="auto">
            <a:xfrm>
              <a:off x="2946" y="2696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0" name="Freeform 163"/>
            <p:cNvSpPr>
              <a:spLocks/>
            </p:cNvSpPr>
            <p:nvPr/>
          </p:nvSpPr>
          <p:spPr bwMode="auto">
            <a:xfrm>
              <a:off x="2996" y="2709"/>
              <a:ext cx="28" cy="19"/>
            </a:xfrm>
            <a:custGeom>
              <a:avLst/>
              <a:gdLst>
                <a:gd name="T0" fmla="*/ 3 w 28"/>
                <a:gd name="T1" fmla="*/ 0 h 19"/>
                <a:gd name="T2" fmla="*/ 0 w 28"/>
                <a:gd name="T3" fmla="*/ 13 h 19"/>
                <a:gd name="T4" fmla="*/ 25 w 28"/>
                <a:gd name="T5" fmla="*/ 19 h 19"/>
                <a:gd name="T6" fmla="*/ 28 w 28"/>
                <a:gd name="T7" fmla="*/ 6 h 19"/>
                <a:gd name="T8" fmla="*/ 3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8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1" name="Freeform 164"/>
            <p:cNvSpPr>
              <a:spLocks/>
            </p:cNvSpPr>
            <p:nvPr/>
          </p:nvSpPr>
          <p:spPr bwMode="auto">
            <a:xfrm>
              <a:off x="3045" y="2722"/>
              <a:ext cx="29" cy="17"/>
            </a:xfrm>
            <a:custGeom>
              <a:avLst/>
              <a:gdLst>
                <a:gd name="T0" fmla="*/ 3 w 29"/>
                <a:gd name="T1" fmla="*/ 0 h 17"/>
                <a:gd name="T2" fmla="*/ 0 w 29"/>
                <a:gd name="T3" fmla="*/ 12 h 17"/>
                <a:gd name="T4" fmla="*/ 26 w 29"/>
                <a:gd name="T5" fmla="*/ 17 h 17"/>
                <a:gd name="T6" fmla="*/ 29 w 29"/>
                <a:gd name="T7" fmla="*/ 4 h 17"/>
                <a:gd name="T8" fmla="*/ 3 w 2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3" y="0"/>
                  </a:moveTo>
                  <a:lnTo>
                    <a:pt x="0" y="12"/>
                  </a:lnTo>
                  <a:lnTo>
                    <a:pt x="26" y="17"/>
                  </a:lnTo>
                  <a:lnTo>
                    <a:pt x="29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2" name="Freeform 165"/>
            <p:cNvSpPr>
              <a:spLocks/>
            </p:cNvSpPr>
            <p:nvPr/>
          </p:nvSpPr>
          <p:spPr bwMode="auto">
            <a:xfrm>
              <a:off x="3095" y="2733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5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3" name="Freeform 166"/>
            <p:cNvSpPr>
              <a:spLocks/>
            </p:cNvSpPr>
            <p:nvPr/>
          </p:nvSpPr>
          <p:spPr bwMode="auto">
            <a:xfrm>
              <a:off x="3144" y="2746"/>
              <a:ext cx="29" cy="19"/>
            </a:xfrm>
            <a:custGeom>
              <a:avLst/>
              <a:gdLst>
                <a:gd name="T0" fmla="*/ 4 w 29"/>
                <a:gd name="T1" fmla="*/ 0 h 19"/>
                <a:gd name="T2" fmla="*/ 0 w 29"/>
                <a:gd name="T3" fmla="*/ 12 h 19"/>
                <a:gd name="T4" fmla="*/ 26 w 29"/>
                <a:gd name="T5" fmla="*/ 19 h 19"/>
                <a:gd name="T6" fmla="*/ 29 w 29"/>
                <a:gd name="T7" fmla="*/ 6 h 19"/>
                <a:gd name="T8" fmla="*/ 4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4" y="0"/>
                  </a:moveTo>
                  <a:lnTo>
                    <a:pt x="0" y="12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4" name="Freeform 167"/>
            <p:cNvSpPr>
              <a:spLocks/>
            </p:cNvSpPr>
            <p:nvPr/>
          </p:nvSpPr>
          <p:spPr bwMode="auto">
            <a:xfrm>
              <a:off x="3194" y="2758"/>
              <a:ext cx="29" cy="18"/>
            </a:xfrm>
            <a:custGeom>
              <a:avLst/>
              <a:gdLst>
                <a:gd name="T0" fmla="*/ 3 w 29"/>
                <a:gd name="T1" fmla="*/ 0 h 18"/>
                <a:gd name="T2" fmla="*/ 0 w 29"/>
                <a:gd name="T3" fmla="*/ 13 h 18"/>
                <a:gd name="T4" fmla="*/ 26 w 29"/>
                <a:gd name="T5" fmla="*/ 18 h 18"/>
                <a:gd name="T6" fmla="*/ 29 w 29"/>
                <a:gd name="T7" fmla="*/ 5 h 18"/>
                <a:gd name="T8" fmla="*/ 3 w 2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8"/>
                <a:gd name="T17" fmla="*/ 29 w 2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8">
                  <a:moveTo>
                    <a:pt x="3" y="0"/>
                  </a:moveTo>
                  <a:lnTo>
                    <a:pt x="0" y="13"/>
                  </a:lnTo>
                  <a:lnTo>
                    <a:pt x="26" y="18"/>
                  </a:lnTo>
                  <a:lnTo>
                    <a:pt x="29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5" name="Freeform 168"/>
            <p:cNvSpPr>
              <a:spLocks/>
            </p:cNvSpPr>
            <p:nvPr/>
          </p:nvSpPr>
          <p:spPr bwMode="auto">
            <a:xfrm>
              <a:off x="3245" y="2770"/>
              <a:ext cx="28" cy="19"/>
            </a:xfrm>
            <a:custGeom>
              <a:avLst/>
              <a:gdLst>
                <a:gd name="T0" fmla="*/ 4 w 28"/>
                <a:gd name="T1" fmla="*/ 0 h 19"/>
                <a:gd name="T2" fmla="*/ 0 w 28"/>
                <a:gd name="T3" fmla="*/ 13 h 19"/>
                <a:gd name="T4" fmla="*/ 24 w 28"/>
                <a:gd name="T5" fmla="*/ 19 h 19"/>
                <a:gd name="T6" fmla="*/ 28 w 28"/>
                <a:gd name="T7" fmla="*/ 6 h 19"/>
                <a:gd name="T8" fmla="*/ 4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4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8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6" name="Freeform 169"/>
            <p:cNvSpPr>
              <a:spLocks/>
            </p:cNvSpPr>
            <p:nvPr/>
          </p:nvSpPr>
          <p:spPr bwMode="auto">
            <a:xfrm>
              <a:off x="3295" y="2783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2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2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7" name="Freeform 170"/>
            <p:cNvSpPr>
              <a:spLocks/>
            </p:cNvSpPr>
            <p:nvPr/>
          </p:nvSpPr>
          <p:spPr bwMode="auto">
            <a:xfrm>
              <a:off x="3345" y="2794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8" name="Freeform 171"/>
            <p:cNvSpPr>
              <a:spLocks/>
            </p:cNvSpPr>
            <p:nvPr/>
          </p:nvSpPr>
          <p:spPr bwMode="auto">
            <a:xfrm>
              <a:off x="3394" y="2807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2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2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59" name="Freeform 172"/>
            <p:cNvSpPr>
              <a:spLocks/>
            </p:cNvSpPr>
            <p:nvPr/>
          </p:nvSpPr>
          <p:spPr bwMode="auto">
            <a:xfrm>
              <a:off x="3444" y="2819"/>
              <a:ext cx="27" cy="20"/>
            </a:xfrm>
            <a:custGeom>
              <a:avLst/>
              <a:gdLst>
                <a:gd name="T0" fmla="*/ 3 w 27"/>
                <a:gd name="T1" fmla="*/ 0 h 20"/>
                <a:gd name="T2" fmla="*/ 0 w 27"/>
                <a:gd name="T3" fmla="*/ 13 h 20"/>
                <a:gd name="T4" fmla="*/ 24 w 27"/>
                <a:gd name="T5" fmla="*/ 20 h 20"/>
                <a:gd name="T6" fmla="*/ 27 w 27"/>
                <a:gd name="T7" fmla="*/ 7 h 20"/>
                <a:gd name="T8" fmla="*/ 3 w 2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0"/>
                <a:gd name="T17" fmla="*/ 27 w 2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0">
                  <a:moveTo>
                    <a:pt x="3" y="0"/>
                  </a:moveTo>
                  <a:lnTo>
                    <a:pt x="0" y="13"/>
                  </a:lnTo>
                  <a:lnTo>
                    <a:pt x="24" y="20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0" name="Freeform 173"/>
            <p:cNvSpPr>
              <a:spLocks/>
            </p:cNvSpPr>
            <p:nvPr/>
          </p:nvSpPr>
          <p:spPr bwMode="auto">
            <a:xfrm>
              <a:off x="3494" y="2831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2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2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1" name="Freeform 174"/>
            <p:cNvSpPr>
              <a:spLocks/>
            </p:cNvSpPr>
            <p:nvPr/>
          </p:nvSpPr>
          <p:spPr bwMode="auto">
            <a:xfrm>
              <a:off x="3543" y="2843"/>
              <a:ext cx="29" cy="20"/>
            </a:xfrm>
            <a:custGeom>
              <a:avLst/>
              <a:gdLst>
                <a:gd name="T0" fmla="*/ 3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3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3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2" name="Freeform 175"/>
            <p:cNvSpPr>
              <a:spLocks/>
            </p:cNvSpPr>
            <p:nvPr/>
          </p:nvSpPr>
          <p:spPr bwMode="auto">
            <a:xfrm>
              <a:off x="3593" y="2856"/>
              <a:ext cx="29" cy="18"/>
            </a:xfrm>
            <a:custGeom>
              <a:avLst/>
              <a:gdLst>
                <a:gd name="T0" fmla="*/ 3 w 29"/>
                <a:gd name="T1" fmla="*/ 0 h 18"/>
                <a:gd name="T2" fmla="*/ 0 w 29"/>
                <a:gd name="T3" fmla="*/ 13 h 18"/>
                <a:gd name="T4" fmla="*/ 25 w 29"/>
                <a:gd name="T5" fmla="*/ 18 h 18"/>
                <a:gd name="T6" fmla="*/ 29 w 29"/>
                <a:gd name="T7" fmla="*/ 5 h 18"/>
                <a:gd name="T8" fmla="*/ 3 w 2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8"/>
                <a:gd name="T17" fmla="*/ 29 w 2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8">
                  <a:moveTo>
                    <a:pt x="3" y="0"/>
                  </a:moveTo>
                  <a:lnTo>
                    <a:pt x="0" y="13"/>
                  </a:lnTo>
                  <a:lnTo>
                    <a:pt x="25" y="18"/>
                  </a:lnTo>
                  <a:lnTo>
                    <a:pt x="29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3" name="Freeform 176"/>
            <p:cNvSpPr>
              <a:spLocks/>
            </p:cNvSpPr>
            <p:nvPr/>
          </p:nvSpPr>
          <p:spPr bwMode="auto">
            <a:xfrm>
              <a:off x="3642" y="2867"/>
              <a:ext cx="29" cy="20"/>
            </a:xfrm>
            <a:custGeom>
              <a:avLst/>
              <a:gdLst>
                <a:gd name="T0" fmla="*/ 4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4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4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4" name="Freeform 177"/>
            <p:cNvSpPr>
              <a:spLocks/>
            </p:cNvSpPr>
            <p:nvPr/>
          </p:nvSpPr>
          <p:spPr bwMode="auto">
            <a:xfrm>
              <a:off x="3692" y="2880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7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5" name="Freeform 178"/>
            <p:cNvSpPr>
              <a:spLocks/>
            </p:cNvSpPr>
            <p:nvPr/>
          </p:nvSpPr>
          <p:spPr bwMode="auto">
            <a:xfrm>
              <a:off x="3742" y="2893"/>
              <a:ext cx="29" cy="18"/>
            </a:xfrm>
            <a:custGeom>
              <a:avLst/>
              <a:gdLst>
                <a:gd name="T0" fmla="*/ 3 w 29"/>
                <a:gd name="T1" fmla="*/ 0 h 18"/>
                <a:gd name="T2" fmla="*/ 0 w 29"/>
                <a:gd name="T3" fmla="*/ 13 h 18"/>
                <a:gd name="T4" fmla="*/ 25 w 29"/>
                <a:gd name="T5" fmla="*/ 18 h 18"/>
                <a:gd name="T6" fmla="*/ 29 w 29"/>
                <a:gd name="T7" fmla="*/ 5 h 18"/>
                <a:gd name="T8" fmla="*/ 3 w 2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8"/>
                <a:gd name="T17" fmla="*/ 29 w 2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8">
                  <a:moveTo>
                    <a:pt x="3" y="0"/>
                  </a:moveTo>
                  <a:lnTo>
                    <a:pt x="0" y="13"/>
                  </a:lnTo>
                  <a:lnTo>
                    <a:pt x="25" y="18"/>
                  </a:lnTo>
                  <a:lnTo>
                    <a:pt x="29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6" name="Freeform 179"/>
            <p:cNvSpPr>
              <a:spLocks/>
            </p:cNvSpPr>
            <p:nvPr/>
          </p:nvSpPr>
          <p:spPr bwMode="auto">
            <a:xfrm>
              <a:off x="3791" y="2904"/>
              <a:ext cx="29" cy="20"/>
            </a:xfrm>
            <a:custGeom>
              <a:avLst/>
              <a:gdLst>
                <a:gd name="T0" fmla="*/ 4 w 29"/>
                <a:gd name="T1" fmla="*/ 0 h 20"/>
                <a:gd name="T2" fmla="*/ 0 w 29"/>
                <a:gd name="T3" fmla="*/ 13 h 20"/>
                <a:gd name="T4" fmla="*/ 26 w 29"/>
                <a:gd name="T5" fmla="*/ 20 h 20"/>
                <a:gd name="T6" fmla="*/ 29 w 29"/>
                <a:gd name="T7" fmla="*/ 7 h 20"/>
                <a:gd name="T8" fmla="*/ 4 w 29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0"/>
                <a:gd name="T17" fmla="*/ 29 w 2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0">
                  <a:moveTo>
                    <a:pt x="4" y="0"/>
                  </a:moveTo>
                  <a:lnTo>
                    <a:pt x="0" y="13"/>
                  </a:lnTo>
                  <a:lnTo>
                    <a:pt x="26" y="20"/>
                  </a:lnTo>
                  <a:lnTo>
                    <a:pt x="29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7" name="Freeform 180"/>
            <p:cNvSpPr>
              <a:spLocks/>
            </p:cNvSpPr>
            <p:nvPr/>
          </p:nvSpPr>
          <p:spPr bwMode="auto">
            <a:xfrm>
              <a:off x="3843" y="2917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8" name="Freeform 181"/>
            <p:cNvSpPr>
              <a:spLocks/>
            </p:cNvSpPr>
            <p:nvPr/>
          </p:nvSpPr>
          <p:spPr bwMode="auto">
            <a:xfrm>
              <a:off x="3892" y="2928"/>
              <a:ext cx="27" cy="20"/>
            </a:xfrm>
            <a:custGeom>
              <a:avLst/>
              <a:gdLst>
                <a:gd name="T0" fmla="*/ 3 w 27"/>
                <a:gd name="T1" fmla="*/ 0 h 20"/>
                <a:gd name="T2" fmla="*/ 0 w 27"/>
                <a:gd name="T3" fmla="*/ 13 h 20"/>
                <a:gd name="T4" fmla="*/ 24 w 27"/>
                <a:gd name="T5" fmla="*/ 20 h 20"/>
                <a:gd name="T6" fmla="*/ 27 w 27"/>
                <a:gd name="T7" fmla="*/ 7 h 20"/>
                <a:gd name="T8" fmla="*/ 3 w 2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0"/>
                <a:gd name="T17" fmla="*/ 27 w 2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0">
                  <a:moveTo>
                    <a:pt x="3" y="0"/>
                  </a:moveTo>
                  <a:lnTo>
                    <a:pt x="0" y="13"/>
                  </a:lnTo>
                  <a:lnTo>
                    <a:pt x="24" y="20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9" name="Freeform 182"/>
            <p:cNvSpPr>
              <a:spLocks/>
            </p:cNvSpPr>
            <p:nvPr/>
          </p:nvSpPr>
          <p:spPr bwMode="auto">
            <a:xfrm>
              <a:off x="3942" y="2941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0" name="Freeform 183"/>
            <p:cNvSpPr>
              <a:spLocks/>
            </p:cNvSpPr>
            <p:nvPr/>
          </p:nvSpPr>
          <p:spPr bwMode="auto">
            <a:xfrm>
              <a:off x="3992" y="2954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1" name="Freeform 184"/>
            <p:cNvSpPr>
              <a:spLocks/>
            </p:cNvSpPr>
            <p:nvPr/>
          </p:nvSpPr>
          <p:spPr bwMode="auto">
            <a:xfrm>
              <a:off x="4041" y="2965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7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2" name="Freeform 185"/>
            <p:cNvSpPr>
              <a:spLocks/>
            </p:cNvSpPr>
            <p:nvPr/>
          </p:nvSpPr>
          <p:spPr bwMode="auto">
            <a:xfrm>
              <a:off x="4091" y="2978"/>
              <a:ext cx="27" cy="19"/>
            </a:xfrm>
            <a:custGeom>
              <a:avLst/>
              <a:gdLst>
                <a:gd name="T0" fmla="*/ 3 w 27"/>
                <a:gd name="T1" fmla="*/ 0 h 19"/>
                <a:gd name="T2" fmla="*/ 0 w 27"/>
                <a:gd name="T3" fmla="*/ 13 h 19"/>
                <a:gd name="T4" fmla="*/ 24 w 27"/>
                <a:gd name="T5" fmla="*/ 19 h 19"/>
                <a:gd name="T6" fmla="*/ 27 w 27"/>
                <a:gd name="T7" fmla="*/ 6 h 19"/>
                <a:gd name="T8" fmla="*/ 3 w 2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9"/>
                <a:gd name="T17" fmla="*/ 27 w 2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9">
                  <a:moveTo>
                    <a:pt x="3" y="0"/>
                  </a:moveTo>
                  <a:lnTo>
                    <a:pt x="0" y="13"/>
                  </a:lnTo>
                  <a:lnTo>
                    <a:pt x="24" y="19"/>
                  </a:lnTo>
                  <a:lnTo>
                    <a:pt x="27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3" name="Freeform 186"/>
            <p:cNvSpPr>
              <a:spLocks/>
            </p:cNvSpPr>
            <p:nvPr/>
          </p:nvSpPr>
          <p:spPr bwMode="auto">
            <a:xfrm>
              <a:off x="4140" y="2991"/>
              <a:ext cx="29" cy="17"/>
            </a:xfrm>
            <a:custGeom>
              <a:avLst/>
              <a:gdLst>
                <a:gd name="T0" fmla="*/ 4 w 29"/>
                <a:gd name="T1" fmla="*/ 0 h 17"/>
                <a:gd name="T2" fmla="*/ 0 w 29"/>
                <a:gd name="T3" fmla="*/ 13 h 17"/>
                <a:gd name="T4" fmla="*/ 26 w 29"/>
                <a:gd name="T5" fmla="*/ 17 h 17"/>
                <a:gd name="T6" fmla="*/ 29 w 29"/>
                <a:gd name="T7" fmla="*/ 5 h 17"/>
                <a:gd name="T8" fmla="*/ 4 w 2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4" y="0"/>
                  </a:moveTo>
                  <a:lnTo>
                    <a:pt x="0" y="13"/>
                  </a:lnTo>
                  <a:lnTo>
                    <a:pt x="26" y="17"/>
                  </a:lnTo>
                  <a:lnTo>
                    <a:pt x="29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4" name="Freeform 187"/>
            <p:cNvSpPr>
              <a:spLocks/>
            </p:cNvSpPr>
            <p:nvPr/>
          </p:nvSpPr>
          <p:spPr bwMode="auto">
            <a:xfrm>
              <a:off x="4190" y="3002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6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6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5" name="Freeform 188"/>
            <p:cNvSpPr>
              <a:spLocks/>
            </p:cNvSpPr>
            <p:nvPr/>
          </p:nvSpPr>
          <p:spPr bwMode="auto">
            <a:xfrm>
              <a:off x="4240" y="3015"/>
              <a:ext cx="29" cy="19"/>
            </a:xfrm>
            <a:custGeom>
              <a:avLst/>
              <a:gdLst>
                <a:gd name="T0" fmla="*/ 3 w 29"/>
                <a:gd name="T1" fmla="*/ 0 h 19"/>
                <a:gd name="T2" fmla="*/ 0 w 29"/>
                <a:gd name="T3" fmla="*/ 13 h 19"/>
                <a:gd name="T4" fmla="*/ 25 w 29"/>
                <a:gd name="T5" fmla="*/ 19 h 19"/>
                <a:gd name="T6" fmla="*/ 29 w 29"/>
                <a:gd name="T7" fmla="*/ 6 h 19"/>
                <a:gd name="T8" fmla="*/ 3 w 2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3" y="0"/>
                  </a:moveTo>
                  <a:lnTo>
                    <a:pt x="0" y="13"/>
                  </a:lnTo>
                  <a:lnTo>
                    <a:pt x="25" y="19"/>
                  </a:lnTo>
                  <a:lnTo>
                    <a:pt x="29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6" name="Freeform 189"/>
            <p:cNvSpPr>
              <a:spLocks/>
            </p:cNvSpPr>
            <p:nvPr/>
          </p:nvSpPr>
          <p:spPr bwMode="auto">
            <a:xfrm>
              <a:off x="1084" y="2214"/>
              <a:ext cx="2986" cy="218"/>
            </a:xfrm>
            <a:custGeom>
              <a:avLst/>
              <a:gdLst>
                <a:gd name="T0" fmla="*/ 1 w 2986"/>
                <a:gd name="T1" fmla="*/ 0 h 218"/>
                <a:gd name="T2" fmla="*/ 0 w 2986"/>
                <a:gd name="T3" fmla="*/ 13 h 218"/>
                <a:gd name="T4" fmla="*/ 746 w 2986"/>
                <a:gd name="T5" fmla="*/ 64 h 218"/>
                <a:gd name="T6" fmla="*/ 1492 w 2986"/>
                <a:gd name="T7" fmla="*/ 115 h 218"/>
                <a:gd name="T8" fmla="*/ 2238 w 2986"/>
                <a:gd name="T9" fmla="*/ 166 h 218"/>
                <a:gd name="T10" fmla="*/ 2984 w 2986"/>
                <a:gd name="T11" fmla="*/ 218 h 218"/>
                <a:gd name="T12" fmla="*/ 2986 w 2986"/>
                <a:gd name="T13" fmla="*/ 205 h 218"/>
                <a:gd name="T14" fmla="*/ 2240 w 2986"/>
                <a:gd name="T15" fmla="*/ 154 h 218"/>
                <a:gd name="T16" fmla="*/ 1494 w 2986"/>
                <a:gd name="T17" fmla="*/ 102 h 218"/>
                <a:gd name="T18" fmla="*/ 747 w 2986"/>
                <a:gd name="T19" fmla="*/ 51 h 218"/>
                <a:gd name="T20" fmla="*/ 1 w 2986"/>
                <a:gd name="T21" fmla="*/ 0 h 2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86"/>
                <a:gd name="T34" fmla="*/ 0 h 218"/>
                <a:gd name="T35" fmla="*/ 2986 w 2986"/>
                <a:gd name="T36" fmla="*/ 218 h 2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86" h="218">
                  <a:moveTo>
                    <a:pt x="1" y="0"/>
                  </a:moveTo>
                  <a:lnTo>
                    <a:pt x="0" y="13"/>
                  </a:lnTo>
                  <a:lnTo>
                    <a:pt x="746" y="64"/>
                  </a:lnTo>
                  <a:lnTo>
                    <a:pt x="1492" y="115"/>
                  </a:lnTo>
                  <a:lnTo>
                    <a:pt x="2238" y="166"/>
                  </a:lnTo>
                  <a:lnTo>
                    <a:pt x="2984" y="218"/>
                  </a:lnTo>
                  <a:lnTo>
                    <a:pt x="2986" y="205"/>
                  </a:lnTo>
                  <a:lnTo>
                    <a:pt x="2240" y="154"/>
                  </a:lnTo>
                  <a:lnTo>
                    <a:pt x="1494" y="102"/>
                  </a:lnTo>
                  <a:lnTo>
                    <a:pt x="747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7" name="Freeform 190"/>
            <p:cNvSpPr>
              <a:spLocks/>
            </p:cNvSpPr>
            <p:nvPr/>
          </p:nvSpPr>
          <p:spPr bwMode="auto">
            <a:xfrm>
              <a:off x="1607" y="2055"/>
              <a:ext cx="2197" cy="1030"/>
            </a:xfrm>
            <a:custGeom>
              <a:avLst/>
              <a:gdLst>
                <a:gd name="T0" fmla="*/ 7 w 2197"/>
                <a:gd name="T1" fmla="*/ 0 h 1030"/>
                <a:gd name="T2" fmla="*/ 0 w 2197"/>
                <a:gd name="T3" fmla="*/ 11 h 1030"/>
                <a:gd name="T4" fmla="*/ 1095 w 2197"/>
                <a:gd name="T5" fmla="*/ 521 h 1030"/>
                <a:gd name="T6" fmla="*/ 2191 w 2197"/>
                <a:gd name="T7" fmla="*/ 1030 h 1030"/>
                <a:gd name="T8" fmla="*/ 2197 w 2197"/>
                <a:gd name="T9" fmla="*/ 1019 h 1030"/>
                <a:gd name="T10" fmla="*/ 1102 w 2197"/>
                <a:gd name="T11" fmla="*/ 510 h 1030"/>
                <a:gd name="T12" fmla="*/ 7 w 2197"/>
                <a:gd name="T13" fmla="*/ 0 h 10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7"/>
                <a:gd name="T22" fmla="*/ 0 h 1030"/>
                <a:gd name="T23" fmla="*/ 2197 w 2197"/>
                <a:gd name="T24" fmla="*/ 1030 h 10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7" h="1030">
                  <a:moveTo>
                    <a:pt x="7" y="0"/>
                  </a:moveTo>
                  <a:lnTo>
                    <a:pt x="0" y="11"/>
                  </a:lnTo>
                  <a:lnTo>
                    <a:pt x="1095" y="521"/>
                  </a:lnTo>
                  <a:lnTo>
                    <a:pt x="2191" y="1030"/>
                  </a:lnTo>
                  <a:lnTo>
                    <a:pt x="2197" y="1019"/>
                  </a:lnTo>
                  <a:lnTo>
                    <a:pt x="1102" y="51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8" name="Rectangle 191"/>
            <p:cNvSpPr>
              <a:spLocks noChangeArrowheads="1"/>
            </p:cNvSpPr>
            <p:nvPr/>
          </p:nvSpPr>
          <p:spPr bwMode="auto">
            <a:xfrm>
              <a:off x="1392" y="2064"/>
              <a:ext cx="4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Helvetica Narrow" pitchFamily="34" charset="0"/>
                </a:rPr>
                <a:t>b</a:t>
              </a:r>
              <a:endParaRPr lang="en-US"/>
            </a:p>
          </p:txBody>
        </p:sp>
        <p:sp>
          <p:nvSpPr>
            <p:cNvPr id="38079" name="Rectangle 192"/>
            <p:cNvSpPr>
              <a:spLocks noChangeArrowheads="1"/>
            </p:cNvSpPr>
            <p:nvPr/>
          </p:nvSpPr>
          <p:spPr bwMode="auto">
            <a:xfrm>
              <a:off x="1164" y="2126"/>
              <a:ext cx="94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Helvetica Narrow" pitchFamily="34" charset="0"/>
                </a:rPr>
                <a:t>d</a:t>
              </a:r>
              <a:endParaRPr lang="en-US"/>
            </a:p>
          </p:txBody>
        </p:sp>
        <p:sp>
          <p:nvSpPr>
            <p:cNvPr id="38080" name="Rectangle 194"/>
            <p:cNvSpPr>
              <a:spLocks noChangeArrowheads="1"/>
            </p:cNvSpPr>
            <p:nvPr/>
          </p:nvSpPr>
          <p:spPr bwMode="auto">
            <a:xfrm>
              <a:off x="2016" y="2064"/>
              <a:ext cx="4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Helvetica Narrow" pitchFamily="34" charset="0"/>
                </a:rPr>
                <a:t>c</a:t>
              </a:r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3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  <a:cs typeface="Arial" charset="0"/>
              </a:rPr>
              <a:t>CONTOH SELISIH ANTARA DUGAAN DAN AKTUAL LEBIH KECIL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3B402-7A95-4154-B645-CA112207C53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1981200" y="5486400"/>
            <a:ext cx="45005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Gambar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A: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selisih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antara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dugaan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dan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aktual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lebih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kecil</a:t>
            </a:r>
            <a:r>
              <a:rPr lang="en-US" sz="2400" b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6152" name="Text Box 21"/>
          <p:cNvSpPr txBox="1">
            <a:spLocks noChangeArrowheads="1"/>
          </p:cNvSpPr>
          <p:nvPr/>
        </p:nvSpPr>
        <p:spPr bwMode="auto">
          <a:xfrm>
            <a:off x="2286000" y="2895600"/>
            <a:ext cx="342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Y1</a:t>
            </a:r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3" name="Text Box 18"/>
          <p:cNvSpPr txBox="1">
            <a:spLocks noChangeArrowheads="1"/>
          </p:cNvSpPr>
          <p:nvPr/>
        </p:nvSpPr>
        <p:spPr bwMode="auto">
          <a:xfrm>
            <a:off x="2971800" y="3124200"/>
            <a:ext cx="3429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Y2</a:t>
            </a:r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4" name="Text Box 25"/>
          <p:cNvSpPr txBox="1">
            <a:spLocks noChangeArrowheads="1"/>
          </p:cNvSpPr>
          <p:nvPr/>
        </p:nvSpPr>
        <p:spPr bwMode="auto">
          <a:xfrm>
            <a:off x="3581400" y="3276600"/>
            <a:ext cx="3429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Y3</a:t>
            </a:r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4038600" y="3276600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Y4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4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6" name="Text Box 27"/>
          <p:cNvSpPr txBox="1">
            <a:spLocks noChangeArrowheads="1"/>
          </p:cNvSpPr>
          <p:nvPr/>
        </p:nvSpPr>
        <p:spPr bwMode="auto">
          <a:xfrm>
            <a:off x="4686300" y="3429000"/>
            <a:ext cx="342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Y5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5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7" name="Text Box 29"/>
          <p:cNvSpPr txBox="1">
            <a:spLocks noChangeArrowheads="1"/>
          </p:cNvSpPr>
          <p:nvPr/>
        </p:nvSpPr>
        <p:spPr bwMode="auto">
          <a:xfrm>
            <a:off x="5181600" y="3733800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Yne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n</a:t>
            </a:r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158" name="Line 20"/>
          <p:cNvSpPr>
            <a:spLocks noChangeShapeType="1"/>
          </p:cNvSpPr>
          <p:nvPr/>
        </p:nvSpPr>
        <p:spPr bwMode="auto">
          <a:xfrm>
            <a:off x="2438400" y="32004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22"/>
          <p:cNvSpPr>
            <a:spLocks noChangeShapeType="1"/>
          </p:cNvSpPr>
          <p:nvPr/>
        </p:nvSpPr>
        <p:spPr bwMode="auto">
          <a:xfrm>
            <a:off x="3505200" y="34671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24"/>
          <p:cNvSpPr>
            <a:spLocks noChangeShapeType="1"/>
          </p:cNvSpPr>
          <p:nvPr/>
        </p:nvSpPr>
        <p:spPr bwMode="auto">
          <a:xfrm flipH="1">
            <a:off x="4648200" y="3654425"/>
            <a:ext cx="3175" cy="23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23"/>
          <p:cNvSpPr>
            <a:spLocks noChangeShapeType="1"/>
          </p:cNvSpPr>
          <p:nvPr/>
        </p:nvSpPr>
        <p:spPr bwMode="auto">
          <a:xfrm>
            <a:off x="4819650" y="32162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 flipV="1">
            <a:off x="5791200" y="40386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28"/>
          <p:cNvSpPr>
            <a:spLocks noChangeShapeType="1"/>
          </p:cNvSpPr>
          <p:nvPr/>
        </p:nvSpPr>
        <p:spPr bwMode="auto">
          <a:xfrm>
            <a:off x="5534025" y="33686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Rectangle 30"/>
          <p:cNvSpPr>
            <a:spLocks noChangeArrowheads="1"/>
          </p:cNvSpPr>
          <p:nvPr/>
        </p:nvSpPr>
        <p:spPr bwMode="auto">
          <a:xfrm>
            <a:off x="2701925" y="2371725"/>
            <a:ext cx="3740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6165" name="Rectangle 31"/>
          <p:cNvSpPr>
            <a:spLocks noChangeArrowheads="1"/>
          </p:cNvSpPr>
          <p:nvPr/>
        </p:nvSpPr>
        <p:spPr bwMode="auto">
          <a:xfrm>
            <a:off x="2701925" y="2371725"/>
            <a:ext cx="3740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6166" name="Rectangle 43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6167" name="Line 44"/>
          <p:cNvSpPr>
            <a:spLocks noChangeShapeType="1"/>
          </p:cNvSpPr>
          <p:nvPr/>
        </p:nvSpPr>
        <p:spPr bwMode="auto">
          <a:xfrm>
            <a:off x="2971800" y="32766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168" name="Group 54"/>
          <p:cNvGrpSpPr>
            <a:grpSpLocks/>
          </p:cNvGrpSpPr>
          <p:nvPr/>
        </p:nvGrpSpPr>
        <p:grpSpPr bwMode="auto">
          <a:xfrm>
            <a:off x="1524000" y="2286000"/>
            <a:ext cx="5264150" cy="3114675"/>
            <a:chOff x="720" y="1494"/>
            <a:chExt cx="3316" cy="1962"/>
          </a:xfrm>
        </p:grpSpPr>
        <p:graphicFrame>
          <p:nvGraphicFramePr>
            <p:cNvPr id="6146" name="Object 17"/>
            <p:cNvGraphicFramePr>
              <a:graphicFrameLocks noChangeAspect="1"/>
            </p:cNvGraphicFramePr>
            <p:nvPr/>
          </p:nvGraphicFramePr>
          <p:xfrm>
            <a:off x="720" y="1494"/>
            <a:ext cx="3316" cy="1962"/>
          </p:xfrm>
          <a:graphic>
            <a:graphicData uri="http://schemas.openxmlformats.org/presentationml/2006/ole">
              <p:oleObj spid="_x0000_s6146" name="Chart" r:id="rId4" imgW="3705149" imgH="2114702" progId="Excel.Chart.8">
                <p:embed/>
              </p:oleObj>
            </a:graphicData>
          </a:graphic>
        </p:graphicFrame>
        <p:sp>
          <p:nvSpPr>
            <p:cNvPr id="6169" name="Text Box 45"/>
            <p:cNvSpPr txBox="1">
              <a:spLocks noChangeArrowheads="1"/>
            </p:cNvSpPr>
            <p:nvPr/>
          </p:nvSpPr>
          <p:spPr bwMode="auto">
            <a:xfrm>
              <a:off x="1440" y="1824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1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Y1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6170" name="Text Box 46"/>
            <p:cNvSpPr txBox="1">
              <a:spLocks noChangeArrowheads="1"/>
            </p:cNvSpPr>
            <p:nvPr/>
          </p:nvSpPr>
          <p:spPr bwMode="auto">
            <a:xfrm>
              <a:off x="1872" y="1968"/>
              <a:ext cx="216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2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Y2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6171" name="Text Box 47"/>
            <p:cNvSpPr txBox="1">
              <a:spLocks noChangeArrowheads="1"/>
            </p:cNvSpPr>
            <p:nvPr/>
          </p:nvSpPr>
          <p:spPr bwMode="auto">
            <a:xfrm>
              <a:off x="2256" y="2064"/>
              <a:ext cx="216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3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Y3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6172" name="Text Box 48"/>
            <p:cNvSpPr txBox="1">
              <a:spLocks noChangeArrowheads="1"/>
            </p:cNvSpPr>
            <p:nvPr/>
          </p:nvSpPr>
          <p:spPr bwMode="auto">
            <a:xfrm>
              <a:off x="2544" y="2064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Y4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4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6173" name="Text Box 49"/>
            <p:cNvSpPr txBox="1">
              <a:spLocks noChangeArrowheads="1"/>
            </p:cNvSpPr>
            <p:nvPr/>
          </p:nvSpPr>
          <p:spPr bwMode="auto">
            <a:xfrm>
              <a:off x="3264" y="2352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Yne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n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6174" name="Line 50"/>
            <p:cNvSpPr>
              <a:spLocks noChangeShapeType="1"/>
            </p:cNvSpPr>
            <p:nvPr/>
          </p:nvSpPr>
          <p:spPr bwMode="auto">
            <a:xfrm>
              <a:off x="1536" y="2016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51"/>
            <p:cNvSpPr>
              <a:spLocks noChangeShapeType="1"/>
            </p:cNvSpPr>
            <p:nvPr/>
          </p:nvSpPr>
          <p:spPr bwMode="auto">
            <a:xfrm>
              <a:off x="2208" y="2184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52"/>
            <p:cNvSpPr>
              <a:spLocks noChangeShapeType="1"/>
            </p:cNvSpPr>
            <p:nvPr/>
          </p:nvSpPr>
          <p:spPr bwMode="auto">
            <a:xfrm flipH="1">
              <a:off x="2928" y="2302"/>
              <a:ext cx="2" cy="1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53"/>
            <p:cNvSpPr>
              <a:spLocks noChangeShapeType="1"/>
            </p:cNvSpPr>
            <p:nvPr/>
          </p:nvSpPr>
          <p:spPr bwMode="auto">
            <a:xfrm flipV="1">
              <a:off x="3648" y="2544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  <a:cs typeface="Arial" charset="0"/>
              </a:rPr>
              <a:t>CONTOH SELISIH ANTARA DUGAAN DAN AKTUAL LEBIH BESAR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A5A-F70D-4625-8B0F-CC15793EDA9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4695825" y="3511550"/>
            <a:ext cx="342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e</a:t>
            </a:r>
            <a:r>
              <a:rPr lang="en-US" sz="800" b="0" baseline="-30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endParaRPr lang="en-US" sz="10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Y3</a:t>
            </a:r>
            <a:endParaRPr lang="en-US" sz="2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7174" name="Line 15"/>
          <p:cNvSpPr>
            <a:spLocks noChangeShapeType="1"/>
          </p:cNvSpPr>
          <p:nvPr/>
        </p:nvSpPr>
        <p:spPr bwMode="auto">
          <a:xfrm>
            <a:off x="5610225" y="351155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175" name="Group 73"/>
          <p:cNvGrpSpPr>
            <a:grpSpLocks/>
          </p:cNvGrpSpPr>
          <p:nvPr/>
        </p:nvGrpSpPr>
        <p:grpSpPr bwMode="auto">
          <a:xfrm>
            <a:off x="1295400" y="2209800"/>
            <a:ext cx="6248400" cy="3429000"/>
            <a:chOff x="1702" y="1596"/>
            <a:chExt cx="2286" cy="1128"/>
          </a:xfrm>
        </p:grpSpPr>
        <p:graphicFrame>
          <p:nvGraphicFramePr>
            <p:cNvPr id="7170" name="Object 5"/>
            <p:cNvGraphicFramePr>
              <a:graphicFrameLocks noChangeAspect="1"/>
            </p:cNvGraphicFramePr>
            <p:nvPr/>
          </p:nvGraphicFramePr>
          <p:xfrm>
            <a:off x="1702" y="1596"/>
            <a:ext cx="2286" cy="1128"/>
          </p:xfrm>
          <a:graphic>
            <a:graphicData uri="http://schemas.openxmlformats.org/presentationml/2006/ole">
              <p:oleObj spid="_x0000_s7170" name="Chart" r:id="rId4" imgW="3628949" imgH="1790700" progId="Excel.Chart.8">
                <p:embed/>
              </p:oleObj>
            </a:graphicData>
          </a:graphic>
        </p:graphicFrame>
        <p:sp>
          <p:nvSpPr>
            <p:cNvPr id="7178" name="Text Box 6"/>
            <p:cNvSpPr txBox="1">
              <a:spLocks noChangeArrowheads="1"/>
            </p:cNvSpPr>
            <p:nvPr/>
          </p:nvSpPr>
          <p:spPr bwMode="auto">
            <a:xfrm>
              <a:off x="2160" y="2069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1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Y1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7179" name="Text Box 7"/>
            <p:cNvSpPr txBox="1">
              <a:spLocks noChangeArrowheads="1"/>
            </p:cNvSpPr>
            <p:nvPr/>
          </p:nvSpPr>
          <p:spPr bwMode="auto">
            <a:xfrm>
              <a:off x="2550" y="1786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Y2e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2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7180" name="Text Box 9"/>
            <p:cNvSpPr txBox="1">
              <a:spLocks noChangeArrowheads="1"/>
            </p:cNvSpPr>
            <p:nvPr/>
          </p:nvSpPr>
          <p:spPr bwMode="auto">
            <a:xfrm>
              <a:off x="3126" y="1852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Y4e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4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3342" y="2122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5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Y5</a:t>
              </a:r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7182" name="Text Box 10"/>
            <p:cNvSpPr txBox="1">
              <a:spLocks noChangeArrowheads="1"/>
            </p:cNvSpPr>
            <p:nvPr/>
          </p:nvSpPr>
          <p:spPr bwMode="auto">
            <a:xfrm>
              <a:off x="3630" y="1852"/>
              <a:ext cx="21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b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Yne</a:t>
              </a:r>
              <a:r>
                <a:rPr lang="en-US" sz="800" b="0" baseline="-3000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Arial" charset="0"/>
                </a:rPr>
                <a:t>n</a:t>
              </a:r>
              <a:endParaRPr lang="en-US" sz="10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  <a:p>
              <a:pPr eaLnBrk="0" hangingPunct="0"/>
              <a:endParaRPr lang="en-US" sz="2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7183" name="Line 11"/>
            <p:cNvSpPr>
              <a:spLocks noChangeShapeType="1"/>
            </p:cNvSpPr>
            <p:nvPr/>
          </p:nvSpPr>
          <p:spPr bwMode="auto">
            <a:xfrm>
              <a:off x="2183" y="1920"/>
              <a:ext cx="0" cy="288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2"/>
            <p:cNvSpPr>
              <a:spLocks noChangeShapeType="1"/>
            </p:cNvSpPr>
            <p:nvPr/>
          </p:nvSpPr>
          <p:spPr bwMode="auto">
            <a:xfrm>
              <a:off x="2550" y="1852"/>
              <a:ext cx="0" cy="14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3"/>
            <p:cNvSpPr>
              <a:spLocks noChangeShapeType="1"/>
            </p:cNvSpPr>
            <p:nvPr/>
          </p:nvSpPr>
          <p:spPr bwMode="auto">
            <a:xfrm>
              <a:off x="2934" y="2074"/>
              <a:ext cx="0" cy="2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4"/>
            <p:cNvSpPr>
              <a:spLocks noChangeShapeType="1"/>
            </p:cNvSpPr>
            <p:nvPr/>
          </p:nvSpPr>
          <p:spPr bwMode="auto">
            <a:xfrm>
              <a:off x="3126" y="1924"/>
              <a:ext cx="0" cy="21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7"/>
            <p:cNvSpPr>
              <a:spLocks noChangeShapeType="1"/>
            </p:cNvSpPr>
            <p:nvPr/>
          </p:nvSpPr>
          <p:spPr bwMode="auto">
            <a:xfrm>
              <a:off x="3678" y="1996"/>
              <a:ext cx="0" cy="2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3006725" y="2533650"/>
            <a:ext cx="3740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77" name="Rectangle 19"/>
          <p:cNvSpPr>
            <a:spLocks noChangeArrowheads="1"/>
          </p:cNvSpPr>
          <p:nvPr/>
        </p:nvSpPr>
        <p:spPr bwMode="auto">
          <a:xfrm>
            <a:off x="3006725" y="2533650"/>
            <a:ext cx="3740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OUTLINE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orbel" pitchFamily="34" charset="0"/>
            </a:endParaRP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D8D3E-2237-4BA1-9650-07CF65D9375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5604" name="Text Box 1219"/>
          <p:cNvSpPr txBox="1">
            <a:spLocks noChangeArrowheads="1"/>
          </p:cNvSpPr>
          <p:nvPr/>
        </p:nvSpPr>
        <p:spPr bwMode="auto">
          <a:xfrm>
            <a:off x="1485900" y="6086475"/>
            <a:ext cx="3238500" cy="466725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Fungsi, Variabel, dan Masalah dalam Analisis Regresi</a:t>
            </a:r>
          </a:p>
          <a:p>
            <a:endParaRPr lang="en-US" sz="1400">
              <a:latin typeface="Times New Roman" pitchFamily="18" charset="0"/>
            </a:endParaRPr>
          </a:p>
          <a:p>
            <a:endParaRPr lang="en-US" sz="1400" b="0">
              <a:latin typeface="Times New Roman" pitchFamily="18" charset="0"/>
            </a:endParaRPr>
          </a:p>
          <a:p>
            <a:pPr algn="ctr"/>
            <a:endParaRPr lang="en-US" sz="1400">
              <a:latin typeface="Times New Roman" pitchFamily="18" charset="0"/>
            </a:endParaRPr>
          </a:p>
        </p:txBody>
      </p:sp>
      <p:sp>
        <p:nvSpPr>
          <p:cNvPr id="25605" name="Text Box 1173"/>
          <p:cNvSpPr txBox="1">
            <a:spLocks noChangeArrowheads="1"/>
          </p:cNvSpPr>
          <p:nvPr/>
        </p:nvSpPr>
        <p:spPr bwMode="auto">
          <a:xfrm>
            <a:off x="1447800" y="1752600"/>
            <a:ext cx="71628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/>
          <a:lstStyle/>
          <a:p>
            <a:pPr algn="ctr"/>
            <a:r>
              <a:rPr lang="en-US" sz="2000">
                <a:latin typeface="Times New Roman" pitchFamily="18" charset="0"/>
              </a:rPr>
              <a:t>Bagian  I  Statistik Induktif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25606" name="Text Box 1205"/>
          <p:cNvSpPr txBox="1">
            <a:spLocks noChangeArrowheads="1"/>
          </p:cNvSpPr>
          <p:nvPr/>
        </p:nvSpPr>
        <p:spPr bwMode="auto">
          <a:xfrm>
            <a:off x="1485900" y="2362200"/>
            <a:ext cx="3238500" cy="3810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Metode dan Distribusi Sampling</a:t>
            </a:r>
          </a:p>
        </p:txBody>
      </p:sp>
      <p:sp>
        <p:nvSpPr>
          <p:cNvPr id="25607" name="Text Box 1206"/>
          <p:cNvSpPr txBox="1">
            <a:spLocks noChangeArrowheads="1"/>
          </p:cNvSpPr>
          <p:nvPr/>
        </p:nvSpPr>
        <p:spPr bwMode="auto">
          <a:xfrm>
            <a:off x="1485900" y="2971800"/>
            <a:ext cx="3238500" cy="3810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Teori Pendugaan Statistik</a:t>
            </a:r>
          </a:p>
        </p:txBody>
      </p:sp>
      <p:sp>
        <p:nvSpPr>
          <p:cNvPr id="25608" name="Text Box 1212"/>
          <p:cNvSpPr txBox="1">
            <a:spLocks noChangeArrowheads="1"/>
          </p:cNvSpPr>
          <p:nvPr/>
        </p:nvSpPr>
        <p:spPr bwMode="auto">
          <a:xfrm>
            <a:off x="1476375" y="3524250"/>
            <a:ext cx="3238500" cy="3810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id-ID" sz="1400" b="0">
                <a:latin typeface="Times New Roman" pitchFamily="18" charset="0"/>
              </a:rPr>
              <a:t>Pengujian hipotesis Sampel Besar</a:t>
            </a:r>
          </a:p>
          <a:p>
            <a:pPr algn="ctr"/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9" name="Text Box 1213"/>
          <p:cNvSpPr txBox="1">
            <a:spLocks noChangeArrowheads="1"/>
          </p:cNvSpPr>
          <p:nvPr/>
        </p:nvSpPr>
        <p:spPr bwMode="auto">
          <a:xfrm>
            <a:off x="1466850" y="4152900"/>
            <a:ext cx="3238500" cy="4953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id-ID" sz="1400" b="0">
                <a:latin typeface="Times New Roman" pitchFamily="18" charset="0"/>
              </a:rPr>
              <a:t>Pengujian hipotesis Sampel Kecil</a:t>
            </a:r>
          </a:p>
          <a:p>
            <a:pPr algn="ctr"/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10" name="Text Box 1214"/>
          <p:cNvSpPr txBox="1">
            <a:spLocks noChangeArrowheads="1"/>
          </p:cNvSpPr>
          <p:nvPr/>
        </p:nvSpPr>
        <p:spPr bwMode="auto">
          <a:xfrm>
            <a:off x="1485900" y="4762500"/>
            <a:ext cx="3238500" cy="571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003D99"/>
            </a:prstShdw>
          </a:effectLst>
        </p:spPr>
        <p:txBody>
          <a:bodyPr/>
          <a:lstStyle/>
          <a:p>
            <a:pPr algn="ctr"/>
            <a:r>
              <a:rPr lang="en-US" sz="1400">
                <a:latin typeface="Times New Roman" pitchFamily="18" charset="0"/>
              </a:rPr>
              <a:t>Analisis Regresi dan Korelasi Linier</a:t>
            </a: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25611" name="Text Box 1215"/>
          <p:cNvSpPr txBox="1">
            <a:spLocks noChangeArrowheads="1"/>
          </p:cNvSpPr>
          <p:nvPr/>
        </p:nvSpPr>
        <p:spPr bwMode="auto">
          <a:xfrm>
            <a:off x="1485900" y="5476875"/>
            <a:ext cx="3238500" cy="466725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Analisis Regresi dan Korelasi Berganda</a:t>
            </a:r>
          </a:p>
          <a:p>
            <a:pPr algn="ctr"/>
            <a:endParaRPr lang="en-US" sz="1400">
              <a:latin typeface="Times New Roman" pitchFamily="18" charset="0"/>
            </a:endParaRPr>
          </a:p>
        </p:txBody>
      </p:sp>
      <p:sp>
        <p:nvSpPr>
          <p:cNvPr id="25612" name="Line 1221"/>
          <p:cNvSpPr>
            <a:spLocks noChangeShapeType="1"/>
          </p:cNvSpPr>
          <p:nvPr/>
        </p:nvSpPr>
        <p:spPr bwMode="auto">
          <a:xfrm flipH="1">
            <a:off x="1143000" y="190500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223"/>
          <p:cNvSpPr>
            <a:spLocks noChangeShapeType="1"/>
          </p:cNvSpPr>
          <p:nvPr/>
        </p:nvSpPr>
        <p:spPr bwMode="auto">
          <a:xfrm>
            <a:off x="1143000" y="1905000"/>
            <a:ext cx="0" cy="441960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224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230"/>
          <p:cNvSpPr>
            <a:spLocks noChangeShapeType="1"/>
          </p:cNvSpPr>
          <p:nvPr/>
        </p:nvSpPr>
        <p:spPr bwMode="auto">
          <a:xfrm>
            <a:off x="1162050" y="630555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231"/>
          <p:cNvSpPr>
            <a:spLocks noChangeShapeType="1"/>
          </p:cNvSpPr>
          <p:nvPr/>
        </p:nvSpPr>
        <p:spPr bwMode="auto">
          <a:xfrm>
            <a:off x="1162050" y="314325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232"/>
          <p:cNvSpPr>
            <a:spLocks noChangeShapeType="1"/>
          </p:cNvSpPr>
          <p:nvPr/>
        </p:nvSpPr>
        <p:spPr bwMode="auto">
          <a:xfrm>
            <a:off x="1152525" y="369570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233"/>
          <p:cNvSpPr>
            <a:spLocks noChangeShapeType="1"/>
          </p:cNvSpPr>
          <p:nvPr/>
        </p:nvSpPr>
        <p:spPr bwMode="auto">
          <a:xfrm>
            <a:off x="1162050" y="434340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1234"/>
          <p:cNvSpPr>
            <a:spLocks noChangeShapeType="1"/>
          </p:cNvSpPr>
          <p:nvPr/>
        </p:nvSpPr>
        <p:spPr bwMode="auto">
          <a:xfrm>
            <a:off x="1152525" y="4924425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1235"/>
          <p:cNvSpPr>
            <a:spLocks noChangeShapeType="1"/>
          </p:cNvSpPr>
          <p:nvPr/>
        </p:nvSpPr>
        <p:spPr bwMode="auto">
          <a:xfrm>
            <a:off x="1171575" y="569595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1236"/>
          <p:cNvSpPr>
            <a:spLocks noChangeShapeType="1"/>
          </p:cNvSpPr>
          <p:nvPr/>
        </p:nvSpPr>
        <p:spPr bwMode="auto">
          <a:xfrm>
            <a:off x="4724400" y="4419600"/>
            <a:ext cx="6096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1299"/>
          <p:cNvSpPr>
            <a:spLocks noChangeShapeType="1"/>
          </p:cNvSpPr>
          <p:nvPr/>
        </p:nvSpPr>
        <p:spPr bwMode="auto">
          <a:xfrm>
            <a:off x="4724400" y="4419600"/>
            <a:ext cx="6096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Text Box 1300"/>
          <p:cNvSpPr txBox="1">
            <a:spLocks noChangeArrowheads="1"/>
          </p:cNvSpPr>
          <p:nvPr/>
        </p:nvSpPr>
        <p:spPr bwMode="auto">
          <a:xfrm>
            <a:off x="5353050" y="2352675"/>
            <a:ext cx="3238500" cy="466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003D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 </a:t>
            </a:r>
            <a:r>
              <a:rPr lang="id-ID" sz="1400" b="0">
                <a:latin typeface="Times New Roman" pitchFamily="18" charset="0"/>
              </a:rPr>
              <a:t>Pengertian Korelasi Sederhana</a:t>
            </a:r>
            <a:endParaRPr lang="en-US" sz="1400" b="0">
              <a:latin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sz="1400" b="0">
              <a:latin typeface="Times New Roman" pitchFamily="18" charset="0"/>
            </a:endParaRPr>
          </a:p>
        </p:txBody>
      </p:sp>
      <p:sp>
        <p:nvSpPr>
          <p:cNvPr id="25624" name="Line 1301"/>
          <p:cNvSpPr>
            <a:spLocks noChangeShapeType="1"/>
          </p:cNvSpPr>
          <p:nvPr/>
        </p:nvSpPr>
        <p:spPr bwMode="auto">
          <a:xfrm>
            <a:off x="5010150" y="2590800"/>
            <a:ext cx="0" cy="342900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Line 1302"/>
          <p:cNvSpPr>
            <a:spLocks noChangeShapeType="1"/>
          </p:cNvSpPr>
          <p:nvPr/>
        </p:nvSpPr>
        <p:spPr bwMode="auto">
          <a:xfrm>
            <a:off x="5010150" y="2590800"/>
            <a:ext cx="304800" cy="0"/>
          </a:xfrm>
          <a:prstGeom prst="line">
            <a:avLst/>
          </a:prstGeom>
          <a:noFill/>
          <a:ln w="28575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1303"/>
          <p:cNvSpPr>
            <a:spLocks noChangeShapeType="1"/>
          </p:cNvSpPr>
          <p:nvPr/>
        </p:nvSpPr>
        <p:spPr bwMode="auto">
          <a:xfrm>
            <a:off x="5029200" y="3581400"/>
            <a:ext cx="295275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1304"/>
          <p:cNvSpPr>
            <a:spLocks noChangeShapeType="1"/>
          </p:cNvSpPr>
          <p:nvPr/>
        </p:nvSpPr>
        <p:spPr bwMode="auto">
          <a:xfrm>
            <a:off x="5029200" y="5257800"/>
            <a:ext cx="295275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1305"/>
          <p:cNvSpPr>
            <a:spLocks noChangeShapeType="1"/>
          </p:cNvSpPr>
          <p:nvPr/>
        </p:nvSpPr>
        <p:spPr bwMode="auto">
          <a:xfrm>
            <a:off x="5010150" y="6019800"/>
            <a:ext cx="304800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Text Box 1306"/>
          <p:cNvSpPr txBox="1">
            <a:spLocks noChangeArrowheads="1"/>
          </p:cNvSpPr>
          <p:nvPr/>
        </p:nvSpPr>
        <p:spPr bwMode="auto">
          <a:xfrm>
            <a:off x="5334000" y="4114800"/>
            <a:ext cx="3238500" cy="3048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 </a:t>
            </a:r>
            <a:r>
              <a:rPr lang="id-ID" sz="1400" b="0">
                <a:latin typeface="Times New Roman" pitchFamily="18" charset="0"/>
              </a:rPr>
              <a:t>Kesalahan Baku Pendugaan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5630" name="Text Box 1307"/>
          <p:cNvSpPr txBox="1">
            <a:spLocks noChangeArrowheads="1"/>
          </p:cNvSpPr>
          <p:nvPr/>
        </p:nvSpPr>
        <p:spPr bwMode="auto">
          <a:xfrm>
            <a:off x="5410200" y="5105400"/>
            <a:ext cx="3200400" cy="466725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 </a:t>
            </a:r>
            <a:r>
              <a:rPr lang="id-ID" sz="1400" b="0">
                <a:latin typeface="Times New Roman" pitchFamily="18" charset="0"/>
              </a:rPr>
              <a:t>Perkiraan Interval dan Pengujian hipotesis</a:t>
            </a:r>
            <a:endParaRPr lang="en-US" sz="1400" b="0">
              <a:latin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sz="1400" b="0">
              <a:latin typeface="Times New Roman" pitchFamily="18" charset="0"/>
            </a:endParaRPr>
          </a:p>
        </p:txBody>
      </p:sp>
      <p:sp>
        <p:nvSpPr>
          <p:cNvPr id="25631" name="Text Box 1308"/>
          <p:cNvSpPr txBox="1">
            <a:spLocks noChangeArrowheads="1"/>
          </p:cNvSpPr>
          <p:nvPr/>
        </p:nvSpPr>
        <p:spPr bwMode="auto">
          <a:xfrm>
            <a:off x="5410200" y="5791200"/>
            <a:ext cx="3200400" cy="695325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 Hubungan Koefisien Korelasi, Koefisien Determinasi dan Kesalahan Baku Pendugaan</a:t>
            </a:r>
          </a:p>
        </p:txBody>
      </p:sp>
      <p:sp>
        <p:nvSpPr>
          <p:cNvPr id="25632" name="Line 1309"/>
          <p:cNvSpPr>
            <a:spLocks noChangeShapeType="1"/>
          </p:cNvSpPr>
          <p:nvPr/>
        </p:nvSpPr>
        <p:spPr bwMode="auto">
          <a:xfrm>
            <a:off x="5029200" y="3200400"/>
            <a:ext cx="295275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Text Box 1310"/>
          <p:cNvSpPr txBox="1">
            <a:spLocks noChangeArrowheads="1"/>
          </p:cNvSpPr>
          <p:nvPr/>
        </p:nvSpPr>
        <p:spPr bwMode="auto">
          <a:xfrm>
            <a:off x="5334000" y="3390900"/>
            <a:ext cx="3238500" cy="4953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id-ID" sz="1400" b="0">
                <a:latin typeface="Times New Roman" pitchFamily="18" charset="0"/>
              </a:rPr>
              <a:t>Analisis Regresi: Metode Kuadrat Terkecil</a:t>
            </a:r>
            <a:endParaRPr lang="en-US" sz="1400" b="0">
              <a:latin typeface="Times New Roman" pitchFamily="18" charset="0"/>
            </a:endParaRPr>
          </a:p>
          <a:p>
            <a:pPr algn="ctr"/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34" name="Text Box 1311"/>
          <p:cNvSpPr txBox="1">
            <a:spLocks noChangeArrowheads="1"/>
          </p:cNvSpPr>
          <p:nvPr/>
        </p:nvSpPr>
        <p:spPr bwMode="auto">
          <a:xfrm>
            <a:off x="5334000" y="4572000"/>
            <a:ext cx="3276600" cy="3048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 </a:t>
            </a:r>
            <a:r>
              <a:rPr lang="id-ID" sz="1400" b="0">
                <a:latin typeface="Times New Roman" pitchFamily="18" charset="0"/>
              </a:rPr>
              <a:t>Asumsi-asumsi Metode Kuadrat Terkecil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5635" name="Text Box 1312"/>
          <p:cNvSpPr txBox="1">
            <a:spLocks noChangeArrowheads="1"/>
          </p:cNvSpPr>
          <p:nvPr/>
        </p:nvSpPr>
        <p:spPr bwMode="auto">
          <a:xfrm>
            <a:off x="5334000" y="2971800"/>
            <a:ext cx="3238500" cy="342900"/>
          </a:xfrm>
          <a:prstGeom prst="rect">
            <a:avLst/>
          </a:prstGeom>
          <a:solidFill>
            <a:srgbClr val="66CCFF"/>
          </a:solidFill>
          <a:ln w="6350">
            <a:noFill/>
            <a:miter lim="800000"/>
            <a:headEnd/>
            <a:tailEnd/>
          </a:ln>
          <a:effectLst>
            <a:prstShdw prst="shdw17" dist="17961" dir="13500000">
              <a:srgbClr val="3D7A99"/>
            </a:prstShdw>
          </a:effectLst>
        </p:spPr>
        <p:txBody>
          <a:bodyPr/>
          <a:lstStyle/>
          <a:p>
            <a:pPr algn="ctr"/>
            <a:r>
              <a:rPr lang="en-US" sz="1400" b="0">
                <a:latin typeface="Times New Roman" pitchFamily="18" charset="0"/>
              </a:rPr>
              <a:t>Uji Signifikansi Koefisien Korelasi </a:t>
            </a:r>
            <a:endParaRPr lang="en-US" sz="1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36" name="Line 1313"/>
          <p:cNvSpPr>
            <a:spLocks noChangeShapeType="1"/>
          </p:cNvSpPr>
          <p:nvPr/>
        </p:nvSpPr>
        <p:spPr bwMode="auto">
          <a:xfrm>
            <a:off x="5029200" y="4724400"/>
            <a:ext cx="295275" cy="0"/>
          </a:xfrm>
          <a:prstGeom prst="line">
            <a:avLst/>
          </a:prstGeom>
          <a:noFill/>
          <a:ln w="19050">
            <a:solidFill>
              <a:srgbClr val="0066FF"/>
            </a:solidFill>
            <a:miter lim="800000"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GAMBAR PERSAMAAN REGRESI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6CDC4-AB50-47FF-B062-C00FA232CC1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199" name="Freeform 8"/>
          <p:cNvSpPr>
            <a:spLocks/>
          </p:cNvSpPr>
          <p:nvPr/>
        </p:nvSpPr>
        <p:spPr bwMode="auto">
          <a:xfrm>
            <a:off x="990600" y="2438400"/>
            <a:ext cx="3124200" cy="2743200"/>
          </a:xfrm>
          <a:custGeom>
            <a:avLst/>
            <a:gdLst>
              <a:gd name="T0" fmla="*/ 0 w 2880"/>
              <a:gd name="T1" fmla="*/ 0 h 2160"/>
              <a:gd name="T2" fmla="*/ 0 w 2880"/>
              <a:gd name="T3" fmla="*/ 2160 h 2160"/>
              <a:gd name="T4" fmla="*/ 2880 w 2880"/>
              <a:gd name="T5" fmla="*/ 2160 h 2160"/>
              <a:gd name="T6" fmla="*/ 0 60000 65536"/>
              <a:gd name="T7" fmla="*/ 0 60000 65536"/>
              <a:gd name="T8" fmla="*/ 0 60000 65536"/>
              <a:gd name="T9" fmla="*/ 0 w 2880"/>
              <a:gd name="T10" fmla="*/ 0 h 2160"/>
              <a:gd name="T11" fmla="*/ 2880 w 2880"/>
              <a:gd name="T12" fmla="*/ 2160 h 2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0" h="2160">
                <a:moveTo>
                  <a:pt x="0" y="0"/>
                </a:moveTo>
                <a:lnTo>
                  <a:pt x="0" y="2160"/>
                </a:lnTo>
                <a:lnTo>
                  <a:pt x="2880" y="2160"/>
                </a:lnTo>
              </a:path>
            </a:pathLst>
          </a:cu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>
            <a:spLocks/>
          </p:cNvSpPr>
          <p:nvPr/>
        </p:nvSpPr>
        <p:spPr bwMode="auto">
          <a:xfrm>
            <a:off x="4876800" y="2438400"/>
            <a:ext cx="3505200" cy="2743200"/>
          </a:xfrm>
          <a:custGeom>
            <a:avLst/>
            <a:gdLst>
              <a:gd name="T0" fmla="*/ 0 w 3060"/>
              <a:gd name="T1" fmla="*/ 0 h 2160"/>
              <a:gd name="T2" fmla="*/ 0 w 3060"/>
              <a:gd name="T3" fmla="*/ 2160 h 2160"/>
              <a:gd name="T4" fmla="*/ 3060 w 3060"/>
              <a:gd name="T5" fmla="*/ 2160 h 2160"/>
              <a:gd name="T6" fmla="*/ 0 60000 65536"/>
              <a:gd name="T7" fmla="*/ 0 60000 65536"/>
              <a:gd name="T8" fmla="*/ 0 60000 65536"/>
              <a:gd name="T9" fmla="*/ 0 w 3060"/>
              <a:gd name="T10" fmla="*/ 0 h 2160"/>
              <a:gd name="T11" fmla="*/ 3060 w 3060"/>
              <a:gd name="T12" fmla="*/ 2160 h 2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0" h="2160">
                <a:moveTo>
                  <a:pt x="0" y="0"/>
                </a:moveTo>
                <a:lnTo>
                  <a:pt x="0" y="2160"/>
                </a:lnTo>
                <a:lnTo>
                  <a:pt x="3060" y="2160"/>
                </a:lnTo>
              </a:path>
            </a:pathLst>
          </a:cu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 flipV="1">
            <a:off x="990600" y="2474913"/>
            <a:ext cx="2971800" cy="1716087"/>
          </a:xfrm>
          <a:prstGeom prst="line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4876800" y="2514600"/>
            <a:ext cx="3429000" cy="2667000"/>
          </a:xfrm>
          <a:prstGeom prst="line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8203" name="Group 16"/>
          <p:cNvGrpSpPr>
            <a:grpSpLocks/>
          </p:cNvGrpSpPr>
          <p:nvPr/>
        </p:nvGrpSpPr>
        <p:grpSpPr bwMode="auto">
          <a:xfrm>
            <a:off x="1828800" y="3124200"/>
            <a:ext cx="990600" cy="609600"/>
            <a:chOff x="1152" y="1968"/>
            <a:chExt cx="624" cy="384"/>
          </a:xfrm>
        </p:grpSpPr>
        <p:sp>
          <p:nvSpPr>
            <p:cNvPr id="8217" name="Line 13"/>
            <p:cNvSpPr>
              <a:spLocks noChangeShapeType="1"/>
            </p:cNvSpPr>
            <p:nvPr/>
          </p:nvSpPr>
          <p:spPr bwMode="auto">
            <a:xfrm>
              <a:off x="1776" y="1968"/>
              <a:ext cx="0" cy="38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218" name="Line 15"/>
            <p:cNvSpPr>
              <a:spLocks noChangeShapeType="1"/>
            </p:cNvSpPr>
            <p:nvPr/>
          </p:nvSpPr>
          <p:spPr bwMode="auto">
            <a:xfrm>
              <a:off x="1152" y="2352"/>
              <a:ext cx="624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8204" name="Group 17"/>
          <p:cNvGrpSpPr>
            <a:grpSpLocks/>
          </p:cNvGrpSpPr>
          <p:nvPr/>
        </p:nvGrpSpPr>
        <p:grpSpPr bwMode="auto">
          <a:xfrm flipH="1">
            <a:off x="5867400" y="3276600"/>
            <a:ext cx="838200" cy="685800"/>
            <a:chOff x="1152" y="1968"/>
            <a:chExt cx="624" cy="384"/>
          </a:xfrm>
        </p:grpSpPr>
        <p:sp>
          <p:nvSpPr>
            <p:cNvPr id="8215" name="Line 18"/>
            <p:cNvSpPr>
              <a:spLocks noChangeShapeType="1"/>
            </p:cNvSpPr>
            <p:nvPr/>
          </p:nvSpPr>
          <p:spPr bwMode="auto">
            <a:xfrm>
              <a:off x="1776" y="1968"/>
              <a:ext cx="0" cy="38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216" name="Line 19"/>
            <p:cNvSpPr>
              <a:spLocks noChangeShapeType="1"/>
            </p:cNvSpPr>
            <p:nvPr/>
          </p:nvSpPr>
          <p:spPr bwMode="auto">
            <a:xfrm>
              <a:off x="1152" y="2352"/>
              <a:ext cx="624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8205" name="Text Box 20"/>
          <p:cNvSpPr txBox="1">
            <a:spLocks noChangeArrowheads="1"/>
          </p:cNvSpPr>
          <p:nvPr/>
        </p:nvSpPr>
        <p:spPr bwMode="auto">
          <a:xfrm>
            <a:off x="6005513" y="35433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-b</a:t>
            </a:r>
            <a:endParaRPr lang="id-ID" sz="18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06" name="Text Box 21"/>
          <p:cNvSpPr txBox="1">
            <a:spLocks noChangeArrowheads="1"/>
          </p:cNvSpPr>
          <p:nvPr/>
        </p:nvSpPr>
        <p:spPr bwMode="auto">
          <a:xfrm>
            <a:off x="2362200" y="335915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+b</a:t>
            </a:r>
            <a:endParaRPr lang="id-ID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07" name="Line 23"/>
          <p:cNvSpPr>
            <a:spLocks noChangeShapeType="1"/>
          </p:cNvSpPr>
          <p:nvPr/>
        </p:nvSpPr>
        <p:spPr bwMode="auto">
          <a:xfrm>
            <a:off x="914400" y="4191000"/>
            <a:ext cx="0" cy="990600"/>
          </a:xfrm>
          <a:prstGeom prst="line">
            <a:avLst/>
          </a:prstGeom>
          <a:noFill/>
          <a:ln w="9525">
            <a:solidFill>
              <a:srgbClr val="800000"/>
            </a:solidFill>
            <a:miter lim="800000"/>
            <a:headEnd type="triangle" w="med" len="med"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8208" name="Line 24"/>
          <p:cNvSpPr>
            <a:spLocks noChangeShapeType="1"/>
          </p:cNvSpPr>
          <p:nvPr/>
        </p:nvSpPr>
        <p:spPr bwMode="auto">
          <a:xfrm>
            <a:off x="3962400" y="2590800"/>
            <a:ext cx="0" cy="2514600"/>
          </a:xfrm>
          <a:prstGeom prst="line">
            <a:avLst/>
          </a:prstGeom>
          <a:noFill/>
          <a:ln w="9525">
            <a:solidFill>
              <a:srgbClr val="800000"/>
            </a:solidFill>
            <a:miter lim="800000"/>
            <a:headEnd type="triangle" w="med" len="med"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8209" name="Text Box 25"/>
          <p:cNvSpPr txBox="1">
            <a:spLocks noChangeArrowheads="1"/>
          </p:cNvSpPr>
          <p:nvPr/>
        </p:nvSpPr>
        <p:spPr bwMode="auto">
          <a:xfrm>
            <a:off x="3795713" y="5146675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id-ID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457200" y="2446338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8" charset="0"/>
              </a:rPr>
              <a:t>Y</a:t>
            </a:r>
            <a:endParaRPr lang="id-ID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11" name="Text Box 27"/>
          <p:cNvSpPr txBox="1">
            <a:spLocks noChangeArrowheads="1"/>
          </p:cNvSpPr>
          <p:nvPr/>
        </p:nvSpPr>
        <p:spPr bwMode="auto">
          <a:xfrm>
            <a:off x="381000" y="4427538"/>
            <a:ext cx="31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  <a:endParaRPr lang="id-ID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12" name="Text Box 28"/>
          <p:cNvSpPr txBox="1">
            <a:spLocks noChangeArrowheads="1"/>
          </p:cNvSpPr>
          <p:nvPr/>
        </p:nvSpPr>
        <p:spPr bwMode="auto">
          <a:xfrm>
            <a:off x="8077200" y="5265738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id-ID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13" name="Rectangle 29"/>
          <p:cNvSpPr>
            <a:spLocks noChangeArrowheads="1"/>
          </p:cNvSpPr>
          <p:nvPr/>
        </p:nvSpPr>
        <p:spPr bwMode="auto">
          <a:xfrm>
            <a:off x="1066800" y="5562600"/>
            <a:ext cx="323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/>
            <a:r>
              <a:rPr lang="en-US" sz="1800">
                <a:latin typeface="Times New Roman" pitchFamily="18" charset="0"/>
              </a:rPr>
              <a:t>Gambar A:     = a + b X</a:t>
            </a:r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214" name="Rectangle 30"/>
          <p:cNvSpPr>
            <a:spLocks noChangeArrowheads="1"/>
          </p:cNvSpPr>
          <p:nvPr/>
        </p:nvSpPr>
        <p:spPr bwMode="auto">
          <a:xfrm>
            <a:off x="5105400" y="554355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/>
            <a:r>
              <a:rPr lang="en-US" sz="1800">
                <a:latin typeface="Times New Roman" pitchFamily="18" charset="0"/>
              </a:rPr>
              <a:t>Gambar B:     = a - b X</a:t>
            </a:r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8194" name="Object 32"/>
          <p:cNvGraphicFramePr>
            <a:graphicFrameLocks noChangeAspect="1"/>
          </p:cNvGraphicFramePr>
          <p:nvPr/>
        </p:nvGraphicFramePr>
        <p:xfrm>
          <a:off x="2362200" y="5638800"/>
          <a:ext cx="150813" cy="201613"/>
        </p:xfrm>
        <a:graphic>
          <a:graphicData uri="http://schemas.openxmlformats.org/presentationml/2006/ole">
            <p:oleObj spid="_x0000_s8194" name="Equation" r:id="rId4" imgW="152280" imgH="203040" progId="Equation.3">
              <p:embed/>
            </p:oleObj>
          </a:graphicData>
        </a:graphic>
      </p:graphicFrame>
      <p:graphicFrame>
        <p:nvGraphicFramePr>
          <p:cNvPr id="8195" name="Object 33"/>
          <p:cNvGraphicFramePr>
            <a:graphicFrameLocks noChangeAspect="1"/>
          </p:cNvGraphicFramePr>
          <p:nvPr/>
        </p:nvGraphicFramePr>
        <p:xfrm>
          <a:off x="6400800" y="5638800"/>
          <a:ext cx="150813" cy="201613"/>
        </p:xfrm>
        <a:graphic>
          <a:graphicData uri="http://schemas.openxmlformats.org/presentationml/2006/ole">
            <p:oleObj spid="_x0000_s8195" name="Equation" r:id="rId5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cs typeface="Arial" charset="0"/>
              </a:rPr>
              <a:t>RUMUS MENCARI KOEFISIEN a DAN b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D818F-B89F-46ED-88A7-99383B9EDFB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218" name="Object 9"/>
          <p:cNvGraphicFramePr>
            <a:graphicFrameLocks noChangeAspect="1"/>
          </p:cNvGraphicFramePr>
          <p:nvPr>
            <p:ph sz="half" idx="4294967295"/>
          </p:nvPr>
        </p:nvGraphicFramePr>
        <p:xfrm>
          <a:off x="609600" y="2057400"/>
          <a:ext cx="3656013" cy="920750"/>
        </p:xfrm>
        <a:graphic>
          <a:graphicData uri="http://schemas.openxmlformats.org/presentationml/2006/ole">
            <p:oleObj spid="_x0000_s9218" name="Equation" r:id="rId4" imgW="1765080" imgH="444240" progId="Equation.3">
              <p:embed/>
            </p:oleObj>
          </a:graphicData>
        </a:graphic>
      </p:graphicFrame>
      <p:graphicFrame>
        <p:nvGraphicFramePr>
          <p:cNvPr id="9219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715000" y="2157413"/>
          <a:ext cx="2376488" cy="738187"/>
        </p:xfrm>
        <a:graphic>
          <a:graphicData uri="http://schemas.openxmlformats.org/presentationml/2006/ole">
            <p:oleObj spid="_x0000_s9219" name="Equation" r:id="rId5" imgW="1307880" imgH="406080" progId="Equation.3">
              <p:embed/>
            </p:oleObj>
          </a:graphicData>
        </a:graphic>
      </p:graphicFrame>
      <p:graphicFrame>
        <p:nvGraphicFramePr>
          <p:cNvPr id="280633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685800" y="3486150"/>
          <a:ext cx="6858000" cy="2000250"/>
        </p:xfrm>
        <a:graphic>
          <a:graphicData uri="http://schemas.openxmlformats.org/drawingml/2006/table">
            <a:tbl>
              <a:tblPr/>
              <a:tblGrid>
                <a:gridCol w="341313"/>
                <a:gridCol w="341312"/>
                <a:gridCol w="6175375"/>
              </a:tblGrid>
              <a:tr h="352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Nilai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variabel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bebas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Y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Intersep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yaitu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titik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potong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garis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dengan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sumbu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Y  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Slope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atau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kemiringan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garis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yaitu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perubahan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rata-rata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pada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untuk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setiap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unit </a:t>
                      </a:r>
                      <a:endParaRPr kumimoji="0" lang="id-ID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perubahan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pada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variabel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X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Nilai variabel bebas X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sampel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20" name="Object 59"/>
          <p:cNvGraphicFramePr>
            <a:graphicFrameLocks noChangeAspect="1"/>
          </p:cNvGraphicFramePr>
          <p:nvPr/>
        </p:nvGraphicFramePr>
        <p:xfrm>
          <a:off x="6019800" y="4243388"/>
          <a:ext cx="150813" cy="201612"/>
        </p:xfrm>
        <a:graphic>
          <a:graphicData uri="http://schemas.openxmlformats.org/presentationml/2006/ole">
            <p:oleObj spid="_x0000_s9220" name="Equation" r:id="rId6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CONTOH HUBUNGAN ANTARA PRODUKSI DENGAN </a:t>
            </a:r>
            <a:r>
              <a:rPr lang="id-ID" sz="2400" b="1" dirty="0" smtClean="0">
                <a:solidFill>
                  <a:srgbClr val="002060"/>
                </a:solidFill>
              </a:rPr>
              <a:t/>
            </a:r>
            <a:br>
              <a:rPr lang="id-ID" sz="2400" b="1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HARGA MINYAK KELAPA SAWIT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8EEC8-97A3-483E-BB19-BE3D18211DF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0259" name="Rectangle 400"/>
          <p:cNvSpPr>
            <a:spLocks noChangeArrowheads="1"/>
          </p:cNvSpPr>
          <p:nvPr/>
        </p:nvSpPr>
        <p:spPr bwMode="auto">
          <a:xfrm>
            <a:off x="838200" y="1828800"/>
            <a:ext cx="2667000" cy="466725"/>
          </a:xfrm>
          <a:prstGeom prst="rect">
            <a:avLst/>
          </a:prstGeom>
          <a:solidFill>
            <a:srgbClr val="66CC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   = a + b X</a:t>
            </a:r>
            <a:r>
              <a:rPr lang="en-US" sz="2400" b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88143" name="Group 399"/>
          <p:cNvGraphicFramePr>
            <a:graphicFrameLocks noGrp="1"/>
          </p:cNvGraphicFramePr>
          <p:nvPr/>
        </p:nvGraphicFramePr>
        <p:xfrm>
          <a:off x="812800" y="2336800"/>
          <a:ext cx="7239000" cy="4048380"/>
        </p:xfrm>
        <a:graphic>
          <a:graphicData uri="http://schemas.openxmlformats.org/drawingml/2006/table">
            <a:tbl>
              <a:tblPr/>
              <a:tblGrid>
                <a:gridCol w="927100"/>
                <a:gridCol w="852488"/>
                <a:gridCol w="3214687"/>
                <a:gridCol w="1116013"/>
                <a:gridCol w="1128712"/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= 2,8631 + 0,0086 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e=Y-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4,54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271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5.1853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-0.6453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4,53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319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5.5966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-1.0666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5,03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411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411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6.3850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-1.3550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6,05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348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348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5.8451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0.2049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6,09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287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287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5.3224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0.7676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6,14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330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5.6909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0.4491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6,37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383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6.1450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0.2250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7,40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384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6.1536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1.2464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7,22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472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6.9077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0.3123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7,81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610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610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8.0902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-0.2802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8,49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= 2,8631 + 0,0086 x 640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8.3473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0.1427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pSp>
        <p:nvGrpSpPr>
          <p:cNvPr id="10340" name="Group 106"/>
          <p:cNvGrpSpPr>
            <a:grpSpLocks/>
          </p:cNvGrpSpPr>
          <p:nvPr/>
        </p:nvGrpSpPr>
        <p:grpSpPr bwMode="auto">
          <a:xfrm>
            <a:off x="3201988" y="2362200"/>
            <a:ext cx="4416425" cy="3935413"/>
            <a:chOff x="3201988" y="2362200"/>
            <a:chExt cx="4416425" cy="3935413"/>
          </a:xfrm>
        </p:grpSpPr>
        <p:grpSp>
          <p:nvGrpSpPr>
            <p:cNvPr id="10341" name="Group 415"/>
            <p:cNvGrpSpPr>
              <a:grpSpLocks/>
            </p:cNvGrpSpPr>
            <p:nvPr/>
          </p:nvGrpSpPr>
          <p:grpSpPr bwMode="auto">
            <a:xfrm>
              <a:off x="3201988" y="2362200"/>
              <a:ext cx="150813" cy="3935413"/>
              <a:chOff x="1920" y="1488"/>
              <a:chExt cx="95" cy="2479"/>
            </a:xfrm>
          </p:grpSpPr>
          <p:graphicFrame>
            <p:nvGraphicFramePr>
              <p:cNvPr id="10245" name="Object 404"/>
              <p:cNvGraphicFramePr>
                <a:graphicFrameLocks noChangeAspect="1"/>
              </p:cNvGraphicFramePr>
              <p:nvPr/>
            </p:nvGraphicFramePr>
            <p:xfrm>
              <a:off x="1920" y="1728"/>
              <a:ext cx="95" cy="127"/>
            </p:xfrm>
            <a:graphic>
              <a:graphicData uri="http://schemas.openxmlformats.org/presentationml/2006/ole">
                <p:oleObj spid="_x0000_s10245" name="Equation" r:id="rId4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46" name="Object 405"/>
              <p:cNvGraphicFramePr>
                <a:graphicFrameLocks noChangeAspect="1"/>
              </p:cNvGraphicFramePr>
              <p:nvPr/>
            </p:nvGraphicFramePr>
            <p:xfrm>
              <a:off x="1920" y="1920"/>
              <a:ext cx="95" cy="127"/>
            </p:xfrm>
            <a:graphic>
              <a:graphicData uri="http://schemas.openxmlformats.org/presentationml/2006/ole">
                <p:oleObj spid="_x0000_s10246" name="Equation" r:id="rId5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47" name="Object 406"/>
              <p:cNvGraphicFramePr>
                <a:graphicFrameLocks noChangeAspect="1"/>
              </p:cNvGraphicFramePr>
              <p:nvPr/>
            </p:nvGraphicFramePr>
            <p:xfrm>
              <a:off x="1920" y="2160"/>
              <a:ext cx="95" cy="127"/>
            </p:xfrm>
            <a:graphic>
              <a:graphicData uri="http://schemas.openxmlformats.org/presentationml/2006/ole">
                <p:oleObj spid="_x0000_s10247" name="Equation" r:id="rId6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49" name="Object 408"/>
              <p:cNvGraphicFramePr>
                <a:graphicFrameLocks noChangeAspect="1"/>
              </p:cNvGraphicFramePr>
              <p:nvPr/>
            </p:nvGraphicFramePr>
            <p:xfrm>
              <a:off x="1920" y="2544"/>
              <a:ext cx="95" cy="127"/>
            </p:xfrm>
            <a:graphic>
              <a:graphicData uri="http://schemas.openxmlformats.org/presentationml/2006/ole">
                <p:oleObj spid="_x0000_s10249" name="Equation" r:id="rId7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0" name="Object 409"/>
              <p:cNvGraphicFramePr>
                <a:graphicFrameLocks noChangeAspect="1"/>
              </p:cNvGraphicFramePr>
              <p:nvPr/>
            </p:nvGraphicFramePr>
            <p:xfrm>
              <a:off x="1920" y="2784"/>
              <a:ext cx="95" cy="127"/>
            </p:xfrm>
            <a:graphic>
              <a:graphicData uri="http://schemas.openxmlformats.org/presentationml/2006/ole">
                <p:oleObj spid="_x0000_s10250" name="Equation" r:id="rId8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1" name="Object 410"/>
              <p:cNvGraphicFramePr>
                <a:graphicFrameLocks noChangeAspect="1"/>
              </p:cNvGraphicFramePr>
              <p:nvPr/>
            </p:nvGraphicFramePr>
            <p:xfrm>
              <a:off x="1920" y="2976"/>
              <a:ext cx="95" cy="127"/>
            </p:xfrm>
            <a:graphic>
              <a:graphicData uri="http://schemas.openxmlformats.org/presentationml/2006/ole">
                <p:oleObj spid="_x0000_s10251" name="Equation" r:id="rId9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2" name="Object 411"/>
              <p:cNvGraphicFramePr>
                <a:graphicFrameLocks noChangeAspect="1"/>
              </p:cNvGraphicFramePr>
              <p:nvPr/>
            </p:nvGraphicFramePr>
            <p:xfrm>
              <a:off x="1920" y="3216"/>
              <a:ext cx="95" cy="127"/>
            </p:xfrm>
            <a:graphic>
              <a:graphicData uri="http://schemas.openxmlformats.org/presentationml/2006/ole">
                <p:oleObj spid="_x0000_s10252" name="Equation" r:id="rId10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3" name="Object 412"/>
              <p:cNvGraphicFramePr>
                <a:graphicFrameLocks noChangeAspect="1"/>
              </p:cNvGraphicFramePr>
              <p:nvPr/>
            </p:nvGraphicFramePr>
            <p:xfrm>
              <a:off x="1920" y="3456"/>
              <a:ext cx="95" cy="127"/>
            </p:xfrm>
            <a:graphic>
              <a:graphicData uri="http://schemas.openxmlformats.org/presentationml/2006/ole">
                <p:oleObj spid="_x0000_s10253" name="Equation" r:id="rId11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4" name="Object 413"/>
              <p:cNvGraphicFramePr>
                <a:graphicFrameLocks noChangeAspect="1"/>
              </p:cNvGraphicFramePr>
              <p:nvPr/>
            </p:nvGraphicFramePr>
            <p:xfrm>
              <a:off x="1920" y="3648"/>
              <a:ext cx="95" cy="127"/>
            </p:xfrm>
            <a:graphic>
              <a:graphicData uri="http://schemas.openxmlformats.org/presentationml/2006/ole">
                <p:oleObj spid="_x0000_s10254" name="Equation" r:id="rId12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55" name="Object 414"/>
              <p:cNvGraphicFramePr>
                <a:graphicFrameLocks noChangeAspect="1"/>
              </p:cNvGraphicFramePr>
              <p:nvPr/>
            </p:nvGraphicFramePr>
            <p:xfrm>
              <a:off x="1920" y="3840"/>
              <a:ext cx="95" cy="127"/>
            </p:xfrm>
            <a:graphic>
              <a:graphicData uri="http://schemas.openxmlformats.org/presentationml/2006/ole">
                <p:oleObj spid="_x0000_s10255" name="Equation" r:id="rId13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48" name="Object 407"/>
              <p:cNvGraphicFramePr>
                <a:graphicFrameLocks noChangeAspect="1"/>
              </p:cNvGraphicFramePr>
              <p:nvPr/>
            </p:nvGraphicFramePr>
            <p:xfrm>
              <a:off x="1920" y="2352"/>
              <a:ext cx="95" cy="127"/>
            </p:xfrm>
            <a:graphic>
              <a:graphicData uri="http://schemas.openxmlformats.org/presentationml/2006/ole">
                <p:oleObj spid="_x0000_s10248" name="Equation" r:id="rId14" imgW="152280" imgH="203040" progId="Equation.3">
                  <p:embed/>
                </p:oleObj>
              </a:graphicData>
            </a:graphic>
          </p:graphicFrame>
          <p:graphicFrame>
            <p:nvGraphicFramePr>
              <p:cNvPr id="10244" name="Object 403"/>
              <p:cNvGraphicFramePr>
                <a:graphicFrameLocks noChangeAspect="1"/>
              </p:cNvGraphicFramePr>
              <p:nvPr/>
            </p:nvGraphicFramePr>
            <p:xfrm>
              <a:off x="1920" y="1488"/>
              <a:ext cx="95" cy="127"/>
            </p:xfrm>
            <a:graphic>
              <a:graphicData uri="http://schemas.openxmlformats.org/presentationml/2006/ole">
                <p:oleObj spid="_x0000_s10244" name="Equation" r:id="rId15" imgW="152280" imgH="203040" progId="Equation.3">
                  <p:embed/>
                </p:oleObj>
              </a:graphicData>
            </a:graphic>
          </p:graphicFrame>
        </p:grpSp>
        <p:graphicFrame>
          <p:nvGraphicFramePr>
            <p:cNvPr id="10242" name="Object 416"/>
            <p:cNvGraphicFramePr>
              <a:graphicFrameLocks noChangeAspect="1"/>
            </p:cNvGraphicFramePr>
            <p:nvPr/>
          </p:nvGraphicFramePr>
          <p:xfrm>
            <a:off x="6477000" y="2362200"/>
            <a:ext cx="150813" cy="201613"/>
          </p:xfrm>
          <a:graphic>
            <a:graphicData uri="http://schemas.openxmlformats.org/presentationml/2006/ole">
              <p:oleObj spid="_x0000_s10242" name="Equation" r:id="rId16" imgW="152280" imgH="203040" progId="Equation.3">
                <p:embed/>
              </p:oleObj>
            </a:graphicData>
          </a:graphic>
        </p:graphicFrame>
        <p:graphicFrame>
          <p:nvGraphicFramePr>
            <p:cNvPr id="10243" name="Object 418"/>
            <p:cNvGraphicFramePr>
              <a:graphicFrameLocks noChangeAspect="1"/>
            </p:cNvGraphicFramePr>
            <p:nvPr/>
          </p:nvGraphicFramePr>
          <p:xfrm>
            <a:off x="7467600" y="2362200"/>
            <a:ext cx="150813" cy="201613"/>
          </p:xfrm>
          <a:graphic>
            <a:graphicData uri="http://schemas.openxmlformats.org/presentationml/2006/ole">
              <p:oleObj spid="_x0000_s10243" name="Equation" r:id="rId17" imgW="152280" imgH="203040" progId="Equation.3">
                <p:embed/>
              </p:oleObj>
            </a:graphicData>
          </a:graphic>
        </p:graphicFrame>
      </p:grpSp>
      <p:graphicFrame>
        <p:nvGraphicFramePr>
          <p:cNvPr id="10256" name="Object 422"/>
          <p:cNvGraphicFramePr>
            <a:graphicFrameLocks noChangeAspect="1"/>
          </p:cNvGraphicFramePr>
          <p:nvPr/>
        </p:nvGraphicFramePr>
        <p:xfrm>
          <a:off x="990600" y="1876425"/>
          <a:ext cx="228600" cy="306388"/>
        </p:xfrm>
        <a:graphic>
          <a:graphicData uri="http://schemas.openxmlformats.org/presentationml/2006/ole">
            <p:oleObj spid="_x0000_s10256" name="Equation" r:id="rId18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</a:rPr>
              <a:t>CONTOH HUBUNGAN ANTARA PRODUKSI DENGAN </a:t>
            </a:r>
            <a:r>
              <a:rPr lang="id-ID" sz="2400" b="1" smtClean="0">
                <a:solidFill>
                  <a:srgbClr val="002060"/>
                </a:solidFill>
              </a:rPr>
              <a:t/>
            </a:r>
            <a:br>
              <a:rPr lang="id-ID" sz="2400" b="1" smtClean="0">
                <a:solidFill>
                  <a:srgbClr val="002060"/>
                </a:solidFill>
              </a:rPr>
            </a:br>
            <a:r>
              <a:rPr lang="en-US" sz="2400" b="1" smtClean="0">
                <a:solidFill>
                  <a:srgbClr val="002060"/>
                </a:solidFill>
              </a:rPr>
              <a:t>HARGA MINYAK KELAPA SAWIT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7E9C1-A070-4F7B-A295-C7E0FD86E2C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1271" name="Rectangle 85"/>
          <p:cNvSpPr>
            <a:spLocks noChangeArrowheads="1"/>
          </p:cNvSpPr>
          <p:nvPr/>
        </p:nvSpPr>
        <p:spPr bwMode="auto">
          <a:xfrm>
            <a:off x="1600200" y="2209800"/>
            <a:ext cx="2422525" cy="284163"/>
          </a:xfrm>
          <a:prstGeom prst="rect">
            <a:avLst/>
          </a:prstGeom>
          <a:solidFill>
            <a:srgbClr val="66CC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Persamaan    = 2,8631 + 0,0086 X.</a:t>
            </a:r>
            <a:r>
              <a:rPr lang="en-US" sz="1200" b="0">
                <a:latin typeface="Times New Roman" pitchFamily="18" charset="0"/>
              </a:rPr>
              <a:t> </a:t>
            </a:r>
          </a:p>
        </p:txBody>
      </p:sp>
      <p:sp>
        <p:nvSpPr>
          <p:cNvPr id="11272" name="Rectangle 87"/>
          <p:cNvSpPr>
            <a:spLocks noChangeArrowheads="1"/>
          </p:cNvSpPr>
          <p:nvPr/>
        </p:nvSpPr>
        <p:spPr bwMode="auto">
          <a:xfrm>
            <a:off x="0" y="2452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86"/>
          <p:cNvGraphicFramePr>
            <a:graphicFrameLocks noChangeAspect="1"/>
          </p:cNvGraphicFramePr>
          <p:nvPr/>
        </p:nvGraphicFramePr>
        <p:xfrm>
          <a:off x="1447800" y="2667000"/>
          <a:ext cx="6096000" cy="3279775"/>
        </p:xfrm>
        <a:graphic>
          <a:graphicData uri="http://schemas.openxmlformats.org/presentationml/2006/ole">
            <p:oleObj spid="_x0000_s11266" name="Chart" r:id="rId4" imgW="3628949" imgH="1952549" progId="Excel.Chart.8">
              <p:embed/>
            </p:oleObj>
          </a:graphicData>
        </a:graphic>
      </p:graphicFrame>
      <p:graphicFrame>
        <p:nvGraphicFramePr>
          <p:cNvPr id="11267" name="Object 92"/>
          <p:cNvGraphicFramePr>
            <a:graphicFrameLocks noChangeAspect="1"/>
          </p:cNvGraphicFramePr>
          <p:nvPr/>
        </p:nvGraphicFramePr>
        <p:xfrm>
          <a:off x="2413000" y="2224088"/>
          <a:ext cx="150813" cy="201612"/>
        </p:xfrm>
        <a:graphic>
          <a:graphicData uri="http://schemas.openxmlformats.org/presentationml/2006/ole">
            <p:oleObj spid="_x0000_s11267" name="Equation" r:id="rId5" imgW="152280" imgH="203040" progId="Equation.3">
              <p:embed/>
            </p:oleObj>
          </a:graphicData>
        </a:graphic>
      </p:graphicFrame>
      <p:grpSp>
        <p:nvGrpSpPr>
          <p:cNvPr id="11273" name="Group 15"/>
          <p:cNvGrpSpPr>
            <a:grpSpLocks/>
          </p:cNvGrpSpPr>
          <p:nvPr/>
        </p:nvGrpSpPr>
        <p:grpSpPr bwMode="auto">
          <a:xfrm>
            <a:off x="2490788" y="6070600"/>
            <a:ext cx="3071812" cy="330200"/>
            <a:chOff x="838200" y="6070600"/>
            <a:chExt cx="3071813" cy="330200"/>
          </a:xfrm>
        </p:grpSpPr>
        <p:sp>
          <p:nvSpPr>
            <p:cNvPr id="11274" name="Rectangle 89"/>
            <p:cNvSpPr>
              <a:spLocks noChangeArrowheads="1"/>
            </p:cNvSpPr>
            <p:nvPr/>
          </p:nvSpPr>
          <p:spPr bwMode="auto">
            <a:xfrm>
              <a:off x="838200" y="6096000"/>
              <a:ext cx="30718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Gambar A: Koordinat antara Y dan   </a:t>
              </a:r>
            </a:p>
          </p:txBody>
        </p:sp>
        <p:graphicFrame>
          <p:nvGraphicFramePr>
            <p:cNvPr id="11268" name="Object 95"/>
            <p:cNvGraphicFramePr>
              <a:graphicFrameLocks noChangeAspect="1"/>
            </p:cNvGraphicFramePr>
            <p:nvPr/>
          </p:nvGraphicFramePr>
          <p:xfrm>
            <a:off x="3657600" y="6070600"/>
            <a:ext cx="227013" cy="303479"/>
          </p:xfrm>
          <a:graphic>
            <a:graphicData uri="http://schemas.openxmlformats.org/presentationml/2006/ole">
              <p:oleObj spid="_x0000_s11268" name="Equation" r:id="rId6" imgW="152280" imgH="20304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CONTOH HUBUNGAN ANTARA PRODUKSI DENGAN HARGA </a:t>
            </a:r>
            <a:r>
              <a:rPr lang="id-ID" sz="2400" b="1" dirty="0" smtClean="0">
                <a:solidFill>
                  <a:srgbClr val="002060"/>
                </a:solidFill>
              </a:rPr>
              <a:t/>
            </a:r>
            <a:br>
              <a:rPr lang="id-ID" sz="2400" b="1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MINYAK KELAPA SAWIT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317E7-26D9-4C0B-8793-3E771A36520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12290" name="Object 14"/>
          <p:cNvGraphicFramePr>
            <a:graphicFrameLocks noChangeAspect="1"/>
          </p:cNvGraphicFramePr>
          <p:nvPr>
            <p:ph idx="4294967295"/>
          </p:nvPr>
        </p:nvGraphicFramePr>
        <p:xfrm>
          <a:off x="1295400" y="2652713"/>
          <a:ext cx="6172200" cy="2828925"/>
        </p:xfrm>
        <a:graphic>
          <a:graphicData uri="http://schemas.openxmlformats.org/presentationml/2006/ole">
            <p:oleObj spid="_x0000_s12290" name="Chart" r:id="rId4" imgW="3552749" imgH="1628851" progId="Excel.Chart.8">
              <p:embed/>
            </p:oleObj>
          </a:graphicData>
        </a:graphic>
      </p:graphicFrame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2590800" y="2230438"/>
            <a:ext cx="2460625" cy="284162"/>
          </a:xfrm>
          <a:prstGeom prst="rect">
            <a:avLst/>
          </a:prstGeom>
          <a:solidFill>
            <a:srgbClr val="66CC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Persamaan     = 2,8631 + 0,0086 X.</a:t>
            </a:r>
            <a:r>
              <a:rPr lang="en-US" sz="1200" b="0">
                <a:latin typeface="Times New Roman" pitchFamily="18" charset="0"/>
              </a:rPr>
              <a:t> </a:t>
            </a:r>
          </a:p>
        </p:txBody>
      </p:sp>
      <p:sp>
        <p:nvSpPr>
          <p:cNvPr id="12297" name="Rectangle 4"/>
          <p:cNvSpPr>
            <a:spLocks noChangeArrowheads="1"/>
          </p:cNvSpPr>
          <p:nvPr/>
        </p:nvSpPr>
        <p:spPr bwMode="auto">
          <a:xfrm>
            <a:off x="0" y="2452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2298" name="Rectangle 7"/>
          <p:cNvSpPr>
            <a:spLocks noChangeArrowheads="1"/>
          </p:cNvSpPr>
          <p:nvPr/>
        </p:nvSpPr>
        <p:spPr bwMode="auto">
          <a:xfrm>
            <a:off x="1981200" y="5867400"/>
            <a:ext cx="3773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Gambar B: </a:t>
            </a:r>
            <a:r>
              <a:rPr lang="en-US" sz="1200">
                <a:latin typeface="Times New Roman" pitchFamily="18" charset="0"/>
              </a:rPr>
              <a:t>Koordinat antara Y dan    , dimana Y =   </a:t>
            </a:r>
          </a:p>
        </p:txBody>
      </p:sp>
      <p:graphicFrame>
        <p:nvGraphicFramePr>
          <p:cNvPr id="12291" name="Object 17"/>
          <p:cNvGraphicFramePr>
            <a:graphicFrameLocks noChangeAspect="1"/>
          </p:cNvGraphicFramePr>
          <p:nvPr/>
        </p:nvGraphicFramePr>
        <p:xfrm>
          <a:off x="3429000" y="2286000"/>
          <a:ext cx="150813" cy="201613"/>
        </p:xfrm>
        <a:graphic>
          <a:graphicData uri="http://schemas.openxmlformats.org/presentationml/2006/ole">
            <p:oleObj spid="_x0000_s12291" name="Equation" r:id="rId5" imgW="152280" imgH="203040" progId="Equation.3">
              <p:embed/>
            </p:oleObj>
          </a:graphicData>
        </a:graphic>
      </p:graphicFrame>
      <p:graphicFrame>
        <p:nvGraphicFramePr>
          <p:cNvPr id="12292" name="Object 18"/>
          <p:cNvGraphicFramePr>
            <a:graphicFrameLocks noChangeAspect="1"/>
          </p:cNvGraphicFramePr>
          <p:nvPr/>
        </p:nvGraphicFramePr>
        <p:xfrm>
          <a:off x="4572000" y="5943600"/>
          <a:ext cx="150813" cy="201613"/>
        </p:xfrm>
        <a:graphic>
          <a:graphicData uri="http://schemas.openxmlformats.org/presentationml/2006/ole">
            <p:oleObj spid="_x0000_s12292" name="Equation" r:id="rId6" imgW="152280" imgH="203040" progId="Equation.3">
              <p:embed/>
            </p:oleObj>
          </a:graphicData>
        </a:graphic>
      </p:graphicFrame>
      <p:graphicFrame>
        <p:nvGraphicFramePr>
          <p:cNvPr id="12293" name="Object 19"/>
          <p:cNvGraphicFramePr>
            <a:graphicFrameLocks noChangeAspect="1"/>
          </p:cNvGraphicFramePr>
          <p:nvPr/>
        </p:nvGraphicFramePr>
        <p:xfrm>
          <a:off x="5562600" y="5894388"/>
          <a:ext cx="150813" cy="201612"/>
        </p:xfrm>
        <a:graphic>
          <a:graphicData uri="http://schemas.openxmlformats.org/presentationml/2006/ole">
            <p:oleObj spid="_x0000_s12293" name="Equation" r:id="rId7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r"/>
            <a:r>
              <a:rPr lang="en-US" sz="2400" b="1" smtClean="0">
                <a:solidFill>
                  <a:srgbClr val="002060"/>
                </a:solidFill>
              </a:rPr>
              <a:t>DEFINISI</a:t>
            </a:r>
            <a:r>
              <a:rPr lang="id-ID" sz="2400" b="1" smtClean="0">
                <a:solidFill>
                  <a:srgbClr val="002060"/>
                </a:solidFill>
              </a:rPr>
              <a:t> STANDAR ERROR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err="1" smtClean="0">
                <a:latin typeface="+mj-lt"/>
              </a:rPr>
              <a:t>Standar</a:t>
            </a:r>
            <a:r>
              <a:rPr lang="en-US" sz="2800" dirty="0" smtClean="0">
                <a:latin typeface="+mj-lt"/>
              </a:rPr>
              <a:t> error </a:t>
            </a:r>
            <a:r>
              <a:rPr lang="en-US" sz="2800" dirty="0" err="1" smtClean="0">
                <a:latin typeface="+mj-lt"/>
              </a:rPr>
              <a:t>atau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kesalahan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baku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Pendugaan</a:t>
            </a:r>
            <a:r>
              <a:rPr lang="en-US" sz="2800" dirty="0" smtClean="0">
                <a:latin typeface="+mj-lt"/>
              </a:rPr>
              <a:t> </a:t>
            </a:r>
          </a:p>
          <a:p>
            <a:pPr marL="274320" indent="-274320" fontAlgn="auto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800" dirty="0" smtClean="0">
                <a:latin typeface="+mj-lt"/>
              </a:rPr>
              <a:t>	</a:t>
            </a:r>
            <a:r>
              <a:rPr lang="en-US" sz="2800" dirty="0" err="1" smtClean="0">
                <a:latin typeface="+mj-lt"/>
              </a:rPr>
              <a:t>Suatu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ukuran</a:t>
            </a:r>
            <a:r>
              <a:rPr lang="en-US" sz="2800" dirty="0" smtClean="0">
                <a:latin typeface="+mj-lt"/>
              </a:rPr>
              <a:t> yang </a:t>
            </a:r>
            <a:r>
              <a:rPr lang="en-US" sz="2800" dirty="0" err="1" smtClean="0">
                <a:latin typeface="+mj-lt"/>
              </a:rPr>
              <a:t>mengukur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ketidakakuratan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pencaran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atau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persebaran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nilai-nilai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pengamatan</a:t>
            </a:r>
            <a:r>
              <a:rPr lang="en-US" sz="2800" dirty="0" smtClean="0">
                <a:latin typeface="+mj-lt"/>
              </a:rPr>
              <a:t> (Y) </a:t>
            </a:r>
            <a:r>
              <a:rPr lang="en-US" sz="2800" dirty="0" err="1" smtClean="0">
                <a:latin typeface="+mj-lt"/>
              </a:rPr>
              <a:t>terhadap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garis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regresinya</a:t>
            </a:r>
            <a:r>
              <a:rPr lang="en-US" sz="2800" dirty="0" smtClean="0">
                <a:latin typeface="+mj-lt"/>
              </a:rPr>
              <a:t> (Ŷ).</a:t>
            </a:r>
            <a:endParaRPr lang="id-ID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>
              <a:latin typeface="+mj-lt"/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040F3-EF92-4B93-BA80-5834AD8D9757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2452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38918" name="Group 14"/>
          <p:cNvGrpSpPr>
            <a:grpSpLocks/>
          </p:cNvGrpSpPr>
          <p:nvPr/>
        </p:nvGrpSpPr>
        <p:grpSpPr bwMode="auto">
          <a:xfrm>
            <a:off x="1371600" y="4572000"/>
            <a:ext cx="93663" cy="230188"/>
            <a:chOff x="4813" y="1478"/>
            <a:chExt cx="59" cy="145"/>
          </a:xfrm>
        </p:grpSpPr>
        <p:sp>
          <p:nvSpPr>
            <p:cNvPr id="38919" name="Rectangle 12"/>
            <p:cNvSpPr>
              <a:spLocks noChangeArrowheads="1"/>
            </p:cNvSpPr>
            <p:nvPr/>
          </p:nvSpPr>
          <p:spPr bwMode="auto">
            <a:xfrm>
              <a:off x="4813" y="1508"/>
              <a:ext cx="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 i="1">
                  <a:solidFill>
                    <a:srgbClr val="FFFF66"/>
                  </a:solidFill>
                  <a:latin typeface="Book Antiqua" pitchFamily="18" charset="0"/>
                </a:rPr>
                <a:t>Y</a:t>
              </a:r>
              <a:endParaRPr lang="en-US">
                <a:solidFill>
                  <a:srgbClr val="FFFF66"/>
                </a:solidFill>
              </a:endParaRPr>
            </a:p>
          </p:txBody>
        </p:sp>
        <p:sp>
          <p:nvSpPr>
            <p:cNvPr id="38920" name="Rectangle 13"/>
            <p:cNvSpPr>
              <a:spLocks noChangeArrowheads="1"/>
            </p:cNvSpPr>
            <p:nvPr/>
          </p:nvSpPr>
          <p:spPr bwMode="auto">
            <a:xfrm>
              <a:off x="4834" y="1478"/>
              <a:ext cx="3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FFFF66"/>
                  </a:solidFill>
                  <a:latin typeface="Book Antiqua" pitchFamily="18" charset="0"/>
                </a:rPr>
                <a:t>ˆ</a:t>
              </a:r>
              <a:endParaRPr lang="en-US">
                <a:solidFill>
                  <a:srgbClr val="FFFF66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002060"/>
                </a:solidFill>
              </a:rPr>
              <a:t>RUMUS STANDAR ERROR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4D213-31D5-4C34-8BE0-AF7C809E482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>
            <p:ph idx="4294967295"/>
          </p:nvPr>
        </p:nvGraphicFramePr>
        <p:xfrm>
          <a:off x="1676400" y="2122488"/>
          <a:ext cx="5791200" cy="1539875"/>
        </p:xfrm>
        <a:graphic>
          <a:graphicData uri="http://schemas.openxmlformats.org/presentationml/2006/ole">
            <p:oleObj spid="_x0000_s13314" name="Equation" r:id="rId4" imgW="1815840" imgH="482400" progId="Equation.3">
              <p:embed/>
            </p:oleObj>
          </a:graphicData>
        </a:graphic>
      </p:graphicFrame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0" y="2452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94920" name="Rectangle 8"/>
          <p:cNvSpPr>
            <a:spLocks noChangeArrowheads="1"/>
          </p:cNvSpPr>
          <p:nvPr/>
        </p:nvSpPr>
        <p:spPr bwMode="auto">
          <a:xfrm>
            <a:off x="914400" y="3794125"/>
            <a:ext cx="103981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349250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Di </a:t>
            </a:r>
            <a:r>
              <a:rPr lang="en-US" sz="180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mana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:</a:t>
            </a:r>
          </a:p>
          <a:p>
            <a:pPr eaLnBrk="0" hangingPunct="0">
              <a:tabLst>
                <a:tab pos="349250" algn="l"/>
              </a:tabLst>
              <a:defRPr/>
            </a:pPr>
            <a:endParaRPr lang="en-US" sz="1800" dirty="0">
              <a:solidFill>
                <a:schemeClr val="tx1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94969" name="Group 57"/>
          <p:cNvGraphicFramePr>
            <a:graphicFrameLocks noGrp="1"/>
          </p:cNvGraphicFramePr>
          <p:nvPr/>
        </p:nvGraphicFramePr>
        <p:xfrm>
          <a:off x="990600" y="4343400"/>
          <a:ext cx="7620000" cy="1746000"/>
        </p:xfrm>
        <a:graphic>
          <a:graphicData uri="http://schemas.openxmlformats.org/drawingml/2006/table">
            <a:tbl>
              <a:tblPr/>
              <a:tblGrid>
                <a:gridCol w="774700"/>
                <a:gridCol w="303213"/>
                <a:gridCol w="654208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r>
                        <a:rPr kumimoji="0" lang="en-US" sz="18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y.x</a:t>
                      </a:r>
                      <a:r>
                        <a:rPr kumimoji="0" lang="id-ID" sz="1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Standar error variabel Y berdasarkan variabel X yang diketahui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Nilai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pengamatan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dari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Y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Nilai dugaan dari Y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sampel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derajat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bebas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n-2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karena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terdapat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parameter yang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digunakan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yaitu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b.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15" name="Object 59"/>
          <p:cNvGraphicFramePr>
            <a:graphicFrameLocks noChangeAspect="1"/>
          </p:cNvGraphicFramePr>
          <p:nvPr/>
        </p:nvGraphicFramePr>
        <p:xfrm>
          <a:off x="1028700" y="5054600"/>
          <a:ext cx="228600" cy="357188"/>
        </p:xfrm>
        <a:graphic>
          <a:graphicData uri="http://schemas.openxmlformats.org/presentationml/2006/ole">
            <p:oleObj spid="_x0000_s13315" name="Equation" r:id="rId5" imgW="1141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67000" y="4114800"/>
            <a:ext cx="3810000" cy="2384425"/>
          </a:xfrm>
          <a:noFill/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24010-F8DB-479D-BE06-F0CC435430B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20925" y="2695575"/>
            <a:ext cx="460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27712" name="Text Box 32"/>
          <p:cNvSpPr txBox="1">
            <a:spLocks noChangeArrowheads="1"/>
          </p:cNvSpPr>
          <p:nvPr/>
        </p:nvSpPr>
        <p:spPr bwMode="auto">
          <a:xfrm>
            <a:off x="900113" y="1908175"/>
            <a:ext cx="64341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  <a:latin typeface="+mj-lt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metode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kuadrat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terkecil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berikut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:</a:t>
            </a:r>
          </a:p>
        </p:txBody>
      </p:sp>
      <p:sp>
        <p:nvSpPr>
          <p:cNvPr id="327713" name="Text Box 33"/>
          <p:cNvSpPr txBox="1">
            <a:spLocks noChangeArrowheads="1"/>
          </p:cNvSpPr>
          <p:nvPr/>
        </p:nvSpPr>
        <p:spPr bwMode="auto">
          <a:xfrm>
            <a:off x="900113" y="2282825"/>
            <a:ext cx="809148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57200">
              <a:defRPr/>
            </a:pPr>
            <a:r>
              <a:rPr lang="id-ID" sz="1400" b="0" dirty="0">
                <a:solidFill>
                  <a:schemeClr val="tx1"/>
                </a:solidFill>
                <a:latin typeface="+mj-lt"/>
              </a:rPr>
              <a:t>1.	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rata-rata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+mj-lt"/>
              </a:rPr>
              <a:t>error term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atau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+mj-lt"/>
              </a:rPr>
              <a:t>expected value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untuk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setiap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sama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nol.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ini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dinyatakan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 E(</a:t>
            </a:r>
            <a:r>
              <a:rPr lang="en-US" sz="1400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sz="1400" b="0" dirty="0">
                <a:solidFill>
                  <a:schemeClr val="tx1"/>
                </a:solidFill>
                <a:latin typeface="+mj-lt"/>
              </a:rPr>
              <a:t>/Xi) = 0.</a:t>
            </a:r>
          </a:p>
          <a:p>
            <a:pPr marL="457200" indent="-457200">
              <a:defRPr/>
            </a:pPr>
            <a:r>
              <a:rPr lang="id-ID" b="0" dirty="0">
                <a:solidFill>
                  <a:schemeClr val="tx1"/>
                </a:solidFill>
                <a:latin typeface="+mj-lt"/>
              </a:rPr>
              <a:t>2.	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error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atau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biasa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disebut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kovarian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saling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berhubungan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atau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berkorelasi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biasa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dilambangkan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sebagai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berikut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Cov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(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) = 0,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mana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¹ j.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Berdasarkan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nomor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1,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setiap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Xi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terdapat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untuk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Xj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dimaksud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kovarian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= 0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adalah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Xi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hubungan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Xj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41991" name="Text Box 34"/>
          <p:cNvSpPr txBox="1">
            <a:spLocks noChangeArrowheads="1"/>
          </p:cNvSpPr>
          <p:nvPr/>
        </p:nvSpPr>
        <p:spPr bwMode="auto">
          <a:xfrm>
            <a:off x="990600" y="31242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.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457200" y="304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</a:t>
            </a: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SUMSI METODE KUADRAT TERKECIL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17BF9-5BDB-42C9-900F-1DCA5FF2B3F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320925" y="2695575"/>
            <a:ext cx="460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8243888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57200">
              <a:defRPr/>
            </a:pPr>
            <a:r>
              <a:rPr lang="en-US" sz="14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3. Varian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error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bersifat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konstan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Ingat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bahwa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varian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dilambangkan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s2,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sehingga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dilambangkan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(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) = E(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)2 = s2.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Anda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perhatikan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gambar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atas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bahwa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(yang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dilambangkan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tanda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titik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)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untuk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setiap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</a:t>
            </a:r>
            <a:r>
              <a:rPr lang="en-US" b="0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X</a:t>
            </a:r>
            <a:r>
              <a:rPr lang="en-US" b="0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</a:t>
            </a:r>
            <a:r>
              <a:rPr lang="en-US" b="0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tersebar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secara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konstan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sebesar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variannya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s2.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gambar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tersebut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tersebar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1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standar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deviasi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bawah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garis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regresi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1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standar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deviasi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atas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garis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regresi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Seluruh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sebaran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untuk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Xi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untuk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Xj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mana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¹ j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terlihat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sama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ditunjukkan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kurva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berbentuk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simetris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ukuran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sama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hal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inilah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dikenal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varians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error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bersifat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konstan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457200" indent="-457200">
              <a:defRPr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defRPr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4.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Variabel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bebas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berkorelasi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error term E,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biasa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dilambangkan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Cov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(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Xi) = 0.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Pada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garis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regresi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   Y=a +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bxi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+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maka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Xi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saling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mempengaruhi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sebab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apabila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saling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mempengaruhi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maka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pengaruh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masing-masing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saling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dapat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dipisahkan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Ingat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bahwa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mempengaruhi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Y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selain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adalah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pasti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faktor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diluar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X.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Oleh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sebab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itu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varians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dari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E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X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saling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terpisah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atau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tidak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berkorelasi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11" name="Title 8"/>
          <p:cNvSpPr txBox="1">
            <a:spLocks/>
          </p:cNvSpPr>
          <p:nvPr/>
        </p:nvSpPr>
        <p:spPr>
          <a:xfrm>
            <a:off x="457200" y="304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</a:t>
            </a: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SUMSI METODE KUADRAT TERKECIL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7"/>
          <p:cNvGraphicFramePr>
            <a:graphicFrameLocks noChangeAspect="1"/>
          </p:cNvGraphicFramePr>
          <p:nvPr>
            <p:ph idx="1"/>
          </p:nvPr>
        </p:nvGraphicFramePr>
        <p:xfrm>
          <a:off x="1066800" y="2525713"/>
          <a:ext cx="5105400" cy="1055687"/>
        </p:xfrm>
        <a:graphic>
          <a:graphicData uri="http://schemas.openxmlformats.org/presentationml/2006/ole">
            <p:oleObj spid="_x0000_s14338" name="Equation" r:id="rId4" imgW="2209680" imgH="457200" progId="Equation.3">
              <p:embed/>
            </p:oleObj>
          </a:graphicData>
        </a:graphic>
      </p:graphicFrame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CF2C2-37F3-4AEB-BBD8-FA490B3FFAC1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4341" name="Rectangle 52"/>
          <p:cNvSpPr>
            <a:spLocks noChangeArrowheads="1"/>
          </p:cNvSpPr>
          <p:nvPr/>
        </p:nvSpPr>
        <p:spPr bwMode="auto">
          <a:xfrm>
            <a:off x="2320925" y="2695575"/>
            <a:ext cx="460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00119" name="Group 87"/>
          <p:cNvGraphicFramePr>
            <a:graphicFrameLocks noGrp="1"/>
          </p:cNvGraphicFramePr>
          <p:nvPr/>
        </p:nvGraphicFramePr>
        <p:xfrm>
          <a:off x="990600" y="4343400"/>
          <a:ext cx="6705600" cy="1841760"/>
        </p:xfrm>
        <a:graphic>
          <a:graphicData uri="http://schemas.openxmlformats.org/drawingml/2006/table">
            <a:tbl>
              <a:tblPr/>
              <a:tblGrid>
                <a:gridCol w="682625"/>
                <a:gridCol w="265113"/>
                <a:gridCol w="57578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Nilai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dugaan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dari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Y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untuk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nilai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X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tertentu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Nilai t-tabel untuk taraf nyata tertentu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y.x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Standar error variabel Y berdasarkan variabel X yang diketahui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Nilai data pengamatan variabel bebas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Nilai rata-rata data pengamatan variabel bebas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sampel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1" name="Line 89"/>
          <p:cNvSpPr>
            <a:spLocks noChangeShapeType="1"/>
          </p:cNvSpPr>
          <p:nvPr/>
        </p:nvSpPr>
        <p:spPr bwMode="auto">
          <a:xfrm>
            <a:off x="1066800" y="5638800"/>
            <a:ext cx="152400" cy="0"/>
          </a:xfrm>
          <a:prstGeom prst="line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14339" name="Object 91"/>
          <p:cNvGraphicFramePr>
            <a:graphicFrameLocks noChangeAspect="1"/>
          </p:cNvGraphicFramePr>
          <p:nvPr/>
        </p:nvGraphicFramePr>
        <p:xfrm>
          <a:off x="1066800" y="4343400"/>
          <a:ext cx="239713" cy="341313"/>
        </p:xfrm>
        <a:graphic>
          <a:graphicData uri="http://schemas.openxmlformats.org/presentationml/2006/ole">
            <p:oleObj spid="_x0000_s14339" name="Equation" r:id="rId5" imgW="241200" imgH="342720" progId="Equation.3">
              <p:embed/>
            </p:oleObj>
          </a:graphicData>
        </a:graphic>
      </p:graphicFrame>
      <p:sp>
        <p:nvSpPr>
          <p:cNvPr id="34" name="Title 8"/>
          <p:cNvSpPr txBox="1">
            <a:spLocks/>
          </p:cNvSpPr>
          <p:nvPr/>
        </p:nvSpPr>
        <p:spPr>
          <a:xfrm>
            <a:off x="228600" y="6096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RUMUS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PENGERTIAN ANALISIS KORELASI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9A14C-22C0-4530-8FC6-2059EFBBD8E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C8BA7-D811-452F-AD62-6F578B1E83F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2320925" y="2695575"/>
            <a:ext cx="460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2112" name="Text Box 32"/>
          <p:cNvSpPr txBox="1">
            <a:spLocks noChangeArrowheads="1"/>
          </p:cNvSpPr>
          <p:nvPr/>
        </p:nvSpPr>
        <p:spPr bwMode="auto">
          <a:xfrm>
            <a:off x="609600" y="1917700"/>
            <a:ext cx="8229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menggunakan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asumsi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bahwa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Ei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bersifat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normal,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maka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hasil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dugaan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a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b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juga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mengikuti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distribusi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normal.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Sehingga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t = (b – B)/</a:t>
            </a:r>
            <a:r>
              <a:rPr lang="en-US" sz="1800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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b,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juga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merupakan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variabel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normal.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Dalam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praktiknya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standar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deviasi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populasi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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b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sulit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diketahui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maka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standar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deviasi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populasi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biasa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diduga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dengan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standar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deviasi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sampel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Sb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sehingga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nilai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t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menjadi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 t = (b – B)/Sb.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Selanjutnya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probabilitasnya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dinyatakan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sebagai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</a:rPr>
              <a:t>berikut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:</a:t>
            </a:r>
            <a:endParaRPr lang="id-ID" sz="18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037" name="Rectangle 33"/>
          <p:cNvSpPr>
            <a:spLocks noChangeArrowheads="1"/>
          </p:cNvSpPr>
          <p:nvPr/>
        </p:nvSpPr>
        <p:spPr bwMode="auto">
          <a:xfrm>
            <a:off x="1677988" y="3549650"/>
            <a:ext cx="3973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/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P(-t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/2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 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 (b – B)/Sb 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 t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/2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 ) = 1 - </a:t>
            </a:r>
            <a:endParaRPr lang="en-US" sz="1800">
              <a:solidFill>
                <a:srgbClr val="3333CC"/>
              </a:solidFill>
              <a:latin typeface="Times New Roman" pitchFamily="18" charset="0"/>
            </a:endParaRPr>
          </a:p>
          <a:p>
            <a:pPr algn="ctr"/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P(-t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/2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. Sb 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 (b – B) 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 t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</a:rPr>
              <a:t>/2</a:t>
            </a:r>
            <a:r>
              <a:rPr lang="en-US" sz="1800">
                <a:solidFill>
                  <a:srgbClr val="3333CC"/>
                </a:solidFill>
                <a:latin typeface="Times New Roman" pitchFamily="18" charset="0"/>
                <a:sym typeface="Symbol" pitchFamily="18" charset="2"/>
              </a:rPr>
              <a:t> . Sb) = 1 - </a:t>
            </a:r>
          </a:p>
        </p:txBody>
      </p:sp>
      <p:sp>
        <p:nvSpPr>
          <p:cNvPr id="302114" name="Rectangle 34"/>
          <p:cNvSpPr>
            <a:spLocks noChangeArrowheads="1"/>
          </p:cNvSpPr>
          <p:nvPr/>
        </p:nvSpPr>
        <p:spPr bwMode="auto">
          <a:xfrm>
            <a:off x="609600" y="4191000"/>
            <a:ext cx="8001000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349250" algn="l"/>
              </a:tabLst>
              <a:defRPr/>
            </a:pPr>
            <a:r>
              <a:rPr lang="en-US" b="0" dirty="0" err="1">
                <a:solidFill>
                  <a:schemeClr val="tx1"/>
                </a:solidFill>
                <a:latin typeface="+mj-lt"/>
              </a:rPr>
              <a:t>Sehingga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 interval B </a:t>
            </a:r>
            <a:r>
              <a:rPr lang="en-US" b="0" dirty="0" err="1">
                <a:solidFill>
                  <a:schemeClr val="tx1"/>
                </a:solidFill>
                <a:latin typeface="+mj-lt"/>
              </a:rPr>
              <a:t>adalah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ctr">
              <a:tabLst>
                <a:tab pos="3492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(b -t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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Sb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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B 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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b + t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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. </a:t>
            </a:r>
            <a:r>
              <a:rPr lang="en-US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Sb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)</a:t>
            </a:r>
            <a:endParaRPr lang="id-ID" dirty="0">
              <a:solidFill>
                <a:schemeClr val="tx1"/>
              </a:solidFill>
              <a:latin typeface="+mj-lt"/>
              <a:sym typeface="Symbol" pitchFamily="18" charset="2"/>
            </a:endParaRPr>
          </a:p>
          <a:p>
            <a:pPr algn="ctr">
              <a:tabLst>
                <a:tab pos="349250" algn="l"/>
              </a:tabLst>
              <a:defRPr/>
            </a:pPr>
            <a:endParaRPr lang="en-US" b="0" dirty="0">
              <a:solidFill>
                <a:schemeClr val="tx1"/>
              </a:solidFill>
              <a:latin typeface="+mj-lt"/>
              <a:sym typeface="Symbol" pitchFamily="18" charset="2"/>
            </a:endParaRPr>
          </a:p>
          <a:p>
            <a:pPr>
              <a:tabLst>
                <a:tab pos="349250" algn="l"/>
              </a:tabLst>
              <a:defRPr/>
            </a:pP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sedangkan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dengan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cara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yang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sama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interval A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adalah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:</a:t>
            </a:r>
          </a:p>
          <a:p>
            <a:pPr algn="ctr">
              <a:tabLst>
                <a:tab pos="3492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(a -t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. Sa 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A 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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a + t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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. Sa)</a:t>
            </a:r>
            <a:endParaRPr lang="id-ID" dirty="0">
              <a:solidFill>
                <a:schemeClr val="tx1"/>
              </a:solidFill>
              <a:latin typeface="+mj-lt"/>
              <a:sym typeface="Symbol" pitchFamily="18" charset="2"/>
            </a:endParaRPr>
          </a:p>
          <a:p>
            <a:pPr algn="ctr">
              <a:tabLst>
                <a:tab pos="349250" algn="l"/>
              </a:tabLst>
              <a:defRPr/>
            </a:pPr>
            <a:endParaRPr lang="en-US" b="0" dirty="0">
              <a:solidFill>
                <a:schemeClr val="tx1"/>
              </a:solidFill>
              <a:latin typeface="+mj-lt"/>
              <a:sym typeface="Symbol" pitchFamily="18" charset="2"/>
            </a:endParaRPr>
          </a:p>
          <a:p>
            <a:pPr>
              <a:tabLst>
                <a:tab pos="349250" algn="l"/>
              </a:tabLst>
              <a:defRPr/>
            </a:pP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di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mana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Sa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dan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Sb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adalah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sebagai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berikut</a:t>
            </a:r>
            <a:r>
              <a:rPr lang="en-US" b="0" dirty="0">
                <a:solidFill>
                  <a:schemeClr val="tx1"/>
                </a:solidFill>
                <a:latin typeface="+mj-lt"/>
                <a:sym typeface="Symbol" pitchFamily="18" charset="2"/>
              </a:rPr>
              <a:t>:</a:t>
            </a:r>
          </a:p>
          <a:p>
            <a:pPr>
              <a:tabLst>
                <a:tab pos="349250" algn="l"/>
              </a:tabLst>
              <a:defRPr/>
            </a:pPr>
            <a:r>
              <a:rPr lang="en-US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Sb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= </a:t>
            </a:r>
            <a:r>
              <a:rPr lang="en-US" dirty="0" err="1">
                <a:solidFill>
                  <a:schemeClr val="tx1"/>
                </a:solidFill>
                <a:latin typeface="+mj-lt"/>
                <a:sym typeface="Symbol" pitchFamily="18" charset="2"/>
              </a:rPr>
              <a:t>Sy.x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/ [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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X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Symbol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– (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X)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Symbol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/n]</a:t>
            </a:r>
          </a:p>
          <a:p>
            <a:pPr>
              <a:tabLst>
                <a:tab pos="3492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Sa = 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(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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X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Symbol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.Sy.x)/ (n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X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Symbol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 – (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X)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Symbol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sym typeface="Symbol" pitchFamily="18" charset="2"/>
              </a:rPr>
              <a:t>)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457200" y="304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</a:t>
            </a: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ENDUGAAN INTERVAL NILAI KOEFISIEN REGRESI A DAN B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D7373-2523-40F9-AD17-C597DB14B3A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5366" name="Rectangle 37"/>
          <p:cNvSpPr>
            <a:spLocks noChangeArrowheads="1"/>
          </p:cNvSpPr>
          <p:nvPr/>
        </p:nvSpPr>
        <p:spPr bwMode="auto">
          <a:xfrm>
            <a:off x="-4376738" y="38322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305190" name="Rectangle 38"/>
          <p:cNvSpPr>
            <a:spLocks noChangeArrowheads="1"/>
          </p:cNvSpPr>
          <p:nvPr/>
        </p:nvSpPr>
        <p:spPr bwMode="auto">
          <a:xfrm>
            <a:off x="914400" y="4572000"/>
            <a:ext cx="25876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Di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mana</a:t>
            </a:r>
            <a:r>
              <a:rPr lang="id-ID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:</a:t>
            </a:r>
            <a:endParaRPr lang="en-US" sz="1400" b="0" dirty="0">
              <a:solidFill>
                <a:schemeClr val="tx1"/>
              </a:solidFill>
              <a:latin typeface="+mj-lt"/>
              <a:ea typeface="Times New Roman" pitchFamily="18" charset="0"/>
              <a:cs typeface="Arial" charset="0"/>
            </a:endParaRPr>
          </a:p>
          <a:p>
            <a:pPr>
              <a:defRPr/>
            </a:pPr>
            <a:endParaRPr lang="en-US" sz="1400" b="0" dirty="0">
              <a:solidFill>
                <a:schemeClr val="tx1"/>
              </a:solidFill>
              <a:latin typeface="+mj-lt"/>
              <a:ea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 Y 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adalah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nilai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sebenarnya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, </a:t>
            </a:r>
          </a:p>
          <a:p>
            <a:pPr>
              <a:defRPr/>
            </a:pP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     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adalah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nilai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regresi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id-ID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 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e </a:t>
            </a:r>
            <a:r>
              <a:rPr lang="id-ID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adalah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error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atau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kesalahan</a:t>
            </a:r>
            <a:r>
              <a:rPr lang="en-US" sz="1400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rPr>
              <a:t> </a:t>
            </a:r>
          </a:p>
        </p:txBody>
      </p:sp>
      <p:grpSp>
        <p:nvGrpSpPr>
          <p:cNvPr id="15368" name="Group 61"/>
          <p:cNvGrpSpPr>
            <a:grpSpLocks/>
          </p:cNvGrpSpPr>
          <p:nvPr/>
        </p:nvGrpSpPr>
        <p:grpSpPr bwMode="auto">
          <a:xfrm>
            <a:off x="838200" y="1905000"/>
            <a:ext cx="7543800" cy="3581400"/>
            <a:chOff x="472" y="1509"/>
            <a:chExt cx="4752" cy="2256"/>
          </a:xfrm>
        </p:grpSpPr>
        <p:sp>
          <p:nvSpPr>
            <p:cNvPr id="305188" name="Rectangle 36"/>
            <p:cNvSpPr>
              <a:spLocks noChangeArrowheads="1"/>
            </p:cNvSpPr>
            <p:nvPr/>
          </p:nvSpPr>
          <p:spPr bwMode="auto">
            <a:xfrm>
              <a:off x="472" y="1509"/>
              <a:ext cx="4752" cy="1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r>
                <a:rPr lang="id-ID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Analisis varians atau ANOVA m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erupakan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alat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atau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peranti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 yang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dapat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menggambarkan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hubungan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antara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koefisien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korelasi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,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koefisien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determinasi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kesalahan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baku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pendugaan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.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Untuk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mengukur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kesalahan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baku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kita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menghitung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error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yaitu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selisih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Y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dengan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   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atau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dapat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dinyatakan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dalam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bentuk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persamaan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:</a:t>
              </a:r>
            </a:p>
            <a:p>
              <a:pPr>
                <a:defRPr/>
              </a:pPr>
              <a:endParaRPr lang="en-US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endParaRPr>
            </a:p>
            <a:p>
              <a:pPr eaLnBrk="0" hangingPunct="0">
                <a:defRPr/>
              </a:pP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e = Y – </a:t>
              </a:r>
            </a:p>
            <a:p>
              <a:pPr eaLnBrk="0" hangingPunct="0">
                <a:defRPr/>
              </a:pP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atau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dalam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bentuk</a:t>
              </a: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 lain </a:t>
              </a:r>
              <a:r>
                <a:rPr lang="en-US" b="0" dirty="0" err="1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yaitu</a:t>
              </a:r>
              <a:endParaRPr lang="en-US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endParaRPr>
            </a:p>
            <a:p>
              <a:pPr eaLnBrk="0" hangingPunct="0">
                <a:defRPr/>
              </a:pPr>
              <a:endParaRPr lang="en-US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endParaRPr>
            </a:p>
            <a:p>
              <a:pPr eaLnBrk="0" hangingPunct="0">
                <a:defRPr/>
              </a:pPr>
              <a:r>
                <a:rPr lang="en-US" b="0" dirty="0">
                  <a:solidFill>
                    <a:schemeClr val="tx1"/>
                  </a:solidFill>
                  <a:latin typeface="+mj-lt"/>
                  <a:ea typeface="Times New Roman" pitchFamily="18" charset="0"/>
                  <a:cs typeface="Arial" charset="0"/>
                </a:rPr>
                <a:t>Y =      + e</a:t>
              </a:r>
            </a:p>
            <a:p>
              <a:pPr eaLnBrk="0" hangingPunct="0">
                <a:defRPr/>
              </a:pPr>
              <a:endParaRPr lang="en-US" b="0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15362" name="Object 50"/>
            <p:cNvGraphicFramePr>
              <a:graphicFrameLocks noChangeAspect="1"/>
            </p:cNvGraphicFramePr>
            <p:nvPr/>
          </p:nvGraphicFramePr>
          <p:xfrm>
            <a:off x="912" y="2269"/>
            <a:ext cx="144" cy="205"/>
          </p:xfrm>
          <a:graphic>
            <a:graphicData uri="http://schemas.openxmlformats.org/presentationml/2006/ole">
              <p:oleObj spid="_x0000_s15362" name="Equation" r:id="rId4" imgW="241200" imgH="342720" progId="Equation.3">
                <p:embed/>
              </p:oleObj>
            </a:graphicData>
          </a:graphic>
        </p:graphicFrame>
        <p:graphicFrame>
          <p:nvGraphicFramePr>
            <p:cNvPr id="15363" name="Object 56"/>
            <p:cNvGraphicFramePr>
              <a:graphicFrameLocks noChangeAspect="1"/>
            </p:cNvGraphicFramePr>
            <p:nvPr/>
          </p:nvGraphicFramePr>
          <p:xfrm>
            <a:off x="768" y="2701"/>
            <a:ext cx="152" cy="216"/>
          </p:xfrm>
          <a:graphic>
            <a:graphicData uri="http://schemas.openxmlformats.org/presentationml/2006/ole">
              <p:oleObj spid="_x0000_s15363" name="Equation" r:id="rId5" imgW="241200" imgH="342720" progId="Equation.3">
                <p:embed/>
              </p:oleObj>
            </a:graphicData>
          </a:graphic>
        </p:graphicFrame>
        <p:graphicFrame>
          <p:nvGraphicFramePr>
            <p:cNvPr id="15364" name="Object 59"/>
            <p:cNvGraphicFramePr>
              <a:graphicFrameLocks noChangeAspect="1"/>
            </p:cNvGraphicFramePr>
            <p:nvPr/>
          </p:nvGraphicFramePr>
          <p:xfrm>
            <a:off x="600" y="3573"/>
            <a:ext cx="123" cy="192"/>
          </p:xfrm>
          <a:graphic>
            <a:graphicData uri="http://schemas.openxmlformats.org/presentationml/2006/ole">
              <p:oleObj spid="_x0000_s15364" name="Equation" r:id="rId6" imgW="114120" imgH="177480" progId="Equation.DSMT4">
                <p:embed/>
              </p:oleObj>
            </a:graphicData>
          </a:graphic>
        </p:graphicFrame>
      </p:grpSp>
      <p:sp>
        <p:nvSpPr>
          <p:cNvPr id="15" name="Title 8"/>
          <p:cNvSpPr txBox="1">
            <a:spLocks/>
          </p:cNvSpPr>
          <p:nvPr/>
        </p:nvSpPr>
        <p:spPr>
          <a:xfrm>
            <a:off x="457200" y="304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ANALISIS VARIANS ATAU ANOVA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80" name="Group 480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67200"/>
        </p:xfrm>
        <a:graphic>
          <a:graphicData uri="http://schemas.openxmlformats.org/drawingml/2006/table">
            <a:tbl>
              <a:tblPr/>
              <a:tblGrid>
                <a:gridCol w="2057400"/>
                <a:gridCol w="2138180"/>
                <a:gridCol w="1976620"/>
                <a:gridCol w="20574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Sumber Keragaman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(Source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Derajat bebas (df)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Square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(SS)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Mean Square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(MS)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Regresi (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Regression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(jumlah var bebas, X)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SSR =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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 Ŷ – Y)2</a:t>
                      </a:r>
                      <a:endParaRPr kumimoji="0" lang="id-ID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MSR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=SSR/1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Kesalahan (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error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n-2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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(Y – Ŷ)2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=SSE/(n-2)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n-1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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(Y – Y)2</a:t>
                      </a:r>
                      <a:r>
                        <a:rPr kumimoji="0" lang="id-ID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d-ID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462" marR="93462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1C09B-D7E4-47B0-881F-CAE4789E69F4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5086" name="Line 4"/>
          <p:cNvSpPr>
            <a:spLocks noChangeShapeType="1"/>
          </p:cNvSpPr>
          <p:nvPr/>
        </p:nvSpPr>
        <p:spPr bwMode="auto">
          <a:xfrm>
            <a:off x="-1958975" y="3070225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7" name="Rectangle 6"/>
          <p:cNvSpPr>
            <a:spLocks noChangeArrowheads="1"/>
          </p:cNvSpPr>
          <p:nvPr/>
        </p:nvSpPr>
        <p:spPr bwMode="auto">
          <a:xfrm>
            <a:off x="-4376738" y="38322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36" name="Title 8"/>
          <p:cNvSpPr txBox="1">
            <a:spLocks/>
          </p:cNvSpPr>
          <p:nvPr/>
        </p:nvSpPr>
        <p:spPr>
          <a:xfrm>
            <a:off x="381000" y="304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TABEL ANOVA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C0768-6E4F-4800-8D5F-D79388576BE0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  <a:latin typeface="Times New Roman" pitchFamily="18" charset="0"/>
              </a:rPr>
              <a:t>TERIMA KASIH</a:t>
            </a:r>
            <a:endParaRPr lang="en-US" sz="3200" b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74" name="Rectangle 107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HUBUNGAN POSITIF DAN NEGATIF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03621-902C-4DE5-AA2B-CEC5068F6DB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7652" name="Rectangle 1080"/>
          <p:cNvSpPr>
            <a:spLocks noChangeArrowheads="1"/>
          </p:cNvSpPr>
          <p:nvPr/>
        </p:nvSpPr>
        <p:spPr bwMode="auto">
          <a:xfrm>
            <a:off x="2309813" y="2243138"/>
            <a:ext cx="1984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653" name="Rectangle 1082"/>
          <p:cNvSpPr>
            <a:spLocks noChangeArrowheads="1"/>
          </p:cNvSpPr>
          <p:nvPr/>
        </p:nvSpPr>
        <p:spPr bwMode="auto">
          <a:xfrm>
            <a:off x="2309813" y="2243138"/>
            <a:ext cx="254158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654" name="Rectangle 1095"/>
          <p:cNvSpPr>
            <a:spLocks noChangeArrowheads="1"/>
          </p:cNvSpPr>
          <p:nvPr/>
        </p:nvSpPr>
        <p:spPr bwMode="auto">
          <a:xfrm>
            <a:off x="0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7655" name="Rectangle 1097"/>
          <p:cNvSpPr>
            <a:spLocks noChangeArrowheads="1"/>
          </p:cNvSpPr>
          <p:nvPr/>
        </p:nvSpPr>
        <p:spPr bwMode="auto">
          <a:xfrm>
            <a:off x="0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7656" name="Rectangle 1099"/>
          <p:cNvSpPr>
            <a:spLocks noChangeArrowheads="1"/>
          </p:cNvSpPr>
          <p:nvPr/>
        </p:nvSpPr>
        <p:spPr bwMode="auto">
          <a:xfrm>
            <a:off x="0" y="2405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pic>
        <p:nvPicPr>
          <p:cNvPr id="27657" name="Picture 11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05000"/>
            <a:ext cx="769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Diagram 14"/>
          <p:cNvGraphicFramePr/>
          <p:nvPr/>
        </p:nvGraphicFramePr>
        <p:xfrm>
          <a:off x="736600" y="3835400"/>
          <a:ext cx="7848600" cy="271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002060"/>
                </a:solidFill>
              </a:rPr>
              <a:t>RUMUS KOEFISIEN KORELASI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15DC4-B339-47CF-B48C-2A4702884AA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8676" name="Rectangle 1026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2" name="Diagram 11"/>
          <p:cNvGraphicFramePr/>
          <p:nvPr/>
        </p:nvGraphicFramePr>
        <p:xfrm>
          <a:off x="457200" y="2108200"/>
          <a:ext cx="8077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8678" name="Picture 204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2133600"/>
            <a:ext cx="5435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002060"/>
                </a:solidFill>
              </a:rPr>
              <a:t>HUBUNGAN KUAT DAN LEMAHNYA SUATU KORELASI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43577-47C1-42DA-A111-B9062BC6A4D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1" name="Picture 7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133600"/>
            <a:ext cx="8229600" cy="36576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551688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002060"/>
                </a:solidFill>
              </a:rPr>
              <a:t>CONTOH REGRESI LINIER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8510E-C384-4579-969F-6EF5DF37F73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24" name="Text Box 35"/>
          <p:cNvSpPr txBox="1">
            <a:spLocks noChangeArrowheads="1"/>
          </p:cNvSpPr>
          <p:nvPr/>
        </p:nvSpPr>
        <p:spPr bwMode="auto">
          <a:xfrm>
            <a:off x="1524000" y="25146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id-ID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2011363"/>
          <a:ext cx="8001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Tahun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Produksi (juta ton)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Harga (US $ per ton)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4,54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271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4,53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319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5,03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411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6,05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348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6,09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287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6,14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330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6,37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383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7,40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384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7,22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472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7,81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610</a:t>
                      </a:r>
                      <a:endParaRPr lang="en-US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8,49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8"/>
          <p:cNvSpPr txBox="1">
            <a:spLocks/>
          </p:cNvSpPr>
          <p:nvPr/>
        </p:nvSpPr>
        <p:spPr>
          <a:xfrm>
            <a:off x="609600" y="685800"/>
            <a:ext cx="8305800" cy="1143000"/>
          </a:xfrm>
          <a:prstGeom prst="rect">
            <a:avLst/>
          </a:prstGeom>
        </p:spPr>
        <p:txBody>
          <a:bodyPr lIns="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4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Hubungan jumlah produksi dan harga minyak</a:t>
            </a:r>
            <a:endParaRPr lang="en-US" sz="24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smtClean="0">
                <a:solidFill>
                  <a:srgbClr val="002060"/>
                </a:solidFill>
              </a:rPr>
              <a:t>CONTOH REGRESI LINIER</a:t>
            </a:r>
            <a:br>
              <a:rPr lang="id-ID" sz="2400" b="1" smtClean="0">
                <a:solidFill>
                  <a:srgbClr val="002060"/>
                </a:solidFill>
              </a:rPr>
            </a:br>
            <a:r>
              <a:rPr lang="id-ID" sz="2400" b="1" smtClean="0">
                <a:solidFill>
                  <a:srgbClr val="002060"/>
                </a:solidFill>
              </a:rPr>
              <a:t>Hubungan jumlah produksi dan harga minyak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34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F9C21-514F-4B0B-ABF8-AAB16A26F245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31749" name="Picture 1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0163" y="1970088"/>
            <a:ext cx="323373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133600" y="3063875"/>
          <a:ext cx="6096000" cy="3566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3400"/>
                <a:gridCol w="1219200"/>
                <a:gridCol w="1066800"/>
                <a:gridCol w="1066800"/>
                <a:gridCol w="1193800"/>
                <a:gridCol w="1016000"/>
              </a:tblGrid>
              <a:tr h="261425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Y2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XY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X2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4,54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20,61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1230,34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73441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4,53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20,52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1445,07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101761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5,03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25,30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2067,33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168921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6,05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36,60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2105,40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121104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6,09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37,09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1747,83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82369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6,14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37,70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2026,20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108900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6,37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40,58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2439,71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146689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7,40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54,76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2841,60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147456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7,22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52,13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3407,84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222784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7,81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61,00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4764,10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372100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8,49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72,08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5433,60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409600</a:t>
                      </a:r>
                      <a:endParaRPr lang="en-US" sz="1200" dirty="0"/>
                    </a:p>
                  </a:txBody>
                  <a:tcPr/>
                </a:tc>
              </a:tr>
              <a:tr h="26142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9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r"/>
            <a:r>
              <a:rPr lang="id-ID" sz="2400" b="1" smtClean="0">
                <a:solidFill>
                  <a:srgbClr val="002060"/>
                </a:solidFill>
              </a:rPr>
              <a:t>PENGERTIAN KOEFISIEN DETERMINASI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 smtClean="0">
                <a:latin typeface="+mj-lt"/>
              </a:rPr>
              <a:t>Koefisien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determinasi</a:t>
            </a:r>
            <a:r>
              <a:rPr lang="en-US" sz="2400" dirty="0" smtClean="0">
                <a:latin typeface="+mj-lt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000" dirty="0" smtClean="0">
                <a:latin typeface="+mj-lt"/>
              </a:rPr>
              <a:t>	</a:t>
            </a:r>
            <a:r>
              <a:rPr lang="en-US" sz="2000" dirty="0" err="1" smtClean="0">
                <a:latin typeface="+mj-lt"/>
              </a:rPr>
              <a:t>Bagian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dari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keragaman</a:t>
            </a:r>
            <a:r>
              <a:rPr lang="en-US" sz="2000" dirty="0" smtClean="0">
                <a:latin typeface="+mj-lt"/>
              </a:rPr>
              <a:t> total </a:t>
            </a:r>
            <a:r>
              <a:rPr lang="en-US" sz="2000" dirty="0" err="1" smtClean="0">
                <a:latin typeface="+mj-lt"/>
              </a:rPr>
              <a:t>variabel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tak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bebas</a:t>
            </a:r>
            <a:r>
              <a:rPr lang="en-US" sz="2000" dirty="0" smtClean="0">
                <a:latin typeface="+mj-lt"/>
              </a:rPr>
              <a:t> Y (</a:t>
            </a:r>
            <a:r>
              <a:rPr lang="en-US" sz="2000" dirty="0" err="1" smtClean="0">
                <a:latin typeface="+mj-lt"/>
              </a:rPr>
              <a:t>variabel</a:t>
            </a:r>
            <a:r>
              <a:rPr lang="en-US" sz="2000" dirty="0" smtClean="0">
                <a:latin typeface="+mj-lt"/>
              </a:rPr>
              <a:t> yang </a:t>
            </a:r>
            <a:r>
              <a:rPr lang="en-US" sz="2000" dirty="0" err="1" smtClean="0">
                <a:latin typeface="+mj-lt"/>
              </a:rPr>
              <a:t>dipengaruhi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atau</a:t>
            </a:r>
            <a:r>
              <a:rPr lang="en-US" sz="2000" dirty="0" smtClean="0">
                <a:latin typeface="+mj-lt"/>
              </a:rPr>
              <a:t> dependent) yang </a:t>
            </a:r>
            <a:r>
              <a:rPr lang="en-US" sz="2000" dirty="0" err="1" smtClean="0">
                <a:latin typeface="+mj-lt"/>
              </a:rPr>
              <a:t>dapat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diterangkan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atau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diperhitungkan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oleh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keragaman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variabel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bebas</a:t>
            </a:r>
            <a:r>
              <a:rPr lang="en-US" sz="2000" dirty="0" smtClean="0">
                <a:latin typeface="+mj-lt"/>
              </a:rPr>
              <a:t> X (</a:t>
            </a:r>
            <a:r>
              <a:rPr lang="en-US" sz="2000" dirty="0" err="1" smtClean="0">
                <a:latin typeface="+mj-lt"/>
              </a:rPr>
              <a:t>variabel</a:t>
            </a:r>
            <a:r>
              <a:rPr lang="en-US" sz="2000" dirty="0" smtClean="0">
                <a:latin typeface="+mj-lt"/>
              </a:rPr>
              <a:t> yang </a:t>
            </a:r>
            <a:r>
              <a:rPr lang="en-US" sz="2000" dirty="0" err="1" smtClean="0">
                <a:latin typeface="+mj-lt"/>
              </a:rPr>
              <a:t>mempengaruhi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atau</a:t>
            </a:r>
            <a:r>
              <a:rPr lang="en-US" sz="2000" dirty="0" smtClean="0">
                <a:latin typeface="+mj-lt"/>
              </a:rPr>
              <a:t> independent).</a:t>
            </a:r>
            <a:endParaRPr lang="id-ID" sz="20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b="1" dirty="0" smtClean="0">
                <a:latin typeface="+mj-lt"/>
              </a:rPr>
              <a:t>Koefisien determinasi r</a:t>
            </a:r>
            <a:r>
              <a:rPr lang="id-ID" sz="2400" b="1" baseline="30000" dirty="0" smtClean="0">
                <a:latin typeface="+mj-lt"/>
              </a:rPr>
              <a:t>2</a:t>
            </a:r>
            <a:endParaRPr lang="en-US" sz="2400" b="1" baseline="30000" dirty="0">
              <a:latin typeface="+mj-lt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7B3D8-6D61-42DC-91D0-DF78C021315B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32773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876800"/>
            <a:ext cx="5486400" cy="1144588"/>
          </a:xfrm>
          <a:prstGeom prst="rect">
            <a:avLst/>
          </a:prstGeom>
          <a:solidFill>
            <a:srgbClr val="66CCFF"/>
          </a:solidFill>
          <a:ln w="57150" cmpd="thickThin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4119</TotalTime>
  <Words>2109</Words>
  <Application>Microsoft PowerPoint</Application>
  <PresentationFormat>On-screen Show (4:3)</PresentationFormat>
  <Paragraphs>602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8" baseType="lpstr">
      <vt:lpstr>Tahoma</vt:lpstr>
      <vt:lpstr>Arial</vt:lpstr>
      <vt:lpstr>Calibri</vt:lpstr>
      <vt:lpstr>Constantia</vt:lpstr>
      <vt:lpstr>Wingdings 2</vt:lpstr>
      <vt:lpstr>Times New Roman</vt:lpstr>
      <vt:lpstr>Corbel</vt:lpstr>
      <vt:lpstr>Symbol</vt:lpstr>
      <vt:lpstr>Helvetica Narrow</vt:lpstr>
      <vt:lpstr>Book Antiqua</vt:lpstr>
      <vt:lpstr>Wingdings</vt:lpstr>
      <vt:lpstr>Flow</vt:lpstr>
      <vt:lpstr>Microsoft Equation 3.0</vt:lpstr>
      <vt:lpstr>Microsoft Excel Chart</vt:lpstr>
      <vt:lpstr>MathType 5.0 Equation</vt:lpstr>
      <vt:lpstr>BAB 15 ANALISIS REGRESI DAN KORELASI LINIER</vt:lpstr>
      <vt:lpstr>OUTLINE</vt:lpstr>
      <vt:lpstr>PENGERTIAN ANALISIS KORELASI</vt:lpstr>
      <vt:lpstr>HUBUNGAN POSITIF DAN NEGATIF</vt:lpstr>
      <vt:lpstr>RUMUS KOEFISIEN KORELASI</vt:lpstr>
      <vt:lpstr>HUBUNGAN KUAT DAN LEMAHNYA SUATU KORELASI</vt:lpstr>
      <vt:lpstr>CONTOH REGRESI LINIER</vt:lpstr>
      <vt:lpstr>CONTOH REGRESI LINIER Hubungan jumlah produksi dan harga minyak</vt:lpstr>
      <vt:lpstr>PENGERTIAN KOEFISIEN DETERMINASI</vt:lpstr>
      <vt:lpstr>RUMUS UJI t UNTUK UJI KORELASI</vt:lpstr>
      <vt:lpstr>CONTOH UJI t UNTUK UJI KORELASI SOAL A</vt:lpstr>
      <vt:lpstr>CONTOH UJI t UNTUK UJI KORELASI</vt:lpstr>
      <vt:lpstr>CONTOH UJI T UNTUK UJI KORELASI SOAL B</vt:lpstr>
      <vt:lpstr>RUMUS KOEFISIEN DETERMINASI</vt:lpstr>
      <vt:lpstr>RUMUS PERSAMAAN REGRESI</vt:lpstr>
      <vt:lpstr>SCATTER DIAGRAM UNTUK MEMBANTU  MENARIK GARIS REGRESI</vt:lpstr>
      <vt:lpstr>SCATTER DIAGRAM UNTUK MEMBANTU  MENARIK GARIS REGRESI</vt:lpstr>
      <vt:lpstr>CONTOH SELISIH ANTARA DUGAAN DAN AKTUAL LEBIH KECIL</vt:lpstr>
      <vt:lpstr>CONTOH SELISIH ANTARA DUGAAN DAN AKTUAL LEBIH BESAR</vt:lpstr>
      <vt:lpstr>GAMBAR PERSAMAAN REGRESI</vt:lpstr>
      <vt:lpstr>RUMUS MENCARI KOEFISIEN a DAN b</vt:lpstr>
      <vt:lpstr>CONTOH HUBUNGAN ANTARA PRODUKSI DENGAN  HARGA MINYAK KELAPA SAWIT</vt:lpstr>
      <vt:lpstr>CONTOH HUBUNGAN ANTARA PRODUKSI DENGAN  HARGA MINYAK KELAPA SAWIT</vt:lpstr>
      <vt:lpstr>CONTOH HUBUNGAN ANTARA PRODUKSI DENGAN HARGA  MINYAK KELAPA SAWIT</vt:lpstr>
      <vt:lpstr>DEFINISI STANDAR ERROR</vt:lpstr>
      <vt:lpstr>RUMUS STANDAR ERROR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Universitas Mercu Buana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Suharyadi</dc:creator>
  <cp:lastModifiedBy>dell</cp:lastModifiedBy>
  <cp:revision>169</cp:revision>
  <cp:lastPrinted>1601-01-01T00:00:00Z</cp:lastPrinted>
  <dcterms:created xsi:type="dcterms:W3CDTF">2003-06-14T04:26:09Z</dcterms:created>
  <dcterms:modified xsi:type="dcterms:W3CDTF">2015-06-04T13:55:46Z</dcterms:modified>
</cp:coreProperties>
</file>