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2"/>
  </p:notesMasterIdLst>
  <p:sldIdLst>
    <p:sldId id="256" r:id="rId2"/>
    <p:sldId id="268" r:id="rId3"/>
    <p:sldId id="280" r:id="rId4"/>
    <p:sldId id="257" r:id="rId5"/>
    <p:sldId id="269" r:id="rId6"/>
    <p:sldId id="270" r:id="rId7"/>
    <p:sldId id="284" r:id="rId8"/>
    <p:sldId id="272" r:id="rId9"/>
    <p:sldId id="286" r:id="rId10"/>
    <p:sldId id="27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29719B7-8F25-4EB6-A6B2-9231D7191F3F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78DE208-DFB9-4909-B762-A00CFDD9B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AEC1DD-DFFE-4946-A4E6-8E721AE09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44D78-CE49-4A1B-AB3C-DEFF9B05B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28B24-7325-4152-AE93-A9C8D5694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567B9-9510-4546-A3E5-89CC8924F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6FF0BA-92ED-447A-8BEC-ACBEED316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501A3-743B-4C7A-B3F1-29730D6C2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3C0D1-32D2-45B1-98D2-41F6AB2AD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6E5B4-B037-430B-AFB8-B6B746A50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DA052-C082-4154-882E-772504378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2612A-5997-45F5-A2FC-D0B12E2FF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0DAE2D-38C5-4083-83D8-E689321C9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A5C4DBDC-E398-494D-A21E-58996904B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3" r:id="rId2"/>
    <p:sldLayoutId id="2147483761" r:id="rId3"/>
    <p:sldLayoutId id="2147483754" r:id="rId4"/>
    <p:sldLayoutId id="2147483755" r:id="rId5"/>
    <p:sldLayoutId id="2147483756" r:id="rId6"/>
    <p:sldLayoutId id="2147483762" r:id="rId7"/>
    <p:sldLayoutId id="2147483757" r:id="rId8"/>
    <p:sldLayoutId id="2147483763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8077200" cy="3124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err="1" smtClean="0">
                <a:solidFill>
                  <a:schemeClr val="accent6"/>
                </a:solidFill>
                <a:latin typeface="Times New Roman" pitchFamily="18" charset="0"/>
              </a:rPr>
              <a:t>Regresi</a:t>
            </a:r>
            <a:r>
              <a:rPr lang="en-US" sz="5400" dirty="0" smtClean="0">
                <a:solidFill>
                  <a:schemeClr val="accent6"/>
                </a:solidFill>
                <a:latin typeface="Times New Roman" pitchFamily="18" charset="0"/>
              </a:rPr>
              <a:t> </a:t>
            </a:r>
            <a:r>
              <a:rPr lang="id-ID" sz="5400" dirty="0" smtClean="0">
                <a:solidFill>
                  <a:schemeClr val="accent6"/>
                </a:solidFill>
                <a:latin typeface="Times New Roman" pitchFamily="18" charset="0"/>
              </a:rPr>
              <a:t>Linear Berganda: Perkiraan Interval dan Pengujian Hipotesis</a:t>
            </a:r>
            <a:endParaRPr lang="en-US" sz="5400" i="1" dirty="0" smtClean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267200"/>
            <a:ext cx="6400800" cy="457200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sz="2800" b="1" dirty="0" smtClean="0">
                <a:solidFill>
                  <a:schemeClr val="accent6"/>
                </a:solidFill>
                <a:latin typeface="Times New Roman" pitchFamily="18" charset="0"/>
              </a:rPr>
              <a:t>FANNY WIDADIE</a:t>
            </a:r>
            <a:endParaRPr lang="en-US" sz="2800" b="1" dirty="0" smtClean="0">
              <a:solidFill>
                <a:schemeClr val="accent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  <a:latin typeface="Times New Roman" pitchFamily="18" charset="0"/>
              </a:rPr>
              <a:t>Uji Hipotesis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grpSp>
        <p:nvGrpSpPr>
          <p:cNvPr id="18435" name="Group 9"/>
          <p:cNvGrpSpPr>
            <a:grpSpLocks/>
          </p:cNvGrpSpPr>
          <p:nvPr/>
        </p:nvGrpSpPr>
        <p:grpSpPr bwMode="auto">
          <a:xfrm>
            <a:off x="1219200" y="1295400"/>
            <a:ext cx="6781800" cy="2362200"/>
            <a:chOff x="990600" y="2438400"/>
            <a:chExt cx="6781800" cy="2362200"/>
          </a:xfrm>
        </p:grpSpPr>
        <p:pic>
          <p:nvPicPr>
            <p:cNvPr id="18437" name="Picture 15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90600" y="2438400"/>
              <a:ext cx="6781800" cy="2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8" name="Text Box 155"/>
            <p:cNvSpPr txBox="1">
              <a:spLocks noChangeArrowheads="1"/>
            </p:cNvSpPr>
            <p:nvPr/>
          </p:nvSpPr>
          <p:spPr bwMode="auto">
            <a:xfrm>
              <a:off x="1143000" y="3384550"/>
              <a:ext cx="149383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200">
                  <a:solidFill>
                    <a:srgbClr val="0000FF"/>
                  </a:solidFill>
                </a:rPr>
                <a:t>Daerah menolak Ho</a:t>
              </a:r>
            </a:p>
          </p:txBody>
        </p:sp>
        <p:sp>
          <p:nvSpPr>
            <p:cNvPr id="18439" name="Text Box 156"/>
            <p:cNvSpPr txBox="1">
              <a:spLocks noChangeArrowheads="1"/>
            </p:cNvSpPr>
            <p:nvPr/>
          </p:nvSpPr>
          <p:spPr bwMode="auto">
            <a:xfrm>
              <a:off x="3490913" y="3541713"/>
              <a:ext cx="1771937" cy="463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200">
                  <a:solidFill>
                    <a:srgbClr val="0000FF"/>
                  </a:solidFill>
                </a:rPr>
                <a:t>Daerah tidak menolak Ho</a:t>
              </a:r>
              <a:endParaRPr lang="id-ID" sz="1200">
                <a:solidFill>
                  <a:srgbClr val="0000FF"/>
                </a:solidFill>
              </a:endParaRPr>
            </a:p>
            <a:p>
              <a:r>
                <a:rPr lang="id-ID" sz="1200">
                  <a:solidFill>
                    <a:srgbClr val="0000FF"/>
                  </a:solidFill>
                </a:rPr>
                <a:t>                  95%</a:t>
              </a:r>
              <a:endParaRPr lang="en-US" sz="1200">
                <a:solidFill>
                  <a:srgbClr val="0000FF"/>
                </a:solidFill>
              </a:endParaRPr>
            </a:p>
          </p:txBody>
        </p:sp>
        <p:sp>
          <p:nvSpPr>
            <p:cNvPr id="18440" name="Text Box 157"/>
            <p:cNvSpPr txBox="1">
              <a:spLocks noChangeArrowheads="1"/>
            </p:cNvSpPr>
            <p:nvPr/>
          </p:nvSpPr>
          <p:spPr bwMode="auto">
            <a:xfrm>
              <a:off x="6081713" y="3384550"/>
              <a:ext cx="1493837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200">
                  <a:solidFill>
                    <a:srgbClr val="0000FF"/>
                  </a:solidFill>
                </a:rPr>
                <a:t>Daerah menolak Ho</a:t>
              </a:r>
            </a:p>
          </p:txBody>
        </p:sp>
        <p:sp>
          <p:nvSpPr>
            <p:cNvPr id="18441" name="Text Box 158"/>
            <p:cNvSpPr txBox="1">
              <a:spLocks noChangeArrowheads="1"/>
            </p:cNvSpPr>
            <p:nvPr/>
          </p:nvSpPr>
          <p:spPr bwMode="auto">
            <a:xfrm>
              <a:off x="2119313" y="4379913"/>
              <a:ext cx="604951" cy="279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200">
                  <a:solidFill>
                    <a:srgbClr val="0000FF"/>
                  </a:solidFill>
                </a:rPr>
                <a:t>–2,</a:t>
              </a:r>
              <a:r>
                <a:rPr lang="id-ID" sz="1200">
                  <a:solidFill>
                    <a:srgbClr val="0000FF"/>
                  </a:solidFill>
                </a:rPr>
                <a:t>306</a:t>
              </a:r>
              <a:endParaRPr lang="en-US" sz="1200">
                <a:solidFill>
                  <a:srgbClr val="0000FF"/>
                </a:solidFill>
              </a:endParaRPr>
            </a:p>
          </p:txBody>
        </p:sp>
        <p:sp>
          <p:nvSpPr>
            <p:cNvPr id="18442" name="Text Box 159"/>
            <p:cNvSpPr txBox="1">
              <a:spLocks noChangeArrowheads="1"/>
            </p:cNvSpPr>
            <p:nvPr/>
          </p:nvSpPr>
          <p:spPr bwMode="auto">
            <a:xfrm>
              <a:off x="6934200" y="4419600"/>
              <a:ext cx="619378" cy="279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200">
                  <a:solidFill>
                    <a:srgbClr val="0000FF"/>
                  </a:solidFill>
                </a:rPr>
                <a:t>t= 5,</a:t>
              </a:r>
              <a:r>
                <a:rPr lang="id-ID" sz="1200">
                  <a:solidFill>
                    <a:srgbClr val="0000FF"/>
                  </a:solidFill>
                </a:rPr>
                <a:t>86</a:t>
              </a:r>
              <a:endParaRPr lang="en-US" sz="1200">
                <a:solidFill>
                  <a:srgbClr val="0000FF"/>
                </a:solidFill>
              </a:endParaRPr>
            </a:p>
          </p:txBody>
        </p:sp>
        <p:sp>
          <p:nvSpPr>
            <p:cNvPr id="18443" name="Text Box 160"/>
            <p:cNvSpPr txBox="1">
              <a:spLocks noChangeArrowheads="1"/>
            </p:cNvSpPr>
            <p:nvPr/>
          </p:nvSpPr>
          <p:spPr bwMode="auto">
            <a:xfrm>
              <a:off x="6019800" y="4419600"/>
              <a:ext cx="528006" cy="279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200">
                  <a:solidFill>
                    <a:srgbClr val="0000FF"/>
                  </a:solidFill>
                </a:rPr>
                <a:t>2,</a:t>
              </a:r>
              <a:r>
                <a:rPr lang="id-ID" sz="1200">
                  <a:solidFill>
                    <a:srgbClr val="0000FF"/>
                  </a:solidFill>
                </a:rPr>
                <a:t>306</a:t>
              </a:r>
              <a:endParaRPr lang="en-US" sz="1200">
                <a:solidFill>
                  <a:srgbClr val="0000FF"/>
                </a:solidFill>
              </a:endParaRPr>
            </a:p>
          </p:txBody>
        </p:sp>
      </p:grpSp>
      <p:sp>
        <p:nvSpPr>
          <p:cNvPr id="18436" name="TextBox 10"/>
          <p:cNvSpPr txBox="1">
            <a:spLocks noChangeArrowheads="1"/>
          </p:cNvSpPr>
          <p:nvPr/>
        </p:nvSpPr>
        <p:spPr bwMode="auto">
          <a:xfrm>
            <a:off x="1143000" y="4038600"/>
            <a:ext cx="6477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800"/>
              <a:t>Kalau –ta/2 ≤ t ≤ ta/2 , H0 diterima</a:t>
            </a:r>
          </a:p>
          <a:p>
            <a:r>
              <a:rPr lang="id-ID" sz="2800"/>
              <a:t>Kalau t &lt; -ta/2 atau t &gt; ta/2 , H0 ditolak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err="1" smtClean="0">
                <a:solidFill>
                  <a:schemeClr val="bg1"/>
                </a:solidFill>
              </a:rPr>
              <a:t>Pokok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</a:rPr>
              <a:t>Bahasan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848600" cy="4419600"/>
          </a:xfrm>
        </p:spPr>
        <p:txBody>
          <a:bodyPr/>
          <a:lstStyle/>
          <a:p>
            <a:pPr eaLnBrk="1" hangingPunct="1"/>
            <a:r>
              <a:rPr lang="en-US" sz="3600" smtClean="0"/>
              <a:t>Interval Estimasi</a:t>
            </a:r>
          </a:p>
          <a:p>
            <a:pPr eaLnBrk="1" hangingPunct="1"/>
            <a:r>
              <a:rPr lang="en-US" sz="3600" smtClean="0"/>
              <a:t>Uji Hipotesis</a:t>
            </a:r>
          </a:p>
          <a:p>
            <a:pPr eaLnBrk="1" hangingPunct="1"/>
            <a:r>
              <a:rPr lang="en-US" sz="3600" smtClean="0"/>
              <a:t>Nilai </a:t>
            </a:r>
            <a:r>
              <a:rPr lang="el-GR" sz="4800" smtClean="0">
                <a:latin typeface="Calibri" pitchFamily="34" charset="0"/>
              </a:rPr>
              <a:t>α</a:t>
            </a:r>
            <a:r>
              <a:rPr lang="id-ID" sz="3600" smtClean="0">
                <a:latin typeface="Calibri" pitchFamily="34" charset="0"/>
              </a:rPr>
              <a:t> </a:t>
            </a:r>
            <a:r>
              <a:rPr lang="en-US" sz="3600" smtClean="0"/>
              <a:t>yg Sebenarnya pada Uji Hipotesis</a:t>
            </a:r>
          </a:p>
          <a:p>
            <a:pPr eaLnBrk="1" hangingPunct="1"/>
            <a:r>
              <a:rPr lang="en-US" sz="3600" smtClean="0"/>
              <a:t>Ringkasan Hasil regresi</a:t>
            </a:r>
          </a:p>
          <a:p>
            <a:pPr eaLnBrk="1" hangingPunct="1"/>
            <a:r>
              <a:rPr lang="en-US" sz="3600" smtClean="0"/>
              <a:t>Uji Normalitas</a:t>
            </a:r>
          </a:p>
          <a:p>
            <a:pPr eaLnBrk="1" hangingPunct="1"/>
            <a:r>
              <a:rPr lang="en-US" sz="3600" smtClean="0"/>
              <a:t>Beberapa Model Fungsi Regresi</a:t>
            </a:r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83563" cy="57181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id-ID" b="1" smtClean="0"/>
              <a:t>INTERVAL HIPOTESIS</a:t>
            </a:r>
          </a:p>
          <a:p>
            <a:pPr>
              <a:buFontTx/>
              <a:buChar char="-"/>
            </a:pPr>
            <a:r>
              <a:rPr lang="id-ID" b="1" smtClean="0"/>
              <a:t>Adanya fluktuasi sampling, perkiraan tunggal b akan berbeda dengan nilai sebenarnya (B) </a:t>
            </a:r>
          </a:p>
          <a:p>
            <a:pPr>
              <a:buFontTx/>
              <a:buChar char="-"/>
            </a:pPr>
            <a:r>
              <a:rPr lang="id-ID" b="1" smtClean="0"/>
              <a:t>Ingat konsep E(b) = B</a:t>
            </a:r>
          </a:p>
          <a:p>
            <a:pPr>
              <a:buFontTx/>
              <a:buChar char="-"/>
            </a:pPr>
            <a:r>
              <a:rPr lang="id-ID" b="1" smtClean="0"/>
              <a:t>Dalam statistika, tingkat kepercayaan (reliability) pemerkiraan tunggal diukur oleh standar error atau varian. </a:t>
            </a:r>
          </a:p>
          <a:p>
            <a:pPr>
              <a:buFontTx/>
              <a:buChar char="-"/>
            </a:pPr>
            <a:endParaRPr lang="id-ID" b="1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47800" y="4953000"/>
            <a:ext cx="6324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68" name="TextBox 10"/>
          <p:cNvSpPr txBox="1">
            <a:spLocks noChangeArrowheads="1"/>
          </p:cNvSpPr>
          <p:nvPr/>
        </p:nvSpPr>
        <p:spPr bwMode="auto">
          <a:xfrm>
            <a:off x="1981200" y="4191000"/>
            <a:ext cx="525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3600"/>
              <a:t>P (b-d &lt; B &lt; b +d) = 1-∞ </a:t>
            </a:r>
          </a:p>
        </p:txBody>
      </p:sp>
      <p:sp>
        <p:nvSpPr>
          <p:cNvPr id="11269" name="TextBox 11"/>
          <p:cNvSpPr txBox="1">
            <a:spLocks noChangeArrowheads="1"/>
          </p:cNvSpPr>
          <p:nvPr/>
        </p:nvSpPr>
        <p:spPr bwMode="auto">
          <a:xfrm>
            <a:off x="1752600" y="4953000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800"/>
              <a:t>     b- d			           b+d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2438401" y="5638800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4572001" y="54864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6630194" y="5638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TextBox 17"/>
          <p:cNvSpPr txBox="1">
            <a:spLocks noChangeArrowheads="1"/>
          </p:cNvSpPr>
          <p:nvPr/>
        </p:nvSpPr>
        <p:spPr bwMode="auto">
          <a:xfrm>
            <a:off x="1752600" y="5943600"/>
            <a:ext cx="617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b="1"/>
              <a:t>Batas Bawah                     INTERVAL           Batas Atas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</a:rPr>
              <a:t>Interval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</a:rPr>
              <a:t>Estimasi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305800" cy="4953000"/>
          </a:xfrm>
        </p:spPr>
        <p:txBody>
          <a:bodyPr>
            <a:normAutofit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Agar estimator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sampel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, </a:t>
            </a:r>
            <a:r>
              <a:rPr lang="el-GR" sz="3200" strike="sngStrike" dirty="0" smtClean="0">
                <a:solidFill>
                  <a:srgbClr val="7030A0"/>
                </a:solidFill>
                <a:latin typeface="Times New Roman" pitchFamily="18" charset="0"/>
              </a:rPr>
              <a:t>β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1,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yg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sedekat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mungkin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dgn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estimator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populasi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l-GR" sz="3200" dirty="0" smtClean="0">
                <a:solidFill>
                  <a:srgbClr val="7030A0"/>
                </a:solidFill>
                <a:latin typeface="Times New Roman" pitchFamily="18" charset="0"/>
              </a:rPr>
              <a:t>β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1,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digunakan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interval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estimasi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yg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dihitung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menggunakan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distribusi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t.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3200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Untuk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 </a:t>
            </a:r>
            <a:r>
              <a:rPr lang="el-GR" sz="3200" strike="sngStrike" dirty="0" smtClean="0">
                <a:solidFill>
                  <a:srgbClr val="7030A0"/>
                </a:solidFill>
                <a:latin typeface="Times New Roman" pitchFamily="18" charset="0"/>
              </a:rPr>
              <a:t>β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1 : </a:t>
            </a:r>
            <a:r>
              <a:rPr lang="el-GR" sz="3200" strike="sngStrike" dirty="0" smtClean="0">
                <a:solidFill>
                  <a:srgbClr val="7030A0"/>
                </a:solidFill>
                <a:latin typeface="Times New Roman" pitchFamily="18" charset="0"/>
              </a:rPr>
              <a:t>β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1 ± </a:t>
            </a:r>
            <a:r>
              <a:rPr lang="en-US" sz="3200" baseline="-25000" dirty="0" smtClean="0">
                <a:solidFill>
                  <a:srgbClr val="7030A0"/>
                </a:solidFill>
                <a:latin typeface="Times New Roman" pitchFamily="18" charset="0"/>
              </a:rPr>
              <a:t>t (n-k),  /2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Se (</a:t>
            </a:r>
            <a:r>
              <a:rPr lang="el-GR" sz="3200" strike="sngStrike" dirty="0" smtClean="0">
                <a:solidFill>
                  <a:srgbClr val="7030A0"/>
                </a:solidFill>
                <a:latin typeface="Times New Roman" pitchFamily="18" charset="0"/>
              </a:rPr>
              <a:t>β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1)                3.9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200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</a:rPr>
              <a:t>Untuk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 </a:t>
            </a:r>
            <a:r>
              <a:rPr lang="el-GR" sz="3200" strike="sngStrike" dirty="0" smtClean="0">
                <a:solidFill>
                  <a:srgbClr val="7030A0"/>
                </a:solidFill>
                <a:latin typeface="Times New Roman" pitchFamily="18" charset="0"/>
              </a:rPr>
              <a:t>β</a:t>
            </a:r>
            <a:r>
              <a:rPr lang="en-US" sz="3200" strike="sngStrike" dirty="0" smtClean="0">
                <a:solidFill>
                  <a:srgbClr val="7030A0"/>
                </a:solidFill>
                <a:latin typeface="Times New Roman" pitchFamily="18" charset="0"/>
              </a:rPr>
              <a:t>o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: </a:t>
            </a:r>
            <a:r>
              <a:rPr lang="el-GR" sz="3200" strike="sngStrike" dirty="0" smtClean="0">
                <a:solidFill>
                  <a:srgbClr val="7030A0"/>
                </a:solidFill>
                <a:latin typeface="Times New Roman" pitchFamily="18" charset="0"/>
              </a:rPr>
              <a:t>β</a:t>
            </a:r>
            <a:r>
              <a:rPr lang="en-US" sz="3200" strike="sngStrike" dirty="0" smtClean="0">
                <a:solidFill>
                  <a:srgbClr val="7030A0"/>
                </a:solidFill>
                <a:latin typeface="Times New Roman" pitchFamily="18" charset="0"/>
              </a:rPr>
              <a:t>o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± </a:t>
            </a:r>
            <a:r>
              <a:rPr lang="en-US" sz="3200" baseline="-25000" dirty="0" smtClean="0">
                <a:solidFill>
                  <a:srgbClr val="7030A0"/>
                </a:solidFill>
                <a:latin typeface="Times New Roman" pitchFamily="18" charset="0"/>
              </a:rPr>
              <a:t>t (n-k),  /2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 Se (</a:t>
            </a:r>
            <a:r>
              <a:rPr lang="el-GR" sz="3200" strike="sngStrike" dirty="0" smtClean="0">
                <a:solidFill>
                  <a:srgbClr val="7030A0"/>
                </a:solidFill>
                <a:latin typeface="Times New Roman" pitchFamily="18" charset="0"/>
              </a:rPr>
              <a:t>β</a:t>
            </a:r>
            <a:r>
              <a:rPr lang="en-US" sz="3200" strike="sngStrike" dirty="0" smtClean="0">
                <a:solidFill>
                  <a:srgbClr val="7030A0"/>
                </a:solidFill>
                <a:latin typeface="Times New Roman" pitchFamily="18" charset="0"/>
              </a:rPr>
              <a:t>o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)                3.10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200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endParaRPr lang="en-US" sz="3200" dirty="0" smtClean="0"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</a:rPr>
              <a:t>Contoh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305800" cy="1295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3200" smtClean="0">
              <a:latin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143000"/>
            <a:ext cx="8305800" cy="5257800"/>
          </a:xfrm>
          <a:prstGeom prst="rect">
            <a:avLst/>
          </a:prstGeom>
        </p:spPr>
        <p:txBody>
          <a:bodyPr lIns="182880" tIns="91440">
            <a:normAutofit lnSpcReduction="10000"/>
          </a:bodyPr>
          <a:lstStyle/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id-ID" sz="2400" dirty="0">
                <a:latin typeface="+mn-lt"/>
                <a:cs typeface="+mn-cs"/>
              </a:rPr>
              <a:t>Diketahui b= 0.8556, Se = 0.192, ∑X2 = 18, df (n-2) = 5-2 =3, 1-a = 0.95, berarti a = 0.05 atau 5%, a/2 = 0.025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id-ID" sz="2400" dirty="0">
                <a:latin typeface="+mn-lt"/>
                <a:cs typeface="+mn-cs"/>
              </a:rPr>
              <a:t>Dari tabel t, nilai t</a:t>
            </a:r>
            <a:r>
              <a:rPr lang="id-ID" sz="900" dirty="0">
                <a:latin typeface="+mn-lt"/>
                <a:cs typeface="+mn-cs"/>
              </a:rPr>
              <a:t>(0.025) (3) </a:t>
            </a:r>
            <a:r>
              <a:rPr lang="id-ID" sz="2000" dirty="0">
                <a:latin typeface="+mn-lt"/>
                <a:cs typeface="+mn-cs"/>
              </a:rPr>
              <a:t>= 3.182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id-ID" sz="2800" dirty="0">
                <a:latin typeface="+mn-lt"/>
                <a:cs typeface="+mn-cs"/>
              </a:rPr>
              <a:t>b-t</a:t>
            </a:r>
            <a:r>
              <a:rPr lang="id-ID" sz="1600" dirty="0">
                <a:latin typeface="+mn-lt"/>
                <a:cs typeface="+mn-cs"/>
              </a:rPr>
              <a:t>a/2</a:t>
            </a:r>
            <a:r>
              <a:rPr lang="id-ID" sz="2800" dirty="0">
                <a:latin typeface="+mn-lt"/>
                <a:cs typeface="+mn-cs"/>
              </a:rPr>
              <a:t>S</a:t>
            </a:r>
            <a:r>
              <a:rPr lang="id-ID" sz="1400" dirty="0">
                <a:latin typeface="+mn-lt"/>
                <a:cs typeface="+mn-cs"/>
              </a:rPr>
              <a:t>b</a:t>
            </a:r>
            <a:r>
              <a:rPr lang="id-ID" sz="2800" dirty="0">
                <a:latin typeface="+mn-lt"/>
                <a:cs typeface="+mn-cs"/>
              </a:rPr>
              <a:t> ≤ B ≤ b +</a:t>
            </a:r>
            <a:r>
              <a:rPr lang="id-ID" sz="2800" dirty="0"/>
              <a:t>t</a:t>
            </a:r>
            <a:r>
              <a:rPr lang="id-ID" sz="1600" dirty="0"/>
              <a:t>a/2</a:t>
            </a:r>
            <a:r>
              <a:rPr lang="id-ID" sz="2800" dirty="0"/>
              <a:t>S</a:t>
            </a:r>
            <a:r>
              <a:rPr lang="id-ID" sz="1400" dirty="0"/>
              <a:t>b</a:t>
            </a:r>
            <a:r>
              <a:rPr lang="id-ID" sz="2800" dirty="0"/>
              <a:t> </a:t>
            </a:r>
            <a:r>
              <a:rPr lang="id-ID" sz="2800" dirty="0">
                <a:latin typeface="+mn-lt"/>
                <a:cs typeface="+mn-cs"/>
              </a:rPr>
              <a:t> 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id-ID" sz="2800" dirty="0">
                <a:latin typeface="+mn-lt"/>
                <a:cs typeface="+mn-cs"/>
              </a:rPr>
              <a:t>0.8556 – </a:t>
            </a:r>
            <a:r>
              <a:rPr lang="id-ID" sz="2400" dirty="0">
                <a:latin typeface="+mn-lt"/>
                <a:cs typeface="+mn-cs"/>
              </a:rPr>
              <a:t>t</a:t>
            </a:r>
            <a:r>
              <a:rPr lang="id-ID" sz="1200" dirty="0">
                <a:latin typeface="+mn-lt"/>
                <a:cs typeface="+mn-cs"/>
              </a:rPr>
              <a:t>0.025</a:t>
            </a:r>
            <a:r>
              <a:rPr lang="id-ID" sz="2400" dirty="0">
                <a:latin typeface="+mn-lt"/>
                <a:cs typeface="+mn-cs"/>
              </a:rPr>
              <a:t> </a:t>
            </a:r>
            <a:r>
              <a:rPr lang="id-ID" sz="2400" u="sng" dirty="0">
                <a:latin typeface="+mn-lt"/>
                <a:cs typeface="+mn-cs"/>
              </a:rPr>
              <a:t>Se</a:t>
            </a:r>
            <a:r>
              <a:rPr lang="id-ID" sz="2400" dirty="0">
                <a:latin typeface="+mn-lt"/>
                <a:cs typeface="+mn-cs"/>
              </a:rPr>
              <a:t>  </a:t>
            </a:r>
            <a:r>
              <a:rPr lang="id-ID" sz="2400" dirty="0"/>
              <a:t>≤ B ≤ b + t </a:t>
            </a:r>
            <a:r>
              <a:rPr lang="id-ID" sz="1400" dirty="0"/>
              <a:t>0.025</a:t>
            </a:r>
            <a:r>
              <a:rPr lang="id-ID" sz="2400" dirty="0"/>
              <a:t> </a:t>
            </a:r>
            <a:r>
              <a:rPr lang="id-ID" sz="2400" u="sng" dirty="0"/>
              <a:t>Se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id-ID" sz="2400" dirty="0">
                <a:cs typeface="+mn-cs"/>
              </a:rPr>
              <a:t>                               √</a:t>
            </a:r>
            <a:r>
              <a:rPr lang="id-ID" sz="2400" u="sng" dirty="0">
                <a:cs typeface="+mn-cs"/>
              </a:rPr>
              <a:t>∑</a:t>
            </a:r>
            <a:r>
              <a:rPr lang="id-ID" sz="2400" dirty="0">
                <a:cs typeface="+mn-cs"/>
              </a:rPr>
              <a:t>X</a:t>
            </a:r>
            <a:r>
              <a:rPr lang="id-ID" sz="1200" dirty="0">
                <a:cs typeface="+mn-cs"/>
              </a:rPr>
              <a:t>i                                            </a:t>
            </a:r>
            <a:r>
              <a:rPr lang="id-ID" sz="2400" dirty="0"/>
              <a:t>√</a:t>
            </a:r>
            <a:r>
              <a:rPr lang="id-ID" sz="2400" u="sng" dirty="0"/>
              <a:t>∑</a:t>
            </a:r>
            <a:r>
              <a:rPr lang="id-ID" sz="2400" dirty="0"/>
              <a:t>Xi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id-ID" sz="2400" dirty="0">
                <a:cs typeface="+mn-cs"/>
              </a:rPr>
              <a:t>0.8556 – (3.182) </a:t>
            </a:r>
            <a:r>
              <a:rPr lang="id-ID" sz="2400" u="sng" dirty="0">
                <a:cs typeface="+mn-cs"/>
              </a:rPr>
              <a:t>0.1942</a:t>
            </a:r>
            <a:r>
              <a:rPr lang="id-ID" sz="2400" dirty="0">
                <a:cs typeface="+mn-cs"/>
              </a:rPr>
              <a:t>  </a:t>
            </a:r>
            <a:r>
              <a:rPr lang="id-ID" sz="2400" dirty="0"/>
              <a:t>≤ B ≤ 0.8556 + (3.182) </a:t>
            </a:r>
            <a:r>
              <a:rPr lang="id-ID" sz="2400" u="sng" dirty="0"/>
              <a:t>0.1942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id-ID" sz="2400" dirty="0">
                <a:cs typeface="+mn-cs"/>
              </a:rPr>
              <a:t>                                √18		                     </a:t>
            </a:r>
            <a:r>
              <a:rPr lang="id-ID" sz="2400" dirty="0"/>
              <a:t>√18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id-ID" sz="2400" dirty="0">
                <a:cs typeface="+mn-cs"/>
              </a:rPr>
              <a:t>0.70995 </a:t>
            </a:r>
            <a:r>
              <a:rPr lang="id-ID" sz="2400" dirty="0"/>
              <a:t>≤ B ≤ 1.00125</a:t>
            </a:r>
          </a:p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id-ID" sz="2400" dirty="0"/>
              <a:t>Jika upah mingguan naik Rp. 1.000,00 maka interval antara Rp.709,95 dan Rp.1.001,25 diharapkan dalam jangka panjang akan memuat B, nilai koefisien sebenarnya dengan tingkat keyakinan sebesar 95%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  <a:latin typeface="Times New Roman" pitchFamily="18" charset="0"/>
              </a:rPr>
              <a:t>Uji Hipotesis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305800" cy="4953000"/>
          </a:xfrm>
        </p:spPr>
        <p:txBody>
          <a:bodyPr>
            <a:normAutofit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</a:rPr>
              <a:t>P</a:t>
            </a:r>
            <a:r>
              <a:rPr lang="id-ID" sz="3200" dirty="0" smtClean="0">
                <a:solidFill>
                  <a:srgbClr val="7030A0"/>
                </a:solidFill>
                <a:latin typeface="Times New Roman" pitchFamily="18" charset="0"/>
              </a:rPr>
              <a:t>rosedur untuk pembuktian kebenaran sifat populasi berdasarkan data sampel.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sz="3200" dirty="0" smtClean="0">
                <a:solidFill>
                  <a:srgbClr val="7030A0"/>
                </a:solidFill>
                <a:latin typeface="Times New Roman" pitchFamily="18" charset="0"/>
              </a:rPr>
              <a:t>Hipotesis yang salah, Ho, yang akan ditolak dan Hipotesis yang benar, Ha, sebagai hipotesis alternatif.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sz="3200" dirty="0" smtClean="0">
                <a:solidFill>
                  <a:srgbClr val="7030A0"/>
                </a:solidFill>
                <a:latin typeface="Times New Roman" pitchFamily="18" charset="0"/>
              </a:rPr>
              <a:t>Uji t untuk menyimpulkan apakah akan menerima atau menolak Ho.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sz="3200" dirty="0" smtClean="0">
                <a:solidFill>
                  <a:srgbClr val="7030A0"/>
                </a:solidFill>
                <a:latin typeface="Times New Roman" pitchFamily="18" charset="0"/>
              </a:rPr>
              <a:t>Uji hipotesis dibedakan menjadi uji satu sisi dan uji dua sisi.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id-ID" dirty="0" smtClean="0">
                <a:solidFill>
                  <a:srgbClr val="7030A0"/>
                </a:solidFill>
                <a:latin typeface="Times New Roman" pitchFamily="18" charset="0"/>
              </a:rPr>
              <a:t>Ho : </a:t>
            </a:r>
            <a:r>
              <a:rPr lang="el-GR" dirty="0" smtClean="0">
                <a:solidFill>
                  <a:srgbClr val="7030A0"/>
                </a:solidFill>
                <a:latin typeface="Calibri"/>
              </a:rPr>
              <a:t>β</a:t>
            </a:r>
            <a:r>
              <a:rPr lang="id-ID" dirty="0" smtClean="0">
                <a:solidFill>
                  <a:srgbClr val="7030A0"/>
                </a:solidFill>
                <a:latin typeface="Calibri"/>
              </a:rPr>
              <a:t>1 = 0 dan Ha  : </a:t>
            </a:r>
            <a:r>
              <a:rPr lang="el-GR" dirty="0" smtClean="0">
                <a:solidFill>
                  <a:srgbClr val="7030A0"/>
                </a:solidFill>
                <a:latin typeface="Calibri"/>
              </a:rPr>
              <a:t>β</a:t>
            </a:r>
            <a:r>
              <a:rPr lang="id-ID" dirty="0" smtClean="0">
                <a:solidFill>
                  <a:srgbClr val="7030A0"/>
                </a:solidFill>
                <a:latin typeface="Calibri"/>
              </a:rPr>
              <a:t>1 &lt; 0  Uji t satu sisi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id-ID" dirty="0" smtClean="0">
                <a:solidFill>
                  <a:srgbClr val="7030A0"/>
                </a:solidFill>
                <a:latin typeface="Times New Roman" pitchFamily="18" charset="0"/>
              </a:rPr>
              <a:t>Ho : </a:t>
            </a:r>
            <a:r>
              <a:rPr lang="el-GR" dirty="0" smtClean="0">
                <a:solidFill>
                  <a:srgbClr val="7030A0"/>
                </a:solidFill>
                <a:latin typeface="Calibri"/>
              </a:rPr>
              <a:t>β</a:t>
            </a:r>
            <a:r>
              <a:rPr lang="id-ID" dirty="0" smtClean="0">
                <a:solidFill>
                  <a:srgbClr val="7030A0"/>
                </a:solidFill>
                <a:latin typeface="Calibri"/>
              </a:rPr>
              <a:t>1 = 0 dan Ha  : </a:t>
            </a:r>
            <a:r>
              <a:rPr lang="el-GR" dirty="0" smtClean="0">
                <a:solidFill>
                  <a:srgbClr val="7030A0"/>
                </a:solidFill>
                <a:latin typeface="Calibri"/>
              </a:rPr>
              <a:t>β</a:t>
            </a:r>
            <a:r>
              <a:rPr lang="id-ID" dirty="0" smtClean="0">
                <a:solidFill>
                  <a:srgbClr val="7030A0"/>
                </a:solidFill>
                <a:latin typeface="Calibri"/>
              </a:rPr>
              <a:t>1 ≠ 0  Uji t dua dua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endParaRPr lang="id-ID" dirty="0" smtClean="0">
              <a:solidFill>
                <a:srgbClr val="7030A0"/>
              </a:solidFill>
              <a:latin typeface="Calibri"/>
            </a:endParaRP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endParaRPr lang="en-US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200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endParaRPr lang="en-US" sz="3200" dirty="0" smtClean="0"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563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b="0" dirty="0" smtClean="0">
                <a:solidFill>
                  <a:schemeClr val="tx1"/>
                </a:solidFill>
              </a:rPr>
              <a:t>Pengujian Hipotesis Koefisien Regresi Parsial</a:t>
            </a:r>
            <a:endParaRPr lang="id-ID" b="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1600200"/>
            <a:ext cx="7924801" cy="4495800"/>
          </a:xfrm>
        </p:spPr>
        <p:txBody>
          <a:bodyPr>
            <a:normAutofit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 smtClean="0">
                <a:solidFill>
                  <a:srgbClr val="7030A0"/>
                </a:solidFill>
                <a:latin typeface="Calibri" pitchFamily="34" charset="0"/>
              </a:rPr>
              <a:t>P</a:t>
            </a:r>
            <a:r>
              <a:rPr lang="id-ID" sz="3200" dirty="0" smtClean="0">
                <a:solidFill>
                  <a:srgbClr val="7030A0"/>
                </a:solidFill>
                <a:latin typeface="Calibri" pitchFamily="34" charset="0"/>
              </a:rPr>
              <a:t>rosedur Uji t dengan satu sisi :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d-ID" sz="3200" dirty="0" smtClean="0">
                <a:solidFill>
                  <a:srgbClr val="7030A0"/>
                </a:solidFill>
                <a:latin typeface="Calibri" pitchFamily="34" charset="0"/>
              </a:rPr>
              <a:t>Membuat hipotesis melalui uji satu sisi</a:t>
            </a:r>
          </a:p>
          <a:p>
            <a:pPr marL="502920" lvl="2" indent="-265176" eaLnBrk="1" fontAlgn="auto" hangingPunct="1">
              <a:spcAft>
                <a:spcPts val="0"/>
              </a:spcAft>
              <a:buClr>
                <a:schemeClr val="accent2">
                  <a:tint val="85000"/>
                  <a:satMod val="285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id-ID" sz="2800" dirty="0" smtClean="0">
                <a:solidFill>
                  <a:srgbClr val="7030A0"/>
                </a:solidFill>
                <a:latin typeface="Calibri" pitchFamily="34" charset="0"/>
              </a:rPr>
              <a:t>Ho : </a:t>
            </a:r>
            <a:r>
              <a:rPr lang="el-GR" sz="2800" dirty="0" smtClean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lang="id-ID" sz="2800" dirty="0" smtClean="0">
                <a:solidFill>
                  <a:srgbClr val="7030A0"/>
                </a:solidFill>
                <a:latin typeface="Calibri" pitchFamily="34" charset="0"/>
              </a:rPr>
              <a:t>1 = 0 dan Ha  : </a:t>
            </a:r>
            <a:r>
              <a:rPr lang="el-GR" sz="2800" dirty="0" smtClean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lang="id-ID" sz="2800" dirty="0" smtClean="0">
                <a:solidFill>
                  <a:srgbClr val="7030A0"/>
                </a:solidFill>
                <a:latin typeface="Calibri" pitchFamily="34" charset="0"/>
              </a:rPr>
              <a:t>1 &lt; 0</a:t>
            </a:r>
          </a:p>
          <a:p>
            <a:pPr marL="265176" lvl="1" indent="-265176" eaLnBrk="1" fontAlgn="auto" hangingPunct="1"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id-ID" sz="2800" dirty="0" smtClean="0">
                <a:solidFill>
                  <a:srgbClr val="7030A0"/>
                </a:solidFill>
                <a:latin typeface="Calibri" pitchFamily="34" charset="0"/>
              </a:rPr>
              <a:t>Menghitung nilai statistik t (t-statistik) dan mencari nilai t-kritis dari tabel distribusi t pada </a:t>
            </a:r>
            <a:r>
              <a:rPr lang="el-GR" sz="2800" dirty="0" smtClean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id-ID" sz="2800" dirty="0" smtClean="0">
                <a:solidFill>
                  <a:srgbClr val="7030A0"/>
                </a:solidFill>
                <a:latin typeface="Calibri" pitchFamily="34" charset="0"/>
              </a:rPr>
              <a:t> dan degree of freedom tertentu, dimana t = (</a:t>
            </a:r>
            <a:r>
              <a:rPr lang="el-GR" sz="2800" strike="sngStrike" dirty="0" smtClean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lang="id-ID" sz="2800" baseline="-25000" dirty="0" smtClean="0">
                <a:solidFill>
                  <a:srgbClr val="7030A0"/>
                </a:solidFill>
                <a:latin typeface="Calibri" pitchFamily="34" charset="0"/>
              </a:rPr>
              <a:t>1</a:t>
            </a:r>
            <a:r>
              <a:rPr lang="id-ID" sz="2800" dirty="0" smtClean="0">
                <a:solidFill>
                  <a:srgbClr val="7030A0"/>
                </a:solidFill>
                <a:latin typeface="Calibri" pitchFamily="34" charset="0"/>
              </a:rPr>
              <a:t> –</a:t>
            </a:r>
            <a:r>
              <a:rPr lang="el-GR" sz="2800" dirty="0" smtClean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lang="id-ID" sz="2800" baseline="-25000" dirty="0" smtClean="0">
                <a:solidFill>
                  <a:srgbClr val="7030A0"/>
                </a:solidFill>
                <a:latin typeface="Calibri" pitchFamily="34" charset="0"/>
              </a:rPr>
              <a:t>1</a:t>
            </a:r>
            <a:r>
              <a:rPr lang="id-ID" sz="2800" baseline="30000" dirty="0" smtClean="0">
                <a:solidFill>
                  <a:srgbClr val="7030A0"/>
                </a:solidFill>
                <a:latin typeface="Calibri" pitchFamily="34" charset="0"/>
              </a:rPr>
              <a:t>*</a:t>
            </a:r>
            <a:r>
              <a:rPr lang="id-ID" sz="2800" dirty="0" smtClean="0">
                <a:solidFill>
                  <a:srgbClr val="7030A0"/>
                </a:solidFill>
                <a:latin typeface="Calibri" pitchFamily="34" charset="0"/>
              </a:rPr>
              <a:t>)/Se(</a:t>
            </a:r>
            <a:r>
              <a:rPr lang="el-GR" sz="2800" strike="sngStrike" dirty="0" smtClean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lang="id-ID" sz="2800" baseline="-25000" dirty="0" smtClean="0">
                <a:solidFill>
                  <a:srgbClr val="7030A0"/>
                </a:solidFill>
                <a:latin typeface="Calibri" pitchFamily="34" charset="0"/>
              </a:rPr>
              <a:t>1</a:t>
            </a:r>
            <a:r>
              <a:rPr lang="id-ID" sz="2800" dirty="0" smtClean="0">
                <a:solidFill>
                  <a:srgbClr val="7030A0"/>
                </a:solidFill>
                <a:latin typeface="Calibri" pitchFamily="34" charset="0"/>
              </a:rPr>
              <a:t>)</a:t>
            </a:r>
          </a:p>
          <a:p>
            <a:pPr marL="265176" lvl="1" indent="-265176" eaLnBrk="1" fontAlgn="auto" hangingPunct="1"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id-ID" sz="2800" dirty="0" smtClean="0">
                <a:solidFill>
                  <a:srgbClr val="7030A0"/>
                </a:solidFill>
                <a:latin typeface="Calibri" pitchFamily="34" charset="0"/>
              </a:rPr>
              <a:t>Membandingkan nilai t hitung dengan t-kritisnya</a:t>
            </a:r>
          </a:p>
          <a:p>
            <a:pPr marL="502920" lvl="2" indent="-265176" eaLnBrk="1" fontAlgn="auto" hangingPunct="1">
              <a:spcAft>
                <a:spcPts val="0"/>
              </a:spcAft>
              <a:buClr>
                <a:schemeClr val="accent2">
                  <a:tint val="85000"/>
                  <a:satMod val="285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id-ID" sz="2800" dirty="0" smtClean="0">
                <a:solidFill>
                  <a:srgbClr val="7030A0"/>
                </a:solidFill>
                <a:latin typeface="Calibri" pitchFamily="34" charset="0"/>
              </a:rPr>
              <a:t>t-hitung &gt; t-kritis : tolak Ho atau terima Ha</a:t>
            </a:r>
          </a:p>
          <a:p>
            <a:pPr marL="502920" lvl="2" indent="-265176" eaLnBrk="1" fontAlgn="auto" hangingPunct="1">
              <a:spcAft>
                <a:spcPts val="0"/>
              </a:spcAft>
              <a:buClr>
                <a:schemeClr val="accent2">
                  <a:tint val="85000"/>
                  <a:satMod val="285000"/>
                </a:schemeClr>
              </a:buClr>
              <a:buSzPct val="80000"/>
              <a:buFont typeface="Wingdings 2"/>
              <a:buChar char=""/>
              <a:defRPr/>
            </a:pPr>
            <a:r>
              <a:rPr lang="id-ID" sz="2800" dirty="0" smtClean="0">
                <a:solidFill>
                  <a:srgbClr val="7030A0"/>
                </a:solidFill>
                <a:latin typeface="Calibri" pitchFamily="34" charset="0"/>
              </a:rPr>
              <a:t>t-hitung &lt; t-kritis : terima Ho atau tolak Ha</a:t>
            </a:r>
            <a:endParaRPr lang="id-ID" sz="24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marL="265176" lvl="1" indent="-265176" eaLnBrk="1" fontAlgn="auto" hangingPunct="1"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endParaRPr lang="id-ID" dirty="0" smtClean="0">
              <a:solidFill>
                <a:srgbClr val="7030A0"/>
              </a:solidFill>
              <a:latin typeface="Calibri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id-ID" sz="3200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id-ID" sz="3200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id-ID" dirty="0" smtClean="0">
              <a:solidFill>
                <a:srgbClr val="7030A0"/>
              </a:solidFill>
              <a:latin typeface="Calibri"/>
            </a:endParaRP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endParaRPr lang="id-ID" dirty="0" smtClean="0">
              <a:solidFill>
                <a:srgbClr val="7030A0"/>
              </a:solidFill>
              <a:latin typeface="Calibri"/>
            </a:endParaRP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endParaRPr lang="en-US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200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endParaRPr lang="en-US" sz="3200" dirty="0" smtClean="0">
              <a:latin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</a:rPr>
              <a:t>Contoh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305800" cy="1295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3200" smtClean="0">
              <a:latin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143000"/>
            <a:ext cx="8305800" cy="4953000"/>
          </a:xfrm>
          <a:prstGeom prst="rect">
            <a:avLst/>
          </a:prstGeom>
        </p:spPr>
        <p:txBody>
          <a:bodyPr lIns="182880" tIns="91440">
            <a:normAutofit lnSpcReduction="10000"/>
          </a:bodyPr>
          <a:lstStyle/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 err="1">
                <a:solidFill>
                  <a:srgbClr val="7030A0"/>
                </a:solidFill>
                <a:latin typeface="Calibri" pitchFamily="34" charset="0"/>
                <a:cs typeface="+mn-cs"/>
              </a:rPr>
              <a:t>Untuk</a:t>
            </a:r>
            <a:r>
              <a:rPr lang="en-US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  </a:t>
            </a:r>
            <a:r>
              <a:rPr lang="el-GR" sz="2800" strike="sngStrike" dirty="0">
                <a:solidFill>
                  <a:srgbClr val="7030A0"/>
                </a:solidFill>
                <a:latin typeface="Calibri" pitchFamily="34" charset="0"/>
                <a:cs typeface="+mn-cs"/>
              </a:rPr>
              <a:t>β</a:t>
            </a:r>
            <a:r>
              <a:rPr lang="en-US" sz="2800" baseline="-25000" dirty="0">
                <a:solidFill>
                  <a:srgbClr val="7030A0"/>
                </a:solidFill>
                <a:latin typeface="Calibri" pitchFamily="34" charset="0"/>
                <a:cs typeface="+mn-cs"/>
              </a:rPr>
              <a:t>1</a:t>
            </a:r>
            <a:r>
              <a:rPr lang="en-US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 = -225 </a:t>
            </a:r>
            <a:r>
              <a:rPr lang="en-US" sz="2800" dirty="0" err="1">
                <a:solidFill>
                  <a:srgbClr val="7030A0"/>
                </a:solidFill>
                <a:latin typeface="Calibri" pitchFamily="34" charset="0"/>
                <a:cs typeface="+mn-cs"/>
              </a:rPr>
              <a:t>dan</a:t>
            </a:r>
            <a:r>
              <a:rPr lang="en-US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 </a:t>
            </a:r>
            <a:r>
              <a:rPr lang="el-GR" sz="2800" strike="sngStrike" dirty="0">
                <a:solidFill>
                  <a:srgbClr val="7030A0"/>
                </a:solidFill>
                <a:latin typeface="Calibri" pitchFamily="34" charset="0"/>
                <a:cs typeface="+mn-cs"/>
              </a:rPr>
              <a:t>β</a:t>
            </a:r>
            <a:r>
              <a:rPr lang="en-US" sz="2800" baseline="-25000" dirty="0">
                <a:solidFill>
                  <a:srgbClr val="7030A0"/>
                </a:solidFill>
                <a:latin typeface="Calibri" pitchFamily="34" charset="0"/>
                <a:cs typeface="+mn-cs"/>
              </a:rPr>
              <a:t>o</a:t>
            </a:r>
            <a:r>
              <a:rPr lang="en-US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 = 2321,75, Se (</a:t>
            </a:r>
            <a:r>
              <a:rPr lang="el-GR" sz="2800" strike="sngStrike" dirty="0">
                <a:solidFill>
                  <a:srgbClr val="7030A0"/>
                </a:solidFill>
                <a:latin typeface="Calibri" pitchFamily="34" charset="0"/>
                <a:cs typeface="+mn-cs"/>
              </a:rPr>
              <a:t>β</a:t>
            </a:r>
            <a:r>
              <a:rPr lang="en-US" sz="2800" baseline="-25000" dirty="0">
                <a:solidFill>
                  <a:srgbClr val="7030A0"/>
                </a:solidFill>
                <a:latin typeface="Calibri" pitchFamily="34" charset="0"/>
                <a:cs typeface="+mn-cs"/>
              </a:rPr>
              <a:t>1</a:t>
            </a:r>
            <a:r>
              <a:rPr lang="en-US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) = 12,57 </a:t>
            </a:r>
            <a:r>
              <a:rPr lang="en-US" sz="2800" dirty="0" err="1">
                <a:solidFill>
                  <a:srgbClr val="7030A0"/>
                </a:solidFill>
                <a:latin typeface="Calibri" pitchFamily="34" charset="0"/>
                <a:cs typeface="+mn-cs"/>
              </a:rPr>
              <a:t>dan</a:t>
            </a:r>
            <a:r>
              <a:rPr lang="en-US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 Se (</a:t>
            </a:r>
            <a:r>
              <a:rPr lang="el-GR" sz="2800" strike="sngStrike" dirty="0">
                <a:solidFill>
                  <a:srgbClr val="7030A0"/>
                </a:solidFill>
                <a:latin typeface="Calibri" pitchFamily="34" charset="0"/>
                <a:cs typeface="+mn-cs"/>
              </a:rPr>
              <a:t>β</a:t>
            </a:r>
            <a:r>
              <a:rPr lang="en-US" sz="2800" strike="sngStrike" dirty="0">
                <a:solidFill>
                  <a:srgbClr val="7030A0"/>
                </a:solidFill>
                <a:latin typeface="Calibri" pitchFamily="34" charset="0"/>
                <a:cs typeface="+mn-cs"/>
              </a:rPr>
              <a:t>o</a:t>
            </a:r>
            <a:r>
              <a:rPr lang="en-US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) = 128,63 d</a:t>
            </a:r>
            <a:r>
              <a:rPr lang="id-ID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an R</a:t>
            </a:r>
            <a:r>
              <a:rPr lang="id-ID" sz="2800" baseline="30000" dirty="0">
                <a:solidFill>
                  <a:srgbClr val="7030A0"/>
                </a:solidFill>
                <a:latin typeface="Calibri" pitchFamily="34" charset="0"/>
                <a:cs typeface="+mn-cs"/>
              </a:rPr>
              <a:t>2</a:t>
            </a:r>
            <a:r>
              <a:rPr lang="id-ID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=0,981, dengan </a:t>
            </a:r>
            <a:r>
              <a:rPr lang="el-GR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α</a:t>
            </a:r>
            <a:r>
              <a:rPr lang="id-ID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 = 0,05, tentukan apakah harga berpengaruh negatif terhadap permintaan sepeda motor ?</a:t>
            </a:r>
            <a:endParaRPr lang="id-ID" sz="2800" baseline="-25000" dirty="0">
              <a:solidFill>
                <a:srgbClr val="7030A0"/>
              </a:solidFill>
              <a:latin typeface="Calibri" pitchFamily="34" charset="0"/>
              <a:cs typeface="+mn-cs"/>
            </a:endParaRPr>
          </a:p>
          <a:p>
            <a:pPr marL="722376" lvl="1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id-ID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Rumuskan hipotesis Ho : </a:t>
            </a:r>
            <a:r>
              <a:rPr lang="el-GR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β</a:t>
            </a:r>
            <a:r>
              <a:rPr lang="id-ID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1 = 0 dan Ha  : </a:t>
            </a:r>
            <a:r>
              <a:rPr lang="el-GR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β</a:t>
            </a:r>
            <a:r>
              <a:rPr lang="id-ID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1 &lt; 0</a:t>
            </a:r>
          </a:p>
          <a:p>
            <a:pPr marL="722376" lvl="1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id-ID" sz="2800" dirty="0">
                <a:solidFill>
                  <a:srgbClr val="7030A0"/>
                </a:solidFill>
                <a:latin typeface="Calibri" pitchFamily="34" charset="0"/>
                <a:cs typeface="+mn-cs"/>
              </a:rPr>
              <a:t>Hitung t dan cari t-kritis dimana </a:t>
            </a:r>
            <a:r>
              <a:rPr lang="el-GR" sz="2800" dirty="0">
                <a:solidFill>
                  <a:srgbClr val="7030A0"/>
                </a:solidFill>
                <a:latin typeface="Calibri"/>
                <a:cs typeface="+mn-cs"/>
              </a:rPr>
              <a:t>α</a:t>
            </a:r>
            <a:r>
              <a:rPr lang="id-ID" sz="2800" dirty="0">
                <a:solidFill>
                  <a:srgbClr val="7030A0"/>
                </a:solidFill>
                <a:latin typeface="Calibri"/>
                <a:cs typeface="+mn-cs"/>
              </a:rPr>
              <a:t> = 5% dan df=6. t=(-225-0)/(12,57) = -17,898 dan t-kritis = -1,943.</a:t>
            </a:r>
          </a:p>
          <a:p>
            <a:pPr marL="722376" lvl="1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id-ID" sz="2800" dirty="0">
                <a:solidFill>
                  <a:srgbClr val="7030A0"/>
                </a:solidFill>
                <a:latin typeface="Calibri"/>
                <a:cs typeface="+mn-cs"/>
              </a:rPr>
              <a:t>Kesimpulan tolak Ho dan terima Ha.</a:t>
            </a:r>
          </a:p>
          <a:p>
            <a:pPr marL="722376" lvl="1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id-ID" sz="2800" dirty="0">
                <a:solidFill>
                  <a:srgbClr val="7030A0"/>
                </a:solidFill>
                <a:latin typeface="Calibri"/>
                <a:cs typeface="+mn-cs"/>
              </a:rPr>
              <a:t>Artinya, jika harga sepeda motor naik sebesar 1 jt maka jumlah permintaan sepeda motor turun 225 unit.</a:t>
            </a:r>
            <a:endParaRPr lang="id-ID" sz="2800" dirty="0">
              <a:solidFill>
                <a:srgbClr val="7030A0"/>
              </a:solidFill>
              <a:latin typeface="Calibri" pitchFamily="34" charset="0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563" cy="6254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dirty="0" smtClean="0"/>
              <a:t>CONTOH: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83563" cy="50292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id-ID" sz="2400" dirty="0" smtClean="0"/>
              <a:t>Hasil dari perhitungan Sampel menunjukkan bahwa nilai b= 0.5091, Sb= 0.0357, df=8. Dengan =0.05 Cek apakah H0:B =0.3 dapat diterima atau ditolak, dengan tingkat signifikan a=0.05.</a:t>
            </a:r>
          </a:p>
          <a:p>
            <a:pPr>
              <a:buFont typeface="Wingdings 2" pitchFamily="18" charset="2"/>
              <a:buNone/>
              <a:defRPr/>
            </a:pPr>
            <a:r>
              <a:rPr lang="id-ID" sz="2400" dirty="0" smtClean="0"/>
              <a:t>JAWAB:</a:t>
            </a:r>
          </a:p>
          <a:p>
            <a:pPr>
              <a:buFont typeface="Wingdings 2" pitchFamily="18" charset="2"/>
              <a:buNone/>
              <a:defRPr/>
            </a:pPr>
            <a:r>
              <a:rPr lang="id-ID" sz="2400" dirty="0" smtClean="0"/>
              <a:t>Dengan a=0.05 dari tabel t kita peroleh:</a:t>
            </a:r>
          </a:p>
          <a:p>
            <a:pPr>
              <a:buFont typeface="Wingdings 2" pitchFamily="18" charset="2"/>
              <a:buNone/>
              <a:defRPr/>
            </a:pPr>
            <a:r>
              <a:rPr lang="id-ID" sz="2400" dirty="0" smtClean="0"/>
              <a:t>t</a:t>
            </a:r>
            <a:r>
              <a:rPr lang="id-ID" sz="1800" dirty="0" smtClean="0"/>
              <a:t>a/2 = </a:t>
            </a:r>
            <a:r>
              <a:rPr lang="id-ID" sz="2400" dirty="0" smtClean="0"/>
              <a:t>t</a:t>
            </a:r>
            <a:r>
              <a:rPr lang="id-ID" sz="1600" dirty="0" smtClean="0"/>
              <a:t>0.025 </a:t>
            </a:r>
            <a:r>
              <a:rPr lang="id-ID" sz="2400" dirty="0" smtClean="0"/>
              <a:t>= 2.306 (dengan df=8)</a:t>
            </a:r>
          </a:p>
          <a:p>
            <a:pPr>
              <a:buFont typeface="Wingdings 2" pitchFamily="18" charset="2"/>
              <a:buNone/>
              <a:defRPr/>
            </a:pPr>
            <a:r>
              <a:rPr lang="id-ID" sz="2400" dirty="0" smtClean="0"/>
              <a:t>Ho:B = 0.3       B</a:t>
            </a:r>
            <a:r>
              <a:rPr lang="id-ID" sz="1400" dirty="0" smtClean="0"/>
              <a:t>0</a:t>
            </a:r>
            <a:r>
              <a:rPr lang="id-ID" sz="2400" dirty="0" smtClean="0"/>
              <a:t> = 0.3</a:t>
            </a:r>
          </a:p>
          <a:p>
            <a:pPr>
              <a:buFont typeface="Wingdings 2" pitchFamily="18" charset="2"/>
              <a:buNone/>
              <a:defRPr/>
            </a:pPr>
            <a:r>
              <a:rPr lang="id-ID" sz="2400" dirty="0" smtClean="0"/>
              <a:t>H1:B ≠ 0.3</a:t>
            </a:r>
          </a:p>
          <a:p>
            <a:pPr>
              <a:buFont typeface="Wingdings 2" pitchFamily="18" charset="2"/>
              <a:buNone/>
              <a:defRPr/>
            </a:pPr>
            <a:r>
              <a:rPr lang="id-ID" sz="2400" dirty="0" smtClean="0"/>
              <a:t>t</a:t>
            </a:r>
            <a:r>
              <a:rPr lang="id-ID" sz="1400" dirty="0" smtClean="0"/>
              <a:t>a/2 </a:t>
            </a:r>
            <a:r>
              <a:rPr lang="id-ID" sz="2400" dirty="0" smtClean="0"/>
              <a:t>= t</a:t>
            </a:r>
            <a:r>
              <a:rPr lang="id-ID" sz="1600" dirty="0" smtClean="0"/>
              <a:t>0.025 </a:t>
            </a:r>
            <a:r>
              <a:rPr lang="id-ID" sz="2400" dirty="0" smtClean="0"/>
              <a:t>= 2.306 (dengan df=8)    </a:t>
            </a:r>
          </a:p>
          <a:p>
            <a:pPr>
              <a:buFont typeface="Wingdings 2" pitchFamily="18" charset="2"/>
              <a:buNone/>
              <a:defRPr/>
            </a:pPr>
            <a:r>
              <a:rPr lang="id-ID" sz="2400" dirty="0" smtClean="0"/>
              <a:t>t</a:t>
            </a:r>
            <a:r>
              <a:rPr lang="id-ID" sz="1600" dirty="0" smtClean="0"/>
              <a:t>hitung</a:t>
            </a:r>
            <a:r>
              <a:rPr lang="id-ID" sz="2400" dirty="0" smtClean="0"/>
              <a:t> = </a:t>
            </a:r>
            <a:r>
              <a:rPr lang="id-ID" sz="2400" u="sng" dirty="0" smtClean="0"/>
              <a:t>0.5091 – 0.3</a:t>
            </a:r>
            <a:r>
              <a:rPr lang="id-ID" sz="2400" dirty="0" smtClean="0"/>
              <a:t> = 5.8571 = 5.86</a:t>
            </a:r>
          </a:p>
          <a:p>
            <a:pPr>
              <a:buFont typeface="Wingdings 2" pitchFamily="18" charset="2"/>
              <a:buNone/>
              <a:defRPr/>
            </a:pPr>
            <a:r>
              <a:rPr lang="id-ID" sz="2400" dirty="0" smtClean="0"/>
              <a:t>                0.0357</a:t>
            </a:r>
            <a:endParaRPr lang="id-ID" sz="1800" dirty="0" smtClean="0"/>
          </a:p>
          <a:p>
            <a:pPr>
              <a:buFont typeface="Wingdings 2" pitchFamily="18" charset="2"/>
              <a:buNone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1604</TotalTime>
  <Words>683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Regresi Linear Berganda: Perkiraan Interval dan Pengujian Hipotesis</vt:lpstr>
      <vt:lpstr>Pokok Bahasan</vt:lpstr>
      <vt:lpstr>Slide 3</vt:lpstr>
      <vt:lpstr>Interval Estimasi</vt:lpstr>
      <vt:lpstr>Contoh :</vt:lpstr>
      <vt:lpstr>Uji Hipotesis</vt:lpstr>
      <vt:lpstr>Pengujian Hipotesis Koefisien Regresi Parsial</vt:lpstr>
      <vt:lpstr>Contoh :</vt:lpstr>
      <vt:lpstr>CONTOH: </vt:lpstr>
      <vt:lpstr>Uji Hipotesis</vt:lpstr>
    </vt:vector>
  </TitlesOfParts>
  <Company>Sigma Mu Rho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Ekonometrika</dc:title>
  <dc:creator>Sigit Nugroho</dc:creator>
  <cp:lastModifiedBy>PERSONAL</cp:lastModifiedBy>
  <cp:revision>91</cp:revision>
  <dcterms:created xsi:type="dcterms:W3CDTF">2007-08-13T05:49:58Z</dcterms:created>
  <dcterms:modified xsi:type="dcterms:W3CDTF">2013-06-14T03:32:02Z</dcterms:modified>
</cp:coreProperties>
</file>